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1.xml" ContentType="application/vnd.openxmlformats-officedocument.presentationml.tags+xml"/>
  <Override PartName="/ppt/notesSlides/notesSlide1.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6"/>
  </p:notesMasterIdLst>
  <p:handoutMasterIdLst>
    <p:handoutMasterId r:id="rId307"/>
  </p:handoutMasterIdLst>
  <p:sldIdLst>
    <p:sldId id="257" r:id="rId2"/>
    <p:sldId id="676" r:id="rId3"/>
    <p:sldId id="701" r:id="rId4"/>
    <p:sldId id="711" r:id="rId5"/>
    <p:sldId id="403" r:id="rId6"/>
    <p:sldId id="405" r:id="rId7"/>
    <p:sldId id="406" r:id="rId8"/>
    <p:sldId id="404" r:id="rId9"/>
    <p:sldId id="407" r:id="rId10"/>
    <p:sldId id="408" r:id="rId11"/>
    <p:sldId id="409" r:id="rId12"/>
    <p:sldId id="410" r:id="rId13"/>
    <p:sldId id="411" r:id="rId14"/>
    <p:sldId id="414" r:id="rId15"/>
    <p:sldId id="415" r:id="rId16"/>
    <p:sldId id="416" r:id="rId17"/>
    <p:sldId id="417" r:id="rId18"/>
    <p:sldId id="731" r:id="rId19"/>
    <p:sldId id="732" r:id="rId20"/>
    <p:sldId id="733" r:id="rId21"/>
    <p:sldId id="734" r:id="rId22"/>
    <p:sldId id="420" r:id="rId23"/>
    <p:sldId id="735" r:id="rId24"/>
    <p:sldId id="421" r:id="rId25"/>
    <p:sldId id="677" r:id="rId26"/>
    <p:sldId id="425" r:id="rId27"/>
    <p:sldId id="738" r:id="rId28"/>
    <p:sldId id="736" r:id="rId29"/>
    <p:sldId id="737" r:id="rId30"/>
    <p:sldId id="426" r:id="rId31"/>
    <p:sldId id="428" r:id="rId32"/>
    <p:sldId id="429" r:id="rId33"/>
    <p:sldId id="679" r:id="rId34"/>
    <p:sldId id="739" r:id="rId35"/>
    <p:sldId id="740" r:id="rId36"/>
    <p:sldId id="430" r:id="rId37"/>
    <p:sldId id="681" r:id="rId38"/>
    <p:sldId id="741" r:id="rId39"/>
    <p:sldId id="742" r:id="rId40"/>
    <p:sldId id="743" r:id="rId41"/>
    <p:sldId id="744" r:id="rId42"/>
    <p:sldId id="745" r:id="rId43"/>
    <p:sldId id="746" r:id="rId44"/>
    <p:sldId id="747" r:id="rId45"/>
    <p:sldId id="748" r:id="rId46"/>
    <p:sldId id="749" r:id="rId47"/>
    <p:sldId id="750" r:id="rId48"/>
    <p:sldId id="751" r:id="rId49"/>
    <p:sldId id="752" r:id="rId50"/>
    <p:sldId id="730" r:id="rId51"/>
    <p:sldId id="680" r:id="rId52"/>
    <p:sldId id="432" r:id="rId53"/>
    <p:sldId id="686" r:id="rId54"/>
    <p:sldId id="687" r:id="rId55"/>
    <p:sldId id="707" r:id="rId56"/>
    <p:sldId id="436" r:id="rId57"/>
    <p:sldId id="437" r:id="rId58"/>
    <p:sldId id="438" r:id="rId59"/>
    <p:sldId id="439" r:id="rId60"/>
    <p:sldId id="441" r:id="rId61"/>
    <p:sldId id="442" r:id="rId62"/>
    <p:sldId id="443" r:id="rId63"/>
    <p:sldId id="444" r:id="rId64"/>
    <p:sldId id="445" r:id="rId65"/>
    <p:sldId id="448" r:id="rId66"/>
    <p:sldId id="682" r:id="rId67"/>
    <p:sldId id="449" r:id="rId68"/>
    <p:sldId id="683" r:id="rId69"/>
    <p:sldId id="451" r:id="rId70"/>
    <p:sldId id="708" r:id="rId71"/>
    <p:sldId id="709" r:id="rId72"/>
    <p:sldId id="466" r:id="rId73"/>
    <p:sldId id="467" r:id="rId74"/>
    <p:sldId id="468" r:id="rId75"/>
    <p:sldId id="702" r:id="rId76"/>
    <p:sldId id="469" r:id="rId77"/>
    <p:sldId id="703" r:id="rId78"/>
    <p:sldId id="470" r:id="rId79"/>
    <p:sldId id="704" r:id="rId80"/>
    <p:sldId id="705" r:id="rId81"/>
    <p:sldId id="474" r:id="rId82"/>
    <p:sldId id="477" r:id="rId83"/>
    <p:sldId id="478" r:id="rId84"/>
    <p:sldId id="479" r:id="rId85"/>
    <p:sldId id="753" r:id="rId86"/>
    <p:sldId id="481" r:id="rId87"/>
    <p:sldId id="480" r:id="rId88"/>
    <p:sldId id="770" r:id="rId89"/>
    <p:sldId id="772" r:id="rId90"/>
    <p:sldId id="773" r:id="rId91"/>
    <p:sldId id="774" r:id="rId92"/>
    <p:sldId id="775" r:id="rId93"/>
    <p:sldId id="776" r:id="rId94"/>
    <p:sldId id="777" r:id="rId95"/>
    <p:sldId id="778" r:id="rId96"/>
    <p:sldId id="779" r:id="rId97"/>
    <p:sldId id="780" r:id="rId98"/>
    <p:sldId id="781" r:id="rId99"/>
    <p:sldId id="782" r:id="rId100"/>
    <p:sldId id="783" r:id="rId101"/>
    <p:sldId id="784" r:id="rId102"/>
    <p:sldId id="785" r:id="rId103"/>
    <p:sldId id="786" r:id="rId104"/>
    <p:sldId id="787" r:id="rId105"/>
    <p:sldId id="788" r:id="rId106"/>
    <p:sldId id="789" r:id="rId107"/>
    <p:sldId id="790" r:id="rId108"/>
    <p:sldId id="791" r:id="rId109"/>
    <p:sldId id="792" r:id="rId110"/>
    <p:sldId id="793" r:id="rId111"/>
    <p:sldId id="794" r:id="rId112"/>
    <p:sldId id="795" r:id="rId113"/>
    <p:sldId id="796" r:id="rId114"/>
    <p:sldId id="797" r:id="rId115"/>
    <p:sldId id="798" r:id="rId116"/>
    <p:sldId id="799" r:id="rId117"/>
    <p:sldId id="800" r:id="rId118"/>
    <p:sldId id="801" r:id="rId119"/>
    <p:sldId id="802" r:id="rId120"/>
    <p:sldId id="803" r:id="rId121"/>
    <p:sldId id="804" r:id="rId122"/>
    <p:sldId id="806" r:id="rId123"/>
    <p:sldId id="483" r:id="rId124"/>
    <p:sldId id="484" r:id="rId125"/>
    <p:sldId id="485" r:id="rId126"/>
    <p:sldId id="486" r:id="rId127"/>
    <p:sldId id="697" r:id="rId128"/>
    <p:sldId id="488" r:id="rId129"/>
    <p:sldId id="490" r:id="rId130"/>
    <p:sldId id="491" r:id="rId131"/>
    <p:sldId id="492" r:id="rId132"/>
    <p:sldId id="493" r:id="rId133"/>
    <p:sldId id="494" r:id="rId134"/>
    <p:sldId id="495" r:id="rId135"/>
    <p:sldId id="839" r:id="rId136"/>
    <p:sldId id="840" r:id="rId137"/>
    <p:sldId id="841" r:id="rId138"/>
    <p:sldId id="842" r:id="rId139"/>
    <p:sldId id="496" r:id="rId140"/>
    <p:sldId id="497" r:id="rId141"/>
    <p:sldId id="498" r:id="rId142"/>
    <p:sldId id="499" r:id="rId143"/>
    <p:sldId id="843" r:id="rId144"/>
    <p:sldId id="844" r:id="rId145"/>
    <p:sldId id="845" r:id="rId146"/>
    <p:sldId id="500" r:id="rId147"/>
    <p:sldId id="501" r:id="rId148"/>
    <p:sldId id="684" r:id="rId149"/>
    <p:sldId id="838" r:id="rId150"/>
    <p:sldId id="685" r:id="rId151"/>
    <p:sldId id="502" r:id="rId152"/>
    <p:sldId id="689" r:id="rId153"/>
    <p:sldId id="690" r:id="rId154"/>
    <p:sldId id="504" r:id="rId155"/>
    <p:sldId id="850" r:id="rId156"/>
    <p:sldId id="698" r:id="rId157"/>
    <p:sldId id="507" r:id="rId158"/>
    <p:sldId id="509" r:id="rId159"/>
    <p:sldId id="510" r:id="rId160"/>
    <p:sldId id="511" r:id="rId161"/>
    <p:sldId id="846" r:id="rId162"/>
    <p:sldId id="847" r:id="rId163"/>
    <p:sldId id="848" r:id="rId164"/>
    <p:sldId id="849" r:id="rId165"/>
    <p:sldId id="807" r:id="rId166"/>
    <p:sldId id="808" r:id="rId167"/>
    <p:sldId id="809" r:id="rId168"/>
    <p:sldId id="810" r:id="rId169"/>
    <p:sldId id="811" r:id="rId170"/>
    <p:sldId id="812" r:id="rId171"/>
    <p:sldId id="813" r:id="rId172"/>
    <p:sldId id="814" r:id="rId173"/>
    <p:sldId id="815" r:id="rId174"/>
    <p:sldId id="816" r:id="rId175"/>
    <p:sldId id="600" r:id="rId176"/>
    <p:sldId id="603" r:id="rId177"/>
    <p:sldId id="856" r:id="rId178"/>
    <p:sldId id="851" r:id="rId179"/>
    <p:sldId id="852" r:id="rId180"/>
    <p:sldId id="853" r:id="rId181"/>
    <p:sldId id="854" r:id="rId182"/>
    <p:sldId id="855" r:id="rId183"/>
    <p:sldId id="604" r:id="rId184"/>
    <p:sldId id="608" r:id="rId185"/>
    <p:sldId id="609" r:id="rId186"/>
    <p:sldId id="857" r:id="rId187"/>
    <p:sldId id="858" r:id="rId188"/>
    <p:sldId id="859" r:id="rId189"/>
    <p:sldId id="860" r:id="rId190"/>
    <p:sldId id="861" r:id="rId191"/>
    <p:sldId id="862" r:id="rId192"/>
    <p:sldId id="863" r:id="rId193"/>
    <p:sldId id="864" r:id="rId194"/>
    <p:sldId id="865" r:id="rId195"/>
    <p:sldId id="866" r:id="rId196"/>
    <p:sldId id="867" r:id="rId197"/>
    <p:sldId id="868" r:id="rId198"/>
    <p:sldId id="869" r:id="rId199"/>
    <p:sldId id="870" r:id="rId200"/>
    <p:sldId id="871" r:id="rId201"/>
    <p:sldId id="872" r:id="rId202"/>
    <p:sldId id="873" r:id="rId203"/>
    <p:sldId id="874" r:id="rId204"/>
    <p:sldId id="875" r:id="rId205"/>
    <p:sldId id="876" r:id="rId206"/>
    <p:sldId id="877" r:id="rId207"/>
    <p:sldId id="878" r:id="rId208"/>
    <p:sldId id="879" r:id="rId209"/>
    <p:sldId id="880" r:id="rId210"/>
    <p:sldId id="881" r:id="rId211"/>
    <p:sldId id="882" r:id="rId212"/>
    <p:sldId id="883" r:id="rId213"/>
    <p:sldId id="922" r:id="rId214"/>
    <p:sldId id="885" r:id="rId215"/>
    <p:sldId id="886" r:id="rId216"/>
    <p:sldId id="887" r:id="rId217"/>
    <p:sldId id="888" r:id="rId218"/>
    <p:sldId id="889" r:id="rId219"/>
    <p:sldId id="890" r:id="rId220"/>
    <p:sldId id="891" r:id="rId221"/>
    <p:sldId id="892" r:id="rId222"/>
    <p:sldId id="893" r:id="rId223"/>
    <p:sldId id="894" r:id="rId224"/>
    <p:sldId id="895" r:id="rId225"/>
    <p:sldId id="896" r:id="rId226"/>
    <p:sldId id="897" r:id="rId227"/>
    <p:sldId id="898" r:id="rId228"/>
    <p:sldId id="900" r:id="rId229"/>
    <p:sldId id="901" r:id="rId230"/>
    <p:sldId id="902" r:id="rId231"/>
    <p:sldId id="903" r:id="rId232"/>
    <p:sldId id="904" r:id="rId233"/>
    <p:sldId id="905" r:id="rId234"/>
    <p:sldId id="906" r:id="rId235"/>
    <p:sldId id="907" r:id="rId236"/>
    <p:sldId id="908" r:id="rId237"/>
    <p:sldId id="909" r:id="rId238"/>
    <p:sldId id="910" r:id="rId239"/>
    <p:sldId id="911" r:id="rId240"/>
    <p:sldId id="912" r:id="rId241"/>
    <p:sldId id="913" r:id="rId242"/>
    <p:sldId id="914" r:id="rId243"/>
    <p:sldId id="915" r:id="rId244"/>
    <p:sldId id="916" r:id="rId245"/>
    <p:sldId id="917" r:id="rId246"/>
    <p:sldId id="918" r:id="rId247"/>
    <p:sldId id="919" r:id="rId248"/>
    <p:sldId id="920" r:id="rId249"/>
    <p:sldId id="921" r:id="rId250"/>
    <p:sldId id="616" r:id="rId251"/>
    <p:sldId id="693" r:id="rId252"/>
    <p:sldId id="694" r:id="rId253"/>
    <p:sldId id="695" r:id="rId254"/>
    <p:sldId id="696" r:id="rId255"/>
    <p:sldId id="622" r:id="rId256"/>
    <p:sldId id="624" r:id="rId257"/>
    <p:sldId id="692" r:id="rId258"/>
    <p:sldId id="627" r:id="rId259"/>
    <p:sldId id="628" r:id="rId260"/>
    <p:sldId id="817" r:id="rId261"/>
    <p:sldId id="818" r:id="rId262"/>
    <p:sldId id="819" r:id="rId263"/>
    <p:sldId id="923" r:id="rId264"/>
    <p:sldId id="821" r:id="rId265"/>
    <p:sldId id="822" r:id="rId266"/>
    <p:sldId id="924" r:id="rId267"/>
    <p:sldId id="925" r:id="rId268"/>
    <p:sldId id="926" r:id="rId269"/>
    <p:sldId id="927" r:id="rId270"/>
    <p:sldId id="928" r:id="rId271"/>
    <p:sldId id="929" r:id="rId272"/>
    <p:sldId id="930" r:id="rId273"/>
    <p:sldId id="824" r:id="rId274"/>
    <p:sldId id="825" r:id="rId275"/>
    <p:sldId id="826" r:id="rId276"/>
    <p:sldId id="827" r:id="rId277"/>
    <p:sldId id="828" r:id="rId278"/>
    <p:sldId id="829" r:id="rId279"/>
    <p:sldId id="830" r:id="rId280"/>
    <p:sldId id="831" r:id="rId281"/>
    <p:sldId id="832" r:id="rId282"/>
    <p:sldId id="833" r:id="rId283"/>
    <p:sldId id="834" r:id="rId284"/>
    <p:sldId id="835" r:id="rId285"/>
    <p:sldId id="836" r:id="rId286"/>
    <p:sldId id="837" r:id="rId287"/>
    <p:sldId id="660" r:id="rId288"/>
    <p:sldId id="661" r:id="rId289"/>
    <p:sldId id="662" r:id="rId290"/>
    <p:sldId id="664" r:id="rId291"/>
    <p:sldId id="716" r:id="rId292"/>
    <p:sldId id="717" r:id="rId293"/>
    <p:sldId id="714" r:id="rId294"/>
    <p:sldId id="718" r:id="rId295"/>
    <p:sldId id="719" r:id="rId296"/>
    <p:sldId id="720" r:id="rId297"/>
    <p:sldId id="721" r:id="rId298"/>
    <p:sldId id="722" r:id="rId299"/>
    <p:sldId id="723" r:id="rId300"/>
    <p:sldId id="724" r:id="rId301"/>
    <p:sldId id="726" r:id="rId302"/>
    <p:sldId id="727" r:id="rId303"/>
    <p:sldId id="728" r:id="rId304"/>
    <p:sldId id="729" r:id="rId305"/>
  </p:sldIdLst>
  <p:sldSz cx="9144000" cy="5143500" type="screen16x9"/>
  <p:notesSz cx="6858000" cy="9144000"/>
  <p:embeddedFontLst>
    <p:embeddedFont>
      <p:font typeface="Cambria Math" panose="02040503050406030204" pitchFamily="18" charset="0"/>
      <p:regular r:id="rId308"/>
    </p:embeddedFont>
    <p:embeddedFont>
      <p:font typeface="新宋体" panose="02010609030101010101" pitchFamily="49" charset="-122"/>
      <p:regular r:id="rId309"/>
    </p:embeddedFont>
    <p:embeddedFont>
      <p:font typeface="微软雅黑" panose="020B0503020204020204" pitchFamily="34" charset="-122"/>
      <p:regular r:id="rId310"/>
      <p:bold r:id="rId311"/>
    </p:embeddedFont>
    <p:embeddedFont>
      <p:font typeface="Calibri" panose="020F0502020204030204" pitchFamily="34" charset="0"/>
      <p:regular r:id="rId312"/>
      <p:bold r:id="rId313"/>
      <p:italic r:id="rId314"/>
      <p:boldItalic r:id="rId315"/>
    </p:embeddedFont>
    <p:embeddedFont>
      <p:font typeface="Impact" panose="020B0806030902050204" pitchFamily="34" charset="0"/>
      <p:regular r:id="rId316"/>
    </p:embeddedFont>
    <p:embeddedFont>
      <p:font typeface="Arial Unicode MS" panose="02010600030101010101" charset="-122"/>
      <p:regular r:id="rId317"/>
    </p:embeddedFont>
    <p:embeddedFont>
      <p:font typeface="Arial Rounded MT Bold" panose="02010600030101010101" charset="0"/>
      <p:regular r:id="rId318"/>
    </p:embeddedFont>
    <p:embeddedFont>
      <p:font typeface="黑体" panose="02010609060101010101" pitchFamily="49" charset="-122"/>
      <p:regular r:id="rId319"/>
    </p:embeddedFont>
    <p:embeddedFont>
      <p:font typeface="Arial Black" panose="020B0A04020102020204" pitchFamily="34" charset="0"/>
      <p:bold r:id="rId320"/>
    </p:embeddedFont>
    <p:embeddedFont>
      <p:font typeface="Arial Narrow" panose="020B0606020202030204" pitchFamily="34" charset="0"/>
      <p:regular r:id="rId321"/>
      <p:bold r:id="rId322"/>
      <p:italic r:id="rId323"/>
      <p:boldItalic r:id="rId324"/>
    </p:embeddedFont>
  </p:embeddedFontLst>
  <p:defaultTextStyle>
    <a:defPPr>
      <a:defRPr lang="zh-CN"/>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0000FF"/>
    <a:srgbClr val="3333FF"/>
    <a:srgbClr val="99FFCC"/>
    <a:srgbClr val="CC00CC"/>
    <a:srgbClr val="009900"/>
    <a:srgbClr val="99CCFF"/>
    <a:srgbClr val="00FFFF"/>
    <a:srgbClr val="CC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4650" autoAdjust="0"/>
  </p:normalViewPr>
  <p:slideViewPr>
    <p:cSldViewPr snapToGrid="0">
      <p:cViewPr varScale="1">
        <p:scale>
          <a:sx n="82" d="100"/>
          <a:sy n="82" d="100"/>
        </p:scale>
        <p:origin x="90" y="318"/>
      </p:cViewPr>
      <p:guideLst>
        <p:guide orient="horz" pos="1620"/>
        <p:guide pos="2880"/>
      </p:guideLst>
    </p:cSldViewPr>
  </p:slideViewPr>
  <p:notesTextViewPr>
    <p:cViewPr>
      <p:scale>
        <a:sx n="1" d="1"/>
        <a:sy n="1" d="1"/>
      </p:scale>
      <p:origin x="0" y="0"/>
    </p:cViewPr>
  </p:notesTextViewPr>
  <p:notesViewPr>
    <p:cSldViewPr snapToGrid="0">
      <p:cViewPr varScale="1">
        <p:scale>
          <a:sx n="85" d="100"/>
          <a:sy n="85" d="100"/>
        </p:scale>
        <p:origin x="3786"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font" Target="fonts/font17.fntdata"/><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font" Target="fonts/font8.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font" Target="fonts/font9.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heme" Target="theme/theme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font" Target="fonts/font5.fntdata"/><Relationship Id="rId31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handoutMaster" Target="handoutMasters/handoutMaster1.xml"/><Relationship Id="rId323" Type="http://schemas.openxmlformats.org/officeDocument/2006/relationships/font" Target="fonts/font16.fntdata"/><Relationship Id="rId32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font" Target="fonts/font6.fntdata"/><Relationship Id="rId318"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1.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1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13.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3.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14.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4.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C27A94-954A-4481-B3F6-B83EA60541B3}" type="doc">
      <dgm:prSet loTypeId="urn:microsoft.com/office/officeart/2005/8/layout/hierarchy3" loCatId="relationship" qsTypeId="urn:microsoft.com/office/officeart/2005/8/quickstyle/simple1" qsCatId="simple" csTypeId="urn:microsoft.com/office/officeart/2005/8/colors/colorful2" csCatId="colorful" phldr="1"/>
      <dgm:spPr/>
      <dgm:t>
        <a:bodyPr/>
        <a:lstStyle/>
        <a:p>
          <a:endParaRPr lang="zh-CN" altLang="en-US"/>
        </a:p>
      </dgm:t>
    </dgm:pt>
    <dgm:pt modelId="{40C0455D-1064-49E4-9A00-983B5767CA01}">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早期</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9270F241-DEC4-45A1-8F48-2E8EE913E24D}" type="parTrans" cxnId="{F64C3117-CF70-4429-91CD-12C70AB9B0B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D0F908-9F7D-4CFB-AD0A-9312A1B5543B}" type="sibTrans" cxnId="{F64C3117-CF70-4429-91CD-12C70AB9B0B7}">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DCB5387-8A23-4403-AA53-ED0AAC4F56E3}">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采用无源的总线结构。</a:t>
          </a:r>
          <a:endParaRPr lang="zh-CN" altLang="en-US" sz="1600" b="1" dirty="0">
            <a:latin typeface="微软雅黑" panose="020B0503020204020204" pitchFamily="34" charset="-122"/>
            <a:ea typeface="微软雅黑" panose="020B0503020204020204" pitchFamily="34" charset="-122"/>
          </a:endParaRPr>
        </a:p>
      </dgm:t>
    </dgm:pt>
    <dgm:pt modelId="{1455E256-19AB-4BF8-88B2-38A6D002FD26}" type="parTrans" cxnId="{96F688E7-5334-454E-9EB5-36B21C3CAF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2DB5380-26FF-4C9B-BC9B-69ED9090CD8A}" type="sibTrans" cxnId="{96F688E7-5334-454E-9EB5-36B21C3CAF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281F5AC-ACE7-413D-A360-E152D1ADBBA0}">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协议，以半双工方式工作。</a:t>
          </a:r>
          <a:endParaRPr lang="zh-CN" altLang="en-US" sz="1600" b="1" dirty="0">
            <a:latin typeface="微软雅黑" panose="020B0503020204020204" pitchFamily="34" charset="-122"/>
            <a:ea typeface="微软雅黑" panose="020B0503020204020204" pitchFamily="34" charset="-122"/>
          </a:endParaRPr>
        </a:p>
      </dgm:t>
    </dgm:pt>
    <dgm:pt modelId="{0B141FF8-619E-43C3-861C-D65B2AF7407B}" type="parTrans" cxnId="{CD8AEAFE-4DC4-4BAA-AF5A-A365173EF37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53734F9-9C96-4E12-AFBA-E5113155A612}" type="sibTrans" cxnId="{CD8AEAFE-4DC4-4BAA-AF5A-A365173EF37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3F0BA53-C6FA-410C-BBC4-1AC1D02879E4}">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现在</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ED485591-0D13-4BB0-ACA3-A60D1D638C8D}" type="parTrans" cxnId="{BC5CD081-0762-4131-8C45-5576913AFE7A}">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54CFAF2-1BC3-4E27-88C6-BE56B27F6856}" type="sibTrans" cxnId="{BC5CD081-0762-4131-8C45-5576913AFE7A}">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2F70EC7-A9E3-4B72-B63F-A840A6D294D4}">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以太网交换机为中心的星形结构</a:t>
          </a:r>
          <a:endParaRPr lang="zh-CN" altLang="en-US" sz="1600" b="1" dirty="0">
            <a:latin typeface="微软雅黑" panose="020B0503020204020204" pitchFamily="34" charset="-122"/>
            <a:ea typeface="微软雅黑" panose="020B0503020204020204" pitchFamily="34" charset="-122"/>
          </a:endParaRPr>
        </a:p>
      </dgm:t>
    </dgm:pt>
    <dgm:pt modelId="{A9645F84-0C8B-412D-9939-024B1CD43472}" type="parTrans" cxnId="{7EDADEB5-7972-47EC-A6D1-D857E7A5686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27C14EC-0644-4590-8A24-3CF9AA1E7052}" type="sibTrans" cxnId="{7EDADEB5-7972-47EC-A6D1-D857E7A5686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7DCDF8E-1547-4F7A-8491-8BC7A9CC6377}">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不使用共享总线，没有碰撞问题，</a:t>
          </a:r>
          <a:r>
            <a:rPr lang="zh-CN" altLang="en-US" sz="1600" b="1" dirty="0" smtClean="0">
              <a:solidFill>
                <a:srgbClr val="FF0000"/>
              </a:solidFill>
              <a:latin typeface="微软雅黑" panose="020B0503020204020204" pitchFamily="34" charset="-122"/>
              <a:ea typeface="微软雅黑" panose="020B0503020204020204" pitchFamily="34" charset="-122"/>
            </a:rPr>
            <a:t>不使用 </a:t>
          </a:r>
          <a:r>
            <a:rPr lang="en-US" altLang="en-US" sz="1600" b="1" dirty="0" smtClean="0">
              <a:solidFill>
                <a:srgbClr val="FF0000"/>
              </a:solidFill>
              <a:latin typeface="微软雅黑" panose="020B0503020204020204" pitchFamily="34" charset="-122"/>
              <a:ea typeface="微软雅黑" panose="020B0503020204020204" pitchFamily="34" charset="-122"/>
            </a:rPr>
            <a:t>CSMA/CD </a:t>
          </a:r>
          <a:r>
            <a:rPr lang="zh-CN" altLang="en-US" sz="1600" b="1" dirty="0" smtClean="0">
              <a:solidFill>
                <a:srgbClr val="FF0000"/>
              </a:solidFill>
              <a:latin typeface="微软雅黑" panose="020B0503020204020204" pitchFamily="34" charset="-122"/>
              <a:ea typeface="微软雅黑" panose="020B0503020204020204" pitchFamily="34" charset="-122"/>
            </a:rPr>
            <a:t>协议</a:t>
          </a:r>
          <a:r>
            <a:rPr lang="zh-CN" altLang="en-US" sz="1600" b="1" dirty="0" smtClean="0">
              <a:latin typeface="微软雅黑" panose="020B0503020204020204" pitchFamily="34" charset="-122"/>
              <a:ea typeface="微软雅黑" panose="020B0503020204020204" pitchFamily="34" charset="-122"/>
            </a:rPr>
            <a:t>，以全双工方式工作。但仍然采用以太网的帧结构。</a:t>
          </a:r>
          <a:endParaRPr lang="zh-CN" altLang="en-US" sz="1600" b="1" dirty="0">
            <a:latin typeface="微软雅黑" panose="020B0503020204020204" pitchFamily="34" charset="-122"/>
            <a:ea typeface="微软雅黑" panose="020B0503020204020204" pitchFamily="34" charset="-122"/>
          </a:endParaRPr>
        </a:p>
      </dgm:t>
    </dgm:pt>
    <dgm:pt modelId="{B61E462D-432B-487E-9ED1-CA5C6F17EB66}" type="parTrans" cxnId="{18781BDE-274E-4806-B567-665833A0924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B18B872-5B8D-4E4C-B0F1-DD7FBA2067F0}" type="sibTrans" cxnId="{18781BDE-274E-4806-B567-665833A0924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8108C2C-254F-4821-A52D-ABC4FFE4C654}" type="pres">
      <dgm:prSet presAssocID="{9CC27A94-954A-4481-B3F6-B83EA60541B3}" presName="diagram" presStyleCnt="0">
        <dgm:presLayoutVars>
          <dgm:chPref val="1"/>
          <dgm:dir/>
          <dgm:animOne val="branch"/>
          <dgm:animLvl val="lvl"/>
          <dgm:resizeHandles/>
        </dgm:presLayoutVars>
      </dgm:prSet>
      <dgm:spPr/>
      <dgm:t>
        <a:bodyPr/>
        <a:lstStyle/>
        <a:p>
          <a:endParaRPr lang="zh-CN" altLang="en-US"/>
        </a:p>
      </dgm:t>
    </dgm:pt>
    <dgm:pt modelId="{4C245170-3BF4-45EA-8BB5-32DE6F52F1D7}" type="pres">
      <dgm:prSet presAssocID="{40C0455D-1064-49E4-9A00-983B5767CA01}" presName="root" presStyleCnt="0"/>
      <dgm:spPr/>
    </dgm:pt>
    <dgm:pt modelId="{BB30EBE4-29AF-4D48-A64B-3BF641F236A4}" type="pres">
      <dgm:prSet presAssocID="{40C0455D-1064-49E4-9A00-983B5767CA01}" presName="rootComposite" presStyleCnt="0"/>
      <dgm:spPr/>
    </dgm:pt>
    <dgm:pt modelId="{F85169B6-4EC1-4540-AA86-FA8B88FF50A0}" type="pres">
      <dgm:prSet presAssocID="{40C0455D-1064-49E4-9A00-983B5767CA01}" presName="rootText" presStyleLbl="node1" presStyleIdx="0" presStyleCnt="2"/>
      <dgm:spPr/>
      <dgm:t>
        <a:bodyPr/>
        <a:lstStyle/>
        <a:p>
          <a:endParaRPr lang="zh-CN" altLang="en-US"/>
        </a:p>
      </dgm:t>
    </dgm:pt>
    <dgm:pt modelId="{0425CC3C-0CCB-4691-A203-BE5A451AB0E3}" type="pres">
      <dgm:prSet presAssocID="{40C0455D-1064-49E4-9A00-983B5767CA01}" presName="rootConnector" presStyleLbl="node1" presStyleIdx="0" presStyleCnt="2"/>
      <dgm:spPr/>
      <dgm:t>
        <a:bodyPr/>
        <a:lstStyle/>
        <a:p>
          <a:endParaRPr lang="zh-CN" altLang="en-US"/>
        </a:p>
      </dgm:t>
    </dgm:pt>
    <dgm:pt modelId="{645A1321-FFAE-4BD0-B911-8B9C1810FD87}" type="pres">
      <dgm:prSet presAssocID="{40C0455D-1064-49E4-9A00-983B5767CA01}" presName="childShape" presStyleCnt="0"/>
      <dgm:spPr/>
    </dgm:pt>
    <dgm:pt modelId="{919FD86C-7BEC-4278-B7AD-1913682A2F37}" type="pres">
      <dgm:prSet presAssocID="{1455E256-19AB-4BF8-88B2-38A6D002FD26}" presName="Name13" presStyleLbl="parChTrans1D2" presStyleIdx="0" presStyleCnt="4"/>
      <dgm:spPr/>
      <dgm:t>
        <a:bodyPr/>
        <a:lstStyle/>
        <a:p>
          <a:endParaRPr lang="zh-CN" altLang="en-US"/>
        </a:p>
      </dgm:t>
    </dgm:pt>
    <dgm:pt modelId="{B13B4698-642A-467F-B72A-FD3C89710013}" type="pres">
      <dgm:prSet presAssocID="{6DCB5387-8A23-4403-AA53-ED0AAC4F56E3}" presName="childText" presStyleLbl="bgAcc1" presStyleIdx="0" presStyleCnt="4" custScaleX="556723" custScaleY="100913" custLinFactNeighborY="29368">
        <dgm:presLayoutVars>
          <dgm:bulletEnabled val="1"/>
        </dgm:presLayoutVars>
      </dgm:prSet>
      <dgm:spPr/>
      <dgm:t>
        <a:bodyPr/>
        <a:lstStyle/>
        <a:p>
          <a:endParaRPr lang="zh-CN" altLang="en-US"/>
        </a:p>
      </dgm:t>
    </dgm:pt>
    <dgm:pt modelId="{CA079974-B685-4555-B2E2-4F39DD6E80BF}" type="pres">
      <dgm:prSet presAssocID="{0B141FF8-619E-43C3-861C-D65B2AF7407B}" presName="Name13" presStyleLbl="parChTrans1D2" presStyleIdx="1" presStyleCnt="4"/>
      <dgm:spPr/>
      <dgm:t>
        <a:bodyPr/>
        <a:lstStyle/>
        <a:p>
          <a:endParaRPr lang="zh-CN" altLang="en-US"/>
        </a:p>
      </dgm:t>
    </dgm:pt>
    <dgm:pt modelId="{36FCCA39-B41D-47A5-A52E-DF17978138FB}" type="pres">
      <dgm:prSet presAssocID="{C281F5AC-ACE7-413D-A360-E152D1ADBBA0}" presName="childText" presStyleLbl="bgAcc1" presStyleIdx="1" presStyleCnt="4" custScaleX="556723" custScaleY="256870" custLinFactNeighborY="39937">
        <dgm:presLayoutVars>
          <dgm:bulletEnabled val="1"/>
        </dgm:presLayoutVars>
      </dgm:prSet>
      <dgm:spPr/>
      <dgm:t>
        <a:bodyPr/>
        <a:lstStyle/>
        <a:p>
          <a:endParaRPr lang="zh-CN" altLang="en-US"/>
        </a:p>
      </dgm:t>
    </dgm:pt>
    <dgm:pt modelId="{FAD24F39-3424-4080-9A4E-1B4E474EF911}" type="pres">
      <dgm:prSet presAssocID="{E3F0BA53-C6FA-410C-BBC4-1AC1D02879E4}" presName="root" presStyleCnt="0"/>
      <dgm:spPr/>
    </dgm:pt>
    <dgm:pt modelId="{789A283C-A483-45F9-9E23-DE4858FE30BC}" type="pres">
      <dgm:prSet presAssocID="{E3F0BA53-C6FA-410C-BBC4-1AC1D02879E4}" presName="rootComposite" presStyleCnt="0"/>
      <dgm:spPr/>
    </dgm:pt>
    <dgm:pt modelId="{D4267040-A3DC-45E3-9016-9C9CBF8A9C8F}" type="pres">
      <dgm:prSet presAssocID="{E3F0BA53-C6FA-410C-BBC4-1AC1D02879E4}" presName="rootText" presStyleLbl="node1" presStyleIdx="1" presStyleCnt="2"/>
      <dgm:spPr/>
      <dgm:t>
        <a:bodyPr/>
        <a:lstStyle/>
        <a:p>
          <a:endParaRPr lang="zh-CN" altLang="en-US"/>
        </a:p>
      </dgm:t>
    </dgm:pt>
    <dgm:pt modelId="{B04C9F55-A052-4CA7-9658-B5BC6AF0C82A}" type="pres">
      <dgm:prSet presAssocID="{E3F0BA53-C6FA-410C-BBC4-1AC1D02879E4}" presName="rootConnector" presStyleLbl="node1" presStyleIdx="1" presStyleCnt="2"/>
      <dgm:spPr/>
      <dgm:t>
        <a:bodyPr/>
        <a:lstStyle/>
        <a:p>
          <a:endParaRPr lang="zh-CN" altLang="en-US"/>
        </a:p>
      </dgm:t>
    </dgm:pt>
    <dgm:pt modelId="{3BACF1F0-26CD-443A-8A21-97BD07D6B88B}" type="pres">
      <dgm:prSet presAssocID="{E3F0BA53-C6FA-410C-BBC4-1AC1D02879E4}" presName="childShape" presStyleCnt="0"/>
      <dgm:spPr/>
    </dgm:pt>
    <dgm:pt modelId="{C3CC8B47-F884-4F30-BCE7-1832CF640A69}" type="pres">
      <dgm:prSet presAssocID="{A9645F84-0C8B-412D-9939-024B1CD43472}" presName="Name13" presStyleLbl="parChTrans1D2" presStyleIdx="2" presStyleCnt="4"/>
      <dgm:spPr/>
      <dgm:t>
        <a:bodyPr/>
        <a:lstStyle/>
        <a:p>
          <a:endParaRPr lang="zh-CN" altLang="en-US"/>
        </a:p>
      </dgm:t>
    </dgm:pt>
    <dgm:pt modelId="{36229D57-F712-4EBC-9B8C-05B74EB642B6}" type="pres">
      <dgm:prSet presAssocID="{52F70EC7-A9E3-4B72-B63F-A840A6D294D4}" presName="childText" presStyleLbl="bgAcc1" presStyleIdx="2" presStyleCnt="4" custScaleX="556723" custScaleY="100913" custLinFactNeighborY="29368">
        <dgm:presLayoutVars>
          <dgm:bulletEnabled val="1"/>
        </dgm:presLayoutVars>
      </dgm:prSet>
      <dgm:spPr/>
      <dgm:t>
        <a:bodyPr/>
        <a:lstStyle/>
        <a:p>
          <a:endParaRPr lang="zh-CN" altLang="en-US"/>
        </a:p>
      </dgm:t>
    </dgm:pt>
    <dgm:pt modelId="{150860FB-44A7-4B9F-8034-51864D54BB4B}" type="pres">
      <dgm:prSet presAssocID="{B61E462D-432B-487E-9ED1-CA5C6F17EB66}" presName="Name13" presStyleLbl="parChTrans1D2" presStyleIdx="3" presStyleCnt="4"/>
      <dgm:spPr/>
      <dgm:t>
        <a:bodyPr/>
        <a:lstStyle/>
        <a:p>
          <a:endParaRPr lang="zh-CN" altLang="en-US"/>
        </a:p>
      </dgm:t>
    </dgm:pt>
    <dgm:pt modelId="{ECA36131-525A-42DC-A052-C434DEDDC7FB}" type="pres">
      <dgm:prSet presAssocID="{47DCDF8E-1547-4F7A-8491-8BC7A9CC6377}" presName="childText" presStyleLbl="bgAcc1" presStyleIdx="3" presStyleCnt="4" custScaleX="556723" custScaleY="256870" custLinFactNeighborY="42245">
        <dgm:presLayoutVars>
          <dgm:bulletEnabled val="1"/>
        </dgm:presLayoutVars>
      </dgm:prSet>
      <dgm:spPr/>
      <dgm:t>
        <a:bodyPr/>
        <a:lstStyle/>
        <a:p>
          <a:endParaRPr lang="zh-CN" altLang="en-US"/>
        </a:p>
      </dgm:t>
    </dgm:pt>
  </dgm:ptLst>
  <dgm:cxnLst>
    <dgm:cxn modelId="{96F688E7-5334-454E-9EB5-36B21C3CAFD5}" srcId="{40C0455D-1064-49E4-9A00-983B5767CA01}" destId="{6DCB5387-8A23-4403-AA53-ED0AAC4F56E3}" srcOrd="0" destOrd="0" parTransId="{1455E256-19AB-4BF8-88B2-38A6D002FD26}" sibTransId="{D2DB5380-26FF-4C9B-BC9B-69ED9090CD8A}"/>
    <dgm:cxn modelId="{756294F4-1EBF-4B68-A0BD-F35CA3F2A763}" type="presOf" srcId="{C281F5AC-ACE7-413D-A360-E152D1ADBBA0}" destId="{36FCCA39-B41D-47A5-A52E-DF17978138FB}" srcOrd="0" destOrd="0" presId="urn:microsoft.com/office/officeart/2005/8/layout/hierarchy3"/>
    <dgm:cxn modelId="{E4603AE8-BB44-4E12-AB71-3E47B741B873}" type="presOf" srcId="{9CC27A94-954A-4481-B3F6-B83EA60541B3}" destId="{18108C2C-254F-4821-A52D-ABC4FFE4C654}" srcOrd="0" destOrd="0" presId="urn:microsoft.com/office/officeart/2005/8/layout/hierarchy3"/>
    <dgm:cxn modelId="{3CF421BC-0DB7-45B4-A381-0108C9819CAC}" type="presOf" srcId="{E3F0BA53-C6FA-410C-BBC4-1AC1D02879E4}" destId="{B04C9F55-A052-4CA7-9658-B5BC6AF0C82A}" srcOrd="1" destOrd="0" presId="urn:microsoft.com/office/officeart/2005/8/layout/hierarchy3"/>
    <dgm:cxn modelId="{720FA800-60B7-4C92-8127-F844FBBF7F36}" type="presOf" srcId="{1455E256-19AB-4BF8-88B2-38A6D002FD26}" destId="{919FD86C-7BEC-4278-B7AD-1913682A2F37}" srcOrd="0" destOrd="0" presId="urn:microsoft.com/office/officeart/2005/8/layout/hierarchy3"/>
    <dgm:cxn modelId="{140264F0-DD69-4541-82DF-772F48122414}" type="presOf" srcId="{E3F0BA53-C6FA-410C-BBC4-1AC1D02879E4}" destId="{D4267040-A3DC-45E3-9016-9C9CBF8A9C8F}" srcOrd="0" destOrd="0" presId="urn:microsoft.com/office/officeart/2005/8/layout/hierarchy3"/>
    <dgm:cxn modelId="{80EB5C9D-98D9-457C-BC22-495E76C4CA90}" type="presOf" srcId="{B61E462D-432B-487E-9ED1-CA5C6F17EB66}" destId="{150860FB-44A7-4B9F-8034-51864D54BB4B}" srcOrd="0" destOrd="0" presId="urn:microsoft.com/office/officeart/2005/8/layout/hierarchy3"/>
    <dgm:cxn modelId="{3902AEAA-CE27-4F76-97A6-492C5D6DA938}" type="presOf" srcId="{40C0455D-1064-49E4-9A00-983B5767CA01}" destId="{F85169B6-4EC1-4540-AA86-FA8B88FF50A0}" srcOrd="0" destOrd="0" presId="urn:microsoft.com/office/officeart/2005/8/layout/hierarchy3"/>
    <dgm:cxn modelId="{D2B4A8F2-6347-42EF-AC6F-FFFB2D2E1096}" type="presOf" srcId="{0B141FF8-619E-43C3-861C-D65B2AF7407B}" destId="{CA079974-B685-4555-B2E2-4F39DD6E80BF}" srcOrd="0" destOrd="0" presId="urn:microsoft.com/office/officeart/2005/8/layout/hierarchy3"/>
    <dgm:cxn modelId="{F64C3117-CF70-4429-91CD-12C70AB9B0B7}" srcId="{9CC27A94-954A-4481-B3F6-B83EA60541B3}" destId="{40C0455D-1064-49E4-9A00-983B5767CA01}" srcOrd="0" destOrd="0" parTransId="{9270F241-DEC4-45A1-8F48-2E8EE913E24D}" sibTransId="{5ED0F908-9F7D-4CFB-AD0A-9312A1B5543B}"/>
    <dgm:cxn modelId="{18781BDE-274E-4806-B567-665833A09241}" srcId="{E3F0BA53-C6FA-410C-BBC4-1AC1D02879E4}" destId="{47DCDF8E-1547-4F7A-8491-8BC7A9CC6377}" srcOrd="1" destOrd="0" parTransId="{B61E462D-432B-487E-9ED1-CA5C6F17EB66}" sibTransId="{BB18B872-5B8D-4E4C-B0F1-DD7FBA2067F0}"/>
    <dgm:cxn modelId="{58C0C50F-F23F-41E4-9190-127D6FA609F6}" type="presOf" srcId="{52F70EC7-A9E3-4B72-B63F-A840A6D294D4}" destId="{36229D57-F712-4EBC-9B8C-05B74EB642B6}" srcOrd="0" destOrd="0" presId="urn:microsoft.com/office/officeart/2005/8/layout/hierarchy3"/>
    <dgm:cxn modelId="{CD8AEAFE-4DC4-4BAA-AF5A-A365173EF378}" srcId="{40C0455D-1064-49E4-9A00-983B5767CA01}" destId="{C281F5AC-ACE7-413D-A360-E152D1ADBBA0}" srcOrd="1" destOrd="0" parTransId="{0B141FF8-619E-43C3-861C-D65B2AF7407B}" sibTransId="{E53734F9-9C96-4E12-AFBA-E5113155A612}"/>
    <dgm:cxn modelId="{7EDADEB5-7972-47EC-A6D1-D857E7A5686D}" srcId="{E3F0BA53-C6FA-410C-BBC4-1AC1D02879E4}" destId="{52F70EC7-A9E3-4B72-B63F-A840A6D294D4}" srcOrd="0" destOrd="0" parTransId="{A9645F84-0C8B-412D-9939-024B1CD43472}" sibTransId="{E27C14EC-0644-4590-8A24-3CF9AA1E7052}"/>
    <dgm:cxn modelId="{9C7BDDCB-49BF-4790-BD54-EBB6F46FA5B0}" type="presOf" srcId="{40C0455D-1064-49E4-9A00-983B5767CA01}" destId="{0425CC3C-0CCB-4691-A203-BE5A451AB0E3}" srcOrd="1" destOrd="0" presId="urn:microsoft.com/office/officeart/2005/8/layout/hierarchy3"/>
    <dgm:cxn modelId="{31244321-221F-423A-BAD4-840F4A4DB002}" type="presOf" srcId="{A9645F84-0C8B-412D-9939-024B1CD43472}" destId="{C3CC8B47-F884-4F30-BCE7-1832CF640A69}" srcOrd="0" destOrd="0" presId="urn:microsoft.com/office/officeart/2005/8/layout/hierarchy3"/>
    <dgm:cxn modelId="{BC5CD081-0762-4131-8C45-5576913AFE7A}" srcId="{9CC27A94-954A-4481-B3F6-B83EA60541B3}" destId="{E3F0BA53-C6FA-410C-BBC4-1AC1D02879E4}" srcOrd="1" destOrd="0" parTransId="{ED485591-0D13-4BB0-ACA3-A60D1D638C8D}" sibTransId="{454CFAF2-1BC3-4E27-88C6-BE56B27F6856}"/>
    <dgm:cxn modelId="{91B71320-CDAB-4D95-9884-F36FCF939381}" type="presOf" srcId="{6DCB5387-8A23-4403-AA53-ED0AAC4F56E3}" destId="{B13B4698-642A-467F-B72A-FD3C89710013}" srcOrd="0" destOrd="0" presId="urn:microsoft.com/office/officeart/2005/8/layout/hierarchy3"/>
    <dgm:cxn modelId="{42191A85-906B-45B9-92D4-AC64A56DB2B7}" type="presOf" srcId="{47DCDF8E-1547-4F7A-8491-8BC7A9CC6377}" destId="{ECA36131-525A-42DC-A052-C434DEDDC7FB}" srcOrd="0" destOrd="0" presId="urn:microsoft.com/office/officeart/2005/8/layout/hierarchy3"/>
    <dgm:cxn modelId="{EE2DD405-A61C-4446-931E-33604582BBDB}" type="presParOf" srcId="{18108C2C-254F-4821-A52D-ABC4FFE4C654}" destId="{4C245170-3BF4-45EA-8BB5-32DE6F52F1D7}" srcOrd="0" destOrd="0" presId="urn:microsoft.com/office/officeart/2005/8/layout/hierarchy3"/>
    <dgm:cxn modelId="{29073E32-8F83-4197-8075-BA56C38CC305}" type="presParOf" srcId="{4C245170-3BF4-45EA-8BB5-32DE6F52F1D7}" destId="{BB30EBE4-29AF-4D48-A64B-3BF641F236A4}" srcOrd="0" destOrd="0" presId="urn:microsoft.com/office/officeart/2005/8/layout/hierarchy3"/>
    <dgm:cxn modelId="{0176EC37-9804-4520-A834-4BEE16D7D4A2}" type="presParOf" srcId="{BB30EBE4-29AF-4D48-A64B-3BF641F236A4}" destId="{F85169B6-4EC1-4540-AA86-FA8B88FF50A0}" srcOrd="0" destOrd="0" presId="urn:microsoft.com/office/officeart/2005/8/layout/hierarchy3"/>
    <dgm:cxn modelId="{67810ED2-7E1B-4E43-97D2-3AF5DEE0A8A8}" type="presParOf" srcId="{BB30EBE4-29AF-4D48-A64B-3BF641F236A4}" destId="{0425CC3C-0CCB-4691-A203-BE5A451AB0E3}" srcOrd="1" destOrd="0" presId="urn:microsoft.com/office/officeart/2005/8/layout/hierarchy3"/>
    <dgm:cxn modelId="{729A2B55-3EAB-48EE-8928-4E914A61EB4A}" type="presParOf" srcId="{4C245170-3BF4-45EA-8BB5-32DE6F52F1D7}" destId="{645A1321-FFAE-4BD0-B911-8B9C1810FD87}" srcOrd="1" destOrd="0" presId="urn:microsoft.com/office/officeart/2005/8/layout/hierarchy3"/>
    <dgm:cxn modelId="{32A1671B-C7F5-46AE-AA09-767DF455317A}" type="presParOf" srcId="{645A1321-FFAE-4BD0-B911-8B9C1810FD87}" destId="{919FD86C-7BEC-4278-B7AD-1913682A2F37}" srcOrd="0" destOrd="0" presId="urn:microsoft.com/office/officeart/2005/8/layout/hierarchy3"/>
    <dgm:cxn modelId="{8BE34261-8AF9-449B-A338-BB621CC54AD6}" type="presParOf" srcId="{645A1321-FFAE-4BD0-B911-8B9C1810FD87}" destId="{B13B4698-642A-467F-B72A-FD3C89710013}" srcOrd="1" destOrd="0" presId="urn:microsoft.com/office/officeart/2005/8/layout/hierarchy3"/>
    <dgm:cxn modelId="{3181793E-B548-4FE6-9295-2DB33567E3D1}" type="presParOf" srcId="{645A1321-FFAE-4BD0-B911-8B9C1810FD87}" destId="{CA079974-B685-4555-B2E2-4F39DD6E80BF}" srcOrd="2" destOrd="0" presId="urn:microsoft.com/office/officeart/2005/8/layout/hierarchy3"/>
    <dgm:cxn modelId="{89406EA0-A02E-4808-A292-DF7C136AB5D6}" type="presParOf" srcId="{645A1321-FFAE-4BD0-B911-8B9C1810FD87}" destId="{36FCCA39-B41D-47A5-A52E-DF17978138FB}" srcOrd="3" destOrd="0" presId="urn:microsoft.com/office/officeart/2005/8/layout/hierarchy3"/>
    <dgm:cxn modelId="{7E50EF00-A3C2-42EA-B334-EBDBC68E013C}" type="presParOf" srcId="{18108C2C-254F-4821-A52D-ABC4FFE4C654}" destId="{FAD24F39-3424-4080-9A4E-1B4E474EF911}" srcOrd="1" destOrd="0" presId="urn:microsoft.com/office/officeart/2005/8/layout/hierarchy3"/>
    <dgm:cxn modelId="{509C05D2-357E-428D-85FF-CD910689D04B}" type="presParOf" srcId="{FAD24F39-3424-4080-9A4E-1B4E474EF911}" destId="{789A283C-A483-45F9-9E23-DE4858FE30BC}" srcOrd="0" destOrd="0" presId="urn:microsoft.com/office/officeart/2005/8/layout/hierarchy3"/>
    <dgm:cxn modelId="{B2D30874-AF7B-421B-972E-10BF5BF38B43}" type="presParOf" srcId="{789A283C-A483-45F9-9E23-DE4858FE30BC}" destId="{D4267040-A3DC-45E3-9016-9C9CBF8A9C8F}" srcOrd="0" destOrd="0" presId="urn:microsoft.com/office/officeart/2005/8/layout/hierarchy3"/>
    <dgm:cxn modelId="{8771C064-4ECE-47EB-91C8-CF6E068A41BA}" type="presParOf" srcId="{789A283C-A483-45F9-9E23-DE4858FE30BC}" destId="{B04C9F55-A052-4CA7-9658-B5BC6AF0C82A}" srcOrd="1" destOrd="0" presId="urn:microsoft.com/office/officeart/2005/8/layout/hierarchy3"/>
    <dgm:cxn modelId="{0FDE4978-AD0D-429C-87DE-1A96DA29B9DB}" type="presParOf" srcId="{FAD24F39-3424-4080-9A4E-1B4E474EF911}" destId="{3BACF1F0-26CD-443A-8A21-97BD07D6B88B}" srcOrd="1" destOrd="0" presId="urn:microsoft.com/office/officeart/2005/8/layout/hierarchy3"/>
    <dgm:cxn modelId="{DA28CD26-3B33-48FB-9DDA-E9497E0E12C7}" type="presParOf" srcId="{3BACF1F0-26CD-443A-8A21-97BD07D6B88B}" destId="{C3CC8B47-F884-4F30-BCE7-1832CF640A69}" srcOrd="0" destOrd="0" presId="urn:microsoft.com/office/officeart/2005/8/layout/hierarchy3"/>
    <dgm:cxn modelId="{E6C9BC62-02C2-402D-A10C-0D2E16AABA75}" type="presParOf" srcId="{3BACF1F0-26CD-443A-8A21-97BD07D6B88B}" destId="{36229D57-F712-4EBC-9B8C-05B74EB642B6}" srcOrd="1" destOrd="0" presId="urn:microsoft.com/office/officeart/2005/8/layout/hierarchy3"/>
    <dgm:cxn modelId="{C5B58120-E7E7-40E8-AF78-3993138168B6}" type="presParOf" srcId="{3BACF1F0-26CD-443A-8A21-97BD07D6B88B}" destId="{150860FB-44A7-4B9F-8034-51864D54BB4B}" srcOrd="2" destOrd="0" presId="urn:microsoft.com/office/officeart/2005/8/layout/hierarchy3"/>
    <dgm:cxn modelId="{8325117E-4C09-49E8-A3E8-EE1BF8D21C78}" type="presParOf" srcId="{3BACF1F0-26CD-443A-8A21-97BD07D6B88B}" destId="{ECA36131-525A-42DC-A052-C434DEDDC7F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169B6-4EC1-4540-AA86-FA8B88FF50A0}">
      <dsp:nvSpPr>
        <dsp:cNvPr id="0" name=""/>
        <dsp:cNvSpPr/>
      </dsp:nvSpPr>
      <dsp:spPr>
        <a:xfrm>
          <a:off x="1851" y="289654"/>
          <a:ext cx="784833" cy="39241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微软雅黑" panose="020B0503020204020204" pitchFamily="34" charset="-122"/>
              <a:ea typeface="微软雅黑" panose="020B0503020204020204" pitchFamily="34" charset="-122"/>
            </a:rPr>
            <a:t>早期</a:t>
          </a:r>
          <a:endParaRPr lang="zh-CN" altLang="en-US" sz="2000" b="1" kern="1200" dirty="0">
            <a:solidFill>
              <a:schemeClr val="bg1"/>
            </a:solidFill>
            <a:latin typeface="微软雅黑" panose="020B0503020204020204" pitchFamily="34" charset="-122"/>
            <a:ea typeface="微软雅黑" panose="020B0503020204020204" pitchFamily="34" charset="-122"/>
          </a:endParaRPr>
        </a:p>
      </dsp:txBody>
      <dsp:txXfrm>
        <a:off x="13344" y="301147"/>
        <a:ext cx="761847" cy="369430"/>
      </dsp:txXfrm>
    </dsp:sp>
    <dsp:sp modelId="{919FD86C-7BEC-4278-B7AD-1913682A2F37}">
      <dsp:nvSpPr>
        <dsp:cNvPr id="0" name=""/>
        <dsp:cNvSpPr/>
      </dsp:nvSpPr>
      <dsp:spPr>
        <a:xfrm>
          <a:off x="34614" y="682071"/>
          <a:ext cx="91440" cy="411348"/>
        </a:xfrm>
        <a:custGeom>
          <a:avLst/>
          <a:gdLst/>
          <a:ahLst/>
          <a:cxnLst/>
          <a:rect l="0" t="0" r="0" b="0"/>
          <a:pathLst>
            <a:path>
              <a:moveTo>
                <a:pt x="45720" y="0"/>
              </a:moveTo>
              <a:lnTo>
                <a:pt x="45720" y="411348"/>
              </a:lnTo>
              <a:lnTo>
                <a:pt x="124203" y="4113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3B4698-642A-467F-B72A-FD3C89710013}">
      <dsp:nvSpPr>
        <dsp:cNvPr id="0" name=""/>
        <dsp:cNvSpPr/>
      </dsp:nvSpPr>
      <dsp:spPr>
        <a:xfrm>
          <a:off x="158818" y="895420"/>
          <a:ext cx="3495479" cy="39599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采用无源的总线结构。</a:t>
          </a:r>
          <a:endParaRPr lang="zh-CN" altLang="en-US" sz="1600" b="1" kern="1200" dirty="0">
            <a:latin typeface="微软雅黑" panose="020B0503020204020204" pitchFamily="34" charset="-122"/>
            <a:ea typeface="微软雅黑" panose="020B0503020204020204" pitchFamily="34" charset="-122"/>
          </a:endParaRPr>
        </a:p>
      </dsp:txBody>
      <dsp:txXfrm>
        <a:off x="170416" y="907018"/>
        <a:ext cx="3472283" cy="372803"/>
      </dsp:txXfrm>
    </dsp:sp>
    <dsp:sp modelId="{CA079974-B685-4555-B2E2-4F39DD6E80BF}">
      <dsp:nvSpPr>
        <dsp:cNvPr id="0" name=""/>
        <dsp:cNvSpPr/>
      </dsp:nvSpPr>
      <dsp:spPr>
        <a:xfrm>
          <a:off x="34614" y="682071"/>
          <a:ext cx="91440" cy="1252927"/>
        </a:xfrm>
        <a:custGeom>
          <a:avLst/>
          <a:gdLst/>
          <a:ahLst/>
          <a:cxnLst/>
          <a:rect l="0" t="0" r="0" b="0"/>
          <a:pathLst>
            <a:path>
              <a:moveTo>
                <a:pt x="45720" y="0"/>
              </a:moveTo>
              <a:lnTo>
                <a:pt x="45720" y="1252927"/>
              </a:lnTo>
              <a:lnTo>
                <a:pt x="124203" y="12529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CCA39-B41D-47A5-A52E-DF17978138FB}">
      <dsp:nvSpPr>
        <dsp:cNvPr id="0" name=""/>
        <dsp:cNvSpPr/>
      </dsp:nvSpPr>
      <dsp:spPr>
        <a:xfrm>
          <a:off x="158818" y="1430998"/>
          <a:ext cx="3495479" cy="10080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使用 </a:t>
          </a:r>
          <a:r>
            <a:rPr lang="en-US" altLang="en-US" sz="1600" b="1" kern="1200" dirty="0" smtClean="0">
              <a:latin typeface="微软雅黑" panose="020B0503020204020204" pitchFamily="34" charset="-122"/>
              <a:ea typeface="微软雅黑" panose="020B0503020204020204" pitchFamily="34" charset="-122"/>
            </a:rPr>
            <a:t>CSMA/CD </a:t>
          </a:r>
          <a:r>
            <a:rPr lang="zh-CN" altLang="en-US" sz="1600" b="1" kern="1200" dirty="0" smtClean="0">
              <a:latin typeface="微软雅黑" panose="020B0503020204020204" pitchFamily="34" charset="-122"/>
              <a:ea typeface="微软雅黑" panose="020B0503020204020204" pitchFamily="34" charset="-122"/>
            </a:rPr>
            <a:t>协议，以半双工方式工作。</a:t>
          </a:r>
          <a:endParaRPr lang="zh-CN" altLang="en-US" sz="1600" b="1" kern="1200" dirty="0">
            <a:latin typeface="微软雅黑" panose="020B0503020204020204" pitchFamily="34" charset="-122"/>
            <a:ea typeface="微软雅黑" panose="020B0503020204020204" pitchFamily="34" charset="-122"/>
          </a:endParaRPr>
        </a:p>
      </dsp:txBody>
      <dsp:txXfrm>
        <a:off x="188341" y="1460521"/>
        <a:ext cx="3436433" cy="948954"/>
      </dsp:txXfrm>
    </dsp:sp>
    <dsp:sp modelId="{D4267040-A3DC-45E3-9016-9C9CBF8A9C8F}">
      <dsp:nvSpPr>
        <dsp:cNvPr id="0" name=""/>
        <dsp:cNvSpPr/>
      </dsp:nvSpPr>
      <dsp:spPr>
        <a:xfrm>
          <a:off x="3693538" y="289654"/>
          <a:ext cx="784833" cy="39241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微软雅黑" panose="020B0503020204020204" pitchFamily="34" charset="-122"/>
              <a:ea typeface="微软雅黑" panose="020B0503020204020204" pitchFamily="34" charset="-122"/>
            </a:rPr>
            <a:t>现在</a:t>
          </a:r>
          <a:endParaRPr lang="zh-CN" altLang="en-US" sz="2000" b="1" kern="1200" dirty="0">
            <a:solidFill>
              <a:schemeClr val="tx1"/>
            </a:solidFill>
            <a:latin typeface="微软雅黑" panose="020B0503020204020204" pitchFamily="34" charset="-122"/>
            <a:ea typeface="微软雅黑" panose="020B0503020204020204" pitchFamily="34" charset="-122"/>
          </a:endParaRPr>
        </a:p>
      </dsp:txBody>
      <dsp:txXfrm>
        <a:off x="3705031" y="301147"/>
        <a:ext cx="761847" cy="369430"/>
      </dsp:txXfrm>
    </dsp:sp>
    <dsp:sp modelId="{C3CC8B47-F884-4F30-BCE7-1832CF640A69}">
      <dsp:nvSpPr>
        <dsp:cNvPr id="0" name=""/>
        <dsp:cNvSpPr/>
      </dsp:nvSpPr>
      <dsp:spPr>
        <a:xfrm>
          <a:off x="3726302" y="682071"/>
          <a:ext cx="91440" cy="411348"/>
        </a:xfrm>
        <a:custGeom>
          <a:avLst/>
          <a:gdLst/>
          <a:ahLst/>
          <a:cxnLst/>
          <a:rect l="0" t="0" r="0" b="0"/>
          <a:pathLst>
            <a:path>
              <a:moveTo>
                <a:pt x="45720" y="0"/>
              </a:moveTo>
              <a:lnTo>
                <a:pt x="45720" y="411348"/>
              </a:lnTo>
              <a:lnTo>
                <a:pt x="124203" y="4113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29D57-F712-4EBC-9B8C-05B74EB642B6}">
      <dsp:nvSpPr>
        <dsp:cNvPr id="0" name=""/>
        <dsp:cNvSpPr/>
      </dsp:nvSpPr>
      <dsp:spPr>
        <a:xfrm>
          <a:off x="3850505" y="895420"/>
          <a:ext cx="3495479" cy="39599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以太网交换机为中心的星形结构</a:t>
          </a:r>
          <a:endParaRPr lang="zh-CN" altLang="en-US" sz="1600" b="1" kern="1200" dirty="0">
            <a:latin typeface="微软雅黑" panose="020B0503020204020204" pitchFamily="34" charset="-122"/>
            <a:ea typeface="微软雅黑" panose="020B0503020204020204" pitchFamily="34" charset="-122"/>
          </a:endParaRPr>
        </a:p>
      </dsp:txBody>
      <dsp:txXfrm>
        <a:off x="3862103" y="907018"/>
        <a:ext cx="3472283" cy="372803"/>
      </dsp:txXfrm>
    </dsp:sp>
    <dsp:sp modelId="{150860FB-44A7-4B9F-8034-51864D54BB4B}">
      <dsp:nvSpPr>
        <dsp:cNvPr id="0" name=""/>
        <dsp:cNvSpPr/>
      </dsp:nvSpPr>
      <dsp:spPr>
        <a:xfrm>
          <a:off x="3726302" y="682071"/>
          <a:ext cx="91440" cy="1261984"/>
        </a:xfrm>
        <a:custGeom>
          <a:avLst/>
          <a:gdLst/>
          <a:ahLst/>
          <a:cxnLst/>
          <a:rect l="0" t="0" r="0" b="0"/>
          <a:pathLst>
            <a:path>
              <a:moveTo>
                <a:pt x="45720" y="0"/>
              </a:moveTo>
              <a:lnTo>
                <a:pt x="45720" y="1261984"/>
              </a:lnTo>
              <a:lnTo>
                <a:pt x="124203" y="126198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36131-525A-42DC-A052-C434DEDDC7FB}">
      <dsp:nvSpPr>
        <dsp:cNvPr id="0" name=""/>
        <dsp:cNvSpPr/>
      </dsp:nvSpPr>
      <dsp:spPr>
        <a:xfrm>
          <a:off x="3850505" y="1440055"/>
          <a:ext cx="3495479" cy="10080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latin typeface="微软雅黑" panose="020B0503020204020204" pitchFamily="34" charset="-122"/>
              <a:ea typeface="微软雅黑" panose="020B0503020204020204" pitchFamily="34" charset="-122"/>
            </a:rPr>
            <a:t>不使用共享总线，没有碰撞问题，</a:t>
          </a:r>
          <a:r>
            <a:rPr lang="zh-CN" altLang="en-US" sz="1600" b="1" kern="1200" dirty="0" smtClean="0">
              <a:solidFill>
                <a:srgbClr val="FF0000"/>
              </a:solidFill>
              <a:latin typeface="微软雅黑" panose="020B0503020204020204" pitchFamily="34" charset="-122"/>
              <a:ea typeface="微软雅黑" panose="020B0503020204020204" pitchFamily="34" charset="-122"/>
            </a:rPr>
            <a:t>不使用 </a:t>
          </a:r>
          <a:r>
            <a:rPr lang="en-US" altLang="en-US" sz="1600" b="1" kern="1200" dirty="0" smtClean="0">
              <a:solidFill>
                <a:srgbClr val="FF0000"/>
              </a:solidFill>
              <a:latin typeface="微软雅黑" panose="020B0503020204020204" pitchFamily="34" charset="-122"/>
              <a:ea typeface="微软雅黑" panose="020B0503020204020204" pitchFamily="34" charset="-122"/>
            </a:rPr>
            <a:t>CSMA/CD </a:t>
          </a:r>
          <a:r>
            <a:rPr lang="zh-CN" altLang="en-US" sz="1600" b="1" kern="1200" dirty="0" smtClean="0">
              <a:solidFill>
                <a:srgbClr val="FF0000"/>
              </a:solidFill>
              <a:latin typeface="微软雅黑" panose="020B0503020204020204" pitchFamily="34" charset="-122"/>
              <a:ea typeface="微软雅黑" panose="020B0503020204020204" pitchFamily="34" charset="-122"/>
            </a:rPr>
            <a:t>协议</a:t>
          </a:r>
          <a:r>
            <a:rPr lang="zh-CN" altLang="en-US" sz="1600" b="1" kern="1200" dirty="0" smtClean="0">
              <a:latin typeface="微软雅黑" panose="020B0503020204020204" pitchFamily="34" charset="-122"/>
              <a:ea typeface="微软雅黑" panose="020B0503020204020204" pitchFamily="34" charset="-122"/>
            </a:rPr>
            <a:t>，以全双工方式工作。但仍然采用以太网的帧结构。</a:t>
          </a:r>
          <a:endParaRPr lang="zh-CN" altLang="en-US" sz="1600" b="1" kern="1200" dirty="0">
            <a:latin typeface="微软雅黑" panose="020B0503020204020204" pitchFamily="34" charset="-122"/>
            <a:ea typeface="微软雅黑" panose="020B0503020204020204" pitchFamily="34" charset="-122"/>
          </a:endParaRPr>
        </a:p>
      </dsp:txBody>
      <dsp:txXfrm>
        <a:off x="3880028" y="1469578"/>
        <a:ext cx="3436433" cy="9489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CA00FF-DE74-4C9B-BEE0-A62DC1B3BF7B}" type="datetimeFigureOut">
              <a:rPr lang="zh-CN" altLang="en-US" smtClean="0"/>
              <a:t>2023/10/9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69C0A7-994F-44D0-843D-98ACD04A11B2}" type="slidenum">
              <a:rPr lang="zh-CN" altLang="en-US" smtClean="0"/>
              <a:t>‹#›</a:t>
            </a:fld>
            <a:endParaRPr lang="zh-CN" altLang="en-US"/>
          </a:p>
        </p:txBody>
      </p:sp>
    </p:spTree>
    <p:extLst>
      <p:ext uri="{BB962C8B-B14F-4D97-AF65-F5344CB8AC3E}">
        <p14:creationId xmlns:p14="http://schemas.microsoft.com/office/powerpoint/2010/main" val="3550877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t>‹#›</a:t>
            </a:fld>
            <a:endParaRPr lang="zh-CN" altLang="en-US"/>
          </a:p>
        </p:txBody>
      </p:sp>
    </p:spTree>
    <p:extLst>
      <p:ext uri="{BB962C8B-B14F-4D97-AF65-F5344CB8AC3E}">
        <p14:creationId xmlns:p14="http://schemas.microsoft.com/office/powerpoint/2010/main" val="2439011135"/>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4"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8" algn="l" defTabSz="9143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265</a:t>
            </a:fld>
            <a:endParaRPr lang="zh-CN" altLang="en-US"/>
          </a:p>
        </p:txBody>
      </p:sp>
    </p:spTree>
    <p:extLst>
      <p:ext uri="{BB962C8B-B14F-4D97-AF65-F5344CB8AC3E}">
        <p14:creationId xmlns:p14="http://schemas.microsoft.com/office/powerpoint/2010/main" val="149818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285</a:t>
            </a:fld>
            <a:endParaRPr lang="zh-CN" altLang="en-US"/>
          </a:p>
        </p:txBody>
      </p:sp>
    </p:spTree>
    <p:extLst>
      <p:ext uri="{BB962C8B-B14F-4D97-AF65-F5344CB8AC3E}">
        <p14:creationId xmlns:p14="http://schemas.microsoft.com/office/powerpoint/2010/main" val="1029337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p>
            <a:r>
              <a:rPr lang="zh-CN" altLang="en-US"/>
              <a:t>单击此处编辑母版标题样式</a:t>
            </a:r>
          </a:p>
        </p:txBody>
      </p:sp>
      <p:sp>
        <p:nvSpPr>
          <p:cNvPr id="3" name="竖排文字占位符 2"/>
          <p:cNvSpPr>
            <a:spLocks noGrp="1"/>
          </p:cNvSpPr>
          <p:nvPr>
            <p:ph type="body" orient="vert" idx="1"/>
          </p:nvPr>
        </p:nvSpPr>
        <p:spPr>
          <a:xfrm>
            <a:off x="457200" y="1200154"/>
            <a:ext cx="8229600" cy="3394472"/>
          </a:xfrm>
          <a:prstGeom prst="rect">
            <a:avLst/>
          </a:prstGeom>
        </p:spPr>
        <p:txBody>
          <a:bodyPr vert="eaVert" lIns="91436" tIns="45718" rIns="91436" bIns="45718"/>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lIns="91436" tIns="45718" rIns="91436" bIns="45718"/>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36" tIns="45718" rIns="91436" bIns="45718"/>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69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76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32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lIns="91436" tIns="45718" rIns="91436" bIns="45718"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lIns="91436" tIns="45718" rIns="91436" bIns="45718" anchor="b"/>
          <a:lstStyle>
            <a:lvl1pPr marL="0" indent="0">
              <a:buNone/>
              <a:defRPr sz="2000">
                <a:solidFill>
                  <a:schemeClr val="tx1">
                    <a:tint val="75000"/>
                  </a:schemeClr>
                </a:solidFill>
              </a:defRPr>
            </a:lvl1pPr>
            <a:lvl2pPr marL="457178" indent="0">
              <a:buNone/>
              <a:defRPr sz="1800">
                <a:solidFill>
                  <a:schemeClr val="tx1">
                    <a:tint val="75000"/>
                  </a:schemeClr>
                </a:solidFill>
              </a:defRPr>
            </a:lvl2pPr>
            <a:lvl3pPr marL="914355"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4"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p>
            <a:r>
              <a:rPr lang="zh-CN" altLang="en-US"/>
              <a:t>单击此处编辑母版标题样式</a:t>
            </a:r>
          </a:p>
        </p:txBody>
      </p:sp>
      <p:sp>
        <p:nvSpPr>
          <p:cNvPr id="3" name="内容占位符 2"/>
          <p:cNvSpPr>
            <a:spLocks noGrp="1"/>
          </p:cNvSpPr>
          <p:nvPr>
            <p:ph sz="half" idx="1"/>
          </p:nvPr>
        </p:nvSpPr>
        <p:spPr>
          <a:xfrm>
            <a:off x="457200" y="900115"/>
            <a:ext cx="4038600" cy="2545556"/>
          </a:xfrm>
          <a:prstGeom prst="rect">
            <a:avLst/>
          </a:prstGeom>
        </p:spPr>
        <p:txBody>
          <a:bodyPr lIns="91436" tIns="45718" rIns="91436"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5"/>
            <a:ext cx="4038600" cy="2545556"/>
          </a:xfrm>
          <a:prstGeom prst="rect">
            <a:avLst/>
          </a:prstGeom>
        </p:spPr>
        <p:txBody>
          <a:bodyPr lIns="91436" tIns="45718" rIns="91436"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8"/>
            <a:ext cx="4040188" cy="479822"/>
          </a:xfrm>
          <a:prstGeom prst="rect">
            <a:avLst/>
          </a:prstGeom>
        </p:spPr>
        <p:txBody>
          <a:bodyPr lIns="91436" tIns="45718" rIns="91436" bIns="45718"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lIns="91436" tIns="45718" rIns="91436"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151338"/>
            <a:ext cx="4041775" cy="479822"/>
          </a:xfrm>
          <a:prstGeom prst="rect">
            <a:avLst/>
          </a:prstGeom>
        </p:spPr>
        <p:txBody>
          <a:bodyPr lIns="91436" tIns="45718" rIns="91436" bIns="45718"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0" y="1631156"/>
            <a:ext cx="4041775" cy="2963466"/>
          </a:xfrm>
          <a:prstGeom prst="rect">
            <a:avLst/>
          </a:prstGeom>
        </p:spPr>
        <p:txBody>
          <a:bodyPr lIns="91436" tIns="45718" rIns="91436"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6" tIns="45718" rIns="91436" bIns="45718"/>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a:prstGeom prst="rect">
            <a:avLst/>
          </a:prstGeom>
        </p:spPr>
        <p:txBody>
          <a:bodyPr lIns="91436" tIns="45718" rIns="91436" bIns="45718"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1"/>
            <a:ext cx="5111750" cy="4389835"/>
          </a:xfrm>
          <a:prstGeom prst="rect">
            <a:avLst/>
          </a:prstGeom>
        </p:spPr>
        <p:txBody>
          <a:bodyPr lIns="91436" tIns="45718" rIns="91436" bIns="45718"/>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076328"/>
            <a:ext cx="3008313" cy="3518297"/>
          </a:xfrm>
          <a:prstGeom prst="rect">
            <a:avLst/>
          </a:prstGeom>
        </p:spPr>
        <p:txBody>
          <a:bodyPr lIns="91436" tIns="45718" rIns="91436" bIns="45718"/>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6" tIns="45718" rIns="91436" bIns="45718"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36" tIns="45718" rIns="91436" bIns="45718"/>
          <a:lstStyle>
            <a:lvl1pPr marL="0" indent="0">
              <a:buNone/>
              <a:defRPr sz="3200"/>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endParaRPr lang="zh-CN" altLang="en-US"/>
          </a:p>
        </p:txBody>
      </p:sp>
      <p:sp>
        <p:nvSpPr>
          <p:cNvPr id="4" name="文本占位符 3"/>
          <p:cNvSpPr>
            <a:spLocks noGrp="1"/>
          </p:cNvSpPr>
          <p:nvPr>
            <p:ph type="body" sz="half" idx="2"/>
          </p:nvPr>
        </p:nvSpPr>
        <p:spPr>
          <a:xfrm>
            <a:off x="1792288" y="4025506"/>
            <a:ext cx="5486400" cy="603647"/>
          </a:xfrm>
          <a:prstGeom prst="rect">
            <a:avLst/>
          </a:prstGeom>
        </p:spPr>
        <p:txBody>
          <a:bodyPr lIns="91436" tIns="45718" rIns="91436" bIns="45718"/>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lIns="91436" tIns="45718" rIns="91436" bIns="45718"/>
          <a:lstStyle/>
          <a:p>
            <a:fld id="{09A22D17-D596-48B2-ACBB-09058C344CC5}" type="datetimeFigureOut">
              <a:rPr lang="zh-CN" altLang="en-US" smtClean="0"/>
              <a:t>2023/10/9</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lIns="91436" tIns="45718" rIns="91436" bIns="45718"/>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lIns="91436" tIns="45718" rIns="91436" bIns="45718"/>
          <a:lstStyle/>
          <a:p>
            <a:fld id="{C485880C-E2C3-4DAB-AE74-D9BE691626A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8" name="矩形 7"/>
          <p:cNvSpPr/>
          <p:nvPr userDrawn="1"/>
        </p:nvSpPr>
        <p:spPr>
          <a:xfrm>
            <a:off x="4231482" y="123479"/>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Line 3"/>
          <p:cNvSpPr>
            <a:spLocks noChangeShapeType="1"/>
          </p:cNvSpPr>
          <p:nvPr userDrawn="1"/>
        </p:nvSpPr>
        <p:spPr bwMode="auto">
          <a:xfrm>
            <a:off x="1" y="301530"/>
            <a:ext cx="296049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lIns="91436" tIns="45718" rIns="91436" bIns="45718"/>
          <a:lstStyle/>
          <a:p>
            <a:pPr lvl="0"/>
            <a:endParaRPr lang="zh-CN" altLang="en-US"/>
          </a:p>
        </p:txBody>
      </p:sp>
      <p:sp>
        <p:nvSpPr>
          <p:cNvPr id="11" name="Rectangle 5"/>
          <p:cNvSpPr>
            <a:spLocks noChangeArrowheads="1"/>
          </p:cNvSpPr>
          <p:nvPr userDrawn="1"/>
        </p:nvSpPr>
        <p:spPr bwMode="auto">
          <a:xfrm>
            <a:off x="2960506" y="164858"/>
            <a:ext cx="1367675" cy="261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r" eaLnBrk="0" hangingPunct="0"/>
            <a:r>
              <a:rPr lang="fr-FR" sz="1100" b="1" dirty="0">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8</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dirty="0">
                <a:solidFill>
                  <a:srgbClr val="0070C0"/>
                </a:solidFill>
                <a:latin typeface="微软雅黑" panose="020B0503020204020204" pitchFamily="34" charset="-122"/>
                <a:ea typeface="微软雅黑" panose="020B0503020204020204" pitchFamily="34" charset="-122"/>
              </a:rPr>
              <a:t>)</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2" name="椭圆 11"/>
          <p:cNvSpPr/>
          <p:nvPr userDrawn="1"/>
        </p:nvSpPr>
        <p:spPr>
          <a:xfrm>
            <a:off x="2942047" y="259183"/>
            <a:ext cx="84698" cy="84698"/>
          </a:xfrm>
          <a:prstGeom prst="ellipse">
            <a:avLst/>
          </a:prstGeom>
          <a:solidFill>
            <a:schemeClr val="bg1"/>
          </a:solidFill>
          <a:ln w="12700" algn="ctr">
            <a:solidFill>
              <a:srgbClr val="00B050"/>
            </a:solidFill>
            <a:round/>
          </a:ln>
        </p:spPr>
        <p:txBody>
          <a:bodyPr lIns="91436" tIns="45718" rIns="91436" bIns="45718"/>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3" name="Line 3"/>
          <p:cNvSpPr>
            <a:spLocks noChangeShapeType="1"/>
          </p:cNvSpPr>
          <p:nvPr userDrawn="1"/>
        </p:nvSpPr>
        <p:spPr bwMode="auto">
          <a:xfrm>
            <a:off x="5671081" y="301530"/>
            <a:ext cx="3472921"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lIns="91436" tIns="45718" rIns="91436" bIns="45718"/>
          <a:lstStyle/>
          <a:p>
            <a:pPr lvl="0"/>
            <a:endParaRPr lang="zh-CN" altLang="en-US"/>
          </a:p>
        </p:txBody>
      </p:sp>
      <p:sp>
        <p:nvSpPr>
          <p:cNvPr id="14" name="椭圆 13"/>
          <p:cNvSpPr/>
          <p:nvPr userDrawn="1"/>
        </p:nvSpPr>
        <p:spPr>
          <a:xfrm>
            <a:off x="5671081" y="259183"/>
            <a:ext cx="84698" cy="84698"/>
          </a:xfrm>
          <a:prstGeom prst="ellipse">
            <a:avLst/>
          </a:prstGeom>
          <a:solidFill>
            <a:schemeClr val="bg1"/>
          </a:solidFill>
          <a:ln w="12700" algn="ctr">
            <a:solidFill>
              <a:srgbClr val="00B050"/>
            </a:solidFill>
            <a:round/>
          </a:ln>
        </p:spPr>
        <p:txBody>
          <a:bodyPr lIns="91436" tIns="45718" rIns="91436" bIns="45718"/>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7" name="Line 3"/>
          <p:cNvSpPr>
            <a:spLocks noChangeShapeType="1"/>
          </p:cNvSpPr>
          <p:nvPr userDrawn="1"/>
        </p:nvSpPr>
        <p:spPr bwMode="auto">
          <a:xfrm>
            <a:off x="1266570" y="4803998"/>
            <a:ext cx="6942395"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18" name="Rectangle 9"/>
          <p:cNvSpPr>
            <a:spLocks noChangeArrowheads="1"/>
          </p:cNvSpPr>
          <p:nvPr userDrawn="1"/>
        </p:nvSpPr>
        <p:spPr bwMode="auto">
          <a:xfrm>
            <a:off x="8208964" y="4394658"/>
            <a:ext cx="609917" cy="609917"/>
          </a:xfrm>
          <a:prstGeom prst="rect">
            <a:avLst/>
          </a:prstGeom>
          <a:solidFill>
            <a:schemeClr val="bg1"/>
          </a:solidFill>
          <a:ln w="25400" algn="ctr">
            <a:solidFill>
              <a:srgbClr val="85D1F7"/>
            </a:solidFill>
            <a:miter lim="800000"/>
          </a:ln>
        </p:spPr>
        <p:txBody>
          <a:bodyPr wrap="none" lIns="91436" tIns="45718" rIns="91436" bIns="45718" anchor="ctr"/>
          <a:lstStyle/>
          <a:p>
            <a:pPr algn="ctr" eaLnBrk="0" hangingPunct="0"/>
            <a:endParaRPr lang="fr-FR">
              <a:cs typeface="Arial" panose="020B0604020202020204" pitchFamily="34" charset="0"/>
            </a:endParaRPr>
          </a:p>
        </p:txBody>
      </p:sp>
      <p:pic>
        <p:nvPicPr>
          <p:cNvPr id="20" name="图片 19"/>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92829" y="149236"/>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ctr" defTabSz="914355" rtl="0" eaLnBrk="1" latinLnBrk="0" hangingPunct="1">
        <a:spcBef>
          <a:spcPct val="0"/>
        </a:spcBef>
        <a:buNone/>
        <a:defRPr sz="4400" kern="1200">
          <a:solidFill>
            <a:schemeClr val="tx1"/>
          </a:solidFill>
          <a:latin typeface="+mj-lt"/>
          <a:ea typeface="+mj-ea"/>
          <a:cs typeface="+mj-cs"/>
        </a:defRPr>
      </a:lvl1pPr>
    </p:titleStyle>
    <p:bodyStyle>
      <a:lvl1pPr marL="342884" indent="-342884" algn="l" defTabSz="91435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13" indent="-285736" algn="l" defTabSz="91435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44" indent="-228588" algn="l" defTabSz="91435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20" indent="-228588"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297" indent="-228588"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474" indent="-228588"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4.xml"/><Relationship Id="rId1" Type="http://schemas.openxmlformats.org/officeDocument/2006/relationships/tags" Target="../tags/tag27.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4.xml"/><Relationship Id="rId1" Type="http://schemas.openxmlformats.org/officeDocument/2006/relationships/tags" Target="../tags/tag28.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0.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1.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4.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5.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7.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slideLayout" Target="../slideLayouts/slideLayout14.xml"/><Relationship Id="rId1" Type="http://schemas.openxmlformats.org/officeDocument/2006/relationships/tags" Target="../tags/tag3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0.png"/></Relationships>
</file>

<file path=ppt/slides/_rels/slide1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20.svg"/><Relationship Id="rId2" Type="http://schemas.openxmlformats.org/officeDocument/2006/relationships/slideLayout" Target="../slideLayouts/slideLayout14.xml"/><Relationship Id="rId1" Type="http://schemas.openxmlformats.org/officeDocument/2006/relationships/tags" Target="../tags/tag39.xml"/><Relationship Id="rId6" Type="http://schemas.openxmlformats.org/officeDocument/2006/relationships/image" Target="../media/image34.svg"/><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image" Target="../media/image54.svg"/><Relationship Id="rId4" Type="http://schemas.openxmlformats.org/officeDocument/2006/relationships/image" Target="../media/image50.svg"/><Relationship Id="rId9" Type="http://schemas.openxmlformats.org/officeDocument/2006/relationships/image" Target="../media/image52.png"/><Relationship Id="rId14" Type="http://schemas.openxmlformats.org/officeDocument/2006/relationships/image" Target="../media/image56.sv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1.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4.xml"/><Relationship Id="rId1" Type="http://schemas.openxmlformats.org/officeDocument/2006/relationships/tags" Target="../tags/tag42.xml"/><Relationship Id="rId4" Type="http://schemas.openxmlformats.org/officeDocument/2006/relationships/image" Target="../media/image34.svg"/></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43.xml"/><Relationship Id="rId4" Type="http://schemas.openxmlformats.org/officeDocument/2006/relationships/image" Target="../media/image34.svg"/></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44.xml"/><Relationship Id="rId4" Type="http://schemas.openxmlformats.org/officeDocument/2006/relationships/image" Target="../media/image34.svg"/></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45.xml"/><Relationship Id="rId4" Type="http://schemas.openxmlformats.org/officeDocument/2006/relationships/image" Target="../media/image34.svg"/></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46.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47.xml"/><Relationship Id="rId4" Type="http://schemas.openxmlformats.org/officeDocument/2006/relationships/image" Target="../media/image34.svg"/></Relationships>
</file>

<file path=ppt/slides/_rels/slide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48.xml"/><Relationship Id="rId4" Type="http://schemas.openxmlformats.org/officeDocument/2006/relationships/image" Target="../media/image34.sv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9.xml"/></Relationships>
</file>

<file path=ppt/slides/_rels/slide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0.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1.xml"/></Relationships>
</file>

<file path=ppt/slides/_rels/slide1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4.xml"/><Relationship Id="rId1" Type="http://schemas.openxmlformats.org/officeDocument/2006/relationships/tags" Target="../tags/tag52.xml"/></Relationships>
</file>

<file path=ppt/slides/_rels/slide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4.xml"/><Relationship Id="rId1" Type="http://schemas.openxmlformats.org/officeDocument/2006/relationships/tags" Target="../tags/tag53.xml"/><Relationship Id="rId5" Type="http://schemas.openxmlformats.org/officeDocument/2006/relationships/image" Target="../media/image58.png"/><Relationship Id="rId4" Type="http://schemas.openxmlformats.org/officeDocument/2006/relationships/image" Target="../media/image5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4.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4.xml"/><Relationship Id="rId1" Type="http://schemas.openxmlformats.org/officeDocument/2006/relationships/tags" Target="../tags/tag55.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6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73.png"/><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6.png"/><Relationship Id="rId4" Type="http://schemas.openxmlformats.org/officeDocument/2006/relationships/image" Target="../media/image66.png"/><Relationship Id="rId9" Type="http://schemas.openxmlformats.org/officeDocument/2006/relationships/image" Target="../media/image75.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61.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4.xml"/><Relationship Id="rId1" Type="http://schemas.openxmlformats.org/officeDocument/2006/relationships/tags" Target="../tags/tag6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4.w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3.xml"/><Relationship Id="rId5" Type="http://schemas.openxmlformats.org/officeDocument/2006/relationships/image" Target="../media/image80.png"/><Relationship Id="rId4" Type="http://schemas.openxmlformats.org/officeDocument/2006/relationships/image" Target="../media/image4.svg"/></Relationships>
</file>

<file path=ppt/slides/_rels/slide1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4.xml"/><Relationship Id="rId5" Type="http://schemas.openxmlformats.org/officeDocument/2006/relationships/image" Target="../media/image80.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5.xml"/><Relationship Id="rId5" Type="http://schemas.openxmlformats.org/officeDocument/2006/relationships/image" Target="../media/image80.png"/><Relationship Id="rId4" Type="http://schemas.openxmlformats.org/officeDocument/2006/relationships/image" Target="../media/image4.svg"/></Relationships>
</file>

<file path=ppt/slides/_rels/slide1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6.xml"/><Relationship Id="rId5" Type="http://schemas.openxmlformats.org/officeDocument/2006/relationships/image" Target="../media/image80.png"/><Relationship Id="rId4" Type="http://schemas.openxmlformats.org/officeDocument/2006/relationships/image" Target="../media/image4.svg"/></Relationships>
</file>

<file path=ppt/slides/_rels/slide1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7.xml"/><Relationship Id="rId5" Type="http://schemas.openxmlformats.org/officeDocument/2006/relationships/image" Target="../media/image80.png"/><Relationship Id="rId4" Type="http://schemas.openxmlformats.org/officeDocument/2006/relationships/image" Target="../media/image4.sv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8.xml"/><Relationship Id="rId5" Type="http://schemas.openxmlformats.org/officeDocument/2006/relationships/image" Target="../media/image80.png"/><Relationship Id="rId4" Type="http://schemas.openxmlformats.org/officeDocument/2006/relationships/image" Target="../media/image4.svg"/></Relationships>
</file>

<file path=ppt/slides/_rels/slide1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69.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4.svg"/></Relationships>
</file>

<file path=ppt/slides/_rels/slide1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70.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4.svg"/></Relationships>
</file>

<file path=ppt/slides/_rels/slide1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3.png"/><Relationship Id="rId2" Type="http://schemas.openxmlformats.org/officeDocument/2006/relationships/slideLayout" Target="../slideLayouts/slideLayout14.xml"/><Relationship Id="rId1" Type="http://schemas.openxmlformats.org/officeDocument/2006/relationships/tags" Target="../tags/tag72.xml"/><Relationship Id="rId6" Type="http://schemas.openxmlformats.org/officeDocument/2006/relationships/image" Target="../media/image4.svg"/><Relationship Id="rId5" Type="http://schemas.openxmlformats.org/officeDocument/2006/relationships/image" Target="../media/image84.png"/><Relationship Id="rId4" Type="http://schemas.openxmlformats.org/officeDocument/2006/relationships/image" Target="../media/image80.png"/></Relationships>
</file>

<file path=ppt/slides/_rels/slide19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slideLayout" Target="../slideLayouts/slideLayout14.xml"/><Relationship Id="rId1" Type="http://schemas.openxmlformats.org/officeDocument/2006/relationships/tags" Target="../tags/tag73.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slideLayout" Target="../slideLayouts/slideLayout14.xml"/><Relationship Id="rId1" Type="http://schemas.openxmlformats.org/officeDocument/2006/relationships/tags" Target="../tags/tag74.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slideLayout" Target="../slideLayouts/slideLayout14.xml"/><Relationship Id="rId1" Type="http://schemas.openxmlformats.org/officeDocument/2006/relationships/tags" Target="../tags/tag75.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3.png"/><Relationship Id="rId2" Type="http://schemas.openxmlformats.org/officeDocument/2006/relationships/slideLayout" Target="../slideLayouts/slideLayout14.xml"/><Relationship Id="rId1" Type="http://schemas.openxmlformats.org/officeDocument/2006/relationships/tags" Target="../tags/tag77.xml"/><Relationship Id="rId6" Type="http://schemas.openxmlformats.org/officeDocument/2006/relationships/image" Target="../media/image4.svg"/><Relationship Id="rId5" Type="http://schemas.openxmlformats.org/officeDocument/2006/relationships/image" Target="../media/image84.png"/><Relationship Id="rId4" Type="http://schemas.openxmlformats.org/officeDocument/2006/relationships/image" Target="../media/image80.png"/></Relationships>
</file>

<file path=ppt/slides/_rels/slide19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slideLayout" Target="../slideLayouts/slideLayout14.xml"/><Relationship Id="rId1" Type="http://schemas.openxmlformats.org/officeDocument/2006/relationships/tags" Target="../tags/tag78.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9.xml"/></Relationships>
</file>

<file path=ppt/slides/_rels/slide1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0.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1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1.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2.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3.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4.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5.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6.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87.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88.xml"/></Relationships>
</file>

<file path=ppt/slides/_rels/slide2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4.xml"/><Relationship Id="rId1" Type="http://schemas.openxmlformats.org/officeDocument/2006/relationships/tags" Target="../tags/tag89.xml"/></Relationships>
</file>

<file path=ppt/slides/_rels/slide20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4.xml"/><Relationship Id="rId1" Type="http://schemas.openxmlformats.org/officeDocument/2006/relationships/tags" Target="../tags/tag90.xml"/></Relationships>
</file>

<file path=ppt/slides/_rels/slide2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4.xml"/><Relationship Id="rId1" Type="http://schemas.openxmlformats.org/officeDocument/2006/relationships/tags" Target="../tags/tag91.xml"/><Relationship Id="rId6" Type="http://schemas.openxmlformats.org/officeDocument/2006/relationships/image" Target="../media/image83.png"/><Relationship Id="rId5" Type="http://schemas.openxmlformats.org/officeDocument/2006/relationships/image" Target="../media/image4.sv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92.xml"/></Relationships>
</file>

<file path=ppt/slides/_rels/slide2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4.xml"/><Relationship Id="rId1" Type="http://schemas.openxmlformats.org/officeDocument/2006/relationships/tags" Target="../tags/tag93.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4.svg"/></Relationships>
</file>

<file path=ppt/slides/_rels/slide2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4.xml"/><Relationship Id="rId1" Type="http://schemas.openxmlformats.org/officeDocument/2006/relationships/tags" Target="../tags/tag94.xml"/><Relationship Id="rId5" Type="http://schemas.openxmlformats.org/officeDocument/2006/relationships/image" Target="../media/image4.svg"/><Relationship Id="rId4" Type="http://schemas.openxmlformats.org/officeDocument/2006/relationships/image" Target="../media/image8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tags" Target="../tags/tag95.xml"/><Relationship Id="rId5" Type="http://schemas.openxmlformats.org/officeDocument/2006/relationships/image" Target="../media/image80.png"/><Relationship Id="rId4" Type="http://schemas.openxmlformats.org/officeDocument/2006/relationships/image" Target="../media/image4.svg"/></Relationships>
</file>

<file path=ppt/slides/_rels/slide2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tags" Target="../tags/tag96.xml"/><Relationship Id="rId5" Type="http://schemas.openxmlformats.org/officeDocument/2006/relationships/image" Target="../media/image80.png"/><Relationship Id="rId4" Type="http://schemas.openxmlformats.org/officeDocument/2006/relationships/image" Target="../media/image4.svg"/></Relationships>
</file>

<file path=ppt/slides/_rels/slide2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tags" Target="../tags/tag97.xml"/><Relationship Id="rId5" Type="http://schemas.openxmlformats.org/officeDocument/2006/relationships/image" Target="../media/image80.png"/><Relationship Id="rId4" Type="http://schemas.openxmlformats.org/officeDocument/2006/relationships/image" Target="../media/image4.svg"/></Relationships>
</file>

<file path=ppt/slides/_rels/slide2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tags" Target="../tags/tag98.xml"/><Relationship Id="rId5" Type="http://schemas.openxmlformats.org/officeDocument/2006/relationships/image" Target="../media/image80.png"/><Relationship Id="rId4" Type="http://schemas.openxmlformats.org/officeDocument/2006/relationships/image" Target="../media/image4.svg"/></Relationships>
</file>

<file path=ppt/slides/_rels/slide2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tags" Target="../tags/tag99.xml"/><Relationship Id="rId5" Type="http://schemas.openxmlformats.org/officeDocument/2006/relationships/image" Target="../media/image80.png"/><Relationship Id="rId4" Type="http://schemas.openxmlformats.org/officeDocument/2006/relationships/image" Target="../media/image4.svg"/></Relationships>
</file>

<file path=ppt/slides/_rels/slide2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tags" Target="../tags/tag100.xml"/><Relationship Id="rId5" Type="http://schemas.openxmlformats.org/officeDocument/2006/relationships/image" Target="../media/image80.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tags" Target="../tags/tag101.xml"/><Relationship Id="rId5" Type="http://schemas.openxmlformats.org/officeDocument/2006/relationships/image" Target="../media/image87.png"/><Relationship Id="rId4" Type="http://schemas.openxmlformats.org/officeDocument/2006/relationships/image" Target="../media/image4.svg"/></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tags" Target="../tags/tag102.xml"/><Relationship Id="rId5" Type="http://schemas.openxmlformats.org/officeDocument/2006/relationships/image" Target="../media/image87.png"/><Relationship Id="rId4" Type="http://schemas.openxmlformats.org/officeDocument/2006/relationships/image" Target="../media/image4.svg"/></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tags" Target="../tags/tag103.xml"/><Relationship Id="rId5" Type="http://schemas.openxmlformats.org/officeDocument/2006/relationships/image" Target="../media/image87.png"/><Relationship Id="rId4" Type="http://schemas.openxmlformats.org/officeDocument/2006/relationships/image" Target="../media/image4.svg"/></Relationships>
</file>

<file path=ppt/slides/_rels/slide2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tags" Target="../tags/tag104.xml"/><Relationship Id="rId5" Type="http://schemas.openxmlformats.org/officeDocument/2006/relationships/image" Target="../media/image87.png"/><Relationship Id="rId4" Type="http://schemas.openxmlformats.org/officeDocument/2006/relationships/image" Target="../media/image4.sv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tags" Target="../tags/tag105.xml"/><Relationship Id="rId5" Type="http://schemas.openxmlformats.org/officeDocument/2006/relationships/image" Target="../media/image87.png"/><Relationship Id="rId4" Type="http://schemas.openxmlformats.org/officeDocument/2006/relationships/image" Target="../media/image4.sv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4.xml"/><Relationship Id="rId1" Type="http://schemas.openxmlformats.org/officeDocument/2006/relationships/tags" Target="../tags/tag106.xml"/><Relationship Id="rId5" Type="http://schemas.openxmlformats.org/officeDocument/2006/relationships/image" Target="../media/image87.png"/><Relationship Id="rId4" Type="http://schemas.openxmlformats.org/officeDocument/2006/relationships/image" Target="../media/image4.sv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07.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08.xml"/></Relationships>
</file>

<file path=ppt/slides/_rels/slide2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4.xml"/><Relationship Id="rId1" Type="http://schemas.openxmlformats.org/officeDocument/2006/relationships/tags" Target="../tags/tag109.xml"/></Relationships>
</file>

<file path=ppt/slides/_rels/slide2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0.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1.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2.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3.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4.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5.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6.xml"/><Relationship Id="rId5" Type="http://schemas.openxmlformats.org/officeDocument/2006/relationships/image" Target="../media/image80.png"/><Relationship Id="rId4" Type="http://schemas.openxmlformats.org/officeDocument/2006/relationships/image" Target="../media/image4.svg"/></Relationships>
</file>

<file path=ppt/slides/_rels/slide2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7.xml"/><Relationship Id="rId5" Type="http://schemas.openxmlformats.org/officeDocument/2006/relationships/image" Target="../media/image80.png"/><Relationship Id="rId4" Type="http://schemas.openxmlformats.org/officeDocument/2006/relationships/image" Target="../media/image4.svg"/></Relationships>
</file>

<file path=ppt/slides/_rels/slide2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8.xml"/><Relationship Id="rId5" Type="http://schemas.openxmlformats.org/officeDocument/2006/relationships/image" Target="../media/image80.png"/><Relationship Id="rId4" Type="http://schemas.openxmlformats.org/officeDocument/2006/relationships/image" Target="../media/image4.svg"/></Relationships>
</file>

<file path=ppt/slides/_rels/slide2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19.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20.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21.xml"/></Relationships>
</file>

<file path=ppt/slides/_rels/slide2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14.xml"/><Relationship Id="rId1" Type="http://schemas.openxmlformats.org/officeDocument/2006/relationships/tags" Target="../tags/tag122.xml"/></Relationships>
</file>

<file path=ppt/slides/_rels/slide2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4.xml"/><Relationship Id="rId1" Type="http://schemas.openxmlformats.org/officeDocument/2006/relationships/tags" Target="../tags/tag123.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4.xml"/><Relationship Id="rId1" Type="http://schemas.openxmlformats.org/officeDocument/2006/relationships/tags" Target="../tags/tag124.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25.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26.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27.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28.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4.sv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29.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31.xml"/></Relationships>
</file>

<file path=ppt/slides/_rels/slide26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2.wmf"/></Relationships>
</file>

<file path=ppt/slides/_rels/slide2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4.xml"/><Relationship Id="rId1" Type="http://schemas.openxmlformats.org/officeDocument/2006/relationships/tags" Target="../tags/tag132.xml"/><Relationship Id="rId5" Type="http://schemas.openxmlformats.org/officeDocument/2006/relationships/image" Target="../media/image87.png"/><Relationship Id="rId4" Type="http://schemas.openxmlformats.org/officeDocument/2006/relationships/image" Target="../media/image4.svg"/></Relationships>
</file>

<file path=ppt/slides/_rels/slide26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svg"/><Relationship Id="rId2" Type="http://schemas.openxmlformats.org/officeDocument/2006/relationships/slideLayout" Target="../slideLayouts/slideLayout14.xml"/><Relationship Id="rId1" Type="http://schemas.openxmlformats.org/officeDocument/2006/relationships/tags" Target="../tags/tag133.xml"/><Relationship Id="rId6" Type="http://schemas.openxmlformats.org/officeDocument/2006/relationships/image" Target="../media/image95.png"/><Relationship Id="rId5" Type="http://schemas.openxmlformats.org/officeDocument/2006/relationships/image" Target="../media/image87.png"/><Relationship Id="rId4" Type="http://schemas.openxmlformats.org/officeDocument/2006/relationships/image" Target="../media/image4.svg"/></Relationships>
</file>

<file path=ppt/slides/_rels/slide26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svg"/><Relationship Id="rId2" Type="http://schemas.openxmlformats.org/officeDocument/2006/relationships/slideLayout" Target="../slideLayouts/slideLayout14.xml"/><Relationship Id="rId1" Type="http://schemas.openxmlformats.org/officeDocument/2006/relationships/tags" Target="../tags/tag134.xml"/><Relationship Id="rId6" Type="http://schemas.openxmlformats.org/officeDocument/2006/relationships/image" Target="../media/image95.png"/><Relationship Id="rId5" Type="http://schemas.openxmlformats.org/officeDocument/2006/relationships/image" Target="../media/image87.png"/><Relationship Id="rId4" Type="http://schemas.openxmlformats.org/officeDocument/2006/relationships/image" Target="../media/image4.svg"/></Relationships>
</file>

<file path=ppt/slides/_rels/slide2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4.xml"/><Relationship Id="rId1" Type="http://schemas.openxmlformats.org/officeDocument/2006/relationships/tags" Target="../tags/tag135.xml"/><Relationship Id="rId5" Type="http://schemas.openxmlformats.org/officeDocument/2006/relationships/image" Target="../media/image4.sv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4.xml"/><Relationship Id="rId1" Type="http://schemas.openxmlformats.org/officeDocument/2006/relationships/tags" Target="../tags/tag136.xml"/><Relationship Id="rId5" Type="http://schemas.openxmlformats.org/officeDocument/2006/relationships/image" Target="../media/image4.svg"/><Relationship Id="rId4" Type="http://schemas.openxmlformats.org/officeDocument/2006/relationships/image" Target="../media/image79.png"/></Relationships>
</file>

<file path=ppt/slides/_rels/slide2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4.xml"/><Relationship Id="rId1" Type="http://schemas.openxmlformats.org/officeDocument/2006/relationships/tags" Target="../tags/tag137.xml"/><Relationship Id="rId5" Type="http://schemas.openxmlformats.org/officeDocument/2006/relationships/image" Target="../media/image4.svg"/><Relationship Id="rId4" Type="http://schemas.openxmlformats.org/officeDocument/2006/relationships/image" Target="../media/image79.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38.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130.pn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17.xml"/><Relationship Id="rId4" Type="http://schemas.openxmlformats.org/officeDocument/2006/relationships/image" Target="../media/image34.svg"/></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18.xml"/><Relationship Id="rId4" Type="http://schemas.openxmlformats.org/officeDocument/2006/relationships/image" Target="../media/image34.svg"/></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19.xml"/><Relationship Id="rId4" Type="http://schemas.openxmlformats.org/officeDocument/2006/relationships/image" Target="../media/image34.svg"/></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20.xml"/><Relationship Id="rId4" Type="http://schemas.openxmlformats.org/officeDocument/2006/relationships/image" Target="../media/image34.svg"/></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21.xml"/><Relationship Id="rId4" Type="http://schemas.openxmlformats.org/officeDocument/2006/relationships/image" Target="../media/image34.sv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4.xml"/><Relationship Id="rId1" Type="http://schemas.openxmlformats.org/officeDocument/2006/relationships/tags" Target="../tags/tag22.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23.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5.xml"/></Relationships>
</file>

<file path=ppt/slides/_rels/slide9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tags" Target="../tags/tag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285820" y="2219224"/>
            <a:ext cx="3897221" cy="938719"/>
          </a:xfrm>
          <a:prstGeom prst="rect">
            <a:avLst/>
          </a:prstGeom>
        </p:spPr>
        <p:txBody>
          <a:bodyPr wrap="none" lIns="91436" tIns="45718" rIns="91436" bIns="45718">
            <a:spAutoFit/>
          </a:bodyPr>
          <a:lstStyle/>
          <a:p>
            <a:pPr algn="ctr" eaLnBrk="0" hangingPunct="0"/>
            <a:r>
              <a:rPr lang="zh-CN" altLang="en-US" sz="5500" b="1" dirty="0">
                <a:solidFill>
                  <a:schemeClr val="bg1"/>
                </a:solidFill>
                <a:latin typeface="微软雅黑" panose="020B0503020204020204" pitchFamily="34" charset="-122"/>
                <a:ea typeface="微软雅黑" panose="020B0503020204020204" pitchFamily="34" charset="-122"/>
              </a:rPr>
              <a:t>数</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据</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链</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路</a:t>
            </a:r>
            <a:r>
              <a:rPr lang="zh-CN" altLang="en-US" sz="1200" b="1" dirty="0">
                <a:solidFill>
                  <a:schemeClr val="bg1"/>
                </a:solidFill>
                <a:latin typeface="微软雅黑" panose="020B0503020204020204" pitchFamily="34" charset="-122"/>
                <a:ea typeface="微软雅黑" panose="020B0503020204020204" pitchFamily="34" charset="-122"/>
              </a:rPr>
              <a:t> </a:t>
            </a:r>
            <a:r>
              <a:rPr lang="zh-CN" altLang="en-US" sz="5500" b="1" dirty="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5"/>
            <a:ext cx="1338828" cy="523220"/>
          </a:xfrm>
          <a:prstGeom prst="rect">
            <a:avLst/>
          </a:prstGeom>
        </p:spPr>
        <p:txBody>
          <a:bodyPr wrap="none" lIns="91436" tIns="45718" rIns="91436" bIns="45718">
            <a:spAutoFit/>
          </a:bodyPr>
          <a:lstStyle/>
          <a:p>
            <a:pPr algn="ctr" eaLnBrk="0" hangingPunct="0"/>
            <a:r>
              <a:rPr lang="fr-FR" altLang="zh-CN" sz="2800" b="1" dirty="0">
                <a:solidFill>
                  <a:schemeClr val="bg1"/>
                </a:solidFill>
                <a:latin typeface="微软雅黑" panose="020B0503020204020204" pitchFamily="34" charset="-122"/>
                <a:ea typeface="微软雅黑" panose="020B0503020204020204" pitchFamily="34" charset="-122"/>
              </a:rPr>
              <a:t>第 3 章</a:t>
            </a:r>
          </a:p>
        </p:txBody>
      </p:sp>
      <p:cxnSp>
        <p:nvCxnSpPr>
          <p:cNvPr id="9" name="直接连接符 8"/>
          <p:cNvCxnSpPr/>
          <p:nvPr/>
        </p:nvCxnSpPr>
        <p:spPr>
          <a:xfrm>
            <a:off x="2"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129" name="圆角矩形 128"/>
          <p:cNvSpPr/>
          <p:nvPr/>
        </p:nvSpPr>
        <p:spPr>
          <a:xfrm>
            <a:off x="505074" y="117043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zh-CN" altLang="en-US" dirty="0"/>
          </a:p>
        </p:txBody>
      </p:sp>
      <p:grpSp>
        <p:nvGrpSpPr>
          <p:cNvPr id="9" name="组合 8"/>
          <p:cNvGrpSpPr/>
          <p:nvPr/>
        </p:nvGrpSpPr>
        <p:grpSpPr>
          <a:xfrm>
            <a:off x="1260738" y="1853844"/>
            <a:ext cx="2404444" cy="300252"/>
            <a:chOff x="1042371" y="1853844"/>
            <a:chExt cx="2404444" cy="300252"/>
          </a:xfrm>
        </p:grpSpPr>
        <p:sp>
          <p:nvSpPr>
            <p:cNvPr id="51" name="Line 6"/>
            <p:cNvSpPr>
              <a:spLocks noChangeShapeType="1"/>
            </p:cNvSpPr>
            <p:nvPr/>
          </p:nvSpPr>
          <p:spPr bwMode="auto">
            <a:xfrm>
              <a:off x="1192497" y="2003970"/>
              <a:ext cx="2104192"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椭圆 1"/>
            <p:cNvSpPr/>
            <p:nvPr/>
          </p:nvSpPr>
          <p:spPr>
            <a:xfrm>
              <a:off x="1042371" y="1853844"/>
              <a:ext cx="300252" cy="300252"/>
            </a:xfrm>
            <a:prstGeom prst="ellipse">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448932"/>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5331" y="2700616"/>
            <a:ext cx="2295263" cy="1046438"/>
          </a:xfrm>
          <a:prstGeom prst="rect">
            <a:avLst/>
          </a:prstGeom>
        </p:spPr>
        <p:txBody>
          <a:bodyPr wrap="square" lIns="91436" tIns="45718" rIns="91436" bIns="45718">
            <a:spAutoFit/>
          </a:bodyPr>
          <a:lstStyle/>
          <a:p>
            <a:pPr algn="ctr" eaLnBrk="0" hangingPunct="0">
              <a:buClr>
                <a:srgbClr val="0070C0"/>
              </a:buClr>
            </a:pPr>
            <a:r>
              <a:rPr lang="en-US" altLang="zh-CN" sz="1400" b="1" dirty="0">
                <a:solidFill>
                  <a:srgbClr val="0000FF"/>
                </a:solidFill>
                <a:latin typeface="微软雅黑" panose="020B0503020204020204" pitchFamily="34" charset="-122"/>
                <a:ea typeface="微软雅黑" panose="020B0503020204020204" pitchFamily="34" charset="-122"/>
              </a:rPr>
              <a:t>(a) </a:t>
            </a:r>
            <a:r>
              <a:rPr lang="zh-CN" altLang="en-US" sz="1400" b="1" dirty="0">
                <a:solidFill>
                  <a:srgbClr val="0000FF"/>
                </a:solidFill>
                <a:latin typeface="微软雅黑" panose="020B0503020204020204" pitchFamily="34" charset="-122"/>
                <a:ea typeface="微软雅黑" panose="020B0503020204020204" pitchFamily="34" charset="-122"/>
              </a:rPr>
              <a:t>点对点信道</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400" b="1" dirty="0">
              <a:solidFill>
                <a:srgbClr val="0000FF"/>
              </a:solidFill>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这种信道使用一对一的</a:t>
            </a:r>
            <a:r>
              <a:rPr lang="zh-CN" altLang="en-US" sz="1400" b="1" dirty="0">
                <a:solidFill>
                  <a:srgbClr val="0000FF"/>
                </a:solidFill>
                <a:latin typeface="微软雅黑" panose="020B0503020204020204" pitchFamily="34" charset="-122"/>
                <a:ea typeface="微软雅黑" panose="020B0503020204020204" pitchFamily="34" charset="-122"/>
              </a:rPr>
              <a:t>点对点</a:t>
            </a:r>
            <a:r>
              <a:rPr lang="zh-CN" altLang="en-US" sz="1400" b="1" dirty="0">
                <a:latin typeface="微软雅黑" panose="020B0503020204020204" pitchFamily="34" charset="-122"/>
                <a:ea typeface="微软雅黑" panose="020B0503020204020204" pitchFamily="34" charset="-122"/>
              </a:rPr>
              <a:t>通信方式。</a:t>
            </a:r>
          </a:p>
        </p:txBody>
      </p:sp>
      <p:sp>
        <p:nvSpPr>
          <p:cNvPr id="4" name="矩形 3"/>
          <p:cNvSpPr/>
          <p:nvPr/>
        </p:nvSpPr>
        <p:spPr>
          <a:xfrm>
            <a:off x="4920950" y="2700617"/>
            <a:ext cx="3117583" cy="1342673"/>
          </a:xfrm>
          <a:prstGeom prst="rect">
            <a:avLst/>
          </a:prstGeom>
        </p:spPr>
        <p:txBody>
          <a:bodyPr wrap="square" lIns="91436" tIns="45718" rIns="91436" bIns="45718">
            <a:spAutoFit/>
          </a:bodyPr>
          <a:lstStyle/>
          <a:p>
            <a:pPr algn="ctr" eaLnBrk="0" hangingPunct="0">
              <a:buClr>
                <a:srgbClr val="0070C0"/>
              </a:buClr>
            </a:pPr>
            <a:r>
              <a:rPr lang="en-US" altLang="zh-CN" sz="1400" b="1" dirty="0">
                <a:solidFill>
                  <a:srgbClr val="0000FF"/>
                </a:solidFill>
                <a:latin typeface="微软雅黑" panose="020B0503020204020204" pitchFamily="34" charset="-122"/>
                <a:ea typeface="微软雅黑" panose="020B0503020204020204" pitchFamily="34" charset="-122"/>
              </a:rPr>
              <a:t>(b) </a:t>
            </a:r>
            <a:r>
              <a:rPr lang="zh-CN" altLang="en-US" sz="1400" b="1" dirty="0">
                <a:solidFill>
                  <a:srgbClr val="0000FF"/>
                </a:solidFill>
                <a:latin typeface="微软雅黑" panose="020B0503020204020204" pitchFamily="34" charset="-122"/>
                <a:ea typeface="微软雅黑" panose="020B0503020204020204" pitchFamily="34" charset="-122"/>
              </a:rPr>
              <a:t>广播信道</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400" b="1" dirty="0">
              <a:solidFill>
                <a:srgbClr val="0000FF"/>
              </a:solidFill>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使用一对多的</a:t>
            </a:r>
            <a:r>
              <a:rPr lang="zh-CN" altLang="en-US" sz="1400" b="1" dirty="0">
                <a:solidFill>
                  <a:srgbClr val="0000FF"/>
                </a:solidFill>
                <a:latin typeface="微软雅黑" panose="020B0503020204020204" pitchFamily="34" charset="-122"/>
                <a:ea typeface="微软雅黑" panose="020B0503020204020204" pitchFamily="34" charset="-122"/>
              </a:rPr>
              <a:t>广播通信</a:t>
            </a:r>
            <a:r>
              <a:rPr lang="zh-CN" altLang="en-US" sz="1400" b="1" dirty="0">
                <a:latin typeface="微软雅黑" panose="020B0503020204020204" pitchFamily="34" charset="-122"/>
                <a:ea typeface="微软雅黑" panose="020B0503020204020204" pitchFamily="34" charset="-122"/>
              </a:rPr>
              <a:t>方式。</a:t>
            </a:r>
            <a:endParaRPr lang="en-US" altLang="zh-CN" sz="1400" b="1" dirty="0">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因此必须使用专用的共享信道协议来协调这些主机的数据发送。</a:t>
            </a:r>
          </a:p>
        </p:txBody>
      </p:sp>
      <p:sp>
        <p:nvSpPr>
          <p:cNvPr id="7" name="矩形 6"/>
          <p:cNvSpPr/>
          <p:nvPr/>
        </p:nvSpPr>
        <p:spPr>
          <a:xfrm>
            <a:off x="3085365" y="620097"/>
            <a:ext cx="2781527" cy="403954"/>
          </a:xfrm>
          <a:prstGeom prst="rect">
            <a:avLst/>
          </a:prstGeom>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数据链路层使用的信道</a:t>
            </a:r>
          </a:p>
        </p:txBody>
      </p:sp>
      <p:grpSp>
        <p:nvGrpSpPr>
          <p:cNvPr id="19" name="组合 18"/>
          <p:cNvGrpSpPr/>
          <p:nvPr/>
        </p:nvGrpSpPr>
        <p:grpSpPr>
          <a:xfrm>
            <a:off x="5750242" y="1749184"/>
            <a:ext cx="1554398" cy="545210"/>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654775" y="1872363"/>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CABDD5D-2AF0-4C0E-A82F-A92EC7F85628}"/>
              </a:ext>
            </a:extLst>
          </p:cNvPr>
          <p:cNvPicPr>
            <a:picLocks noChangeAspect="1"/>
          </p:cNvPicPr>
          <p:nvPr/>
        </p:nvPicPr>
        <p:blipFill>
          <a:blip r:embed="rId3"/>
          <a:stretch>
            <a:fillRect/>
          </a:stretch>
        </p:blipFill>
        <p:spPr>
          <a:xfrm>
            <a:off x="842963" y="1193160"/>
            <a:ext cx="7458075" cy="3636016"/>
          </a:xfrm>
          <a:prstGeom prst="rect">
            <a:avLst/>
          </a:prstGeom>
        </p:spPr>
      </p:pic>
      <p:sp>
        <p:nvSpPr>
          <p:cNvPr id="45" name="文本框 44">
            <a:extLst>
              <a:ext uri="{FF2B5EF4-FFF2-40B4-BE49-F238E27FC236}">
                <a16:creationId xmlns:a16="http://schemas.microsoft.com/office/drawing/2014/main" id="{0433FFDC-3B85-4893-BDBF-4F231B871954}"/>
              </a:ext>
            </a:extLst>
          </p:cNvPr>
          <p:cNvSpPr txBox="1"/>
          <p:nvPr/>
        </p:nvSpPr>
        <p:spPr>
          <a:xfrm>
            <a:off x="3057730" y="918709"/>
            <a:ext cx="3895520" cy="300082"/>
          </a:xfrm>
          <a:prstGeom prst="rect">
            <a:avLst/>
          </a:prstGeom>
          <a:noFill/>
        </p:spPr>
        <p:txBody>
          <a:bodyPr wrap="square">
            <a:spAutoFit/>
          </a:bodyPr>
          <a:lstStyle/>
          <a:p>
            <a:pPr algn="ctr"/>
            <a:r>
              <a:rPr lang="zh-CN" altLang="en-US" sz="1350" b="1" dirty="0"/>
              <a:t>http://standards-oui.ieee.org/oui/oui.txt</a:t>
            </a:r>
          </a:p>
        </p:txBody>
      </p:sp>
      <p:sp>
        <p:nvSpPr>
          <p:cNvPr id="29" name="矩形 28">
            <a:extLst>
              <a:ext uri="{FF2B5EF4-FFF2-40B4-BE49-F238E27FC236}">
                <a16:creationId xmlns:a16="http://schemas.microsoft.com/office/drawing/2014/main" id="{10160318-12D3-4437-8506-C50D379523C9}"/>
              </a:ext>
            </a:extLst>
          </p:cNvPr>
          <p:cNvSpPr/>
          <p:nvPr/>
        </p:nvSpPr>
        <p:spPr>
          <a:xfrm>
            <a:off x="927557" y="1578821"/>
            <a:ext cx="700602" cy="24669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矩形 45">
            <a:extLst>
              <a:ext uri="{FF2B5EF4-FFF2-40B4-BE49-F238E27FC236}">
                <a16:creationId xmlns:a16="http://schemas.microsoft.com/office/drawing/2014/main" id="{B25C673C-555E-4A27-9A40-C7264E318620}"/>
              </a:ext>
            </a:extLst>
          </p:cNvPr>
          <p:cNvSpPr/>
          <p:nvPr/>
        </p:nvSpPr>
        <p:spPr>
          <a:xfrm>
            <a:off x="3439618" y="1578821"/>
            <a:ext cx="1853742" cy="24669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a:extLst>
              <a:ext uri="{FF2B5EF4-FFF2-40B4-BE49-F238E27FC236}">
                <a16:creationId xmlns:a16="http://schemas.microsoft.com/office/drawing/2014/main" id="{7F271EDB-9151-42FD-A1F7-56247069E551}"/>
              </a:ext>
            </a:extLst>
          </p:cNvPr>
          <p:cNvSpPr/>
          <p:nvPr/>
        </p:nvSpPr>
        <p:spPr>
          <a:xfrm>
            <a:off x="927557" y="3781001"/>
            <a:ext cx="700602" cy="24669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a:extLst>
              <a:ext uri="{FF2B5EF4-FFF2-40B4-BE49-F238E27FC236}">
                <a16:creationId xmlns:a16="http://schemas.microsoft.com/office/drawing/2014/main" id="{4E01A579-181B-4A9B-84F0-98796C022A2F}"/>
              </a:ext>
            </a:extLst>
          </p:cNvPr>
          <p:cNvSpPr/>
          <p:nvPr/>
        </p:nvSpPr>
        <p:spPr>
          <a:xfrm>
            <a:off x="3439618" y="3781001"/>
            <a:ext cx="2255063" cy="24669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3" name="矩形 12"/>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6087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800" decel="100000"/>
                                        <p:tgtEl>
                                          <p:spTgt spid="45"/>
                                        </p:tgtEl>
                                      </p:cBhvr>
                                    </p:animEffect>
                                    <p:anim calcmode="lin" valueType="num">
                                      <p:cBhvr>
                                        <p:cTn id="8" dur="800" decel="100000" fill="hold"/>
                                        <p:tgtEl>
                                          <p:spTgt spid="45"/>
                                        </p:tgtEl>
                                        <p:attrNameLst>
                                          <p:attrName>style.rotation</p:attrName>
                                        </p:attrNameLst>
                                      </p:cBhvr>
                                      <p:tavLst>
                                        <p:tav tm="0">
                                          <p:val>
                                            <p:fltVal val="-90"/>
                                          </p:val>
                                        </p:tav>
                                        <p:tav tm="100000">
                                          <p:val>
                                            <p:fltVal val="0"/>
                                          </p:val>
                                        </p:tav>
                                      </p:tavLst>
                                    </p:anim>
                                    <p:anim calcmode="lin" valueType="num">
                                      <p:cBhvr>
                                        <p:cTn id="9" dur="800" decel="100000" fill="hold"/>
                                        <p:tgtEl>
                                          <p:spTgt spid="45"/>
                                        </p:tgtEl>
                                        <p:attrNameLst>
                                          <p:attrName>ppt_x</p:attrName>
                                        </p:attrNameLst>
                                      </p:cBhvr>
                                      <p:tavLst>
                                        <p:tav tm="0">
                                          <p:val>
                                            <p:strVal val="#ppt_x+0.4"/>
                                          </p:val>
                                        </p:tav>
                                        <p:tav tm="100000">
                                          <p:val>
                                            <p:strVal val="#ppt_x-0.05"/>
                                          </p:val>
                                        </p:tav>
                                      </p:tavLst>
                                    </p:anim>
                                    <p:anim calcmode="lin" valueType="num">
                                      <p:cBhvr>
                                        <p:cTn id="10" dur="800" decel="100000" fill="hold"/>
                                        <p:tgtEl>
                                          <p:spTgt spid="4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1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10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10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9" grpId="0" animBg="1"/>
      <p:bldP spid="46" grpId="0" animBg="1"/>
      <p:bldP spid="47" grpId="0" animBg="1"/>
      <p:bldP spid="4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CABDD5D-2AF0-4C0E-A82F-A92EC7F85628}"/>
              </a:ext>
            </a:extLst>
          </p:cNvPr>
          <p:cNvPicPr>
            <a:picLocks noChangeAspect="1"/>
          </p:cNvPicPr>
          <p:nvPr/>
        </p:nvPicPr>
        <p:blipFill>
          <a:blip r:embed="rId3"/>
          <a:stretch>
            <a:fillRect/>
          </a:stretch>
        </p:blipFill>
        <p:spPr>
          <a:xfrm>
            <a:off x="842963" y="1193160"/>
            <a:ext cx="7458075" cy="3636016"/>
          </a:xfrm>
          <a:prstGeom prst="rect">
            <a:avLst/>
          </a:prstGeom>
        </p:spPr>
      </p:pic>
      <p:sp>
        <p:nvSpPr>
          <p:cNvPr id="45" name="文本框 44">
            <a:extLst>
              <a:ext uri="{FF2B5EF4-FFF2-40B4-BE49-F238E27FC236}">
                <a16:creationId xmlns:a16="http://schemas.microsoft.com/office/drawing/2014/main" id="{0433FFDC-3B85-4893-BDBF-4F231B871954}"/>
              </a:ext>
            </a:extLst>
          </p:cNvPr>
          <p:cNvSpPr txBox="1"/>
          <p:nvPr/>
        </p:nvSpPr>
        <p:spPr>
          <a:xfrm>
            <a:off x="3057730" y="918709"/>
            <a:ext cx="3035528" cy="507831"/>
          </a:xfrm>
          <a:prstGeom prst="rect">
            <a:avLst/>
          </a:prstGeom>
          <a:noFill/>
        </p:spPr>
        <p:txBody>
          <a:bodyPr wrap="square">
            <a:spAutoFit/>
          </a:bodyPr>
          <a:lstStyle/>
          <a:p>
            <a:pPr algn="ctr"/>
            <a:r>
              <a:rPr lang="zh-CN" altLang="en-US" sz="1350" b="1" dirty="0"/>
              <a:t>http://standards-oui.ieee.org/oui/oui.txt</a:t>
            </a:r>
          </a:p>
        </p:txBody>
      </p:sp>
      <p:pic>
        <p:nvPicPr>
          <p:cNvPr id="8" name="图片 7">
            <a:extLst>
              <a:ext uri="{FF2B5EF4-FFF2-40B4-BE49-F238E27FC236}">
                <a16:creationId xmlns:a16="http://schemas.microsoft.com/office/drawing/2014/main" id="{4F98DF66-1798-446A-A355-22900EB9FFDD}"/>
              </a:ext>
            </a:extLst>
          </p:cNvPr>
          <p:cNvPicPr>
            <a:picLocks noChangeAspect="1"/>
          </p:cNvPicPr>
          <p:nvPr/>
        </p:nvPicPr>
        <p:blipFill>
          <a:blip r:embed="rId4"/>
          <a:stretch>
            <a:fillRect/>
          </a:stretch>
        </p:blipFill>
        <p:spPr>
          <a:xfrm>
            <a:off x="883152" y="1526810"/>
            <a:ext cx="7283953" cy="3381723"/>
          </a:xfrm>
          <a:prstGeom prst="rect">
            <a:avLst/>
          </a:prstGeom>
        </p:spPr>
      </p:pic>
      <p:sp>
        <p:nvSpPr>
          <p:cNvPr id="15" name="矩形 14">
            <a:extLst>
              <a:ext uri="{FF2B5EF4-FFF2-40B4-BE49-F238E27FC236}">
                <a16:creationId xmlns:a16="http://schemas.microsoft.com/office/drawing/2014/main" id="{C43C8F47-9FE3-4E3F-99B1-396D2C226D69}"/>
              </a:ext>
            </a:extLst>
          </p:cNvPr>
          <p:cNvSpPr/>
          <p:nvPr/>
        </p:nvSpPr>
        <p:spPr>
          <a:xfrm>
            <a:off x="883152" y="1647894"/>
            <a:ext cx="700602" cy="24669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a:extLst>
              <a:ext uri="{FF2B5EF4-FFF2-40B4-BE49-F238E27FC236}">
                <a16:creationId xmlns:a16="http://schemas.microsoft.com/office/drawing/2014/main" id="{98FD4789-2807-4833-A6F4-149227471A98}"/>
              </a:ext>
            </a:extLst>
          </p:cNvPr>
          <p:cNvSpPr/>
          <p:nvPr/>
        </p:nvSpPr>
        <p:spPr>
          <a:xfrm>
            <a:off x="3296537" y="1647894"/>
            <a:ext cx="2318142" cy="24669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1" name="矩形 10"/>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7431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C6F47F0-7A8A-4392-9253-244FD7035DBE}"/>
              </a:ext>
            </a:extLst>
          </p:cNvPr>
          <p:cNvPicPr>
            <a:picLocks noChangeAspect="1"/>
          </p:cNvPicPr>
          <p:nvPr/>
        </p:nvPicPr>
        <p:blipFill>
          <a:blip r:embed="rId3"/>
          <a:stretch>
            <a:fillRect/>
          </a:stretch>
        </p:blipFill>
        <p:spPr>
          <a:xfrm>
            <a:off x="2122295" y="849640"/>
            <a:ext cx="4899410" cy="3849819"/>
          </a:xfrm>
          <a:prstGeom prst="rect">
            <a:avLst/>
          </a:prstGeom>
        </p:spPr>
      </p:pic>
      <p:sp>
        <p:nvSpPr>
          <p:cNvPr id="13" name="矩形 12">
            <a:extLst>
              <a:ext uri="{FF2B5EF4-FFF2-40B4-BE49-F238E27FC236}">
                <a16:creationId xmlns:a16="http://schemas.microsoft.com/office/drawing/2014/main" id="{3F843E4E-0AF1-4B06-864F-9E00CF8DEDFC}"/>
              </a:ext>
            </a:extLst>
          </p:cNvPr>
          <p:cNvSpPr/>
          <p:nvPr/>
        </p:nvSpPr>
        <p:spPr>
          <a:xfrm>
            <a:off x="3947875" y="2244885"/>
            <a:ext cx="985937" cy="190506"/>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C0E0A761-8CE2-4C72-ACFC-04F35BAA71B6}"/>
              </a:ext>
            </a:extLst>
          </p:cNvPr>
          <p:cNvSpPr/>
          <p:nvPr/>
        </p:nvSpPr>
        <p:spPr>
          <a:xfrm>
            <a:off x="2448747" y="2854767"/>
            <a:ext cx="4172431" cy="1820024"/>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9" name="矩形 8"/>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308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extLst>
              <p:ext uri="{D42A27DB-BD31-4B8C-83A1-F6EECF244321}">
                <p14:modId xmlns:p14="http://schemas.microsoft.com/office/powerpoint/2010/main" val="569913405"/>
              </p:ext>
            </p:extLst>
          </p:nvPr>
        </p:nvGraphicFramePr>
        <p:xfrm>
          <a:off x="846700" y="1271099"/>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957790"/>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extLst>
              <p:ext uri="{D42A27DB-BD31-4B8C-83A1-F6EECF244321}">
                <p14:modId xmlns:p14="http://schemas.microsoft.com/office/powerpoint/2010/main" val="2037885632"/>
              </p:ext>
            </p:extLst>
          </p:nvPr>
        </p:nvGraphicFramePr>
        <p:xfrm>
          <a:off x="846700" y="1549229"/>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0" name="矩形 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0278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extLst>
              <p:ext uri="{D42A27DB-BD31-4B8C-83A1-F6EECF244321}">
                <p14:modId xmlns:p14="http://schemas.microsoft.com/office/powerpoint/2010/main" val="109699585"/>
              </p:ext>
            </p:extLst>
          </p:nvPr>
        </p:nvGraphicFramePr>
        <p:xfrm>
          <a:off x="846700" y="149017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117686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extLst>
              <p:ext uri="{D42A27DB-BD31-4B8C-83A1-F6EECF244321}">
                <p14:modId xmlns:p14="http://schemas.microsoft.com/office/powerpoint/2010/main" val="1023333759"/>
              </p:ext>
            </p:extLst>
          </p:nvPr>
        </p:nvGraphicFramePr>
        <p:xfrm>
          <a:off x="846700" y="176830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680830"/>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941442"/>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2303609"/>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4" name="矩形 13"/>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87441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147430"/>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08042"/>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147430"/>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08042"/>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770209"/>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768624"/>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0" name="矩形 1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9924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ppt_y</p:attrName>
                                        </p:attrNameLst>
                                      </p:cBhvr>
                                      <p:tavLst>
                                        <p:tav tm="0">
                                          <p:val>
                                            <p:strVal val="#ppt_y-#ppt_h*1.125000"/>
                                          </p:val>
                                        </p:tav>
                                        <p:tav tm="100000">
                                          <p:val>
                                            <p:strVal val="#ppt_y"/>
                                          </p:val>
                                        </p:tav>
                                      </p:tavLst>
                                    </p:anim>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176005"/>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36617"/>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176005"/>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36617"/>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798784"/>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797199"/>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表格 11">
            <a:extLst>
              <a:ext uri="{FF2B5EF4-FFF2-40B4-BE49-F238E27FC236}">
                <a16:creationId xmlns:a16="http://schemas.microsoft.com/office/drawing/2014/main" id="{6D079289-E671-406A-AF87-784BF8CB8C7E}"/>
              </a:ext>
            </a:extLst>
          </p:cNvPr>
          <p:cNvGraphicFramePr>
            <a:graphicFrameLocks noGrp="1"/>
          </p:cNvGraphicFramePr>
          <p:nvPr>
            <p:extLst>
              <p:ext uri="{D42A27DB-BD31-4B8C-83A1-F6EECF244321}">
                <p14:modId xmlns:p14="http://schemas.microsoft.com/office/powerpoint/2010/main" val="300081135"/>
              </p:ext>
            </p:extLst>
          </p:nvPr>
        </p:nvGraphicFramePr>
        <p:xfrm>
          <a:off x="123825" y="2695575"/>
          <a:ext cx="9020177" cy="2146456"/>
        </p:xfrm>
        <a:graphic>
          <a:graphicData uri="http://schemas.openxmlformats.org/drawingml/2006/table">
            <a:tbl>
              <a:tblPr firstRow="1" bandRow="1">
                <a:tableStyleId>{5C22544A-7EE6-4342-B048-85BDC9FD1C3A}</a:tableStyleId>
              </a:tblPr>
              <a:tblGrid>
                <a:gridCol w="957177">
                  <a:extLst>
                    <a:ext uri="{9D8B030D-6E8A-4147-A177-3AD203B41FA5}">
                      <a16:colId xmlns:a16="http://schemas.microsoft.com/office/drawing/2014/main" val="3201315185"/>
                    </a:ext>
                  </a:extLst>
                </a:gridCol>
                <a:gridCol w="957177">
                  <a:extLst>
                    <a:ext uri="{9D8B030D-6E8A-4147-A177-3AD203B41FA5}">
                      <a16:colId xmlns:a16="http://schemas.microsoft.com/office/drawing/2014/main" val="2306449060"/>
                    </a:ext>
                  </a:extLst>
                </a:gridCol>
                <a:gridCol w="5763553">
                  <a:extLst>
                    <a:ext uri="{9D8B030D-6E8A-4147-A177-3AD203B41FA5}">
                      <a16:colId xmlns:a16="http://schemas.microsoft.com/office/drawing/2014/main" val="3816814684"/>
                    </a:ext>
                  </a:extLst>
                </a:gridCol>
                <a:gridCol w="671135">
                  <a:extLst>
                    <a:ext uri="{9D8B030D-6E8A-4147-A177-3AD203B41FA5}">
                      <a16:colId xmlns:a16="http://schemas.microsoft.com/office/drawing/2014/main" val="3904571176"/>
                    </a:ext>
                  </a:extLst>
                </a:gridCol>
                <a:gridCol w="671135">
                  <a:extLst>
                    <a:ext uri="{9D8B030D-6E8A-4147-A177-3AD203B41FA5}">
                      <a16:colId xmlns:a16="http://schemas.microsoft.com/office/drawing/2014/main" val="3946450843"/>
                    </a:ext>
                  </a:extLst>
                </a:gridCol>
              </a:tblGrid>
              <a:tr h="480060">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b1</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b0</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b="1" dirty="0">
                          <a:solidFill>
                            <a:schemeClr val="tx1"/>
                          </a:solidFill>
                        </a:rPr>
                        <a:t>MAC</a:t>
                      </a:r>
                      <a:r>
                        <a:rPr lang="zh-CN" altLang="en-US" sz="1400" b="1" dirty="0">
                          <a:solidFill>
                            <a:schemeClr val="tx1"/>
                          </a:solidFill>
                        </a:rPr>
                        <a:t>地址类型</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占比</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数量</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121299"/>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7838048"/>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38562"/>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8197827"/>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247489"/>
                  </a:ext>
                </a:extLst>
              </a:tr>
            </a:tbl>
          </a:graphicData>
        </a:graphic>
      </p:graphicFrame>
      <p:sp>
        <p:nvSpPr>
          <p:cNvPr id="19"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0" name="矩形 1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587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161350"/>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21962"/>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161350"/>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21962"/>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784129"/>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782544"/>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表格 11">
            <a:extLst>
              <a:ext uri="{FF2B5EF4-FFF2-40B4-BE49-F238E27FC236}">
                <a16:creationId xmlns:a16="http://schemas.microsoft.com/office/drawing/2014/main" id="{6D079289-E671-406A-AF87-784BF8CB8C7E}"/>
              </a:ext>
            </a:extLst>
          </p:cNvPr>
          <p:cNvGraphicFramePr>
            <a:graphicFrameLocks noGrp="1"/>
          </p:cNvGraphicFramePr>
          <p:nvPr>
            <p:extLst>
              <p:ext uri="{D42A27DB-BD31-4B8C-83A1-F6EECF244321}">
                <p14:modId xmlns:p14="http://schemas.microsoft.com/office/powerpoint/2010/main" val="4069637844"/>
              </p:ext>
            </p:extLst>
          </p:nvPr>
        </p:nvGraphicFramePr>
        <p:xfrm>
          <a:off x="123825" y="2695575"/>
          <a:ext cx="8905875" cy="2146456"/>
        </p:xfrm>
        <a:graphic>
          <a:graphicData uri="http://schemas.openxmlformats.org/drawingml/2006/table">
            <a:tbl>
              <a:tblPr firstRow="1" bandRow="1">
                <a:tableStyleId>{5C22544A-7EE6-4342-B048-85BDC9FD1C3A}</a:tableStyleId>
              </a:tblPr>
              <a:tblGrid>
                <a:gridCol w="945048">
                  <a:extLst>
                    <a:ext uri="{9D8B030D-6E8A-4147-A177-3AD203B41FA5}">
                      <a16:colId xmlns:a16="http://schemas.microsoft.com/office/drawing/2014/main" val="3201315185"/>
                    </a:ext>
                  </a:extLst>
                </a:gridCol>
                <a:gridCol w="945048">
                  <a:extLst>
                    <a:ext uri="{9D8B030D-6E8A-4147-A177-3AD203B41FA5}">
                      <a16:colId xmlns:a16="http://schemas.microsoft.com/office/drawing/2014/main" val="2306449060"/>
                    </a:ext>
                  </a:extLst>
                </a:gridCol>
                <a:gridCol w="5690519">
                  <a:extLst>
                    <a:ext uri="{9D8B030D-6E8A-4147-A177-3AD203B41FA5}">
                      <a16:colId xmlns:a16="http://schemas.microsoft.com/office/drawing/2014/main" val="3816814684"/>
                    </a:ext>
                  </a:extLst>
                </a:gridCol>
                <a:gridCol w="662630">
                  <a:extLst>
                    <a:ext uri="{9D8B030D-6E8A-4147-A177-3AD203B41FA5}">
                      <a16:colId xmlns:a16="http://schemas.microsoft.com/office/drawing/2014/main" val="3904571176"/>
                    </a:ext>
                  </a:extLst>
                </a:gridCol>
                <a:gridCol w="662630">
                  <a:extLst>
                    <a:ext uri="{9D8B030D-6E8A-4147-A177-3AD203B41FA5}">
                      <a16:colId xmlns:a16="http://schemas.microsoft.com/office/drawing/2014/main" val="3946450843"/>
                    </a:ext>
                  </a:extLst>
                </a:gridCol>
              </a:tblGrid>
              <a:tr h="480060">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b1</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b0</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b="1" dirty="0">
                          <a:solidFill>
                            <a:schemeClr val="tx1"/>
                          </a:solidFill>
                        </a:rPr>
                        <a:t>MAC</a:t>
                      </a:r>
                      <a:r>
                        <a:rPr lang="zh-CN" altLang="en-US" sz="1400" b="1" dirty="0">
                          <a:solidFill>
                            <a:schemeClr val="tx1"/>
                          </a:solidFill>
                        </a:rPr>
                        <a:t>地址类型</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占比</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数量</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121299"/>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7838048"/>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38562"/>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8197827"/>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247489"/>
                  </a:ext>
                </a:extLst>
              </a:tr>
            </a:tbl>
          </a:graphicData>
        </a:graphic>
      </p:graphicFrame>
      <p:sp>
        <p:nvSpPr>
          <p:cNvPr id="19" name="文本框 18">
            <a:extLst>
              <a:ext uri="{FF2B5EF4-FFF2-40B4-BE49-F238E27FC236}">
                <a16:creationId xmlns:a16="http://schemas.microsoft.com/office/drawing/2014/main" id="{E3D19338-9713-4086-9954-E823105D3F17}"/>
              </a:ext>
            </a:extLst>
          </p:cNvPr>
          <p:cNvSpPr txBox="1"/>
          <p:nvPr/>
        </p:nvSpPr>
        <p:spPr>
          <a:xfrm>
            <a:off x="580547" y="3412832"/>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0" name="文本框 19">
            <a:extLst>
              <a:ext uri="{FF2B5EF4-FFF2-40B4-BE49-F238E27FC236}">
                <a16:creationId xmlns:a16="http://schemas.microsoft.com/office/drawing/2014/main" id="{B1B9982E-A2A5-40A7-BD67-E32C4E1A6AEB}"/>
              </a:ext>
            </a:extLst>
          </p:cNvPr>
          <p:cNvSpPr txBox="1"/>
          <p:nvPr/>
        </p:nvSpPr>
        <p:spPr>
          <a:xfrm>
            <a:off x="580547" y="4244489"/>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21" name="文本框 20">
            <a:extLst>
              <a:ext uri="{FF2B5EF4-FFF2-40B4-BE49-F238E27FC236}">
                <a16:creationId xmlns:a16="http://schemas.microsoft.com/office/drawing/2014/main" id="{BFE70102-4958-4920-B307-7014EEE8AD61}"/>
              </a:ext>
            </a:extLst>
          </p:cNvPr>
          <p:cNvSpPr txBox="1"/>
          <p:nvPr/>
        </p:nvSpPr>
        <p:spPr>
          <a:xfrm>
            <a:off x="2071379" y="3241094"/>
            <a:ext cx="805399"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3" name="文本框 22">
            <a:extLst>
              <a:ext uri="{FF2B5EF4-FFF2-40B4-BE49-F238E27FC236}">
                <a16:creationId xmlns:a16="http://schemas.microsoft.com/office/drawing/2014/main" id="{14C4FF20-6C12-4752-B5DE-F1280C417306}"/>
              </a:ext>
            </a:extLst>
          </p:cNvPr>
          <p:cNvSpPr txBox="1"/>
          <p:nvPr/>
        </p:nvSpPr>
        <p:spPr>
          <a:xfrm>
            <a:off x="2071379" y="3655397"/>
            <a:ext cx="805399"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4" name="文本框 23">
            <a:extLst>
              <a:ext uri="{FF2B5EF4-FFF2-40B4-BE49-F238E27FC236}">
                <a16:creationId xmlns:a16="http://schemas.microsoft.com/office/drawing/2014/main" id="{BA9E9F19-0D10-44A1-92D6-B23BB4A174DF}"/>
              </a:ext>
            </a:extLst>
          </p:cNvPr>
          <p:cNvSpPr txBox="1"/>
          <p:nvPr/>
        </p:nvSpPr>
        <p:spPr>
          <a:xfrm>
            <a:off x="2071379" y="4067218"/>
            <a:ext cx="805399"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6" name="文本框 25">
            <a:extLst>
              <a:ext uri="{FF2B5EF4-FFF2-40B4-BE49-F238E27FC236}">
                <a16:creationId xmlns:a16="http://schemas.microsoft.com/office/drawing/2014/main" id="{85D14F63-D057-4374-94DC-00F53665D10A}"/>
              </a:ext>
            </a:extLst>
          </p:cNvPr>
          <p:cNvSpPr txBox="1"/>
          <p:nvPr/>
        </p:nvSpPr>
        <p:spPr>
          <a:xfrm>
            <a:off x="2071379" y="4479040"/>
            <a:ext cx="805399"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7" name="文本框 26">
            <a:extLst>
              <a:ext uri="{FF2B5EF4-FFF2-40B4-BE49-F238E27FC236}">
                <a16:creationId xmlns:a16="http://schemas.microsoft.com/office/drawing/2014/main" id="{F0B894CB-C279-4844-8298-7C23C1AD6B5E}"/>
              </a:ext>
            </a:extLst>
          </p:cNvPr>
          <p:cNvSpPr txBox="1"/>
          <p:nvPr/>
        </p:nvSpPr>
        <p:spPr>
          <a:xfrm>
            <a:off x="1454654" y="3214730"/>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8" name="文本框 27">
            <a:extLst>
              <a:ext uri="{FF2B5EF4-FFF2-40B4-BE49-F238E27FC236}">
                <a16:creationId xmlns:a16="http://schemas.microsoft.com/office/drawing/2014/main" id="{8A9FD551-24DF-42AA-8C29-A73AA3028894}"/>
              </a:ext>
            </a:extLst>
          </p:cNvPr>
          <p:cNvSpPr txBox="1"/>
          <p:nvPr/>
        </p:nvSpPr>
        <p:spPr>
          <a:xfrm>
            <a:off x="1454654" y="4067219"/>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9" name="文本框 28">
            <a:extLst>
              <a:ext uri="{FF2B5EF4-FFF2-40B4-BE49-F238E27FC236}">
                <a16:creationId xmlns:a16="http://schemas.microsoft.com/office/drawing/2014/main" id="{ED7DF2B2-DBC2-4EB3-8EB1-0E60606BAE49}"/>
              </a:ext>
            </a:extLst>
          </p:cNvPr>
          <p:cNvSpPr txBox="1"/>
          <p:nvPr/>
        </p:nvSpPr>
        <p:spPr>
          <a:xfrm>
            <a:off x="2442626" y="3241094"/>
            <a:ext cx="805399"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0" name="文本框 29">
            <a:extLst>
              <a:ext uri="{FF2B5EF4-FFF2-40B4-BE49-F238E27FC236}">
                <a16:creationId xmlns:a16="http://schemas.microsoft.com/office/drawing/2014/main" id="{BA978FC5-01AE-4C5D-87F9-D42181AC3D2F}"/>
              </a:ext>
            </a:extLst>
          </p:cNvPr>
          <p:cNvSpPr txBox="1"/>
          <p:nvPr/>
        </p:nvSpPr>
        <p:spPr>
          <a:xfrm>
            <a:off x="2442626" y="4067218"/>
            <a:ext cx="805399"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1" name="文本框 30">
            <a:extLst>
              <a:ext uri="{FF2B5EF4-FFF2-40B4-BE49-F238E27FC236}">
                <a16:creationId xmlns:a16="http://schemas.microsoft.com/office/drawing/2014/main" id="{FF96914C-034B-4EF5-B096-A14A6E59217F}"/>
              </a:ext>
            </a:extLst>
          </p:cNvPr>
          <p:cNvSpPr txBox="1"/>
          <p:nvPr/>
        </p:nvSpPr>
        <p:spPr>
          <a:xfrm>
            <a:off x="1454654" y="3642842"/>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2" name="文本框 31">
            <a:extLst>
              <a:ext uri="{FF2B5EF4-FFF2-40B4-BE49-F238E27FC236}">
                <a16:creationId xmlns:a16="http://schemas.microsoft.com/office/drawing/2014/main" id="{18E472E5-9782-4FE3-ADD8-8972B36D4353}"/>
              </a:ext>
            </a:extLst>
          </p:cNvPr>
          <p:cNvSpPr txBox="1"/>
          <p:nvPr/>
        </p:nvSpPr>
        <p:spPr>
          <a:xfrm>
            <a:off x="1454654" y="4447004"/>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3" name="文本框 32">
            <a:extLst>
              <a:ext uri="{FF2B5EF4-FFF2-40B4-BE49-F238E27FC236}">
                <a16:creationId xmlns:a16="http://schemas.microsoft.com/office/drawing/2014/main" id="{FE6AC5A3-4D6E-4E8F-9BDA-CB2C5D260A0C}"/>
              </a:ext>
            </a:extLst>
          </p:cNvPr>
          <p:cNvSpPr txBox="1"/>
          <p:nvPr/>
        </p:nvSpPr>
        <p:spPr>
          <a:xfrm>
            <a:off x="2442626" y="3657055"/>
            <a:ext cx="805399"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4" name="文本框 33">
            <a:extLst>
              <a:ext uri="{FF2B5EF4-FFF2-40B4-BE49-F238E27FC236}">
                <a16:creationId xmlns:a16="http://schemas.microsoft.com/office/drawing/2014/main" id="{770E522B-ACFF-4F69-996C-02CD9BD67D5A}"/>
              </a:ext>
            </a:extLst>
          </p:cNvPr>
          <p:cNvSpPr txBox="1"/>
          <p:nvPr/>
        </p:nvSpPr>
        <p:spPr>
          <a:xfrm>
            <a:off x="2442626" y="4479040"/>
            <a:ext cx="805399"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5"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36" name="矩形 35"/>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4785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 calcmode="lin" valueType="num">
                                      <p:cBhvr>
                                        <p:cTn id="17" dur="500" fill="hold"/>
                                        <p:tgtEl>
                                          <p:spTgt spid="21"/>
                                        </p:tgtEl>
                                        <p:attrNameLst>
                                          <p:attrName>style.rotation</p:attrName>
                                        </p:attrNameLst>
                                      </p:cBhvr>
                                      <p:tavLst>
                                        <p:tav tm="0">
                                          <p:val>
                                            <p:fltVal val="360"/>
                                          </p:val>
                                        </p:tav>
                                        <p:tav tm="100000">
                                          <p:val>
                                            <p:fltVal val="0"/>
                                          </p:val>
                                        </p:tav>
                                      </p:tavLst>
                                    </p:anim>
                                    <p:animEffect transition="in" filter="fade">
                                      <p:cBhvr>
                                        <p:cTn id="18" dur="500"/>
                                        <p:tgtEl>
                                          <p:spTgt spid="2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 calcmode="lin" valueType="num">
                                      <p:cBhvr>
                                        <p:cTn id="31" dur="500" fill="hold"/>
                                        <p:tgtEl>
                                          <p:spTgt spid="20"/>
                                        </p:tgtEl>
                                        <p:attrNameLst>
                                          <p:attrName>style.rotation</p:attrName>
                                        </p:attrNameLst>
                                      </p:cBhvr>
                                      <p:tavLst>
                                        <p:tav tm="0">
                                          <p:val>
                                            <p:fltVal val="360"/>
                                          </p:val>
                                        </p:tav>
                                        <p:tav tm="100000">
                                          <p:val>
                                            <p:fltVal val="0"/>
                                          </p:val>
                                        </p:tav>
                                      </p:tavLst>
                                    </p:anim>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 calcmode="lin" valueType="num">
                                      <p:cBhvr>
                                        <p:cTn id="39" dur="500" fill="hold"/>
                                        <p:tgtEl>
                                          <p:spTgt spid="24"/>
                                        </p:tgtEl>
                                        <p:attrNameLst>
                                          <p:attrName>style.rotation</p:attrName>
                                        </p:attrNameLst>
                                      </p:cBhvr>
                                      <p:tavLst>
                                        <p:tav tm="0">
                                          <p:val>
                                            <p:fltVal val="360"/>
                                          </p:val>
                                        </p:tav>
                                        <p:tav tm="100000">
                                          <p:val>
                                            <p:fltVal val="0"/>
                                          </p:val>
                                        </p:tav>
                                      </p:tavLst>
                                    </p:anim>
                                    <p:animEffect transition="in" filter="fade">
                                      <p:cBhvr>
                                        <p:cTn id="40" dur="500"/>
                                        <p:tgtEl>
                                          <p:spTgt spid="24"/>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 calcmode="lin" valueType="num">
                                      <p:cBhvr>
                                        <p:cTn id="45" dur="500" fill="hold"/>
                                        <p:tgtEl>
                                          <p:spTgt spid="26"/>
                                        </p:tgtEl>
                                        <p:attrNameLst>
                                          <p:attrName>style.rotation</p:attrName>
                                        </p:attrNameLst>
                                      </p:cBhvr>
                                      <p:tavLst>
                                        <p:tav tm="0">
                                          <p:val>
                                            <p:fltVal val="360"/>
                                          </p:val>
                                        </p:tav>
                                        <p:tav tm="100000">
                                          <p:val>
                                            <p:fltVal val="0"/>
                                          </p:val>
                                        </p:tav>
                                      </p:tavLst>
                                    </p:anim>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 calcmode="lin" valueType="num">
                                      <p:cBhvr>
                                        <p:cTn id="53" dur="500" fill="hold"/>
                                        <p:tgtEl>
                                          <p:spTgt spid="27"/>
                                        </p:tgtEl>
                                        <p:attrNameLst>
                                          <p:attrName>style.rotation</p:attrName>
                                        </p:attrNameLst>
                                      </p:cBhvr>
                                      <p:tavLst>
                                        <p:tav tm="0">
                                          <p:val>
                                            <p:fltVal val="360"/>
                                          </p:val>
                                        </p:tav>
                                        <p:tav tm="100000">
                                          <p:val>
                                            <p:fltVal val="0"/>
                                          </p:val>
                                        </p:tav>
                                      </p:tavLst>
                                    </p:anim>
                                    <p:animEffect transition="in" filter="fade">
                                      <p:cBhvr>
                                        <p:cTn id="54" dur="500"/>
                                        <p:tgtEl>
                                          <p:spTgt spid="27"/>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 calcmode="lin" valueType="num">
                                      <p:cBhvr>
                                        <p:cTn id="59" dur="500" fill="hold"/>
                                        <p:tgtEl>
                                          <p:spTgt spid="28"/>
                                        </p:tgtEl>
                                        <p:attrNameLst>
                                          <p:attrName>style.rotation</p:attrName>
                                        </p:attrNameLst>
                                      </p:cBhvr>
                                      <p:tavLst>
                                        <p:tav tm="0">
                                          <p:val>
                                            <p:fltVal val="360"/>
                                          </p:val>
                                        </p:tav>
                                        <p:tav tm="100000">
                                          <p:val>
                                            <p:fltVal val="0"/>
                                          </p:val>
                                        </p:tav>
                                      </p:tavLst>
                                    </p:anim>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style.rotation</p:attrName>
                                        </p:attrNameLst>
                                      </p:cBhvr>
                                      <p:tavLst>
                                        <p:tav tm="0">
                                          <p:val>
                                            <p:fltVal val="360"/>
                                          </p:val>
                                        </p:tav>
                                        <p:tav tm="100000">
                                          <p:val>
                                            <p:fltVal val="0"/>
                                          </p:val>
                                        </p:tav>
                                      </p:tavLst>
                                    </p:anim>
                                    <p:animEffect transition="in" filter="fade">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500" fill="hold"/>
                                        <p:tgtEl>
                                          <p:spTgt spid="31"/>
                                        </p:tgtEl>
                                        <p:attrNameLst>
                                          <p:attrName>ppt_w</p:attrName>
                                        </p:attrNameLst>
                                      </p:cBhvr>
                                      <p:tavLst>
                                        <p:tav tm="0">
                                          <p:val>
                                            <p:fltVal val="0"/>
                                          </p:val>
                                        </p:tav>
                                        <p:tav tm="100000">
                                          <p:val>
                                            <p:strVal val="#ppt_w"/>
                                          </p:val>
                                        </p:tav>
                                      </p:tavLst>
                                    </p:anim>
                                    <p:anim calcmode="lin" valueType="num">
                                      <p:cBhvr>
                                        <p:cTn id="80" dur="500" fill="hold"/>
                                        <p:tgtEl>
                                          <p:spTgt spid="31"/>
                                        </p:tgtEl>
                                        <p:attrNameLst>
                                          <p:attrName>ppt_h</p:attrName>
                                        </p:attrNameLst>
                                      </p:cBhvr>
                                      <p:tavLst>
                                        <p:tav tm="0">
                                          <p:val>
                                            <p:fltVal val="0"/>
                                          </p:val>
                                        </p:tav>
                                        <p:tav tm="100000">
                                          <p:val>
                                            <p:strVal val="#ppt_h"/>
                                          </p:val>
                                        </p:tav>
                                      </p:tavLst>
                                    </p:anim>
                                    <p:anim calcmode="lin" valueType="num">
                                      <p:cBhvr>
                                        <p:cTn id="81" dur="500" fill="hold"/>
                                        <p:tgtEl>
                                          <p:spTgt spid="31"/>
                                        </p:tgtEl>
                                        <p:attrNameLst>
                                          <p:attrName>style.rotation</p:attrName>
                                        </p:attrNameLst>
                                      </p:cBhvr>
                                      <p:tavLst>
                                        <p:tav tm="0">
                                          <p:val>
                                            <p:fltVal val="360"/>
                                          </p:val>
                                        </p:tav>
                                        <p:tav tm="100000">
                                          <p:val>
                                            <p:fltVal val="0"/>
                                          </p:val>
                                        </p:tav>
                                      </p:tavLst>
                                    </p:anim>
                                    <p:animEffect transition="in" filter="fade">
                                      <p:cBhvr>
                                        <p:cTn id="82" dur="500"/>
                                        <p:tgtEl>
                                          <p:spTgt spid="31"/>
                                        </p:tgtEl>
                                      </p:cBhvr>
                                    </p:animEffect>
                                  </p:childTnLst>
                                </p:cTn>
                              </p:par>
                              <p:par>
                                <p:cTn id="83" presetID="49" presetClass="entr" presetSubtype="0" decel="10000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p:cTn id="85" dur="500" fill="hold"/>
                                        <p:tgtEl>
                                          <p:spTgt spid="32"/>
                                        </p:tgtEl>
                                        <p:attrNameLst>
                                          <p:attrName>ppt_w</p:attrName>
                                        </p:attrNameLst>
                                      </p:cBhvr>
                                      <p:tavLst>
                                        <p:tav tm="0">
                                          <p:val>
                                            <p:fltVal val="0"/>
                                          </p:val>
                                        </p:tav>
                                        <p:tav tm="100000">
                                          <p:val>
                                            <p:strVal val="#ppt_w"/>
                                          </p:val>
                                        </p:tav>
                                      </p:tavLst>
                                    </p:anim>
                                    <p:anim calcmode="lin" valueType="num">
                                      <p:cBhvr>
                                        <p:cTn id="86" dur="500" fill="hold"/>
                                        <p:tgtEl>
                                          <p:spTgt spid="32"/>
                                        </p:tgtEl>
                                        <p:attrNameLst>
                                          <p:attrName>ppt_h</p:attrName>
                                        </p:attrNameLst>
                                      </p:cBhvr>
                                      <p:tavLst>
                                        <p:tav tm="0">
                                          <p:val>
                                            <p:fltVal val="0"/>
                                          </p:val>
                                        </p:tav>
                                        <p:tav tm="100000">
                                          <p:val>
                                            <p:strVal val="#ppt_h"/>
                                          </p:val>
                                        </p:tav>
                                      </p:tavLst>
                                    </p:anim>
                                    <p:anim calcmode="lin" valueType="num">
                                      <p:cBhvr>
                                        <p:cTn id="87" dur="500" fill="hold"/>
                                        <p:tgtEl>
                                          <p:spTgt spid="32"/>
                                        </p:tgtEl>
                                        <p:attrNameLst>
                                          <p:attrName>style.rotation</p:attrName>
                                        </p:attrNameLst>
                                      </p:cBhvr>
                                      <p:tavLst>
                                        <p:tav tm="0">
                                          <p:val>
                                            <p:fltVal val="360"/>
                                          </p:val>
                                        </p:tav>
                                        <p:tav tm="100000">
                                          <p:val>
                                            <p:fltVal val="0"/>
                                          </p:val>
                                        </p:tav>
                                      </p:tavLst>
                                    </p:anim>
                                    <p:animEffect transition="in" filter="fade">
                                      <p:cBhvr>
                                        <p:cTn id="88" dur="5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49" presetClass="entr" presetSubtype="0" decel="100000"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p:cTn id="93" dur="500" fill="hold"/>
                                        <p:tgtEl>
                                          <p:spTgt spid="33"/>
                                        </p:tgtEl>
                                        <p:attrNameLst>
                                          <p:attrName>ppt_w</p:attrName>
                                        </p:attrNameLst>
                                      </p:cBhvr>
                                      <p:tavLst>
                                        <p:tav tm="0">
                                          <p:val>
                                            <p:fltVal val="0"/>
                                          </p:val>
                                        </p:tav>
                                        <p:tav tm="100000">
                                          <p:val>
                                            <p:strVal val="#ppt_w"/>
                                          </p:val>
                                        </p:tav>
                                      </p:tavLst>
                                    </p:anim>
                                    <p:anim calcmode="lin" valueType="num">
                                      <p:cBhvr>
                                        <p:cTn id="94" dur="500" fill="hold"/>
                                        <p:tgtEl>
                                          <p:spTgt spid="33"/>
                                        </p:tgtEl>
                                        <p:attrNameLst>
                                          <p:attrName>ppt_h</p:attrName>
                                        </p:attrNameLst>
                                      </p:cBhvr>
                                      <p:tavLst>
                                        <p:tav tm="0">
                                          <p:val>
                                            <p:fltVal val="0"/>
                                          </p:val>
                                        </p:tav>
                                        <p:tav tm="100000">
                                          <p:val>
                                            <p:strVal val="#ppt_h"/>
                                          </p:val>
                                        </p:tav>
                                      </p:tavLst>
                                    </p:anim>
                                    <p:anim calcmode="lin" valueType="num">
                                      <p:cBhvr>
                                        <p:cTn id="95" dur="500" fill="hold"/>
                                        <p:tgtEl>
                                          <p:spTgt spid="33"/>
                                        </p:tgtEl>
                                        <p:attrNameLst>
                                          <p:attrName>style.rotation</p:attrName>
                                        </p:attrNameLst>
                                      </p:cBhvr>
                                      <p:tavLst>
                                        <p:tav tm="0">
                                          <p:val>
                                            <p:fltVal val="360"/>
                                          </p:val>
                                        </p:tav>
                                        <p:tav tm="100000">
                                          <p:val>
                                            <p:fltVal val="0"/>
                                          </p:val>
                                        </p:tav>
                                      </p:tavLst>
                                    </p:anim>
                                    <p:animEffect transition="in" filter="fade">
                                      <p:cBhvr>
                                        <p:cTn id="96" dur="500"/>
                                        <p:tgtEl>
                                          <p:spTgt spid="33"/>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p:cTn id="99" dur="500" fill="hold"/>
                                        <p:tgtEl>
                                          <p:spTgt spid="34"/>
                                        </p:tgtEl>
                                        <p:attrNameLst>
                                          <p:attrName>ppt_w</p:attrName>
                                        </p:attrNameLst>
                                      </p:cBhvr>
                                      <p:tavLst>
                                        <p:tav tm="0">
                                          <p:val>
                                            <p:fltVal val="0"/>
                                          </p:val>
                                        </p:tav>
                                        <p:tav tm="100000">
                                          <p:val>
                                            <p:strVal val="#ppt_w"/>
                                          </p:val>
                                        </p:tav>
                                      </p:tavLst>
                                    </p:anim>
                                    <p:anim calcmode="lin" valueType="num">
                                      <p:cBhvr>
                                        <p:cTn id="100" dur="500" fill="hold"/>
                                        <p:tgtEl>
                                          <p:spTgt spid="34"/>
                                        </p:tgtEl>
                                        <p:attrNameLst>
                                          <p:attrName>ppt_h</p:attrName>
                                        </p:attrNameLst>
                                      </p:cBhvr>
                                      <p:tavLst>
                                        <p:tav tm="0">
                                          <p:val>
                                            <p:fltVal val="0"/>
                                          </p:val>
                                        </p:tav>
                                        <p:tav tm="100000">
                                          <p:val>
                                            <p:strVal val="#ppt_h"/>
                                          </p:val>
                                        </p:tav>
                                      </p:tavLst>
                                    </p:anim>
                                    <p:anim calcmode="lin" valueType="num">
                                      <p:cBhvr>
                                        <p:cTn id="101" dur="500" fill="hold"/>
                                        <p:tgtEl>
                                          <p:spTgt spid="34"/>
                                        </p:tgtEl>
                                        <p:attrNameLst>
                                          <p:attrName>style.rotation</p:attrName>
                                        </p:attrNameLst>
                                      </p:cBhvr>
                                      <p:tavLst>
                                        <p:tav tm="0">
                                          <p:val>
                                            <p:fltVal val="360"/>
                                          </p:val>
                                        </p:tav>
                                        <p:tav tm="100000">
                                          <p:val>
                                            <p:fltVal val="0"/>
                                          </p:val>
                                        </p:tav>
                                      </p:tavLst>
                                    </p:anim>
                                    <p:animEffect transition="in" filter="fade">
                                      <p:cBhvr>
                                        <p:cTn id="10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p:bldP spid="24" grpId="0"/>
      <p:bldP spid="26" grpId="0"/>
      <p:bldP spid="27" grpId="0"/>
      <p:bldP spid="28" grpId="0"/>
      <p:bldP spid="29" grpId="0"/>
      <p:bldP spid="30" grpId="0"/>
      <p:bldP spid="31" grpId="0"/>
      <p:bldP spid="32" grpId="0"/>
      <p:bldP spid="33" grpId="0"/>
      <p:bldP spid="3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173073"/>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33685"/>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173073"/>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33685"/>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795852"/>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794267"/>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表格 11">
            <a:extLst>
              <a:ext uri="{FF2B5EF4-FFF2-40B4-BE49-F238E27FC236}">
                <a16:creationId xmlns:a16="http://schemas.microsoft.com/office/drawing/2014/main" id="{6D079289-E671-406A-AF87-784BF8CB8C7E}"/>
              </a:ext>
            </a:extLst>
          </p:cNvPr>
          <p:cNvGraphicFramePr>
            <a:graphicFrameLocks noGrp="1"/>
          </p:cNvGraphicFramePr>
          <p:nvPr>
            <p:extLst>
              <p:ext uri="{D42A27DB-BD31-4B8C-83A1-F6EECF244321}">
                <p14:modId xmlns:p14="http://schemas.microsoft.com/office/powerpoint/2010/main" val="1731353538"/>
              </p:ext>
            </p:extLst>
          </p:nvPr>
        </p:nvGraphicFramePr>
        <p:xfrm>
          <a:off x="228600" y="2695575"/>
          <a:ext cx="8915402" cy="2146456"/>
        </p:xfrm>
        <a:graphic>
          <a:graphicData uri="http://schemas.openxmlformats.org/drawingml/2006/table">
            <a:tbl>
              <a:tblPr firstRow="1" bandRow="1">
                <a:tableStyleId>{5C22544A-7EE6-4342-B048-85BDC9FD1C3A}</a:tableStyleId>
              </a:tblPr>
              <a:tblGrid>
                <a:gridCol w="946059">
                  <a:extLst>
                    <a:ext uri="{9D8B030D-6E8A-4147-A177-3AD203B41FA5}">
                      <a16:colId xmlns:a16="http://schemas.microsoft.com/office/drawing/2014/main" val="3201315185"/>
                    </a:ext>
                  </a:extLst>
                </a:gridCol>
                <a:gridCol w="946059">
                  <a:extLst>
                    <a:ext uri="{9D8B030D-6E8A-4147-A177-3AD203B41FA5}">
                      <a16:colId xmlns:a16="http://schemas.microsoft.com/office/drawing/2014/main" val="2306449060"/>
                    </a:ext>
                  </a:extLst>
                </a:gridCol>
                <a:gridCol w="5696606">
                  <a:extLst>
                    <a:ext uri="{9D8B030D-6E8A-4147-A177-3AD203B41FA5}">
                      <a16:colId xmlns:a16="http://schemas.microsoft.com/office/drawing/2014/main" val="3816814684"/>
                    </a:ext>
                  </a:extLst>
                </a:gridCol>
                <a:gridCol w="663339">
                  <a:extLst>
                    <a:ext uri="{9D8B030D-6E8A-4147-A177-3AD203B41FA5}">
                      <a16:colId xmlns:a16="http://schemas.microsoft.com/office/drawing/2014/main" val="3904571176"/>
                    </a:ext>
                  </a:extLst>
                </a:gridCol>
                <a:gridCol w="663339">
                  <a:extLst>
                    <a:ext uri="{9D8B030D-6E8A-4147-A177-3AD203B41FA5}">
                      <a16:colId xmlns:a16="http://schemas.microsoft.com/office/drawing/2014/main" val="3946450843"/>
                    </a:ext>
                  </a:extLst>
                </a:gridCol>
              </a:tblGrid>
              <a:tr h="480060">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b1</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b0</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b="1" dirty="0">
                          <a:solidFill>
                            <a:schemeClr val="tx1"/>
                          </a:solidFill>
                        </a:rPr>
                        <a:t>MAC</a:t>
                      </a:r>
                      <a:r>
                        <a:rPr lang="zh-CN" altLang="en-US" sz="1400" b="1" dirty="0">
                          <a:solidFill>
                            <a:schemeClr val="tx1"/>
                          </a:solidFill>
                        </a:rPr>
                        <a:t>地址类型</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占比</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数量</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121299"/>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7838048"/>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38562"/>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8197827"/>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247489"/>
                  </a:ext>
                </a:extLst>
              </a:tr>
            </a:tbl>
          </a:graphicData>
        </a:graphic>
      </p:graphicFrame>
      <p:sp>
        <p:nvSpPr>
          <p:cNvPr id="19" name="文本框 18">
            <a:extLst>
              <a:ext uri="{FF2B5EF4-FFF2-40B4-BE49-F238E27FC236}">
                <a16:creationId xmlns:a16="http://schemas.microsoft.com/office/drawing/2014/main" id="{E3D19338-9713-4086-9954-E823105D3F17}"/>
              </a:ext>
            </a:extLst>
          </p:cNvPr>
          <p:cNvSpPr txBox="1"/>
          <p:nvPr/>
        </p:nvSpPr>
        <p:spPr>
          <a:xfrm>
            <a:off x="580547" y="3412832"/>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0" name="文本框 19">
            <a:extLst>
              <a:ext uri="{FF2B5EF4-FFF2-40B4-BE49-F238E27FC236}">
                <a16:creationId xmlns:a16="http://schemas.microsoft.com/office/drawing/2014/main" id="{B1B9982E-A2A5-40A7-BD67-E32C4E1A6AEB}"/>
              </a:ext>
            </a:extLst>
          </p:cNvPr>
          <p:cNvSpPr txBox="1"/>
          <p:nvPr/>
        </p:nvSpPr>
        <p:spPr>
          <a:xfrm>
            <a:off x="580547" y="4244489"/>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21" name="文本框 20">
            <a:extLst>
              <a:ext uri="{FF2B5EF4-FFF2-40B4-BE49-F238E27FC236}">
                <a16:creationId xmlns:a16="http://schemas.microsoft.com/office/drawing/2014/main" id="{BFE70102-4958-4920-B307-7014EEE8AD61}"/>
              </a:ext>
            </a:extLst>
          </p:cNvPr>
          <p:cNvSpPr txBox="1"/>
          <p:nvPr/>
        </p:nvSpPr>
        <p:spPr>
          <a:xfrm>
            <a:off x="2071379" y="3241094"/>
            <a:ext cx="910337"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3" name="文本框 22">
            <a:extLst>
              <a:ext uri="{FF2B5EF4-FFF2-40B4-BE49-F238E27FC236}">
                <a16:creationId xmlns:a16="http://schemas.microsoft.com/office/drawing/2014/main" id="{14C4FF20-6C12-4752-B5DE-F1280C417306}"/>
              </a:ext>
            </a:extLst>
          </p:cNvPr>
          <p:cNvSpPr txBox="1"/>
          <p:nvPr/>
        </p:nvSpPr>
        <p:spPr>
          <a:xfrm>
            <a:off x="2071379" y="3655397"/>
            <a:ext cx="910337"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4" name="文本框 23">
            <a:extLst>
              <a:ext uri="{FF2B5EF4-FFF2-40B4-BE49-F238E27FC236}">
                <a16:creationId xmlns:a16="http://schemas.microsoft.com/office/drawing/2014/main" id="{BA9E9F19-0D10-44A1-92D6-B23BB4A174DF}"/>
              </a:ext>
            </a:extLst>
          </p:cNvPr>
          <p:cNvSpPr txBox="1"/>
          <p:nvPr/>
        </p:nvSpPr>
        <p:spPr>
          <a:xfrm>
            <a:off x="2071379" y="4067218"/>
            <a:ext cx="910337"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6" name="文本框 25">
            <a:extLst>
              <a:ext uri="{FF2B5EF4-FFF2-40B4-BE49-F238E27FC236}">
                <a16:creationId xmlns:a16="http://schemas.microsoft.com/office/drawing/2014/main" id="{85D14F63-D057-4374-94DC-00F53665D10A}"/>
              </a:ext>
            </a:extLst>
          </p:cNvPr>
          <p:cNvSpPr txBox="1"/>
          <p:nvPr/>
        </p:nvSpPr>
        <p:spPr>
          <a:xfrm>
            <a:off x="2071379" y="4479040"/>
            <a:ext cx="910337"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7" name="文本框 26">
            <a:extLst>
              <a:ext uri="{FF2B5EF4-FFF2-40B4-BE49-F238E27FC236}">
                <a16:creationId xmlns:a16="http://schemas.microsoft.com/office/drawing/2014/main" id="{F0B894CB-C279-4844-8298-7C23C1AD6B5E}"/>
              </a:ext>
            </a:extLst>
          </p:cNvPr>
          <p:cNvSpPr txBox="1"/>
          <p:nvPr/>
        </p:nvSpPr>
        <p:spPr>
          <a:xfrm>
            <a:off x="1454653" y="3214730"/>
            <a:ext cx="480364"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8" name="文本框 27">
            <a:extLst>
              <a:ext uri="{FF2B5EF4-FFF2-40B4-BE49-F238E27FC236}">
                <a16:creationId xmlns:a16="http://schemas.microsoft.com/office/drawing/2014/main" id="{8A9FD551-24DF-42AA-8C29-A73AA3028894}"/>
              </a:ext>
            </a:extLst>
          </p:cNvPr>
          <p:cNvSpPr txBox="1"/>
          <p:nvPr/>
        </p:nvSpPr>
        <p:spPr>
          <a:xfrm>
            <a:off x="1454653" y="4067219"/>
            <a:ext cx="480364"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9" name="文本框 28">
            <a:extLst>
              <a:ext uri="{FF2B5EF4-FFF2-40B4-BE49-F238E27FC236}">
                <a16:creationId xmlns:a16="http://schemas.microsoft.com/office/drawing/2014/main" id="{ED7DF2B2-DBC2-4EB3-8EB1-0E60606BAE49}"/>
              </a:ext>
            </a:extLst>
          </p:cNvPr>
          <p:cNvSpPr txBox="1"/>
          <p:nvPr/>
        </p:nvSpPr>
        <p:spPr>
          <a:xfrm>
            <a:off x="2442626" y="3241094"/>
            <a:ext cx="910337"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0" name="文本框 29">
            <a:extLst>
              <a:ext uri="{FF2B5EF4-FFF2-40B4-BE49-F238E27FC236}">
                <a16:creationId xmlns:a16="http://schemas.microsoft.com/office/drawing/2014/main" id="{BA978FC5-01AE-4C5D-87F9-D42181AC3D2F}"/>
              </a:ext>
            </a:extLst>
          </p:cNvPr>
          <p:cNvSpPr txBox="1"/>
          <p:nvPr/>
        </p:nvSpPr>
        <p:spPr>
          <a:xfrm>
            <a:off x="2442626" y="4067218"/>
            <a:ext cx="910337"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1" name="文本框 30">
            <a:extLst>
              <a:ext uri="{FF2B5EF4-FFF2-40B4-BE49-F238E27FC236}">
                <a16:creationId xmlns:a16="http://schemas.microsoft.com/office/drawing/2014/main" id="{FF96914C-034B-4EF5-B096-A14A6E59217F}"/>
              </a:ext>
            </a:extLst>
          </p:cNvPr>
          <p:cNvSpPr txBox="1"/>
          <p:nvPr/>
        </p:nvSpPr>
        <p:spPr>
          <a:xfrm>
            <a:off x="1454653" y="3642842"/>
            <a:ext cx="480364"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2" name="文本框 31">
            <a:extLst>
              <a:ext uri="{FF2B5EF4-FFF2-40B4-BE49-F238E27FC236}">
                <a16:creationId xmlns:a16="http://schemas.microsoft.com/office/drawing/2014/main" id="{18E472E5-9782-4FE3-ADD8-8972B36D4353}"/>
              </a:ext>
            </a:extLst>
          </p:cNvPr>
          <p:cNvSpPr txBox="1"/>
          <p:nvPr/>
        </p:nvSpPr>
        <p:spPr>
          <a:xfrm>
            <a:off x="1454653" y="4447004"/>
            <a:ext cx="480364"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3" name="文本框 32">
            <a:extLst>
              <a:ext uri="{FF2B5EF4-FFF2-40B4-BE49-F238E27FC236}">
                <a16:creationId xmlns:a16="http://schemas.microsoft.com/office/drawing/2014/main" id="{FE6AC5A3-4D6E-4E8F-9BDA-CB2C5D260A0C}"/>
              </a:ext>
            </a:extLst>
          </p:cNvPr>
          <p:cNvSpPr txBox="1"/>
          <p:nvPr/>
        </p:nvSpPr>
        <p:spPr>
          <a:xfrm>
            <a:off x="2442626" y="3657055"/>
            <a:ext cx="910337"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4" name="文本框 33">
            <a:extLst>
              <a:ext uri="{FF2B5EF4-FFF2-40B4-BE49-F238E27FC236}">
                <a16:creationId xmlns:a16="http://schemas.microsoft.com/office/drawing/2014/main" id="{770E522B-ACFF-4F69-996C-02CD9BD67D5A}"/>
              </a:ext>
            </a:extLst>
          </p:cNvPr>
          <p:cNvSpPr txBox="1"/>
          <p:nvPr/>
        </p:nvSpPr>
        <p:spPr>
          <a:xfrm>
            <a:off x="2442626" y="4479040"/>
            <a:ext cx="910337"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5" name="文本框 34">
            <a:extLst>
              <a:ext uri="{FF2B5EF4-FFF2-40B4-BE49-F238E27FC236}">
                <a16:creationId xmlns:a16="http://schemas.microsoft.com/office/drawing/2014/main" id="{C7092361-0158-4FC2-AB45-4A2D5641E2F1}"/>
              </a:ext>
            </a:extLst>
          </p:cNvPr>
          <p:cNvSpPr txBox="1"/>
          <p:nvPr/>
        </p:nvSpPr>
        <p:spPr>
          <a:xfrm>
            <a:off x="2946694" y="3246891"/>
            <a:ext cx="4587239" cy="300082"/>
          </a:xfrm>
          <a:prstGeom prst="rect">
            <a:avLst/>
          </a:prstGeom>
          <a:noFill/>
        </p:spPr>
        <p:txBody>
          <a:bodyPr wrap="square" rtlCol="0">
            <a:spAutoFit/>
          </a:bodyPr>
          <a:lstStyle/>
          <a:p>
            <a:r>
              <a:rPr lang="zh-CN" altLang="en-US" sz="1350" b="1" dirty="0">
                <a:latin typeface="Arial Narrow" panose="020B0606020202030204" pitchFamily="34" charset="0"/>
              </a:rPr>
              <a:t>（由厂商生产网络设备时固化在设备中）</a:t>
            </a:r>
          </a:p>
        </p:txBody>
      </p:sp>
      <p:sp>
        <p:nvSpPr>
          <p:cNvPr id="36"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37" name="矩形 36"/>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088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208242"/>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68854"/>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208242"/>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68854"/>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831021"/>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829436"/>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表格 11">
            <a:extLst>
              <a:ext uri="{FF2B5EF4-FFF2-40B4-BE49-F238E27FC236}">
                <a16:creationId xmlns:a16="http://schemas.microsoft.com/office/drawing/2014/main" id="{6D079289-E671-406A-AF87-784BF8CB8C7E}"/>
              </a:ext>
            </a:extLst>
          </p:cNvPr>
          <p:cNvGraphicFramePr>
            <a:graphicFrameLocks noGrp="1"/>
          </p:cNvGraphicFramePr>
          <p:nvPr>
            <p:extLst>
              <p:ext uri="{D42A27DB-BD31-4B8C-83A1-F6EECF244321}">
                <p14:modId xmlns:p14="http://schemas.microsoft.com/office/powerpoint/2010/main" val="623598148"/>
              </p:ext>
            </p:extLst>
          </p:nvPr>
        </p:nvGraphicFramePr>
        <p:xfrm>
          <a:off x="-1" y="2695575"/>
          <a:ext cx="9067802" cy="2146456"/>
        </p:xfrm>
        <a:graphic>
          <a:graphicData uri="http://schemas.openxmlformats.org/drawingml/2006/table">
            <a:tbl>
              <a:tblPr firstRow="1" bandRow="1">
                <a:tableStyleId>{5C22544A-7EE6-4342-B048-85BDC9FD1C3A}</a:tableStyleId>
              </a:tblPr>
              <a:tblGrid>
                <a:gridCol w="962231">
                  <a:extLst>
                    <a:ext uri="{9D8B030D-6E8A-4147-A177-3AD203B41FA5}">
                      <a16:colId xmlns:a16="http://schemas.microsoft.com/office/drawing/2014/main" val="3201315185"/>
                    </a:ext>
                  </a:extLst>
                </a:gridCol>
                <a:gridCol w="962231">
                  <a:extLst>
                    <a:ext uri="{9D8B030D-6E8A-4147-A177-3AD203B41FA5}">
                      <a16:colId xmlns:a16="http://schemas.microsoft.com/office/drawing/2014/main" val="2306449060"/>
                    </a:ext>
                  </a:extLst>
                </a:gridCol>
                <a:gridCol w="5793984">
                  <a:extLst>
                    <a:ext uri="{9D8B030D-6E8A-4147-A177-3AD203B41FA5}">
                      <a16:colId xmlns:a16="http://schemas.microsoft.com/office/drawing/2014/main" val="3816814684"/>
                    </a:ext>
                  </a:extLst>
                </a:gridCol>
                <a:gridCol w="674678">
                  <a:extLst>
                    <a:ext uri="{9D8B030D-6E8A-4147-A177-3AD203B41FA5}">
                      <a16:colId xmlns:a16="http://schemas.microsoft.com/office/drawing/2014/main" val="3904571176"/>
                    </a:ext>
                  </a:extLst>
                </a:gridCol>
                <a:gridCol w="674678">
                  <a:extLst>
                    <a:ext uri="{9D8B030D-6E8A-4147-A177-3AD203B41FA5}">
                      <a16:colId xmlns:a16="http://schemas.microsoft.com/office/drawing/2014/main" val="3946450843"/>
                    </a:ext>
                  </a:extLst>
                </a:gridCol>
              </a:tblGrid>
              <a:tr h="480060">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b1</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b0</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b="1" dirty="0">
                          <a:solidFill>
                            <a:schemeClr val="tx1"/>
                          </a:solidFill>
                        </a:rPr>
                        <a:t>MAC</a:t>
                      </a:r>
                      <a:r>
                        <a:rPr lang="zh-CN" altLang="en-US" sz="1400" b="1" dirty="0">
                          <a:solidFill>
                            <a:schemeClr val="tx1"/>
                          </a:solidFill>
                        </a:rPr>
                        <a:t>地址类型</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占比</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数量</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121299"/>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7838048"/>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38562"/>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8197827"/>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247489"/>
                  </a:ext>
                </a:extLst>
              </a:tr>
            </a:tbl>
          </a:graphicData>
        </a:graphic>
      </p:graphicFrame>
      <p:sp>
        <p:nvSpPr>
          <p:cNvPr id="19" name="文本框 18">
            <a:extLst>
              <a:ext uri="{FF2B5EF4-FFF2-40B4-BE49-F238E27FC236}">
                <a16:creationId xmlns:a16="http://schemas.microsoft.com/office/drawing/2014/main" id="{E3D19338-9713-4086-9954-E823105D3F17}"/>
              </a:ext>
            </a:extLst>
          </p:cNvPr>
          <p:cNvSpPr txBox="1"/>
          <p:nvPr/>
        </p:nvSpPr>
        <p:spPr>
          <a:xfrm>
            <a:off x="580547" y="3412832"/>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0" name="文本框 19">
            <a:extLst>
              <a:ext uri="{FF2B5EF4-FFF2-40B4-BE49-F238E27FC236}">
                <a16:creationId xmlns:a16="http://schemas.microsoft.com/office/drawing/2014/main" id="{B1B9982E-A2A5-40A7-BD67-E32C4E1A6AEB}"/>
              </a:ext>
            </a:extLst>
          </p:cNvPr>
          <p:cNvSpPr txBox="1"/>
          <p:nvPr/>
        </p:nvSpPr>
        <p:spPr>
          <a:xfrm>
            <a:off x="580547" y="4244489"/>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21" name="文本框 20">
            <a:extLst>
              <a:ext uri="{FF2B5EF4-FFF2-40B4-BE49-F238E27FC236}">
                <a16:creationId xmlns:a16="http://schemas.microsoft.com/office/drawing/2014/main" id="{BFE70102-4958-4920-B307-7014EEE8AD61}"/>
              </a:ext>
            </a:extLst>
          </p:cNvPr>
          <p:cNvSpPr txBox="1"/>
          <p:nvPr/>
        </p:nvSpPr>
        <p:spPr>
          <a:xfrm>
            <a:off x="2071379" y="3241094"/>
            <a:ext cx="719674"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3" name="文本框 22">
            <a:extLst>
              <a:ext uri="{FF2B5EF4-FFF2-40B4-BE49-F238E27FC236}">
                <a16:creationId xmlns:a16="http://schemas.microsoft.com/office/drawing/2014/main" id="{14C4FF20-6C12-4752-B5DE-F1280C417306}"/>
              </a:ext>
            </a:extLst>
          </p:cNvPr>
          <p:cNvSpPr txBox="1"/>
          <p:nvPr/>
        </p:nvSpPr>
        <p:spPr>
          <a:xfrm>
            <a:off x="2071379" y="3655397"/>
            <a:ext cx="719674"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4" name="文本框 23">
            <a:extLst>
              <a:ext uri="{FF2B5EF4-FFF2-40B4-BE49-F238E27FC236}">
                <a16:creationId xmlns:a16="http://schemas.microsoft.com/office/drawing/2014/main" id="{BA9E9F19-0D10-44A1-92D6-B23BB4A174DF}"/>
              </a:ext>
            </a:extLst>
          </p:cNvPr>
          <p:cNvSpPr txBox="1"/>
          <p:nvPr/>
        </p:nvSpPr>
        <p:spPr>
          <a:xfrm>
            <a:off x="2071379" y="4067218"/>
            <a:ext cx="719674"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6" name="文本框 25">
            <a:extLst>
              <a:ext uri="{FF2B5EF4-FFF2-40B4-BE49-F238E27FC236}">
                <a16:creationId xmlns:a16="http://schemas.microsoft.com/office/drawing/2014/main" id="{85D14F63-D057-4374-94DC-00F53665D10A}"/>
              </a:ext>
            </a:extLst>
          </p:cNvPr>
          <p:cNvSpPr txBox="1"/>
          <p:nvPr/>
        </p:nvSpPr>
        <p:spPr>
          <a:xfrm>
            <a:off x="2071379" y="4479040"/>
            <a:ext cx="719674"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7" name="文本框 26">
            <a:extLst>
              <a:ext uri="{FF2B5EF4-FFF2-40B4-BE49-F238E27FC236}">
                <a16:creationId xmlns:a16="http://schemas.microsoft.com/office/drawing/2014/main" id="{F0B894CB-C279-4844-8298-7C23C1AD6B5E}"/>
              </a:ext>
            </a:extLst>
          </p:cNvPr>
          <p:cNvSpPr txBox="1"/>
          <p:nvPr/>
        </p:nvSpPr>
        <p:spPr>
          <a:xfrm>
            <a:off x="1454654" y="3214730"/>
            <a:ext cx="37975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8" name="文本框 27">
            <a:extLst>
              <a:ext uri="{FF2B5EF4-FFF2-40B4-BE49-F238E27FC236}">
                <a16:creationId xmlns:a16="http://schemas.microsoft.com/office/drawing/2014/main" id="{8A9FD551-24DF-42AA-8C29-A73AA3028894}"/>
              </a:ext>
            </a:extLst>
          </p:cNvPr>
          <p:cNvSpPr txBox="1"/>
          <p:nvPr/>
        </p:nvSpPr>
        <p:spPr>
          <a:xfrm>
            <a:off x="1454654" y="4067219"/>
            <a:ext cx="37975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9" name="文本框 28">
            <a:extLst>
              <a:ext uri="{FF2B5EF4-FFF2-40B4-BE49-F238E27FC236}">
                <a16:creationId xmlns:a16="http://schemas.microsoft.com/office/drawing/2014/main" id="{ED7DF2B2-DBC2-4EB3-8EB1-0E60606BAE49}"/>
              </a:ext>
            </a:extLst>
          </p:cNvPr>
          <p:cNvSpPr txBox="1"/>
          <p:nvPr/>
        </p:nvSpPr>
        <p:spPr>
          <a:xfrm>
            <a:off x="2442626" y="3241094"/>
            <a:ext cx="719674"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0" name="文本框 29">
            <a:extLst>
              <a:ext uri="{FF2B5EF4-FFF2-40B4-BE49-F238E27FC236}">
                <a16:creationId xmlns:a16="http://schemas.microsoft.com/office/drawing/2014/main" id="{BA978FC5-01AE-4C5D-87F9-D42181AC3D2F}"/>
              </a:ext>
            </a:extLst>
          </p:cNvPr>
          <p:cNvSpPr txBox="1"/>
          <p:nvPr/>
        </p:nvSpPr>
        <p:spPr>
          <a:xfrm>
            <a:off x="2442626" y="4067218"/>
            <a:ext cx="719674"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1" name="文本框 30">
            <a:extLst>
              <a:ext uri="{FF2B5EF4-FFF2-40B4-BE49-F238E27FC236}">
                <a16:creationId xmlns:a16="http://schemas.microsoft.com/office/drawing/2014/main" id="{FF96914C-034B-4EF5-B096-A14A6E59217F}"/>
              </a:ext>
            </a:extLst>
          </p:cNvPr>
          <p:cNvSpPr txBox="1"/>
          <p:nvPr/>
        </p:nvSpPr>
        <p:spPr>
          <a:xfrm>
            <a:off x="1454654" y="3642842"/>
            <a:ext cx="37975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2" name="文本框 31">
            <a:extLst>
              <a:ext uri="{FF2B5EF4-FFF2-40B4-BE49-F238E27FC236}">
                <a16:creationId xmlns:a16="http://schemas.microsoft.com/office/drawing/2014/main" id="{18E472E5-9782-4FE3-ADD8-8972B36D4353}"/>
              </a:ext>
            </a:extLst>
          </p:cNvPr>
          <p:cNvSpPr txBox="1"/>
          <p:nvPr/>
        </p:nvSpPr>
        <p:spPr>
          <a:xfrm>
            <a:off x="1454654" y="4447004"/>
            <a:ext cx="37975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3" name="文本框 32">
            <a:extLst>
              <a:ext uri="{FF2B5EF4-FFF2-40B4-BE49-F238E27FC236}">
                <a16:creationId xmlns:a16="http://schemas.microsoft.com/office/drawing/2014/main" id="{FE6AC5A3-4D6E-4E8F-9BDA-CB2C5D260A0C}"/>
              </a:ext>
            </a:extLst>
          </p:cNvPr>
          <p:cNvSpPr txBox="1"/>
          <p:nvPr/>
        </p:nvSpPr>
        <p:spPr>
          <a:xfrm>
            <a:off x="2442626" y="3657055"/>
            <a:ext cx="719674"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4" name="文本框 33">
            <a:extLst>
              <a:ext uri="{FF2B5EF4-FFF2-40B4-BE49-F238E27FC236}">
                <a16:creationId xmlns:a16="http://schemas.microsoft.com/office/drawing/2014/main" id="{770E522B-ACFF-4F69-996C-02CD9BD67D5A}"/>
              </a:ext>
            </a:extLst>
          </p:cNvPr>
          <p:cNvSpPr txBox="1"/>
          <p:nvPr/>
        </p:nvSpPr>
        <p:spPr>
          <a:xfrm>
            <a:off x="2442626" y="4479040"/>
            <a:ext cx="719674"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5" name="文本框 34">
            <a:extLst>
              <a:ext uri="{FF2B5EF4-FFF2-40B4-BE49-F238E27FC236}">
                <a16:creationId xmlns:a16="http://schemas.microsoft.com/office/drawing/2014/main" id="{C7092361-0158-4FC2-AB45-4A2D5641E2F1}"/>
              </a:ext>
            </a:extLst>
          </p:cNvPr>
          <p:cNvSpPr txBox="1"/>
          <p:nvPr/>
        </p:nvSpPr>
        <p:spPr>
          <a:xfrm>
            <a:off x="2946694" y="3246891"/>
            <a:ext cx="4587239" cy="300082"/>
          </a:xfrm>
          <a:prstGeom prst="rect">
            <a:avLst/>
          </a:prstGeom>
          <a:noFill/>
        </p:spPr>
        <p:txBody>
          <a:bodyPr wrap="square" rtlCol="0">
            <a:spAutoFit/>
          </a:bodyPr>
          <a:lstStyle/>
          <a:p>
            <a:r>
              <a:rPr lang="zh-CN" altLang="en-US" sz="1350" b="1" dirty="0">
                <a:latin typeface="Arial Narrow" panose="020B0606020202030204" pitchFamily="34" charset="0"/>
              </a:rPr>
              <a:t>（由厂商生产网络设备时固化在设备中）</a:t>
            </a:r>
          </a:p>
        </p:txBody>
      </p:sp>
      <p:sp>
        <p:nvSpPr>
          <p:cNvPr id="37" name="文本框 36">
            <a:extLst>
              <a:ext uri="{FF2B5EF4-FFF2-40B4-BE49-F238E27FC236}">
                <a16:creationId xmlns:a16="http://schemas.microsoft.com/office/drawing/2014/main" id="{0A10DA69-4FA5-4DB4-AF65-D061AE2B1003}"/>
              </a:ext>
            </a:extLst>
          </p:cNvPr>
          <p:cNvSpPr txBox="1"/>
          <p:nvPr/>
        </p:nvSpPr>
        <p:spPr>
          <a:xfrm>
            <a:off x="2946694" y="3655396"/>
            <a:ext cx="4587239" cy="300082"/>
          </a:xfrm>
          <a:prstGeom prst="rect">
            <a:avLst/>
          </a:prstGeom>
          <a:noFill/>
        </p:spPr>
        <p:txBody>
          <a:bodyPr wrap="square" rtlCol="0">
            <a:spAutoFit/>
          </a:bodyPr>
          <a:lstStyle/>
          <a:p>
            <a:r>
              <a:rPr lang="zh-CN" altLang="en-US" sz="1350" b="1" dirty="0">
                <a:latin typeface="Arial Narrow" panose="020B0606020202030204" pitchFamily="34" charset="0"/>
              </a:rPr>
              <a:t>（交换机、路由器等标准网络设备所支持的多播地址）</a:t>
            </a:r>
          </a:p>
        </p:txBody>
      </p:sp>
      <p:sp>
        <p:nvSpPr>
          <p:cNvPr id="12" name="对话气泡: 圆角矩形 11">
            <a:extLst>
              <a:ext uri="{FF2B5EF4-FFF2-40B4-BE49-F238E27FC236}">
                <a16:creationId xmlns:a16="http://schemas.microsoft.com/office/drawing/2014/main" id="{4C66E6B6-7AC1-40A9-B600-30666D36F7CD}"/>
              </a:ext>
            </a:extLst>
          </p:cNvPr>
          <p:cNvSpPr/>
          <p:nvPr/>
        </p:nvSpPr>
        <p:spPr>
          <a:xfrm>
            <a:off x="5523944" y="1827610"/>
            <a:ext cx="3039509" cy="695507"/>
          </a:xfrm>
          <a:prstGeom prst="wedgeRoundRectCallout">
            <a:avLst>
              <a:gd name="adj1" fmla="val -19904"/>
              <a:gd name="adj2" fmla="val 212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latin typeface="Arial Narrow" panose="020B0606020202030204" pitchFamily="34" charset="0"/>
              </a:rPr>
              <a:t>例如，交换机的生成树协议</a:t>
            </a:r>
            <a:r>
              <a:rPr lang="en-US" altLang="zh-CN" sz="1350" b="1" dirty="0">
                <a:latin typeface="Arial Narrow" panose="020B0606020202030204" pitchFamily="34" charset="0"/>
              </a:rPr>
              <a:t>STP</a:t>
            </a:r>
            <a:r>
              <a:rPr lang="zh-CN" altLang="en-US" sz="1350" b="1" dirty="0">
                <a:latin typeface="Arial Narrow" panose="020B0606020202030204" pitchFamily="34" charset="0"/>
              </a:rPr>
              <a:t>使用的多播地址为</a:t>
            </a:r>
            <a:r>
              <a:rPr lang="en-US" altLang="zh-CN" sz="1350" b="1" dirty="0">
                <a:latin typeface="Arial Narrow" panose="020B0606020202030204" pitchFamily="34" charset="0"/>
              </a:rPr>
              <a:t>01-80-C2-00-00-00</a:t>
            </a:r>
            <a:endParaRPr lang="zh-CN" altLang="en-US" sz="1350" b="1" dirty="0">
              <a:latin typeface="Arial Narrow" panose="020B0606020202030204" pitchFamily="34" charset="0"/>
            </a:endParaRPr>
          </a:p>
        </p:txBody>
      </p:sp>
      <p:sp>
        <p:nvSpPr>
          <p:cNvPr id="36"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38" name="矩形 37"/>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5792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129" name="圆角矩形 128"/>
          <p:cNvSpPr/>
          <p:nvPr/>
        </p:nvSpPr>
        <p:spPr>
          <a:xfrm>
            <a:off x="505074" y="117043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zh-CN" altLang="en-US" dirty="0"/>
          </a:p>
        </p:txBody>
      </p:sp>
      <p:grpSp>
        <p:nvGrpSpPr>
          <p:cNvPr id="9" name="组合 8"/>
          <p:cNvGrpSpPr/>
          <p:nvPr/>
        </p:nvGrpSpPr>
        <p:grpSpPr>
          <a:xfrm>
            <a:off x="1260738" y="1853844"/>
            <a:ext cx="2404444" cy="300252"/>
            <a:chOff x="1042371" y="1853844"/>
            <a:chExt cx="2404444" cy="300252"/>
          </a:xfrm>
          <a:solidFill>
            <a:srgbClr val="CC00CC"/>
          </a:solidFill>
        </p:grpSpPr>
        <p:sp>
          <p:nvSpPr>
            <p:cNvPr id="51" name="Line 6"/>
            <p:cNvSpPr>
              <a:spLocks noChangeShapeType="1"/>
            </p:cNvSpPr>
            <p:nvPr/>
          </p:nvSpPr>
          <p:spPr bwMode="auto">
            <a:xfrm>
              <a:off x="1192497" y="2003970"/>
              <a:ext cx="2104192" cy="0"/>
            </a:xfrm>
            <a:prstGeom prst="line">
              <a:avLst/>
            </a:prstGeom>
            <a:grpFill/>
            <a:ln w="57150">
              <a:solidFill>
                <a:srgbClr val="000000"/>
              </a:solidFill>
              <a:round/>
            </a:ln>
          </p:spPr>
          <p:txBody>
            <a:bodyPr/>
            <a:lstStyle/>
            <a:p>
              <a:endParaRPr lang="zh-CN" altLang="en-US"/>
            </a:p>
          </p:txBody>
        </p:sp>
        <p:sp>
          <p:nvSpPr>
            <p:cNvPr id="2" name="椭圆 1"/>
            <p:cNvSpPr/>
            <p:nvPr/>
          </p:nvSpPr>
          <p:spPr>
            <a:xfrm>
              <a:off x="1042371" y="1853844"/>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448932"/>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5331" y="2700616"/>
            <a:ext cx="2295263" cy="1046438"/>
          </a:xfrm>
          <a:prstGeom prst="rect">
            <a:avLst/>
          </a:prstGeom>
        </p:spPr>
        <p:txBody>
          <a:bodyPr wrap="square" lIns="91436" tIns="45718" rIns="91436" bIns="45718">
            <a:spAutoFit/>
          </a:bodyPr>
          <a:lstStyle/>
          <a:p>
            <a:pPr algn="ctr" eaLnBrk="0" hangingPunct="0">
              <a:buClr>
                <a:srgbClr val="0070C0"/>
              </a:buClr>
            </a:pPr>
            <a:r>
              <a:rPr lang="en-US" altLang="zh-CN" sz="1400" b="1" dirty="0">
                <a:solidFill>
                  <a:srgbClr val="0000FF"/>
                </a:solidFill>
                <a:latin typeface="微软雅黑" panose="020B0503020204020204" pitchFamily="34" charset="-122"/>
                <a:ea typeface="微软雅黑" panose="020B0503020204020204" pitchFamily="34" charset="-122"/>
              </a:rPr>
              <a:t>(a) </a:t>
            </a:r>
            <a:r>
              <a:rPr lang="zh-CN" altLang="en-US" sz="1400" b="1" dirty="0">
                <a:solidFill>
                  <a:srgbClr val="0000FF"/>
                </a:solidFill>
                <a:latin typeface="微软雅黑" panose="020B0503020204020204" pitchFamily="34" charset="-122"/>
                <a:ea typeface="微软雅黑" panose="020B0503020204020204" pitchFamily="34" charset="-122"/>
              </a:rPr>
              <a:t>点对点信道</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400" b="1" dirty="0">
              <a:solidFill>
                <a:srgbClr val="0000FF"/>
              </a:solidFill>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这种信道使用一对一的</a:t>
            </a:r>
            <a:r>
              <a:rPr lang="zh-CN" altLang="en-US" sz="1400" b="1" dirty="0">
                <a:solidFill>
                  <a:srgbClr val="0000FF"/>
                </a:solidFill>
                <a:latin typeface="微软雅黑" panose="020B0503020204020204" pitchFamily="34" charset="-122"/>
                <a:ea typeface="微软雅黑" panose="020B0503020204020204" pitchFamily="34" charset="-122"/>
              </a:rPr>
              <a:t>点对点</a:t>
            </a:r>
            <a:r>
              <a:rPr lang="zh-CN" altLang="en-US" sz="1400" b="1" dirty="0">
                <a:latin typeface="微软雅黑" panose="020B0503020204020204" pitchFamily="34" charset="-122"/>
                <a:ea typeface="微软雅黑" panose="020B0503020204020204" pitchFamily="34" charset="-122"/>
              </a:rPr>
              <a:t>通信方式。</a:t>
            </a:r>
          </a:p>
        </p:txBody>
      </p:sp>
      <p:sp>
        <p:nvSpPr>
          <p:cNvPr id="4" name="矩形 3"/>
          <p:cNvSpPr/>
          <p:nvPr/>
        </p:nvSpPr>
        <p:spPr>
          <a:xfrm>
            <a:off x="4920950" y="2700617"/>
            <a:ext cx="3117583" cy="1342673"/>
          </a:xfrm>
          <a:prstGeom prst="rect">
            <a:avLst/>
          </a:prstGeom>
        </p:spPr>
        <p:txBody>
          <a:bodyPr wrap="square" lIns="91436" tIns="45718" rIns="91436" bIns="45718">
            <a:spAutoFit/>
          </a:bodyPr>
          <a:lstStyle/>
          <a:p>
            <a:pPr algn="ctr" eaLnBrk="0" hangingPunct="0">
              <a:buClr>
                <a:srgbClr val="0070C0"/>
              </a:buClr>
            </a:pPr>
            <a:r>
              <a:rPr lang="en-US" altLang="zh-CN" sz="1400" b="1" dirty="0">
                <a:solidFill>
                  <a:srgbClr val="0000FF"/>
                </a:solidFill>
                <a:latin typeface="微软雅黑" panose="020B0503020204020204" pitchFamily="34" charset="-122"/>
                <a:ea typeface="微软雅黑" panose="020B0503020204020204" pitchFamily="34" charset="-122"/>
              </a:rPr>
              <a:t>(b) </a:t>
            </a:r>
            <a:r>
              <a:rPr lang="zh-CN" altLang="en-US" sz="1400" b="1" dirty="0">
                <a:solidFill>
                  <a:srgbClr val="0000FF"/>
                </a:solidFill>
                <a:latin typeface="微软雅黑" panose="020B0503020204020204" pitchFamily="34" charset="-122"/>
                <a:ea typeface="微软雅黑" panose="020B0503020204020204" pitchFamily="34" charset="-122"/>
              </a:rPr>
              <a:t>广播信道</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400" b="1" dirty="0">
              <a:solidFill>
                <a:srgbClr val="0000FF"/>
              </a:solidFill>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使用一对多的</a:t>
            </a:r>
            <a:r>
              <a:rPr lang="zh-CN" altLang="en-US" sz="1400" b="1" dirty="0">
                <a:solidFill>
                  <a:srgbClr val="0000FF"/>
                </a:solidFill>
                <a:latin typeface="微软雅黑" panose="020B0503020204020204" pitchFamily="34" charset="-122"/>
                <a:ea typeface="微软雅黑" panose="020B0503020204020204" pitchFamily="34" charset="-122"/>
              </a:rPr>
              <a:t>广播通信</a:t>
            </a:r>
            <a:r>
              <a:rPr lang="zh-CN" altLang="en-US" sz="1400" b="1" dirty="0">
                <a:latin typeface="微软雅黑" panose="020B0503020204020204" pitchFamily="34" charset="-122"/>
                <a:ea typeface="微软雅黑" panose="020B0503020204020204" pitchFamily="34" charset="-122"/>
              </a:rPr>
              <a:t>方式。</a:t>
            </a:r>
            <a:endParaRPr lang="en-US" altLang="zh-CN" sz="1400" b="1" dirty="0">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因此必须使用专用的共享信道协议来协调这些主机的数据发送。</a:t>
            </a:r>
          </a:p>
        </p:txBody>
      </p:sp>
      <p:sp>
        <p:nvSpPr>
          <p:cNvPr id="7" name="矩形 6"/>
          <p:cNvSpPr/>
          <p:nvPr/>
        </p:nvSpPr>
        <p:spPr>
          <a:xfrm>
            <a:off x="3085365" y="620097"/>
            <a:ext cx="2781527" cy="403954"/>
          </a:xfrm>
          <a:prstGeom prst="rect">
            <a:avLst/>
          </a:prstGeom>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数据链路层使用的信道</a:t>
            </a:r>
          </a:p>
        </p:txBody>
      </p:sp>
      <p:grpSp>
        <p:nvGrpSpPr>
          <p:cNvPr id="15" name="组合 14"/>
          <p:cNvGrpSpPr/>
          <p:nvPr/>
        </p:nvGrpSpPr>
        <p:grpSpPr>
          <a:xfrm>
            <a:off x="6811110" y="1790492"/>
            <a:ext cx="400271" cy="332403"/>
            <a:chOff x="6811108" y="1790491"/>
            <a:chExt cx="400271" cy="332403"/>
          </a:xfrm>
        </p:grpSpPr>
        <p:cxnSp>
          <p:nvCxnSpPr>
            <p:cNvPr id="31" name="直接箭头连接符 30"/>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750244" y="1749184"/>
            <a:ext cx="967081" cy="545210"/>
            <a:chOff x="5750242" y="1749184"/>
            <a:chExt cx="967081" cy="545210"/>
          </a:xfrm>
        </p:grpSpPr>
        <p:cxnSp>
          <p:nvCxnSpPr>
            <p:cNvPr id="10" name="直接箭头连接符 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654775" y="1872363"/>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64045" y="2039281"/>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500"/>
                                        <p:tgtEl>
                                          <p:spTgt spid="1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196519"/>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57131"/>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196519"/>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57131"/>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819298"/>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817713"/>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表格 11">
            <a:extLst>
              <a:ext uri="{FF2B5EF4-FFF2-40B4-BE49-F238E27FC236}">
                <a16:creationId xmlns:a16="http://schemas.microsoft.com/office/drawing/2014/main" id="{6D079289-E671-406A-AF87-784BF8CB8C7E}"/>
              </a:ext>
            </a:extLst>
          </p:cNvPr>
          <p:cNvGraphicFramePr>
            <a:graphicFrameLocks noGrp="1"/>
          </p:cNvGraphicFramePr>
          <p:nvPr>
            <p:extLst>
              <p:ext uri="{D42A27DB-BD31-4B8C-83A1-F6EECF244321}">
                <p14:modId xmlns:p14="http://schemas.microsoft.com/office/powerpoint/2010/main" val="354372229"/>
              </p:ext>
            </p:extLst>
          </p:nvPr>
        </p:nvGraphicFramePr>
        <p:xfrm>
          <a:off x="76200" y="2695575"/>
          <a:ext cx="8982074" cy="2146456"/>
        </p:xfrm>
        <a:graphic>
          <a:graphicData uri="http://schemas.openxmlformats.org/drawingml/2006/table">
            <a:tbl>
              <a:tblPr firstRow="1" bandRow="1">
                <a:tableStyleId>{5C22544A-7EE6-4342-B048-85BDC9FD1C3A}</a:tableStyleId>
              </a:tblPr>
              <a:tblGrid>
                <a:gridCol w="953134">
                  <a:extLst>
                    <a:ext uri="{9D8B030D-6E8A-4147-A177-3AD203B41FA5}">
                      <a16:colId xmlns:a16="http://schemas.microsoft.com/office/drawing/2014/main" val="3201315185"/>
                    </a:ext>
                  </a:extLst>
                </a:gridCol>
                <a:gridCol w="953134">
                  <a:extLst>
                    <a:ext uri="{9D8B030D-6E8A-4147-A177-3AD203B41FA5}">
                      <a16:colId xmlns:a16="http://schemas.microsoft.com/office/drawing/2014/main" val="2306449060"/>
                    </a:ext>
                  </a:extLst>
                </a:gridCol>
                <a:gridCol w="5739208">
                  <a:extLst>
                    <a:ext uri="{9D8B030D-6E8A-4147-A177-3AD203B41FA5}">
                      <a16:colId xmlns:a16="http://schemas.microsoft.com/office/drawing/2014/main" val="3816814684"/>
                    </a:ext>
                  </a:extLst>
                </a:gridCol>
                <a:gridCol w="668299">
                  <a:extLst>
                    <a:ext uri="{9D8B030D-6E8A-4147-A177-3AD203B41FA5}">
                      <a16:colId xmlns:a16="http://schemas.microsoft.com/office/drawing/2014/main" val="3904571176"/>
                    </a:ext>
                  </a:extLst>
                </a:gridCol>
                <a:gridCol w="668299">
                  <a:extLst>
                    <a:ext uri="{9D8B030D-6E8A-4147-A177-3AD203B41FA5}">
                      <a16:colId xmlns:a16="http://schemas.microsoft.com/office/drawing/2014/main" val="3946450843"/>
                    </a:ext>
                  </a:extLst>
                </a:gridCol>
              </a:tblGrid>
              <a:tr h="480060">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b1</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b0</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b="1" dirty="0">
                          <a:solidFill>
                            <a:schemeClr val="tx1"/>
                          </a:solidFill>
                        </a:rPr>
                        <a:t>MAC</a:t>
                      </a:r>
                      <a:r>
                        <a:rPr lang="zh-CN" altLang="en-US" sz="1400" b="1" dirty="0">
                          <a:solidFill>
                            <a:schemeClr val="tx1"/>
                          </a:solidFill>
                        </a:rPr>
                        <a:t>地址类型</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占比</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数量</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121299"/>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7838048"/>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38562"/>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8197827"/>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247489"/>
                  </a:ext>
                </a:extLst>
              </a:tr>
            </a:tbl>
          </a:graphicData>
        </a:graphic>
      </p:graphicFrame>
      <p:sp>
        <p:nvSpPr>
          <p:cNvPr id="19" name="文本框 18">
            <a:extLst>
              <a:ext uri="{FF2B5EF4-FFF2-40B4-BE49-F238E27FC236}">
                <a16:creationId xmlns:a16="http://schemas.microsoft.com/office/drawing/2014/main" id="{E3D19338-9713-4086-9954-E823105D3F17}"/>
              </a:ext>
            </a:extLst>
          </p:cNvPr>
          <p:cNvSpPr txBox="1"/>
          <p:nvPr/>
        </p:nvSpPr>
        <p:spPr>
          <a:xfrm>
            <a:off x="580547" y="3412832"/>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0" name="文本框 19">
            <a:extLst>
              <a:ext uri="{FF2B5EF4-FFF2-40B4-BE49-F238E27FC236}">
                <a16:creationId xmlns:a16="http://schemas.microsoft.com/office/drawing/2014/main" id="{B1B9982E-A2A5-40A7-BD67-E32C4E1A6AEB}"/>
              </a:ext>
            </a:extLst>
          </p:cNvPr>
          <p:cNvSpPr txBox="1"/>
          <p:nvPr/>
        </p:nvSpPr>
        <p:spPr>
          <a:xfrm>
            <a:off x="580547" y="4244489"/>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21" name="文本框 20">
            <a:extLst>
              <a:ext uri="{FF2B5EF4-FFF2-40B4-BE49-F238E27FC236}">
                <a16:creationId xmlns:a16="http://schemas.microsoft.com/office/drawing/2014/main" id="{BFE70102-4958-4920-B307-7014EEE8AD61}"/>
              </a:ext>
            </a:extLst>
          </p:cNvPr>
          <p:cNvSpPr txBox="1"/>
          <p:nvPr/>
        </p:nvSpPr>
        <p:spPr>
          <a:xfrm>
            <a:off x="2071379" y="3241094"/>
            <a:ext cx="633949"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3" name="文本框 22">
            <a:extLst>
              <a:ext uri="{FF2B5EF4-FFF2-40B4-BE49-F238E27FC236}">
                <a16:creationId xmlns:a16="http://schemas.microsoft.com/office/drawing/2014/main" id="{14C4FF20-6C12-4752-B5DE-F1280C417306}"/>
              </a:ext>
            </a:extLst>
          </p:cNvPr>
          <p:cNvSpPr txBox="1"/>
          <p:nvPr/>
        </p:nvSpPr>
        <p:spPr>
          <a:xfrm>
            <a:off x="2071379" y="3655397"/>
            <a:ext cx="633949"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4" name="文本框 23">
            <a:extLst>
              <a:ext uri="{FF2B5EF4-FFF2-40B4-BE49-F238E27FC236}">
                <a16:creationId xmlns:a16="http://schemas.microsoft.com/office/drawing/2014/main" id="{BA9E9F19-0D10-44A1-92D6-B23BB4A174DF}"/>
              </a:ext>
            </a:extLst>
          </p:cNvPr>
          <p:cNvSpPr txBox="1"/>
          <p:nvPr/>
        </p:nvSpPr>
        <p:spPr>
          <a:xfrm>
            <a:off x="2071379" y="4067218"/>
            <a:ext cx="633949"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6" name="文本框 25">
            <a:extLst>
              <a:ext uri="{FF2B5EF4-FFF2-40B4-BE49-F238E27FC236}">
                <a16:creationId xmlns:a16="http://schemas.microsoft.com/office/drawing/2014/main" id="{85D14F63-D057-4374-94DC-00F53665D10A}"/>
              </a:ext>
            </a:extLst>
          </p:cNvPr>
          <p:cNvSpPr txBox="1"/>
          <p:nvPr/>
        </p:nvSpPr>
        <p:spPr>
          <a:xfrm>
            <a:off x="2071379" y="4479040"/>
            <a:ext cx="633949"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7" name="文本框 26">
            <a:extLst>
              <a:ext uri="{FF2B5EF4-FFF2-40B4-BE49-F238E27FC236}">
                <a16:creationId xmlns:a16="http://schemas.microsoft.com/office/drawing/2014/main" id="{F0B894CB-C279-4844-8298-7C23C1AD6B5E}"/>
              </a:ext>
            </a:extLst>
          </p:cNvPr>
          <p:cNvSpPr txBox="1"/>
          <p:nvPr/>
        </p:nvSpPr>
        <p:spPr>
          <a:xfrm>
            <a:off x="1454654" y="3214730"/>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8" name="文本框 27">
            <a:extLst>
              <a:ext uri="{FF2B5EF4-FFF2-40B4-BE49-F238E27FC236}">
                <a16:creationId xmlns:a16="http://schemas.microsoft.com/office/drawing/2014/main" id="{8A9FD551-24DF-42AA-8C29-A73AA3028894}"/>
              </a:ext>
            </a:extLst>
          </p:cNvPr>
          <p:cNvSpPr txBox="1"/>
          <p:nvPr/>
        </p:nvSpPr>
        <p:spPr>
          <a:xfrm>
            <a:off x="1454654" y="4067219"/>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9" name="文本框 28">
            <a:extLst>
              <a:ext uri="{FF2B5EF4-FFF2-40B4-BE49-F238E27FC236}">
                <a16:creationId xmlns:a16="http://schemas.microsoft.com/office/drawing/2014/main" id="{ED7DF2B2-DBC2-4EB3-8EB1-0E60606BAE49}"/>
              </a:ext>
            </a:extLst>
          </p:cNvPr>
          <p:cNvSpPr txBox="1"/>
          <p:nvPr/>
        </p:nvSpPr>
        <p:spPr>
          <a:xfrm>
            <a:off x="2442626" y="3241094"/>
            <a:ext cx="633949"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0" name="文本框 29">
            <a:extLst>
              <a:ext uri="{FF2B5EF4-FFF2-40B4-BE49-F238E27FC236}">
                <a16:creationId xmlns:a16="http://schemas.microsoft.com/office/drawing/2014/main" id="{BA978FC5-01AE-4C5D-87F9-D42181AC3D2F}"/>
              </a:ext>
            </a:extLst>
          </p:cNvPr>
          <p:cNvSpPr txBox="1"/>
          <p:nvPr/>
        </p:nvSpPr>
        <p:spPr>
          <a:xfrm>
            <a:off x="2442626" y="4067218"/>
            <a:ext cx="633949"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1" name="文本框 30">
            <a:extLst>
              <a:ext uri="{FF2B5EF4-FFF2-40B4-BE49-F238E27FC236}">
                <a16:creationId xmlns:a16="http://schemas.microsoft.com/office/drawing/2014/main" id="{FF96914C-034B-4EF5-B096-A14A6E59217F}"/>
              </a:ext>
            </a:extLst>
          </p:cNvPr>
          <p:cNvSpPr txBox="1"/>
          <p:nvPr/>
        </p:nvSpPr>
        <p:spPr>
          <a:xfrm>
            <a:off x="1454654" y="3642842"/>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2" name="文本框 31">
            <a:extLst>
              <a:ext uri="{FF2B5EF4-FFF2-40B4-BE49-F238E27FC236}">
                <a16:creationId xmlns:a16="http://schemas.microsoft.com/office/drawing/2014/main" id="{18E472E5-9782-4FE3-ADD8-8972B36D4353}"/>
              </a:ext>
            </a:extLst>
          </p:cNvPr>
          <p:cNvSpPr txBox="1"/>
          <p:nvPr/>
        </p:nvSpPr>
        <p:spPr>
          <a:xfrm>
            <a:off x="1454654" y="4447004"/>
            <a:ext cx="265986"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3" name="文本框 32">
            <a:extLst>
              <a:ext uri="{FF2B5EF4-FFF2-40B4-BE49-F238E27FC236}">
                <a16:creationId xmlns:a16="http://schemas.microsoft.com/office/drawing/2014/main" id="{FE6AC5A3-4D6E-4E8F-9BDA-CB2C5D260A0C}"/>
              </a:ext>
            </a:extLst>
          </p:cNvPr>
          <p:cNvSpPr txBox="1"/>
          <p:nvPr/>
        </p:nvSpPr>
        <p:spPr>
          <a:xfrm>
            <a:off x="2442626" y="3657055"/>
            <a:ext cx="633949"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4" name="文本框 33">
            <a:extLst>
              <a:ext uri="{FF2B5EF4-FFF2-40B4-BE49-F238E27FC236}">
                <a16:creationId xmlns:a16="http://schemas.microsoft.com/office/drawing/2014/main" id="{770E522B-ACFF-4F69-996C-02CD9BD67D5A}"/>
              </a:ext>
            </a:extLst>
          </p:cNvPr>
          <p:cNvSpPr txBox="1"/>
          <p:nvPr/>
        </p:nvSpPr>
        <p:spPr>
          <a:xfrm>
            <a:off x="2442626" y="4479040"/>
            <a:ext cx="633949"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5" name="文本框 34">
            <a:extLst>
              <a:ext uri="{FF2B5EF4-FFF2-40B4-BE49-F238E27FC236}">
                <a16:creationId xmlns:a16="http://schemas.microsoft.com/office/drawing/2014/main" id="{C7092361-0158-4FC2-AB45-4A2D5641E2F1}"/>
              </a:ext>
            </a:extLst>
          </p:cNvPr>
          <p:cNvSpPr txBox="1"/>
          <p:nvPr/>
        </p:nvSpPr>
        <p:spPr>
          <a:xfrm>
            <a:off x="2946694" y="3246891"/>
            <a:ext cx="4587239" cy="300082"/>
          </a:xfrm>
          <a:prstGeom prst="rect">
            <a:avLst/>
          </a:prstGeom>
          <a:noFill/>
        </p:spPr>
        <p:txBody>
          <a:bodyPr wrap="square" rtlCol="0">
            <a:spAutoFit/>
          </a:bodyPr>
          <a:lstStyle/>
          <a:p>
            <a:r>
              <a:rPr lang="zh-CN" altLang="en-US" sz="1350" b="1" dirty="0">
                <a:latin typeface="Arial Narrow" panose="020B0606020202030204" pitchFamily="34" charset="0"/>
              </a:rPr>
              <a:t>（由厂商生产网络设备时固化在设备中）</a:t>
            </a:r>
          </a:p>
        </p:txBody>
      </p:sp>
      <p:sp>
        <p:nvSpPr>
          <p:cNvPr id="36" name="文本框 35">
            <a:extLst>
              <a:ext uri="{FF2B5EF4-FFF2-40B4-BE49-F238E27FC236}">
                <a16:creationId xmlns:a16="http://schemas.microsoft.com/office/drawing/2014/main" id="{D0E6D36E-BF58-427B-9D10-99331F9D0618}"/>
              </a:ext>
            </a:extLst>
          </p:cNvPr>
          <p:cNvSpPr txBox="1"/>
          <p:nvPr/>
        </p:nvSpPr>
        <p:spPr>
          <a:xfrm>
            <a:off x="2946694" y="4067218"/>
            <a:ext cx="4669068" cy="300082"/>
          </a:xfrm>
          <a:prstGeom prst="rect">
            <a:avLst/>
          </a:prstGeom>
          <a:noFill/>
        </p:spPr>
        <p:txBody>
          <a:bodyPr wrap="square" rtlCol="0">
            <a:spAutoFit/>
          </a:bodyPr>
          <a:lstStyle/>
          <a:p>
            <a:r>
              <a:rPr lang="zh-CN" altLang="en-US" sz="1350" b="1" dirty="0">
                <a:latin typeface="Arial Narrow" panose="020B0606020202030204" pitchFamily="34" charset="0"/>
              </a:rPr>
              <a:t>（由网络管理员分配，优先级高于网络接口的全球单播地址）</a:t>
            </a:r>
          </a:p>
        </p:txBody>
      </p:sp>
      <p:sp>
        <p:nvSpPr>
          <p:cNvPr id="37" name="文本框 36">
            <a:extLst>
              <a:ext uri="{FF2B5EF4-FFF2-40B4-BE49-F238E27FC236}">
                <a16:creationId xmlns:a16="http://schemas.microsoft.com/office/drawing/2014/main" id="{0A10DA69-4FA5-4DB4-AF65-D061AE2B1003}"/>
              </a:ext>
            </a:extLst>
          </p:cNvPr>
          <p:cNvSpPr txBox="1"/>
          <p:nvPr/>
        </p:nvSpPr>
        <p:spPr>
          <a:xfrm>
            <a:off x="2946694" y="3655396"/>
            <a:ext cx="4587239" cy="300082"/>
          </a:xfrm>
          <a:prstGeom prst="rect">
            <a:avLst/>
          </a:prstGeom>
          <a:noFill/>
        </p:spPr>
        <p:txBody>
          <a:bodyPr wrap="square" rtlCol="0">
            <a:spAutoFit/>
          </a:bodyPr>
          <a:lstStyle/>
          <a:p>
            <a:r>
              <a:rPr lang="zh-CN" altLang="en-US" sz="1350" b="1" dirty="0">
                <a:latin typeface="Arial Narrow" panose="020B0606020202030204" pitchFamily="34" charset="0"/>
              </a:rPr>
              <a:t>（交换机、路由器等标准网络设备所支持的多播地址）</a:t>
            </a:r>
          </a:p>
        </p:txBody>
      </p:sp>
      <p:sp>
        <p:nvSpPr>
          <p:cNvPr id="38" name="文本框 37">
            <a:extLst>
              <a:ext uri="{FF2B5EF4-FFF2-40B4-BE49-F238E27FC236}">
                <a16:creationId xmlns:a16="http://schemas.microsoft.com/office/drawing/2014/main" id="{738602B3-5544-46ED-948D-B8DE9CAA426F}"/>
              </a:ext>
            </a:extLst>
          </p:cNvPr>
          <p:cNvSpPr txBox="1"/>
          <p:nvPr/>
        </p:nvSpPr>
        <p:spPr>
          <a:xfrm>
            <a:off x="2946694" y="4476559"/>
            <a:ext cx="4587239" cy="300082"/>
          </a:xfrm>
          <a:prstGeom prst="rect">
            <a:avLst/>
          </a:prstGeom>
          <a:noFill/>
        </p:spPr>
        <p:txBody>
          <a:bodyPr wrap="square" rtlCol="0">
            <a:spAutoFit/>
          </a:bodyPr>
          <a:lstStyle/>
          <a:p>
            <a:r>
              <a:rPr lang="zh-CN" altLang="en-US" sz="1350" b="1" dirty="0">
                <a:latin typeface="Arial Narrow" panose="020B0606020202030204" pitchFamily="34" charset="0"/>
              </a:rPr>
              <a:t>（可由用户对网卡编程实现，以表明其属于哪些多播组）</a:t>
            </a:r>
          </a:p>
        </p:txBody>
      </p:sp>
      <p:sp>
        <p:nvSpPr>
          <p:cNvPr id="42" name="对话气泡: 圆角矩形 41">
            <a:extLst>
              <a:ext uri="{FF2B5EF4-FFF2-40B4-BE49-F238E27FC236}">
                <a16:creationId xmlns:a16="http://schemas.microsoft.com/office/drawing/2014/main" id="{E1469DA8-A89F-4FAA-BA49-0F90BDBDB62D}"/>
              </a:ext>
            </a:extLst>
          </p:cNvPr>
          <p:cNvSpPr/>
          <p:nvPr/>
        </p:nvSpPr>
        <p:spPr>
          <a:xfrm>
            <a:off x="5238067" y="1845756"/>
            <a:ext cx="3039509" cy="695507"/>
          </a:xfrm>
          <a:prstGeom prst="wedgeRoundRectCallout">
            <a:avLst>
              <a:gd name="adj1" fmla="val -127037"/>
              <a:gd name="adj2" fmla="val 3486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latin typeface="Arial Narrow" panose="020B0606020202030204" pitchFamily="34" charset="0"/>
              </a:rPr>
              <a:t>剩余</a:t>
            </a:r>
            <a:r>
              <a:rPr lang="en-US" altLang="zh-CN" sz="1350" b="1" dirty="0">
                <a:latin typeface="Arial Narrow" panose="020B0606020202030204" pitchFamily="34" charset="0"/>
              </a:rPr>
              <a:t>46</a:t>
            </a:r>
            <a:r>
              <a:rPr lang="zh-CN" altLang="en-US" sz="1350" b="1" dirty="0">
                <a:latin typeface="Arial Narrow" panose="020B0606020202030204" pitchFamily="34" charset="0"/>
              </a:rPr>
              <a:t>比特为“全</a:t>
            </a:r>
            <a:r>
              <a:rPr lang="en-US" altLang="zh-CN" sz="1350" b="1" dirty="0">
                <a:latin typeface="Arial Narrow" panose="020B0606020202030204" pitchFamily="34" charset="0"/>
              </a:rPr>
              <a:t>1</a:t>
            </a:r>
            <a:r>
              <a:rPr lang="zh-CN" altLang="en-US" sz="1350" b="1" dirty="0">
                <a:latin typeface="Arial Narrow" panose="020B0606020202030204" pitchFamily="34" charset="0"/>
              </a:rPr>
              <a:t>”时，</a:t>
            </a:r>
            <a:endParaRPr lang="en-US" altLang="zh-CN" sz="1350" b="1" dirty="0">
              <a:latin typeface="Arial Narrow" panose="020B0606020202030204" pitchFamily="34" charset="0"/>
            </a:endParaRPr>
          </a:p>
          <a:p>
            <a:pPr>
              <a:lnSpc>
                <a:spcPct val="150000"/>
              </a:lnSpc>
            </a:pPr>
            <a:r>
              <a:rPr lang="zh-CN" altLang="en-US" sz="1350" b="1" dirty="0">
                <a:latin typeface="Arial Narrow" panose="020B0606020202030204" pitchFamily="34" charset="0"/>
              </a:rPr>
              <a:t>就是广播地址</a:t>
            </a:r>
            <a:r>
              <a:rPr lang="en-US" altLang="zh-CN" sz="1350" b="1" dirty="0">
                <a:latin typeface="Arial Narrow" panose="020B0606020202030204" pitchFamily="34" charset="0"/>
              </a:rPr>
              <a:t>FF-FF-FF-FF-FF-FF</a:t>
            </a:r>
            <a:endParaRPr lang="zh-CN" altLang="en-US" sz="1350" b="1" dirty="0">
              <a:latin typeface="Arial Narrow" panose="020B0606020202030204" pitchFamily="34" charset="0"/>
            </a:endParaRPr>
          </a:p>
        </p:txBody>
      </p:sp>
      <p:sp>
        <p:nvSpPr>
          <p:cNvPr id="39" name="AutoShape 5"/>
          <p:cNvSpPr>
            <a:spLocks noChangeArrowheads="1"/>
          </p:cNvSpPr>
          <p:nvPr/>
        </p:nvSpPr>
        <p:spPr bwMode="auto">
          <a:xfrm>
            <a:off x="425586" y="503434"/>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40" name="矩形 39"/>
          <p:cNvSpPr/>
          <p:nvPr/>
        </p:nvSpPr>
        <p:spPr>
          <a:xfrm>
            <a:off x="425586" y="449352"/>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140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1+#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846700" y="1052024"/>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738715"/>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846700" y="1330154"/>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bg1"/>
                          </a:solidFill>
                          <a:latin typeface="+mn-lt"/>
                        </a:rPr>
                        <a:t>b1</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dirty="0">
                          <a:solidFill>
                            <a:schemeClr val="bg1"/>
                          </a:solidFill>
                          <a:latin typeface="+mn-lt"/>
                        </a:rPr>
                        <a:t>b0</a:t>
                      </a:r>
                      <a:endParaRPr lang="zh-CN" altLang="en-US" sz="1400" dirty="0">
                        <a:solidFill>
                          <a:schemeClr val="bg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9" name="文本框 8">
            <a:extLst>
              <a:ext uri="{FF2B5EF4-FFF2-40B4-BE49-F238E27FC236}">
                <a16:creationId xmlns:a16="http://schemas.microsoft.com/office/drawing/2014/main" id="{ED5B615E-979F-4A0A-97F7-414E3E081955}"/>
              </a:ext>
            </a:extLst>
          </p:cNvPr>
          <p:cNvSpPr txBox="1"/>
          <p:nvPr/>
        </p:nvSpPr>
        <p:spPr>
          <a:xfrm>
            <a:off x="2904374" y="2208242"/>
            <a:ext cx="190116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=0</a:t>
            </a:r>
            <a:r>
              <a:rPr lang="zh-CN" altLang="en-US" sz="1350" b="1" dirty="0">
                <a:latin typeface="Arial Narrow" panose="020B0606020202030204" pitchFamily="34" charset="0"/>
              </a:rPr>
              <a:t>：单播地址</a:t>
            </a:r>
          </a:p>
        </p:txBody>
      </p:sp>
      <p:sp>
        <p:nvSpPr>
          <p:cNvPr id="10" name="文本框 9">
            <a:extLst>
              <a:ext uri="{FF2B5EF4-FFF2-40B4-BE49-F238E27FC236}">
                <a16:creationId xmlns:a16="http://schemas.microsoft.com/office/drawing/2014/main" id="{A94A4805-EE00-4E20-8A3D-CFBEC41F2281}"/>
              </a:ext>
            </a:extLst>
          </p:cNvPr>
          <p:cNvSpPr txBox="1"/>
          <p:nvPr/>
        </p:nvSpPr>
        <p:spPr>
          <a:xfrm>
            <a:off x="2904373" y="2468854"/>
            <a:ext cx="1450544" cy="300082"/>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 </a:t>
            </a:r>
            <a:r>
              <a:rPr lang="en-US" altLang="zh-CN" sz="1350" b="1" dirty="0">
                <a:latin typeface="Arial Narrow" panose="020B0606020202030204" pitchFamily="34" charset="0"/>
              </a:rPr>
              <a:t>=1</a:t>
            </a:r>
            <a:r>
              <a:rPr lang="zh-CN" altLang="en-US" sz="1350" b="1" dirty="0">
                <a:latin typeface="Arial Narrow" panose="020B0606020202030204" pitchFamily="34" charset="0"/>
              </a:rPr>
              <a:t>：多播地址</a:t>
            </a:r>
          </a:p>
        </p:txBody>
      </p:sp>
      <p:sp>
        <p:nvSpPr>
          <p:cNvPr id="13" name="文本框 12">
            <a:extLst>
              <a:ext uri="{FF2B5EF4-FFF2-40B4-BE49-F238E27FC236}">
                <a16:creationId xmlns:a16="http://schemas.microsoft.com/office/drawing/2014/main" id="{842A3E8D-6EB4-4BD7-A61C-1FA35540E0E9}"/>
              </a:ext>
            </a:extLst>
          </p:cNvPr>
          <p:cNvSpPr txBox="1"/>
          <p:nvPr/>
        </p:nvSpPr>
        <p:spPr>
          <a:xfrm>
            <a:off x="580547" y="2208242"/>
            <a:ext cx="1490835"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=0</a:t>
            </a:r>
            <a:r>
              <a:rPr lang="zh-CN" altLang="en-US" sz="1350" b="1" dirty="0">
                <a:latin typeface="Arial Narrow" panose="020B0606020202030204" pitchFamily="34" charset="0"/>
              </a:rPr>
              <a:t>：全球管理</a:t>
            </a:r>
          </a:p>
        </p:txBody>
      </p:sp>
      <p:sp>
        <p:nvSpPr>
          <p:cNvPr id="14" name="文本框 13">
            <a:extLst>
              <a:ext uri="{FF2B5EF4-FFF2-40B4-BE49-F238E27FC236}">
                <a16:creationId xmlns:a16="http://schemas.microsoft.com/office/drawing/2014/main" id="{64E5CEC7-81B2-473C-A64B-B63AA4953834}"/>
              </a:ext>
            </a:extLst>
          </p:cNvPr>
          <p:cNvSpPr txBox="1"/>
          <p:nvPr/>
        </p:nvSpPr>
        <p:spPr>
          <a:xfrm>
            <a:off x="580547" y="2468854"/>
            <a:ext cx="1440677" cy="300082"/>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=1</a:t>
            </a:r>
            <a:r>
              <a:rPr lang="zh-CN" altLang="en-US" sz="1350" b="1" dirty="0">
                <a:latin typeface="Arial Narrow" panose="020B0606020202030204" pitchFamily="34" charset="0"/>
              </a:rPr>
              <a:t>：本地管理</a:t>
            </a:r>
          </a:p>
        </p:txBody>
      </p:sp>
      <p:grpSp>
        <p:nvGrpSpPr>
          <p:cNvPr id="22" name="组合 21">
            <a:extLst>
              <a:ext uri="{FF2B5EF4-FFF2-40B4-BE49-F238E27FC236}">
                <a16:creationId xmlns:a16="http://schemas.microsoft.com/office/drawing/2014/main" id="{48BA0A3B-A892-456F-9819-0E7CBE0D51F6}"/>
              </a:ext>
            </a:extLst>
          </p:cNvPr>
          <p:cNvGrpSpPr/>
          <p:nvPr/>
        </p:nvGrpSpPr>
        <p:grpSpPr>
          <a:xfrm>
            <a:off x="2575451" y="1831021"/>
            <a:ext cx="2230087" cy="416691"/>
            <a:chOff x="3433934" y="2144379"/>
            <a:chExt cx="2973449" cy="555588"/>
          </a:xfrm>
        </p:grpSpPr>
        <p:sp>
          <p:nvSpPr>
            <p:cNvPr id="5" name="文本框 4">
              <a:extLst>
                <a:ext uri="{FF2B5EF4-FFF2-40B4-BE49-F238E27FC236}">
                  <a16:creationId xmlns:a16="http://schemas.microsoft.com/office/drawing/2014/main" id="{135D7624-AC30-42D9-A836-F07FA6934128}"/>
                </a:ext>
              </a:extLst>
            </p:cNvPr>
            <p:cNvSpPr txBox="1"/>
            <p:nvPr/>
          </p:nvSpPr>
          <p:spPr>
            <a:xfrm>
              <a:off x="3872498" y="2299858"/>
              <a:ext cx="2534885" cy="400109"/>
            </a:xfrm>
            <a:prstGeom prst="rect">
              <a:avLst/>
            </a:prstGeom>
            <a:noFill/>
          </p:spPr>
          <p:txBody>
            <a:bodyPr wrap="square" rtlCol="0">
              <a:spAutoFit/>
            </a:bodyPr>
            <a:lstStyle/>
            <a:p>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G</a:t>
              </a:r>
              <a:r>
                <a:rPr lang="zh-CN" altLang="en-US" sz="1350" b="1" dirty="0">
                  <a:latin typeface="Arial Narrow" panose="020B0606020202030204" pitchFamily="34" charset="0"/>
                </a:rPr>
                <a:t>（</a:t>
              </a:r>
              <a:r>
                <a:rPr lang="en-US" altLang="zh-CN" sz="1350" b="1" dirty="0">
                  <a:solidFill>
                    <a:schemeClr val="accent4"/>
                  </a:solidFill>
                  <a:latin typeface="Arial Narrow" panose="020B0606020202030204" pitchFamily="34" charset="0"/>
                </a:rPr>
                <a:t>I</a:t>
              </a:r>
              <a:r>
                <a:rPr lang="en-US" altLang="zh-CN" sz="1350" b="1" dirty="0">
                  <a:latin typeface="Arial Narrow" panose="020B0606020202030204" pitchFamily="34" charset="0"/>
                </a:rPr>
                <a:t>ndividual/</a:t>
              </a:r>
              <a:r>
                <a:rPr lang="en-US" altLang="zh-CN" sz="1350" b="1" dirty="0">
                  <a:solidFill>
                    <a:schemeClr val="accent4"/>
                  </a:solidFill>
                  <a:latin typeface="Arial Narrow" panose="020B0606020202030204" pitchFamily="34" charset="0"/>
                </a:rPr>
                <a:t>G</a:t>
              </a:r>
              <a:r>
                <a:rPr lang="en-US" altLang="zh-CN" sz="1350" b="1" dirty="0">
                  <a:latin typeface="Arial Narrow" panose="020B0606020202030204" pitchFamily="34" charset="0"/>
                </a:rPr>
                <a:t>roup</a:t>
              </a:r>
              <a:r>
                <a:rPr lang="zh-CN" altLang="en-US" sz="1350" b="1" dirty="0">
                  <a:latin typeface="Arial Narrow" panose="020B0606020202030204" pitchFamily="34" charset="0"/>
                </a:rPr>
                <a:t>）</a:t>
              </a:r>
            </a:p>
          </p:txBody>
        </p:sp>
        <p:cxnSp>
          <p:nvCxnSpPr>
            <p:cNvPr id="18" name="连接符: 肘形 17">
              <a:extLst>
                <a:ext uri="{FF2B5EF4-FFF2-40B4-BE49-F238E27FC236}">
                  <a16:creationId xmlns:a16="http://schemas.microsoft.com/office/drawing/2014/main" id="{B80F4F53-340C-446E-BFF8-59A3F17CFA23}"/>
                </a:ext>
              </a:extLst>
            </p:cNvPr>
            <p:cNvCxnSpPr>
              <a:endCxn id="5" idx="1"/>
            </p:cNvCxnSpPr>
            <p:nvPr/>
          </p:nvCxnSpPr>
          <p:spPr>
            <a:xfrm>
              <a:off x="3433934" y="2144379"/>
              <a:ext cx="438564" cy="35553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133F0BF-344C-48AA-A52F-A2D0A8CDE9F5}"/>
              </a:ext>
            </a:extLst>
          </p:cNvPr>
          <p:cNvGrpSpPr/>
          <p:nvPr/>
        </p:nvGrpSpPr>
        <p:grpSpPr>
          <a:xfrm>
            <a:off x="580547" y="1829436"/>
            <a:ext cx="1781109" cy="420389"/>
            <a:chOff x="774063" y="2142264"/>
            <a:chExt cx="2374811" cy="560519"/>
          </a:xfrm>
        </p:grpSpPr>
        <p:sp>
          <p:nvSpPr>
            <p:cNvPr id="11" name="文本框 10">
              <a:extLst>
                <a:ext uri="{FF2B5EF4-FFF2-40B4-BE49-F238E27FC236}">
                  <a16:creationId xmlns:a16="http://schemas.microsoft.com/office/drawing/2014/main" id="{B40DA83F-33DC-4A8C-BBC9-42F06E5AF8E1}"/>
                </a:ext>
              </a:extLst>
            </p:cNvPr>
            <p:cNvSpPr txBox="1"/>
            <p:nvPr/>
          </p:nvSpPr>
          <p:spPr>
            <a:xfrm>
              <a:off x="774063" y="2302673"/>
              <a:ext cx="1987779" cy="400110"/>
            </a:xfrm>
            <a:prstGeom prst="rect">
              <a:avLst/>
            </a:prstGeom>
            <a:noFill/>
          </p:spPr>
          <p:txBody>
            <a:bodyPr wrap="square" rtlCol="0">
              <a:spAutoFit/>
            </a:bodyPr>
            <a:lstStyle/>
            <a:p>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L</a:t>
              </a:r>
              <a:r>
                <a:rPr lang="zh-CN" altLang="en-US" sz="1350" b="1" dirty="0">
                  <a:latin typeface="Arial Narrow" panose="020B0606020202030204" pitchFamily="34" charset="0"/>
                </a:rPr>
                <a:t>（</a:t>
              </a:r>
              <a:r>
                <a:rPr lang="en-US" altLang="zh-CN" sz="1350" b="1" dirty="0">
                  <a:solidFill>
                    <a:schemeClr val="accent3"/>
                  </a:solidFill>
                  <a:latin typeface="Arial Narrow" panose="020B0606020202030204" pitchFamily="34" charset="0"/>
                </a:rPr>
                <a:t>G</a:t>
              </a:r>
              <a:r>
                <a:rPr lang="en-US" altLang="zh-CN" sz="1350" b="1" dirty="0">
                  <a:latin typeface="Arial Narrow" panose="020B0606020202030204" pitchFamily="34" charset="0"/>
                </a:rPr>
                <a:t>lobal/</a:t>
              </a:r>
              <a:r>
                <a:rPr lang="en-US" altLang="zh-CN" sz="1350" b="1" dirty="0">
                  <a:solidFill>
                    <a:schemeClr val="accent3"/>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a:t>
              </a:r>
            </a:p>
          </p:txBody>
        </p:sp>
        <p:cxnSp>
          <p:nvCxnSpPr>
            <p:cNvPr id="16" name="连接符: 肘形 15">
              <a:extLst>
                <a:ext uri="{FF2B5EF4-FFF2-40B4-BE49-F238E27FC236}">
                  <a16:creationId xmlns:a16="http://schemas.microsoft.com/office/drawing/2014/main" id="{927A9E0C-963E-4552-8A3B-4F2E053D1653}"/>
                </a:ext>
              </a:extLst>
            </p:cNvPr>
            <p:cNvCxnSpPr>
              <a:cxnSpLocks/>
              <a:endCxn id="11" idx="3"/>
            </p:cNvCxnSpPr>
            <p:nvPr/>
          </p:nvCxnSpPr>
          <p:spPr>
            <a:xfrm rot="10800000" flipV="1">
              <a:off x="2761842" y="2142264"/>
              <a:ext cx="387032" cy="36046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表格 11">
            <a:extLst>
              <a:ext uri="{FF2B5EF4-FFF2-40B4-BE49-F238E27FC236}">
                <a16:creationId xmlns:a16="http://schemas.microsoft.com/office/drawing/2014/main" id="{6D079289-E671-406A-AF87-784BF8CB8C7E}"/>
              </a:ext>
            </a:extLst>
          </p:cNvPr>
          <p:cNvGraphicFramePr>
            <a:graphicFrameLocks noGrp="1"/>
          </p:cNvGraphicFramePr>
          <p:nvPr>
            <p:extLst>
              <p:ext uri="{D42A27DB-BD31-4B8C-83A1-F6EECF244321}">
                <p14:modId xmlns:p14="http://schemas.microsoft.com/office/powerpoint/2010/main" val="2032908716"/>
              </p:ext>
            </p:extLst>
          </p:nvPr>
        </p:nvGraphicFramePr>
        <p:xfrm>
          <a:off x="95250" y="2695575"/>
          <a:ext cx="9048752" cy="2146456"/>
        </p:xfrm>
        <a:graphic>
          <a:graphicData uri="http://schemas.openxmlformats.org/drawingml/2006/table">
            <a:tbl>
              <a:tblPr firstRow="1" bandRow="1">
                <a:tableStyleId>{5C22544A-7EE6-4342-B048-85BDC9FD1C3A}</a:tableStyleId>
              </a:tblPr>
              <a:tblGrid>
                <a:gridCol w="960209">
                  <a:extLst>
                    <a:ext uri="{9D8B030D-6E8A-4147-A177-3AD203B41FA5}">
                      <a16:colId xmlns:a16="http://schemas.microsoft.com/office/drawing/2014/main" val="3201315185"/>
                    </a:ext>
                  </a:extLst>
                </a:gridCol>
                <a:gridCol w="960209">
                  <a:extLst>
                    <a:ext uri="{9D8B030D-6E8A-4147-A177-3AD203B41FA5}">
                      <a16:colId xmlns:a16="http://schemas.microsoft.com/office/drawing/2014/main" val="2306449060"/>
                    </a:ext>
                  </a:extLst>
                </a:gridCol>
                <a:gridCol w="5665292">
                  <a:extLst>
                    <a:ext uri="{9D8B030D-6E8A-4147-A177-3AD203B41FA5}">
                      <a16:colId xmlns:a16="http://schemas.microsoft.com/office/drawing/2014/main" val="3816814684"/>
                    </a:ext>
                  </a:extLst>
                </a:gridCol>
                <a:gridCol w="789781">
                  <a:extLst>
                    <a:ext uri="{9D8B030D-6E8A-4147-A177-3AD203B41FA5}">
                      <a16:colId xmlns:a16="http://schemas.microsoft.com/office/drawing/2014/main" val="3904571176"/>
                    </a:ext>
                  </a:extLst>
                </a:gridCol>
                <a:gridCol w="673261">
                  <a:extLst>
                    <a:ext uri="{9D8B030D-6E8A-4147-A177-3AD203B41FA5}">
                      <a16:colId xmlns:a16="http://schemas.microsoft.com/office/drawing/2014/main" val="3946450843"/>
                    </a:ext>
                  </a:extLst>
                </a:gridCol>
              </a:tblGrid>
              <a:tr h="480060">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b1</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zh-CN" altLang="en-US" sz="1400" b="1" dirty="0">
                          <a:solidFill>
                            <a:schemeClr val="bg1"/>
                          </a:solidFill>
                        </a:rPr>
                        <a:t>第</a:t>
                      </a:r>
                      <a:r>
                        <a:rPr lang="en-US" altLang="zh-CN" sz="1400" b="1" dirty="0">
                          <a:solidFill>
                            <a:schemeClr val="bg1"/>
                          </a:solidFill>
                        </a:rPr>
                        <a:t>1</a:t>
                      </a:r>
                      <a:r>
                        <a:rPr lang="zh-CN" altLang="en-US" sz="1400" b="1" dirty="0">
                          <a:solidFill>
                            <a:schemeClr val="bg1"/>
                          </a:solidFill>
                        </a:rPr>
                        <a:t>字节的</a:t>
                      </a:r>
                      <a:endParaRPr lang="en-US" altLang="zh-CN" sz="1400" b="1" dirty="0">
                        <a:solidFill>
                          <a:schemeClr val="bg1"/>
                        </a:solidFill>
                      </a:endParaRPr>
                    </a:p>
                    <a:p>
                      <a:pPr algn="ctr"/>
                      <a:r>
                        <a:rPr lang="en-US" altLang="zh-CN" sz="1400" b="1" dirty="0">
                          <a:solidFill>
                            <a:schemeClr val="bg1"/>
                          </a:solidFill>
                        </a:rPr>
                        <a:t>b0</a:t>
                      </a:r>
                      <a:r>
                        <a:rPr lang="zh-CN" altLang="en-US" sz="1400" b="1" dirty="0">
                          <a:solidFill>
                            <a:schemeClr val="bg1"/>
                          </a:solidFill>
                        </a:rPr>
                        <a:t>位</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1400" b="1" dirty="0">
                          <a:solidFill>
                            <a:schemeClr val="tx1"/>
                          </a:solidFill>
                        </a:rPr>
                        <a:t>MAC</a:t>
                      </a:r>
                      <a:r>
                        <a:rPr lang="zh-CN" altLang="en-US" sz="1400" b="1" dirty="0">
                          <a:solidFill>
                            <a:schemeClr val="tx1"/>
                          </a:solidFill>
                        </a:rPr>
                        <a:t>地址类型</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占比</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地址</a:t>
                      </a:r>
                      <a:endParaRPr lang="en-US" altLang="zh-CN" sz="1400" b="1" dirty="0">
                        <a:solidFill>
                          <a:schemeClr val="tx1"/>
                        </a:solidFill>
                      </a:endParaRPr>
                    </a:p>
                    <a:p>
                      <a:pPr algn="ctr"/>
                      <a:r>
                        <a:rPr lang="zh-CN" altLang="en-US" sz="1400" b="1" dirty="0">
                          <a:solidFill>
                            <a:schemeClr val="tx1"/>
                          </a:solidFill>
                        </a:rPr>
                        <a:t>数量</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121299"/>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7838048"/>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938562"/>
                  </a:ext>
                </a:extLst>
              </a:tr>
              <a:tr h="412789">
                <a:tc rowSpan="2">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8197827"/>
                  </a:ext>
                </a:extLst>
              </a:tr>
              <a:tr h="412789">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247489"/>
                  </a:ext>
                </a:extLst>
              </a:tr>
            </a:tbl>
          </a:graphicData>
        </a:graphic>
      </p:graphicFrame>
      <p:sp>
        <p:nvSpPr>
          <p:cNvPr id="19" name="文本框 18">
            <a:extLst>
              <a:ext uri="{FF2B5EF4-FFF2-40B4-BE49-F238E27FC236}">
                <a16:creationId xmlns:a16="http://schemas.microsoft.com/office/drawing/2014/main" id="{E3D19338-9713-4086-9954-E823105D3F17}"/>
              </a:ext>
            </a:extLst>
          </p:cNvPr>
          <p:cNvSpPr txBox="1"/>
          <p:nvPr/>
        </p:nvSpPr>
        <p:spPr>
          <a:xfrm>
            <a:off x="595809" y="3412832"/>
            <a:ext cx="314232"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0" name="文本框 19">
            <a:extLst>
              <a:ext uri="{FF2B5EF4-FFF2-40B4-BE49-F238E27FC236}">
                <a16:creationId xmlns:a16="http://schemas.microsoft.com/office/drawing/2014/main" id="{B1B9982E-A2A5-40A7-BD67-E32C4E1A6AEB}"/>
              </a:ext>
            </a:extLst>
          </p:cNvPr>
          <p:cNvSpPr txBox="1"/>
          <p:nvPr/>
        </p:nvSpPr>
        <p:spPr>
          <a:xfrm>
            <a:off x="595809" y="4244489"/>
            <a:ext cx="314232"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21" name="文本框 20">
            <a:extLst>
              <a:ext uri="{FF2B5EF4-FFF2-40B4-BE49-F238E27FC236}">
                <a16:creationId xmlns:a16="http://schemas.microsoft.com/office/drawing/2014/main" id="{BFE70102-4958-4920-B307-7014EEE8AD61}"/>
              </a:ext>
            </a:extLst>
          </p:cNvPr>
          <p:cNvSpPr txBox="1"/>
          <p:nvPr/>
        </p:nvSpPr>
        <p:spPr>
          <a:xfrm>
            <a:off x="2100303" y="3241095"/>
            <a:ext cx="595499"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3" name="文本框 22">
            <a:extLst>
              <a:ext uri="{FF2B5EF4-FFF2-40B4-BE49-F238E27FC236}">
                <a16:creationId xmlns:a16="http://schemas.microsoft.com/office/drawing/2014/main" id="{14C4FF20-6C12-4752-B5DE-F1280C417306}"/>
              </a:ext>
            </a:extLst>
          </p:cNvPr>
          <p:cNvSpPr txBox="1"/>
          <p:nvPr/>
        </p:nvSpPr>
        <p:spPr>
          <a:xfrm>
            <a:off x="2100303" y="3655398"/>
            <a:ext cx="595499" cy="300082"/>
          </a:xfrm>
          <a:prstGeom prst="rect">
            <a:avLst/>
          </a:prstGeom>
          <a:noFill/>
        </p:spPr>
        <p:txBody>
          <a:bodyPr wrap="square" rtlCol="0">
            <a:spAutoFit/>
          </a:bodyPr>
          <a:lstStyle/>
          <a:p>
            <a:r>
              <a:rPr lang="zh-CN" altLang="en-US" sz="1350" b="1" dirty="0">
                <a:latin typeface="Arial Narrow" panose="020B0606020202030204" pitchFamily="34" charset="0"/>
              </a:rPr>
              <a:t>全球</a:t>
            </a:r>
          </a:p>
        </p:txBody>
      </p:sp>
      <p:sp>
        <p:nvSpPr>
          <p:cNvPr id="24" name="文本框 23">
            <a:extLst>
              <a:ext uri="{FF2B5EF4-FFF2-40B4-BE49-F238E27FC236}">
                <a16:creationId xmlns:a16="http://schemas.microsoft.com/office/drawing/2014/main" id="{BA9E9F19-0D10-44A1-92D6-B23BB4A174DF}"/>
              </a:ext>
            </a:extLst>
          </p:cNvPr>
          <p:cNvSpPr txBox="1"/>
          <p:nvPr/>
        </p:nvSpPr>
        <p:spPr>
          <a:xfrm>
            <a:off x="2100303" y="4067219"/>
            <a:ext cx="595499"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6" name="文本框 25">
            <a:extLst>
              <a:ext uri="{FF2B5EF4-FFF2-40B4-BE49-F238E27FC236}">
                <a16:creationId xmlns:a16="http://schemas.microsoft.com/office/drawing/2014/main" id="{85D14F63-D057-4374-94DC-00F53665D10A}"/>
              </a:ext>
            </a:extLst>
          </p:cNvPr>
          <p:cNvSpPr txBox="1"/>
          <p:nvPr/>
        </p:nvSpPr>
        <p:spPr>
          <a:xfrm>
            <a:off x="2100303" y="4479041"/>
            <a:ext cx="595499" cy="300082"/>
          </a:xfrm>
          <a:prstGeom prst="rect">
            <a:avLst/>
          </a:prstGeom>
          <a:noFill/>
        </p:spPr>
        <p:txBody>
          <a:bodyPr wrap="square" rtlCol="0">
            <a:spAutoFit/>
          </a:bodyPr>
          <a:lstStyle/>
          <a:p>
            <a:r>
              <a:rPr lang="zh-CN" altLang="en-US" sz="1350" b="1" dirty="0">
                <a:latin typeface="Arial Narrow" panose="020B0606020202030204" pitchFamily="34" charset="0"/>
              </a:rPr>
              <a:t>本地</a:t>
            </a:r>
          </a:p>
        </p:txBody>
      </p:sp>
      <p:sp>
        <p:nvSpPr>
          <p:cNvPr id="27" name="文本框 26">
            <a:extLst>
              <a:ext uri="{FF2B5EF4-FFF2-40B4-BE49-F238E27FC236}">
                <a16:creationId xmlns:a16="http://schemas.microsoft.com/office/drawing/2014/main" id="{F0B894CB-C279-4844-8298-7C23C1AD6B5E}"/>
              </a:ext>
            </a:extLst>
          </p:cNvPr>
          <p:cNvSpPr txBox="1"/>
          <p:nvPr/>
        </p:nvSpPr>
        <p:spPr>
          <a:xfrm>
            <a:off x="1469916" y="3214730"/>
            <a:ext cx="314232"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8" name="文本框 27">
            <a:extLst>
              <a:ext uri="{FF2B5EF4-FFF2-40B4-BE49-F238E27FC236}">
                <a16:creationId xmlns:a16="http://schemas.microsoft.com/office/drawing/2014/main" id="{8A9FD551-24DF-42AA-8C29-A73AA3028894}"/>
              </a:ext>
            </a:extLst>
          </p:cNvPr>
          <p:cNvSpPr txBox="1"/>
          <p:nvPr/>
        </p:nvSpPr>
        <p:spPr>
          <a:xfrm>
            <a:off x="1469916" y="4067219"/>
            <a:ext cx="314232" cy="369332"/>
          </a:xfrm>
          <a:prstGeom prst="rect">
            <a:avLst/>
          </a:prstGeom>
          <a:noFill/>
        </p:spPr>
        <p:txBody>
          <a:bodyPr wrap="square" rtlCol="0">
            <a:spAutoFit/>
          </a:bodyPr>
          <a:lstStyle/>
          <a:p>
            <a:pPr algn="ctr"/>
            <a:r>
              <a:rPr lang="en-US" altLang="zh-CN" b="1" dirty="0">
                <a:latin typeface="Arial Black" panose="020B0A04020102020204" pitchFamily="34" charset="0"/>
              </a:rPr>
              <a:t>0</a:t>
            </a:r>
            <a:endParaRPr lang="zh-CN" altLang="en-US" b="1" dirty="0">
              <a:latin typeface="Arial Black" panose="020B0A04020102020204" pitchFamily="34" charset="0"/>
            </a:endParaRPr>
          </a:p>
        </p:txBody>
      </p:sp>
      <p:sp>
        <p:nvSpPr>
          <p:cNvPr id="29" name="文本框 28">
            <a:extLst>
              <a:ext uri="{FF2B5EF4-FFF2-40B4-BE49-F238E27FC236}">
                <a16:creationId xmlns:a16="http://schemas.microsoft.com/office/drawing/2014/main" id="{ED7DF2B2-DBC2-4EB3-8EB1-0E60606BAE49}"/>
              </a:ext>
            </a:extLst>
          </p:cNvPr>
          <p:cNvSpPr txBox="1"/>
          <p:nvPr/>
        </p:nvSpPr>
        <p:spPr>
          <a:xfrm>
            <a:off x="2471550" y="3241095"/>
            <a:ext cx="595499"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0" name="文本框 29">
            <a:extLst>
              <a:ext uri="{FF2B5EF4-FFF2-40B4-BE49-F238E27FC236}">
                <a16:creationId xmlns:a16="http://schemas.microsoft.com/office/drawing/2014/main" id="{BA978FC5-01AE-4C5D-87F9-D42181AC3D2F}"/>
              </a:ext>
            </a:extLst>
          </p:cNvPr>
          <p:cNvSpPr txBox="1"/>
          <p:nvPr/>
        </p:nvSpPr>
        <p:spPr>
          <a:xfrm>
            <a:off x="2471550" y="4067219"/>
            <a:ext cx="595499" cy="300082"/>
          </a:xfrm>
          <a:prstGeom prst="rect">
            <a:avLst/>
          </a:prstGeom>
          <a:noFill/>
        </p:spPr>
        <p:txBody>
          <a:bodyPr wrap="square" rtlCol="0">
            <a:spAutoFit/>
          </a:bodyPr>
          <a:lstStyle/>
          <a:p>
            <a:r>
              <a:rPr lang="zh-CN" altLang="en-US" sz="1350" b="1" dirty="0">
                <a:latin typeface="Arial Narrow" panose="020B0606020202030204" pitchFamily="34" charset="0"/>
              </a:rPr>
              <a:t>单播</a:t>
            </a:r>
          </a:p>
        </p:txBody>
      </p:sp>
      <p:sp>
        <p:nvSpPr>
          <p:cNvPr id="31" name="文本框 30">
            <a:extLst>
              <a:ext uri="{FF2B5EF4-FFF2-40B4-BE49-F238E27FC236}">
                <a16:creationId xmlns:a16="http://schemas.microsoft.com/office/drawing/2014/main" id="{FF96914C-034B-4EF5-B096-A14A6E59217F}"/>
              </a:ext>
            </a:extLst>
          </p:cNvPr>
          <p:cNvSpPr txBox="1"/>
          <p:nvPr/>
        </p:nvSpPr>
        <p:spPr>
          <a:xfrm>
            <a:off x="1469916" y="3642842"/>
            <a:ext cx="314232"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2" name="文本框 31">
            <a:extLst>
              <a:ext uri="{FF2B5EF4-FFF2-40B4-BE49-F238E27FC236}">
                <a16:creationId xmlns:a16="http://schemas.microsoft.com/office/drawing/2014/main" id="{18E472E5-9782-4FE3-ADD8-8972B36D4353}"/>
              </a:ext>
            </a:extLst>
          </p:cNvPr>
          <p:cNvSpPr txBox="1"/>
          <p:nvPr/>
        </p:nvSpPr>
        <p:spPr>
          <a:xfrm>
            <a:off x="1469916" y="4447004"/>
            <a:ext cx="314232" cy="369332"/>
          </a:xfrm>
          <a:prstGeom prst="rect">
            <a:avLst/>
          </a:prstGeom>
          <a:noFill/>
        </p:spPr>
        <p:txBody>
          <a:bodyPr wrap="square" rtlCol="0">
            <a:spAutoFit/>
          </a:bodyP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sp>
        <p:nvSpPr>
          <p:cNvPr id="33" name="文本框 32">
            <a:extLst>
              <a:ext uri="{FF2B5EF4-FFF2-40B4-BE49-F238E27FC236}">
                <a16:creationId xmlns:a16="http://schemas.microsoft.com/office/drawing/2014/main" id="{FE6AC5A3-4D6E-4E8F-9BDA-CB2C5D260A0C}"/>
              </a:ext>
            </a:extLst>
          </p:cNvPr>
          <p:cNvSpPr txBox="1"/>
          <p:nvPr/>
        </p:nvSpPr>
        <p:spPr>
          <a:xfrm>
            <a:off x="2471550" y="3657056"/>
            <a:ext cx="595499"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4" name="文本框 33">
            <a:extLst>
              <a:ext uri="{FF2B5EF4-FFF2-40B4-BE49-F238E27FC236}">
                <a16:creationId xmlns:a16="http://schemas.microsoft.com/office/drawing/2014/main" id="{770E522B-ACFF-4F69-996C-02CD9BD67D5A}"/>
              </a:ext>
            </a:extLst>
          </p:cNvPr>
          <p:cNvSpPr txBox="1"/>
          <p:nvPr/>
        </p:nvSpPr>
        <p:spPr>
          <a:xfrm>
            <a:off x="2471550" y="4479041"/>
            <a:ext cx="595499" cy="300082"/>
          </a:xfrm>
          <a:prstGeom prst="rect">
            <a:avLst/>
          </a:prstGeom>
          <a:noFill/>
        </p:spPr>
        <p:txBody>
          <a:bodyPr wrap="square" rtlCol="0">
            <a:spAutoFit/>
          </a:bodyPr>
          <a:lstStyle/>
          <a:p>
            <a:r>
              <a:rPr lang="zh-CN" altLang="en-US" sz="1350" b="1" dirty="0">
                <a:latin typeface="Arial Narrow" panose="020B0606020202030204" pitchFamily="34" charset="0"/>
              </a:rPr>
              <a:t>多播</a:t>
            </a:r>
          </a:p>
        </p:txBody>
      </p:sp>
      <p:sp>
        <p:nvSpPr>
          <p:cNvPr id="35" name="文本框 34">
            <a:extLst>
              <a:ext uri="{FF2B5EF4-FFF2-40B4-BE49-F238E27FC236}">
                <a16:creationId xmlns:a16="http://schemas.microsoft.com/office/drawing/2014/main" id="{C7092361-0158-4FC2-AB45-4A2D5641E2F1}"/>
              </a:ext>
            </a:extLst>
          </p:cNvPr>
          <p:cNvSpPr txBox="1"/>
          <p:nvPr/>
        </p:nvSpPr>
        <p:spPr>
          <a:xfrm>
            <a:off x="2978119" y="3267785"/>
            <a:ext cx="5419289" cy="300082"/>
          </a:xfrm>
          <a:prstGeom prst="rect">
            <a:avLst/>
          </a:prstGeom>
          <a:noFill/>
        </p:spPr>
        <p:txBody>
          <a:bodyPr wrap="square" rtlCol="0">
            <a:spAutoFit/>
          </a:bodyPr>
          <a:lstStyle/>
          <a:p>
            <a:r>
              <a:rPr lang="zh-CN" altLang="en-US" sz="1350" b="1" dirty="0">
                <a:latin typeface="Arial Narrow" panose="020B0606020202030204" pitchFamily="34" charset="0"/>
              </a:rPr>
              <a:t>（由厂商生产网络设备时固化在设备中）</a:t>
            </a:r>
          </a:p>
        </p:txBody>
      </p:sp>
      <p:sp>
        <p:nvSpPr>
          <p:cNvPr id="36" name="文本框 35">
            <a:extLst>
              <a:ext uri="{FF2B5EF4-FFF2-40B4-BE49-F238E27FC236}">
                <a16:creationId xmlns:a16="http://schemas.microsoft.com/office/drawing/2014/main" id="{D0E6D36E-BF58-427B-9D10-99331F9D0618}"/>
              </a:ext>
            </a:extLst>
          </p:cNvPr>
          <p:cNvSpPr txBox="1"/>
          <p:nvPr/>
        </p:nvSpPr>
        <p:spPr>
          <a:xfrm>
            <a:off x="2978119" y="4067965"/>
            <a:ext cx="5515960" cy="300082"/>
          </a:xfrm>
          <a:prstGeom prst="rect">
            <a:avLst/>
          </a:prstGeom>
          <a:noFill/>
        </p:spPr>
        <p:txBody>
          <a:bodyPr wrap="square" rtlCol="0">
            <a:spAutoFit/>
          </a:bodyPr>
          <a:lstStyle/>
          <a:p>
            <a:r>
              <a:rPr lang="zh-CN" altLang="en-US" sz="1350" b="1" dirty="0">
                <a:latin typeface="Arial Narrow" panose="020B0606020202030204" pitchFamily="34" charset="0"/>
              </a:rPr>
              <a:t>（由网络管理员分配，优先级高于网络接口的全球单播地址）</a:t>
            </a:r>
          </a:p>
        </p:txBody>
      </p:sp>
      <p:sp>
        <p:nvSpPr>
          <p:cNvPr id="37" name="文本框 36">
            <a:extLst>
              <a:ext uri="{FF2B5EF4-FFF2-40B4-BE49-F238E27FC236}">
                <a16:creationId xmlns:a16="http://schemas.microsoft.com/office/drawing/2014/main" id="{0A10DA69-4FA5-4DB4-AF65-D061AE2B1003}"/>
              </a:ext>
            </a:extLst>
          </p:cNvPr>
          <p:cNvSpPr txBox="1"/>
          <p:nvPr/>
        </p:nvSpPr>
        <p:spPr>
          <a:xfrm>
            <a:off x="2978119" y="3657056"/>
            <a:ext cx="5419289" cy="300082"/>
          </a:xfrm>
          <a:prstGeom prst="rect">
            <a:avLst/>
          </a:prstGeom>
          <a:noFill/>
        </p:spPr>
        <p:txBody>
          <a:bodyPr wrap="square" rtlCol="0">
            <a:spAutoFit/>
          </a:bodyPr>
          <a:lstStyle/>
          <a:p>
            <a:r>
              <a:rPr lang="zh-CN" altLang="en-US" sz="1350" b="1" dirty="0">
                <a:latin typeface="Arial Narrow" panose="020B0606020202030204" pitchFamily="34" charset="0"/>
              </a:rPr>
              <a:t>（交换机、路由器等标准网络设备所支持的多播地址）</a:t>
            </a:r>
          </a:p>
        </p:txBody>
      </p:sp>
      <p:sp>
        <p:nvSpPr>
          <p:cNvPr id="38" name="文本框 37">
            <a:extLst>
              <a:ext uri="{FF2B5EF4-FFF2-40B4-BE49-F238E27FC236}">
                <a16:creationId xmlns:a16="http://schemas.microsoft.com/office/drawing/2014/main" id="{738602B3-5544-46ED-948D-B8DE9CAA426F}"/>
              </a:ext>
            </a:extLst>
          </p:cNvPr>
          <p:cNvSpPr txBox="1"/>
          <p:nvPr/>
        </p:nvSpPr>
        <p:spPr>
          <a:xfrm>
            <a:off x="2978119" y="4478219"/>
            <a:ext cx="5419289" cy="300082"/>
          </a:xfrm>
          <a:prstGeom prst="rect">
            <a:avLst/>
          </a:prstGeom>
          <a:noFill/>
        </p:spPr>
        <p:txBody>
          <a:bodyPr wrap="square" rtlCol="0">
            <a:spAutoFit/>
          </a:bodyPr>
          <a:lstStyle/>
          <a:p>
            <a:r>
              <a:rPr lang="zh-CN" altLang="en-US" sz="1350" b="1" dirty="0">
                <a:latin typeface="Arial Narrow" panose="020B0606020202030204" pitchFamily="34" charset="0"/>
              </a:rPr>
              <a:t>（可由用户对网卡编程实现，以表明其属于哪些多播组）</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6AED33C-F411-49DB-A4FD-BFD33201165D}"/>
                  </a:ext>
                </a:extLst>
              </p:cNvPr>
              <p:cNvSpPr txBox="1"/>
              <p:nvPr/>
            </p:nvSpPr>
            <p:spPr>
              <a:xfrm>
                <a:off x="8397408" y="3195465"/>
                <a:ext cx="666343" cy="4347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100" b="1" i="1" smtClean="0">
                              <a:latin typeface="Cambria Math" panose="02040503050406030204" pitchFamily="18" charset="0"/>
                            </a:rPr>
                          </m:ctrlPr>
                        </m:sSupPr>
                        <m:e>
                          <m:r>
                            <a:rPr lang="en-US" altLang="zh-CN" sz="1100" b="1" i="1">
                              <a:latin typeface="Cambria Math" panose="02040503050406030204" pitchFamily="18" charset="0"/>
                            </a:rPr>
                            <m:t>𝟐</m:t>
                          </m:r>
                        </m:e>
                        <m:sup>
                          <m:r>
                            <a:rPr lang="en-US" altLang="zh-CN" sz="1100" b="1" i="1">
                              <a:latin typeface="Cambria Math" panose="02040503050406030204" pitchFamily="18" charset="0"/>
                            </a:rPr>
                            <m:t>𝟒</m:t>
                          </m:r>
                          <m:r>
                            <a:rPr lang="en-US" altLang="zh-CN" sz="1100" b="1" i="1" smtClean="0">
                              <a:latin typeface="Cambria Math"/>
                            </a:rPr>
                            <m:t>𝟔</m:t>
                          </m:r>
                        </m:sup>
                      </m:sSup>
                    </m:oMath>
                  </m:oMathPara>
                </a14:m>
                <a:endParaRPr lang="en-US" altLang="zh-CN" sz="1100" b="1" i="1" dirty="0" smtClean="0">
                  <a:latin typeface="Cambria Math"/>
                </a:endParaRPr>
              </a:p>
              <a:p>
                <a:pPr/>
                <a14:m>
                  <m:oMathPara xmlns:m="http://schemas.openxmlformats.org/officeDocument/2006/math">
                    <m:oMathParaPr>
                      <m:jc m:val="centerGroup"/>
                    </m:oMathParaPr>
                    <m:oMath xmlns:m="http://schemas.openxmlformats.org/officeDocument/2006/math">
                      <m:r>
                        <a:rPr lang="zh-CN" altLang="en-US" sz="1000" b="1" i="1">
                          <a:latin typeface="Cambria Math"/>
                        </a:rPr>
                        <m:t>约为</m:t>
                      </m:r>
                      <m:r>
                        <a:rPr lang="en-US" altLang="zh-CN" sz="1000" b="1" i="1" smtClean="0">
                          <a:latin typeface="Cambria Math"/>
                        </a:rPr>
                        <m:t>𝟕𝟎</m:t>
                      </m:r>
                      <m:r>
                        <a:rPr lang="zh-CN" altLang="en-US" sz="1000" b="1" i="1" smtClean="0">
                          <a:latin typeface="Cambria Math"/>
                        </a:rPr>
                        <m:t>万亿</m:t>
                      </m:r>
                    </m:oMath>
                  </m:oMathPara>
                </a14:m>
                <a:endParaRPr lang="zh-CN" altLang="en-US" b="1" dirty="0">
                  <a:latin typeface="Arial Narrow" panose="020B0606020202030204" pitchFamily="34" charset="0"/>
                </a:endParaRPr>
              </a:p>
            </p:txBody>
          </p:sp>
        </mc:Choice>
        <mc:Fallback xmlns="">
          <p:sp>
            <p:nvSpPr>
              <p:cNvPr id="39" name="文本框 38">
                <a:extLst>
                  <a:ext uri="{FF2B5EF4-FFF2-40B4-BE49-F238E27FC236}">
                    <a16:creationId xmlns:a16="http://schemas.microsoft.com/office/drawing/2014/main" xmlns:a14="http://schemas.microsoft.com/office/drawing/2010/main" xmlns="" id="{36AED33C-F411-49DB-A4FD-BFD33201165D}"/>
                  </a:ext>
                </a:extLst>
              </p:cNvPr>
              <p:cNvSpPr txBox="1">
                <a:spLocks noRot="1" noChangeAspect="1" noMove="1" noResize="1" noEditPoints="1" noAdjustHandles="1" noChangeArrowheads="1" noChangeShapeType="1" noTextEdit="1"/>
              </p:cNvSpPr>
              <p:nvPr/>
            </p:nvSpPr>
            <p:spPr>
              <a:xfrm>
                <a:off x="8397408" y="3195465"/>
                <a:ext cx="666343" cy="434734"/>
              </a:xfrm>
              <a:prstGeom prst="rect">
                <a:avLst/>
              </a:prstGeom>
              <a:blipFill rotWithShape="1">
                <a:blip r:embed="rId3"/>
                <a:stretch>
                  <a:fillRect r="-229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F40729E-2705-4E60-A619-94802C800A68}"/>
                  </a:ext>
                </a:extLst>
              </p:cNvPr>
              <p:cNvSpPr txBox="1"/>
              <p:nvPr/>
            </p:nvSpPr>
            <p:spPr>
              <a:xfrm>
                <a:off x="7711097" y="3209797"/>
                <a:ext cx="595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zh-CN" altLang="en-US" b="1" i="1" dirty="0">
                              <a:latin typeface="Cambria Math" panose="02040503050406030204" pitchFamily="18" charset="0"/>
                            </a:rPr>
                          </m:ctrlPr>
                        </m:fPr>
                        <m:num>
                          <m:r>
                            <a:rPr lang="en-US" altLang="zh-CN" b="1" i="1" dirty="0">
                              <a:latin typeface="Cambria Math" panose="02040503050406030204" pitchFamily="18" charset="0"/>
                            </a:rPr>
                            <m:t>𝟏</m:t>
                          </m:r>
                        </m:num>
                        <m:den>
                          <m:r>
                            <a:rPr lang="en-US" altLang="zh-CN" b="1" i="1" dirty="0">
                              <a:latin typeface="Cambria Math" panose="02040503050406030204" pitchFamily="18" charset="0"/>
                            </a:rPr>
                            <m:t>𝟒</m:t>
                          </m:r>
                        </m:den>
                      </m:f>
                    </m:oMath>
                  </m:oMathPara>
                </a14:m>
                <a:endParaRPr lang="zh-CN" altLang="en-US" b="1" dirty="0">
                  <a:latin typeface="Arial Narrow" panose="020B0606020202030204" pitchFamily="34" charset="0"/>
                </a:endParaRPr>
              </a:p>
            </p:txBody>
          </p:sp>
        </mc:Choice>
        <mc:Fallback xmlns="">
          <p:sp>
            <p:nvSpPr>
              <p:cNvPr id="43" name="文本框 42">
                <a:extLst>
                  <a:ext uri="{FF2B5EF4-FFF2-40B4-BE49-F238E27FC236}">
                    <a16:creationId xmlns="" xmlns:a16="http://schemas.microsoft.com/office/drawing/2014/main" xmlns:a14="http://schemas.microsoft.com/office/drawing/2010/main" id="{4F40729E-2705-4E60-A619-94802C800A68}"/>
                  </a:ext>
                </a:extLst>
              </p:cNvPr>
              <p:cNvSpPr txBox="1">
                <a:spLocks noRot="1" noChangeAspect="1" noMove="1" noResize="1" noEditPoints="1" noAdjustHandles="1" noChangeArrowheads="1" noChangeShapeType="1" noTextEdit="1"/>
              </p:cNvSpPr>
              <p:nvPr/>
            </p:nvSpPr>
            <p:spPr>
              <a:xfrm>
                <a:off x="7711097" y="3209797"/>
                <a:ext cx="595499" cy="369332"/>
              </a:xfrm>
              <a:prstGeom prst="rect">
                <a:avLst/>
              </a:prstGeom>
              <a:blipFill rotWithShape="0">
                <a:blip r:embed="rId4"/>
                <a:stretch>
                  <a:fillRect l="-31633" t="-115000" r="-76531" b="-18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972BCAA0-BCAC-4447-8DA2-22B83BE17BDB}"/>
                  </a:ext>
                </a:extLst>
              </p:cNvPr>
              <p:cNvSpPr txBox="1"/>
              <p:nvPr/>
            </p:nvSpPr>
            <p:spPr>
              <a:xfrm>
                <a:off x="7711097" y="3621569"/>
                <a:ext cx="595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zh-CN" altLang="en-US" b="1" i="1" dirty="0">
                              <a:latin typeface="Cambria Math" panose="02040503050406030204" pitchFamily="18" charset="0"/>
                            </a:rPr>
                          </m:ctrlPr>
                        </m:fPr>
                        <m:num>
                          <m:r>
                            <a:rPr lang="en-US" altLang="zh-CN" b="1" i="1" dirty="0">
                              <a:latin typeface="Cambria Math" panose="02040503050406030204" pitchFamily="18" charset="0"/>
                            </a:rPr>
                            <m:t>𝟏</m:t>
                          </m:r>
                        </m:num>
                        <m:den>
                          <m:r>
                            <a:rPr lang="en-US" altLang="zh-CN" b="1" i="1" dirty="0">
                              <a:latin typeface="Cambria Math" panose="02040503050406030204" pitchFamily="18" charset="0"/>
                            </a:rPr>
                            <m:t>𝟒</m:t>
                          </m:r>
                        </m:den>
                      </m:f>
                    </m:oMath>
                  </m:oMathPara>
                </a14:m>
                <a:endParaRPr lang="zh-CN" altLang="en-US" b="1" dirty="0">
                  <a:latin typeface="Arial Narrow" panose="020B0606020202030204" pitchFamily="34" charset="0"/>
                </a:endParaRPr>
              </a:p>
            </p:txBody>
          </p:sp>
        </mc:Choice>
        <mc:Fallback xmlns="">
          <p:sp>
            <p:nvSpPr>
              <p:cNvPr id="44" name="文本框 43">
                <a:extLst>
                  <a:ext uri="{FF2B5EF4-FFF2-40B4-BE49-F238E27FC236}">
                    <a16:creationId xmlns="" xmlns:a16="http://schemas.microsoft.com/office/drawing/2014/main" xmlns:a14="http://schemas.microsoft.com/office/drawing/2010/main" id="{972BCAA0-BCAC-4447-8DA2-22B83BE17BDB}"/>
                  </a:ext>
                </a:extLst>
              </p:cNvPr>
              <p:cNvSpPr txBox="1">
                <a:spLocks noRot="1" noChangeAspect="1" noMove="1" noResize="1" noEditPoints="1" noAdjustHandles="1" noChangeArrowheads="1" noChangeShapeType="1" noTextEdit="1"/>
              </p:cNvSpPr>
              <p:nvPr/>
            </p:nvSpPr>
            <p:spPr>
              <a:xfrm>
                <a:off x="7711097" y="3621569"/>
                <a:ext cx="595499" cy="369332"/>
              </a:xfrm>
              <a:prstGeom prst="rect">
                <a:avLst/>
              </a:prstGeom>
              <a:blipFill rotWithShape="0">
                <a:blip r:embed="rId5"/>
                <a:stretch>
                  <a:fillRect l="-31633" t="-113115" r="-76531" b="-178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8F47107-8B8A-4EDB-9950-D3B2CBBDE801}"/>
                  </a:ext>
                </a:extLst>
              </p:cNvPr>
              <p:cNvSpPr txBox="1"/>
              <p:nvPr/>
            </p:nvSpPr>
            <p:spPr>
              <a:xfrm>
                <a:off x="7711097" y="4033340"/>
                <a:ext cx="595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zh-CN" altLang="en-US" b="1" i="1" dirty="0">
                              <a:latin typeface="Cambria Math" panose="02040503050406030204" pitchFamily="18" charset="0"/>
                            </a:rPr>
                          </m:ctrlPr>
                        </m:fPr>
                        <m:num>
                          <m:r>
                            <a:rPr lang="en-US" altLang="zh-CN" b="1" i="1" dirty="0">
                              <a:latin typeface="Cambria Math" panose="02040503050406030204" pitchFamily="18" charset="0"/>
                            </a:rPr>
                            <m:t>𝟏</m:t>
                          </m:r>
                        </m:num>
                        <m:den>
                          <m:r>
                            <a:rPr lang="en-US" altLang="zh-CN" b="1" i="1" dirty="0">
                              <a:latin typeface="Cambria Math" panose="02040503050406030204" pitchFamily="18" charset="0"/>
                            </a:rPr>
                            <m:t>𝟒</m:t>
                          </m:r>
                        </m:den>
                      </m:f>
                    </m:oMath>
                  </m:oMathPara>
                </a14:m>
                <a:endParaRPr lang="zh-CN" altLang="en-US" b="1" dirty="0">
                  <a:latin typeface="Arial Narrow" panose="020B0606020202030204" pitchFamily="34" charset="0"/>
                </a:endParaRPr>
              </a:p>
            </p:txBody>
          </p:sp>
        </mc:Choice>
        <mc:Fallback xmlns="">
          <p:sp>
            <p:nvSpPr>
              <p:cNvPr id="45" name="文本框 44">
                <a:extLst>
                  <a:ext uri="{FF2B5EF4-FFF2-40B4-BE49-F238E27FC236}">
                    <a16:creationId xmlns="" xmlns:a16="http://schemas.microsoft.com/office/drawing/2014/main" xmlns:a14="http://schemas.microsoft.com/office/drawing/2010/main" id="{D8F47107-8B8A-4EDB-9950-D3B2CBBDE801}"/>
                  </a:ext>
                </a:extLst>
              </p:cNvPr>
              <p:cNvSpPr txBox="1">
                <a:spLocks noRot="1" noChangeAspect="1" noMove="1" noResize="1" noEditPoints="1" noAdjustHandles="1" noChangeArrowheads="1" noChangeShapeType="1" noTextEdit="1"/>
              </p:cNvSpPr>
              <p:nvPr/>
            </p:nvSpPr>
            <p:spPr>
              <a:xfrm>
                <a:off x="7711097" y="4033340"/>
                <a:ext cx="595499" cy="369332"/>
              </a:xfrm>
              <a:prstGeom prst="rect">
                <a:avLst/>
              </a:prstGeom>
              <a:blipFill rotWithShape="0">
                <a:blip r:embed="rId6"/>
                <a:stretch>
                  <a:fillRect l="-31633" t="-115000" r="-76531" b="-18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4AD3CA7-B18D-4C76-A593-F5A4955CC8FE}"/>
                  </a:ext>
                </a:extLst>
              </p:cNvPr>
              <p:cNvSpPr txBox="1"/>
              <p:nvPr/>
            </p:nvSpPr>
            <p:spPr>
              <a:xfrm>
                <a:off x="7711097" y="4445112"/>
                <a:ext cx="595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zh-CN" altLang="en-US" b="1" i="1" dirty="0">
                              <a:latin typeface="Cambria Math" panose="02040503050406030204" pitchFamily="18" charset="0"/>
                            </a:rPr>
                          </m:ctrlPr>
                        </m:fPr>
                        <m:num>
                          <m:r>
                            <a:rPr lang="en-US" altLang="zh-CN" b="1" i="1" dirty="0">
                              <a:latin typeface="Cambria Math" panose="02040503050406030204" pitchFamily="18" charset="0"/>
                            </a:rPr>
                            <m:t>𝟏</m:t>
                          </m:r>
                        </m:num>
                        <m:den>
                          <m:r>
                            <a:rPr lang="en-US" altLang="zh-CN" b="1" i="1" dirty="0">
                              <a:latin typeface="Cambria Math" panose="02040503050406030204" pitchFamily="18" charset="0"/>
                            </a:rPr>
                            <m:t>𝟒</m:t>
                          </m:r>
                        </m:den>
                      </m:f>
                    </m:oMath>
                  </m:oMathPara>
                </a14:m>
                <a:endParaRPr lang="zh-CN" altLang="en-US" b="1" dirty="0">
                  <a:latin typeface="Arial Narrow" panose="020B0606020202030204" pitchFamily="34" charset="0"/>
                </a:endParaRPr>
              </a:p>
            </p:txBody>
          </p:sp>
        </mc:Choice>
        <mc:Fallback xmlns="">
          <p:sp>
            <p:nvSpPr>
              <p:cNvPr id="46" name="文本框 45">
                <a:extLst>
                  <a:ext uri="{FF2B5EF4-FFF2-40B4-BE49-F238E27FC236}">
                    <a16:creationId xmlns="" xmlns:a16="http://schemas.microsoft.com/office/drawing/2014/main" xmlns:a14="http://schemas.microsoft.com/office/drawing/2010/main" id="{24AD3CA7-B18D-4C76-A593-F5A4955CC8FE}"/>
                  </a:ext>
                </a:extLst>
              </p:cNvPr>
              <p:cNvSpPr txBox="1">
                <a:spLocks noRot="1" noChangeAspect="1" noMove="1" noResize="1" noEditPoints="1" noAdjustHandles="1" noChangeArrowheads="1" noChangeShapeType="1" noTextEdit="1"/>
              </p:cNvSpPr>
              <p:nvPr/>
            </p:nvSpPr>
            <p:spPr>
              <a:xfrm>
                <a:off x="7711097" y="4445112"/>
                <a:ext cx="595499" cy="369332"/>
              </a:xfrm>
              <a:prstGeom prst="rect">
                <a:avLst/>
              </a:prstGeom>
              <a:blipFill rotWithShape="0">
                <a:blip r:embed="rId7"/>
                <a:stretch>
                  <a:fillRect l="-31633" t="-113115" r="-76531" b="-178689"/>
                </a:stretch>
              </a:blipFill>
            </p:spPr>
            <p:txBody>
              <a:bodyPr/>
              <a:lstStyle/>
              <a:p>
                <a:r>
                  <a:rPr lang="zh-CN" altLang="en-US">
                    <a:noFill/>
                  </a:rPr>
                  <a:t> </a:t>
                </a:r>
              </a:p>
            </p:txBody>
          </p:sp>
        </mc:Fallback>
      </mc:AlternateContent>
      <p:sp>
        <p:nvSpPr>
          <p:cNvPr id="49"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50" name="矩形 4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3473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ppt_w</p:attrName>
                                        </p:attrNameLst>
                                      </p:cBhvr>
                                      <p:tavLst>
                                        <p:tav tm="0">
                                          <p:val>
                                            <p:fltVal val="0"/>
                                          </p:val>
                                        </p:tav>
                                        <p:tav tm="100000">
                                          <p:val>
                                            <p:strVal val="#ppt_w"/>
                                          </p:val>
                                        </p:tav>
                                      </p:tavLst>
                                    </p:anim>
                                    <p:anim calcmode="lin" valueType="num">
                                      <p:cBhvr>
                                        <p:cTn id="15" dur="500" fill="hold"/>
                                        <p:tgtEl>
                                          <p:spTgt spid="43"/>
                                        </p:tgtEl>
                                        <p:attrNameLst>
                                          <p:attrName>ppt_h</p:attrName>
                                        </p:attrNameLst>
                                      </p:cBhvr>
                                      <p:tavLst>
                                        <p:tav tm="0">
                                          <p:val>
                                            <p:fltVal val="0"/>
                                          </p:val>
                                        </p:tav>
                                        <p:tav tm="100000">
                                          <p:val>
                                            <p:strVal val="#ppt_h"/>
                                          </p:val>
                                        </p:tav>
                                      </p:tavLst>
                                    </p:anim>
                                    <p:animEffect transition="in" filter="fade">
                                      <p:cBhvr>
                                        <p:cTn id="16" dur="500"/>
                                        <p:tgtEl>
                                          <p:spTgt spid="4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500" fill="hold"/>
                                        <p:tgtEl>
                                          <p:spTgt spid="45"/>
                                        </p:tgtEl>
                                        <p:attrNameLst>
                                          <p:attrName>ppt_w</p:attrName>
                                        </p:attrNameLst>
                                      </p:cBhvr>
                                      <p:tavLst>
                                        <p:tav tm="0">
                                          <p:val>
                                            <p:fltVal val="0"/>
                                          </p:val>
                                        </p:tav>
                                        <p:tav tm="100000">
                                          <p:val>
                                            <p:strVal val="#ppt_w"/>
                                          </p:val>
                                        </p:tav>
                                      </p:tavLst>
                                    </p:anim>
                                    <p:anim calcmode="lin" valueType="num">
                                      <p:cBhvr>
                                        <p:cTn id="25" dur="500" fill="hold"/>
                                        <p:tgtEl>
                                          <p:spTgt spid="45"/>
                                        </p:tgtEl>
                                        <p:attrNameLst>
                                          <p:attrName>ppt_h</p:attrName>
                                        </p:attrNameLst>
                                      </p:cBhvr>
                                      <p:tavLst>
                                        <p:tav tm="0">
                                          <p:val>
                                            <p:fltVal val="0"/>
                                          </p:val>
                                        </p:tav>
                                        <p:tav tm="100000">
                                          <p:val>
                                            <p:strVal val="#ppt_h"/>
                                          </p:val>
                                        </p:tav>
                                      </p:tavLst>
                                    </p:anim>
                                    <p:animEffect transition="in" filter="fade">
                                      <p:cBhvr>
                                        <p:cTn id="26" dur="500"/>
                                        <p:tgtEl>
                                          <p:spTgt spid="4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4" grpId="0"/>
      <p:bldP spid="45" grpId="0"/>
      <p:bldP spid="4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DD102129-ACA1-465E-8C0E-DD5B9281E7C0}"/>
              </a:ext>
            </a:extLst>
          </p:cNvPr>
          <p:cNvGrpSpPr/>
          <p:nvPr/>
        </p:nvGrpSpPr>
        <p:grpSpPr>
          <a:xfrm>
            <a:off x="5278877" y="2342960"/>
            <a:ext cx="2852048" cy="2293917"/>
            <a:chOff x="3207781" y="1105990"/>
            <a:chExt cx="5776438" cy="4646020"/>
          </a:xfrm>
        </p:grpSpPr>
        <p:sp>
          <p:nvSpPr>
            <p:cNvPr id="50" name="任意多边形 4">
              <a:extLst>
                <a:ext uri="{FF2B5EF4-FFF2-40B4-BE49-F238E27FC236}">
                  <a16:creationId xmlns:a16="http://schemas.microsoft.com/office/drawing/2014/main" id="{A2E724F9-39CB-451B-AD6D-E21347265825}"/>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sz="1350"/>
            </a:p>
          </p:txBody>
        </p:sp>
        <p:sp>
          <p:nvSpPr>
            <p:cNvPr id="51" name="任意多边形 5">
              <a:extLst>
                <a:ext uri="{FF2B5EF4-FFF2-40B4-BE49-F238E27FC236}">
                  <a16:creationId xmlns:a16="http://schemas.microsoft.com/office/drawing/2014/main" id="{66D2FF83-2F49-4AC1-B1A7-191EE3AAB732}"/>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sz="1350"/>
            </a:p>
          </p:txBody>
        </p:sp>
        <p:sp>
          <p:nvSpPr>
            <p:cNvPr id="52" name="任意多边形 6">
              <a:extLst>
                <a:ext uri="{FF2B5EF4-FFF2-40B4-BE49-F238E27FC236}">
                  <a16:creationId xmlns:a16="http://schemas.microsoft.com/office/drawing/2014/main" id="{B713486F-5589-4705-B33F-414DFF409B68}"/>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sz="1350"/>
            </a:p>
          </p:txBody>
        </p:sp>
        <p:sp>
          <p:nvSpPr>
            <p:cNvPr id="53" name="任意多边形 7">
              <a:extLst>
                <a:ext uri="{FF2B5EF4-FFF2-40B4-BE49-F238E27FC236}">
                  <a16:creationId xmlns:a16="http://schemas.microsoft.com/office/drawing/2014/main" id="{E578A859-CB9F-48FC-9631-00A88E1BC61E}"/>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sz="1350"/>
            </a:p>
          </p:txBody>
        </p:sp>
        <p:sp>
          <p:nvSpPr>
            <p:cNvPr id="54" name="任意多边形 8">
              <a:extLst>
                <a:ext uri="{FF2B5EF4-FFF2-40B4-BE49-F238E27FC236}">
                  <a16:creationId xmlns:a16="http://schemas.microsoft.com/office/drawing/2014/main" id="{526C9005-24B0-4DD4-A960-F0C65797CBE3}"/>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sz="1350"/>
            </a:p>
          </p:txBody>
        </p:sp>
        <p:sp>
          <p:nvSpPr>
            <p:cNvPr id="55" name="任意多边形 9">
              <a:extLst>
                <a:ext uri="{FF2B5EF4-FFF2-40B4-BE49-F238E27FC236}">
                  <a16:creationId xmlns:a16="http://schemas.microsoft.com/office/drawing/2014/main" id="{0B5BAD5F-36F2-4A26-B398-4537DF13CDA1}"/>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sz="1350"/>
            </a:p>
          </p:txBody>
        </p:sp>
        <p:sp>
          <p:nvSpPr>
            <p:cNvPr id="56" name="任意多边形 10">
              <a:extLst>
                <a:ext uri="{FF2B5EF4-FFF2-40B4-BE49-F238E27FC236}">
                  <a16:creationId xmlns:a16="http://schemas.microsoft.com/office/drawing/2014/main" id="{05A611B5-F16C-4961-B61B-1299154FA836}"/>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sz="1350"/>
            </a:p>
          </p:txBody>
        </p:sp>
        <p:sp>
          <p:nvSpPr>
            <p:cNvPr id="57" name="任意多边形 11">
              <a:extLst>
                <a:ext uri="{FF2B5EF4-FFF2-40B4-BE49-F238E27FC236}">
                  <a16:creationId xmlns:a16="http://schemas.microsoft.com/office/drawing/2014/main" id="{2F64E383-7AA1-4600-9953-98C257D54423}"/>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sz="1350"/>
            </a:p>
          </p:txBody>
        </p:sp>
        <p:sp>
          <p:nvSpPr>
            <p:cNvPr id="58" name="任意多边形 12">
              <a:extLst>
                <a:ext uri="{FF2B5EF4-FFF2-40B4-BE49-F238E27FC236}">
                  <a16:creationId xmlns:a16="http://schemas.microsoft.com/office/drawing/2014/main" id="{13E87210-C2B1-42CE-8C29-D91938B8B049}"/>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sz="1350"/>
            </a:p>
          </p:txBody>
        </p:sp>
        <p:sp>
          <p:nvSpPr>
            <p:cNvPr id="59" name="任意多边形 13">
              <a:extLst>
                <a:ext uri="{FF2B5EF4-FFF2-40B4-BE49-F238E27FC236}">
                  <a16:creationId xmlns:a16="http://schemas.microsoft.com/office/drawing/2014/main" id="{910F82FC-9FEF-45C8-B0B7-B982F355A2E1}"/>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sz="1350"/>
            </a:p>
          </p:txBody>
        </p:sp>
        <p:sp>
          <p:nvSpPr>
            <p:cNvPr id="60" name="任意多边形 14">
              <a:extLst>
                <a:ext uri="{FF2B5EF4-FFF2-40B4-BE49-F238E27FC236}">
                  <a16:creationId xmlns:a16="http://schemas.microsoft.com/office/drawing/2014/main" id="{B1B12366-720B-473B-9A0F-352F53E29D7A}"/>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sz="1350"/>
            </a:p>
          </p:txBody>
        </p:sp>
        <p:sp>
          <p:nvSpPr>
            <p:cNvPr id="61" name="任意多边形 15">
              <a:extLst>
                <a:ext uri="{FF2B5EF4-FFF2-40B4-BE49-F238E27FC236}">
                  <a16:creationId xmlns:a16="http://schemas.microsoft.com/office/drawing/2014/main" id="{232188AE-13BC-45B6-9365-D5AF7B740209}"/>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sz="1350"/>
            </a:p>
          </p:txBody>
        </p:sp>
        <p:sp>
          <p:nvSpPr>
            <p:cNvPr id="62" name="任意多边形 16">
              <a:extLst>
                <a:ext uri="{FF2B5EF4-FFF2-40B4-BE49-F238E27FC236}">
                  <a16:creationId xmlns:a16="http://schemas.microsoft.com/office/drawing/2014/main" id="{75EC2666-BC62-43CE-9A54-F7BDE5AD0975}"/>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sz="1350"/>
            </a:p>
          </p:txBody>
        </p:sp>
        <p:sp>
          <p:nvSpPr>
            <p:cNvPr id="63" name="任意多边形 17">
              <a:extLst>
                <a:ext uri="{FF2B5EF4-FFF2-40B4-BE49-F238E27FC236}">
                  <a16:creationId xmlns:a16="http://schemas.microsoft.com/office/drawing/2014/main" id="{BE1F33E3-B0FC-4AE2-ACFF-6F2A6A9D7CC8}"/>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sz="1350"/>
            </a:p>
          </p:txBody>
        </p:sp>
        <p:sp>
          <p:nvSpPr>
            <p:cNvPr id="64" name="任意多边形 18">
              <a:extLst>
                <a:ext uri="{FF2B5EF4-FFF2-40B4-BE49-F238E27FC236}">
                  <a16:creationId xmlns:a16="http://schemas.microsoft.com/office/drawing/2014/main" id="{8DF796D9-9BBA-404E-9D2E-C7C266828E41}"/>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sz="1350"/>
            </a:p>
          </p:txBody>
        </p:sp>
        <p:sp>
          <p:nvSpPr>
            <p:cNvPr id="65" name="任意多边形 19">
              <a:extLst>
                <a:ext uri="{FF2B5EF4-FFF2-40B4-BE49-F238E27FC236}">
                  <a16:creationId xmlns:a16="http://schemas.microsoft.com/office/drawing/2014/main" id="{2CDF32C7-C1B7-423C-94E0-DEA446C9CC39}"/>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sz="1350"/>
            </a:p>
          </p:txBody>
        </p:sp>
        <p:sp>
          <p:nvSpPr>
            <p:cNvPr id="66" name="任意多边形 20">
              <a:extLst>
                <a:ext uri="{FF2B5EF4-FFF2-40B4-BE49-F238E27FC236}">
                  <a16:creationId xmlns:a16="http://schemas.microsoft.com/office/drawing/2014/main" id="{3746B63B-B91C-4BAF-A3EC-CEA40F699173}"/>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sz="1350"/>
            </a:p>
          </p:txBody>
        </p:sp>
        <p:sp>
          <p:nvSpPr>
            <p:cNvPr id="67" name="任意多边形 21">
              <a:extLst>
                <a:ext uri="{FF2B5EF4-FFF2-40B4-BE49-F238E27FC236}">
                  <a16:creationId xmlns:a16="http://schemas.microsoft.com/office/drawing/2014/main" id="{74145CC7-B89B-4319-8F78-DC5AEA981987}"/>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sz="1350"/>
            </a:p>
          </p:txBody>
        </p:sp>
        <p:sp>
          <p:nvSpPr>
            <p:cNvPr id="68" name="任意多边形 22">
              <a:extLst>
                <a:ext uri="{FF2B5EF4-FFF2-40B4-BE49-F238E27FC236}">
                  <a16:creationId xmlns:a16="http://schemas.microsoft.com/office/drawing/2014/main" id="{8D25562F-B284-4C2E-BB94-8BAF4DA2D9E2}"/>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sz="1350"/>
            </a:p>
          </p:txBody>
        </p:sp>
        <p:sp>
          <p:nvSpPr>
            <p:cNvPr id="69" name="任意多边形 23">
              <a:extLst>
                <a:ext uri="{FF2B5EF4-FFF2-40B4-BE49-F238E27FC236}">
                  <a16:creationId xmlns:a16="http://schemas.microsoft.com/office/drawing/2014/main" id="{4742F642-9086-4227-89AE-03A8423D7862}"/>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sz="1350"/>
            </a:p>
          </p:txBody>
        </p:sp>
        <p:sp>
          <p:nvSpPr>
            <p:cNvPr id="70" name="任意多边形 24">
              <a:extLst>
                <a:ext uri="{FF2B5EF4-FFF2-40B4-BE49-F238E27FC236}">
                  <a16:creationId xmlns:a16="http://schemas.microsoft.com/office/drawing/2014/main" id="{B5DF7FDA-5DFD-4353-95FF-E91E401C040D}"/>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sz="1350"/>
            </a:p>
          </p:txBody>
        </p:sp>
        <p:sp>
          <p:nvSpPr>
            <p:cNvPr id="71" name="任意多边形 25">
              <a:extLst>
                <a:ext uri="{FF2B5EF4-FFF2-40B4-BE49-F238E27FC236}">
                  <a16:creationId xmlns:a16="http://schemas.microsoft.com/office/drawing/2014/main" id="{6416DDD1-5BEF-472E-8EAC-40503674AF5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sz="1350"/>
            </a:p>
          </p:txBody>
        </p:sp>
        <p:sp>
          <p:nvSpPr>
            <p:cNvPr id="72" name="任意多边形 26">
              <a:extLst>
                <a:ext uri="{FF2B5EF4-FFF2-40B4-BE49-F238E27FC236}">
                  <a16:creationId xmlns:a16="http://schemas.microsoft.com/office/drawing/2014/main" id="{31EA06A6-C4FD-4DBD-A94C-0DD355FE4540}"/>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sz="1350"/>
            </a:p>
          </p:txBody>
        </p:sp>
        <p:sp>
          <p:nvSpPr>
            <p:cNvPr id="73" name="任意多边形 27">
              <a:extLst>
                <a:ext uri="{FF2B5EF4-FFF2-40B4-BE49-F238E27FC236}">
                  <a16:creationId xmlns:a16="http://schemas.microsoft.com/office/drawing/2014/main" id="{62A8F243-A159-4C38-A4F6-55DBC38FB661}"/>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sz="1350"/>
            </a:p>
          </p:txBody>
        </p:sp>
        <p:sp>
          <p:nvSpPr>
            <p:cNvPr id="74" name="任意多边形 28">
              <a:extLst>
                <a:ext uri="{FF2B5EF4-FFF2-40B4-BE49-F238E27FC236}">
                  <a16:creationId xmlns:a16="http://schemas.microsoft.com/office/drawing/2014/main" id="{ED47EF8C-6573-41B7-ACD1-18C9CE53B92B}"/>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sz="1350"/>
            </a:p>
          </p:txBody>
        </p:sp>
        <p:sp>
          <p:nvSpPr>
            <p:cNvPr id="75" name="任意多边形 29">
              <a:extLst>
                <a:ext uri="{FF2B5EF4-FFF2-40B4-BE49-F238E27FC236}">
                  <a16:creationId xmlns:a16="http://schemas.microsoft.com/office/drawing/2014/main" id="{F71FA971-6BEF-4F37-B25A-93B6639FBB1E}"/>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sz="1350"/>
            </a:p>
          </p:txBody>
        </p:sp>
        <p:sp>
          <p:nvSpPr>
            <p:cNvPr id="76" name="任意多边形 30">
              <a:extLst>
                <a:ext uri="{FF2B5EF4-FFF2-40B4-BE49-F238E27FC236}">
                  <a16:creationId xmlns:a16="http://schemas.microsoft.com/office/drawing/2014/main" id="{0109B576-9134-4AD2-9584-4243D7EC382D}"/>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sz="1350"/>
            </a:p>
          </p:txBody>
        </p:sp>
        <p:sp>
          <p:nvSpPr>
            <p:cNvPr id="77" name="任意多边形 31">
              <a:extLst>
                <a:ext uri="{FF2B5EF4-FFF2-40B4-BE49-F238E27FC236}">
                  <a16:creationId xmlns:a16="http://schemas.microsoft.com/office/drawing/2014/main" id="{62297802-9B1E-41DD-A501-8729E1727244}"/>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sz="1350"/>
            </a:p>
          </p:txBody>
        </p:sp>
        <p:sp>
          <p:nvSpPr>
            <p:cNvPr id="78" name="任意多边形 32">
              <a:extLst>
                <a:ext uri="{FF2B5EF4-FFF2-40B4-BE49-F238E27FC236}">
                  <a16:creationId xmlns:a16="http://schemas.microsoft.com/office/drawing/2014/main" id="{C6D742B1-1128-4CCC-86B5-E28A736FCA4C}"/>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sz="1350"/>
            </a:p>
          </p:txBody>
        </p:sp>
        <p:sp>
          <p:nvSpPr>
            <p:cNvPr id="79" name="任意多边形 33">
              <a:extLst>
                <a:ext uri="{FF2B5EF4-FFF2-40B4-BE49-F238E27FC236}">
                  <a16:creationId xmlns:a16="http://schemas.microsoft.com/office/drawing/2014/main" id="{0F14C4DD-361E-442A-A716-4BB53B4C35E5}"/>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sz="1350"/>
            </a:p>
          </p:txBody>
        </p:sp>
        <p:sp>
          <p:nvSpPr>
            <p:cNvPr id="80" name="任意多边形 34">
              <a:extLst>
                <a:ext uri="{FF2B5EF4-FFF2-40B4-BE49-F238E27FC236}">
                  <a16:creationId xmlns:a16="http://schemas.microsoft.com/office/drawing/2014/main" id="{81EF8854-9FF6-40FF-AE71-2DFE9E3138D7}"/>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sz="1350"/>
            </a:p>
          </p:txBody>
        </p:sp>
        <p:sp>
          <p:nvSpPr>
            <p:cNvPr id="81" name="任意多边形 35">
              <a:extLst>
                <a:ext uri="{FF2B5EF4-FFF2-40B4-BE49-F238E27FC236}">
                  <a16:creationId xmlns:a16="http://schemas.microsoft.com/office/drawing/2014/main" id="{D2F4CF5E-EBD0-4D1C-B216-9C75C2DC2EBC}"/>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sz="1350"/>
            </a:p>
          </p:txBody>
        </p:sp>
        <p:sp>
          <p:nvSpPr>
            <p:cNvPr id="82" name="任意多边形 36">
              <a:extLst>
                <a:ext uri="{FF2B5EF4-FFF2-40B4-BE49-F238E27FC236}">
                  <a16:creationId xmlns:a16="http://schemas.microsoft.com/office/drawing/2014/main" id="{8FF7F8B7-4D38-4D8C-87B9-B56CF91C6004}"/>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sz="1350"/>
            </a:p>
          </p:txBody>
        </p:sp>
        <p:sp>
          <p:nvSpPr>
            <p:cNvPr id="83" name="任意多边形 37">
              <a:extLst>
                <a:ext uri="{FF2B5EF4-FFF2-40B4-BE49-F238E27FC236}">
                  <a16:creationId xmlns:a16="http://schemas.microsoft.com/office/drawing/2014/main" id="{46467610-F1C2-4EF7-9273-8AA617B23CA0}"/>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sz="1350"/>
            </a:p>
          </p:txBody>
        </p:sp>
        <p:sp>
          <p:nvSpPr>
            <p:cNvPr id="84" name="任意多边形 38">
              <a:extLst>
                <a:ext uri="{FF2B5EF4-FFF2-40B4-BE49-F238E27FC236}">
                  <a16:creationId xmlns:a16="http://schemas.microsoft.com/office/drawing/2014/main" id="{07E0A298-ADC8-4D98-8193-FBDDE98BFC15}"/>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sz="1350"/>
            </a:p>
          </p:txBody>
        </p:sp>
        <p:sp>
          <p:nvSpPr>
            <p:cNvPr id="85" name="任意多边形 39">
              <a:extLst>
                <a:ext uri="{FF2B5EF4-FFF2-40B4-BE49-F238E27FC236}">
                  <a16:creationId xmlns:a16="http://schemas.microsoft.com/office/drawing/2014/main" id="{2F36C33A-CD27-4B09-9D71-9B252BA648BB}"/>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sz="1350"/>
            </a:p>
          </p:txBody>
        </p:sp>
        <p:sp>
          <p:nvSpPr>
            <p:cNvPr id="86" name="任意多边形 40">
              <a:extLst>
                <a:ext uri="{FF2B5EF4-FFF2-40B4-BE49-F238E27FC236}">
                  <a16:creationId xmlns:a16="http://schemas.microsoft.com/office/drawing/2014/main" id="{F0500A98-BEF8-46E3-8FF2-F6578E280D5F}"/>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sz="1350"/>
            </a:p>
          </p:txBody>
        </p:sp>
        <p:sp>
          <p:nvSpPr>
            <p:cNvPr id="87" name="任意多边形 41">
              <a:extLst>
                <a:ext uri="{FF2B5EF4-FFF2-40B4-BE49-F238E27FC236}">
                  <a16:creationId xmlns:a16="http://schemas.microsoft.com/office/drawing/2014/main" id="{B89D15B5-D439-481E-A477-40CCBE10F2B5}"/>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sz="1350"/>
            </a:p>
          </p:txBody>
        </p:sp>
        <p:sp>
          <p:nvSpPr>
            <p:cNvPr id="88" name="任意多边形 42">
              <a:extLst>
                <a:ext uri="{FF2B5EF4-FFF2-40B4-BE49-F238E27FC236}">
                  <a16:creationId xmlns:a16="http://schemas.microsoft.com/office/drawing/2014/main" id="{D04D04D4-B1BF-42D9-A43B-E971F2228094}"/>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sz="1350"/>
            </a:p>
          </p:txBody>
        </p:sp>
        <p:sp>
          <p:nvSpPr>
            <p:cNvPr id="89" name="任意多边形 43">
              <a:extLst>
                <a:ext uri="{FF2B5EF4-FFF2-40B4-BE49-F238E27FC236}">
                  <a16:creationId xmlns:a16="http://schemas.microsoft.com/office/drawing/2014/main" id="{1931D118-EBE0-46A3-9A16-6E2D121B71F1}"/>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sz="1350"/>
            </a:p>
          </p:txBody>
        </p:sp>
        <p:sp>
          <p:nvSpPr>
            <p:cNvPr id="90" name="任意多边形 44">
              <a:extLst>
                <a:ext uri="{FF2B5EF4-FFF2-40B4-BE49-F238E27FC236}">
                  <a16:creationId xmlns:a16="http://schemas.microsoft.com/office/drawing/2014/main" id="{DCD37071-1A14-4011-B39B-D76EF710770C}"/>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sz="1350"/>
            </a:p>
          </p:txBody>
        </p:sp>
        <p:sp>
          <p:nvSpPr>
            <p:cNvPr id="91" name="任意多边形 45">
              <a:extLst>
                <a:ext uri="{FF2B5EF4-FFF2-40B4-BE49-F238E27FC236}">
                  <a16:creationId xmlns:a16="http://schemas.microsoft.com/office/drawing/2014/main" id="{1AE81913-33ED-4F22-A201-7FA474D380B2}"/>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sz="1350"/>
            </a:p>
          </p:txBody>
        </p:sp>
        <p:sp>
          <p:nvSpPr>
            <p:cNvPr id="92" name="任意多边形 46">
              <a:extLst>
                <a:ext uri="{FF2B5EF4-FFF2-40B4-BE49-F238E27FC236}">
                  <a16:creationId xmlns:a16="http://schemas.microsoft.com/office/drawing/2014/main" id="{75CBCE82-3729-423B-ACA2-C549C669F7C9}"/>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sz="1350"/>
            </a:p>
          </p:txBody>
        </p:sp>
        <p:sp>
          <p:nvSpPr>
            <p:cNvPr id="93" name="任意多边形 47">
              <a:extLst>
                <a:ext uri="{FF2B5EF4-FFF2-40B4-BE49-F238E27FC236}">
                  <a16:creationId xmlns:a16="http://schemas.microsoft.com/office/drawing/2014/main" id="{4AD6DE51-1A0D-49D7-B053-FDA0C6C58572}"/>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sz="1350"/>
            </a:p>
          </p:txBody>
        </p:sp>
        <p:sp>
          <p:nvSpPr>
            <p:cNvPr id="94" name="任意多边形 48">
              <a:extLst>
                <a:ext uri="{FF2B5EF4-FFF2-40B4-BE49-F238E27FC236}">
                  <a16:creationId xmlns:a16="http://schemas.microsoft.com/office/drawing/2014/main" id="{4C6FCD2D-42C1-4AFC-9DD8-65924407BDE5}"/>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sz="1350"/>
            </a:p>
          </p:txBody>
        </p:sp>
        <p:sp>
          <p:nvSpPr>
            <p:cNvPr id="95" name="任意多边形 49">
              <a:extLst>
                <a:ext uri="{FF2B5EF4-FFF2-40B4-BE49-F238E27FC236}">
                  <a16:creationId xmlns:a16="http://schemas.microsoft.com/office/drawing/2014/main" id="{443F0379-8F83-411B-B7C5-FFD85F0DFD4D}"/>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sz="1350"/>
            </a:p>
          </p:txBody>
        </p:sp>
        <p:sp>
          <p:nvSpPr>
            <p:cNvPr id="96" name="任意多边形 50">
              <a:extLst>
                <a:ext uri="{FF2B5EF4-FFF2-40B4-BE49-F238E27FC236}">
                  <a16:creationId xmlns:a16="http://schemas.microsoft.com/office/drawing/2014/main" id="{79892170-B980-4A94-802F-CE7609FFBA23}"/>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sz="1350"/>
            </a:p>
          </p:txBody>
        </p:sp>
        <p:sp>
          <p:nvSpPr>
            <p:cNvPr id="97" name="任意多边形 51">
              <a:extLst>
                <a:ext uri="{FF2B5EF4-FFF2-40B4-BE49-F238E27FC236}">
                  <a16:creationId xmlns:a16="http://schemas.microsoft.com/office/drawing/2014/main" id="{CEAC6EAE-18C5-4A28-A8EE-CB0F868DBF29}"/>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sz="1350"/>
            </a:p>
          </p:txBody>
        </p:sp>
        <p:sp>
          <p:nvSpPr>
            <p:cNvPr id="98" name="任意多边形 52">
              <a:extLst>
                <a:ext uri="{FF2B5EF4-FFF2-40B4-BE49-F238E27FC236}">
                  <a16:creationId xmlns:a16="http://schemas.microsoft.com/office/drawing/2014/main" id="{EEC9B716-AE71-4910-8AA1-435696CEC5C4}"/>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sz="1350"/>
            </a:p>
          </p:txBody>
        </p:sp>
        <p:sp>
          <p:nvSpPr>
            <p:cNvPr id="99" name="任意多边形 53">
              <a:extLst>
                <a:ext uri="{FF2B5EF4-FFF2-40B4-BE49-F238E27FC236}">
                  <a16:creationId xmlns:a16="http://schemas.microsoft.com/office/drawing/2014/main" id="{B94E8165-37CA-4540-8ADD-4E38D696C088}"/>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sz="1350"/>
            </a:p>
          </p:txBody>
        </p:sp>
        <p:sp>
          <p:nvSpPr>
            <p:cNvPr id="100" name="任意多边形 54">
              <a:extLst>
                <a:ext uri="{FF2B5EF4-FFF2-40B4-BE49-F238E27FC236}">
                  <a16:creationId xmlns:a16="http://schemas.microsoft.com/office/drawing/2014/main" id="{FF02CDCD-E8AC-4E8A-B427-53546715A274}"/>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sz="1350"/>
            </a:p>
          </p:txBody>
        </p:sp>
        <p:sp>
          <p:nvSpPr>
            <p:cNvPr id="101" name="任意多边形 55">
              <a:extLst>
                <a:ext uri="{FF2B5EF4-FFF2-40B4-BE49-F238E27FC236}">
                  <a16:creationId xmlns:a16="http://schemas.microsoft.com/office/drawing/2014/main" id="{8E00D7D3-971B-4405-8607-C2F16B0A9080}"/>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sz="1350"/>
            </a:p>
          </p:txBody>
        </p:sp>
        <p:sp>
          <p:nvSpPr>
            <p:cNvPr id="102" name="任意多边形 56">
              <a:extLst>
                <a:ext uri="{FF2B5EF4-FFF2-40B4-BE49-F238E27FC236}">
                  <a16:creationId xmlns:a16="http://schemas.microsoft.com/office/drawing/2014/main" id="{566E7C7F-8430-4628-9101-44A679DC6325}"/>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sz="1350"/>
            </a:p>
          </p:txBody>
        </p:sp>
        <p:sp>
          <p:nvSpPr>
            <p:cNvPr id="103" name="任意多边形 57">
              <a:extLst>
                <a:ext uri="{FF2B5EF4-FFF2-40B4-BE49-F238E27FC236}">
                  <a16:creationId xmlns:a16="http://schemas.microsoft.com/office/drawing/2014/main" id="{75AF3C06-791C-402E-A7C6-0977BE2EFFBE}"/>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sz="1350"/>
            </a:p>
          </p:txBody>
        </p:sp>
        <p:sp>
          <p:nvSpPr>
            <p:cNvPr id="104" name="任意多边形 58">
              <a:extLst>
                <a:ext uri="{FF2B5EF4-FFF2-40B4-BE49-F238E27FC236}">
                  <a16:creationId xmlns:a16="http://schemas.microsoft.com/office/drawing/2014/main" id="{1E09F678-B3BB-4C24-BBAC-6D9DACE83E48}"/>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sz="1350"/>
            </a:p>
          </p:txBody>
        </p:sp>
        <p:sp>
          <p:nvSpPr>
            <p:cNvPr id="105" name="任意多边形 59">
              <a:extLst>
                <a:ext uri="{FF2B5EF4-FFF2-40B4-BE49-F238E27FC236}">
                  <a16:creationId xmlns:a16="http://schemas.microsoft.com/office/drawing/2014/main" id="{7AE4DC0D-0246-43BA-832E-441267137DE8}"/>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sz="1350"/>
            </a:p>
          </p:txBody>
        </p:sp>
        <p:sp>
          <p:nvSpPr>
            <p:cNvPr id="106" name="任意多边形 60">
              <a:extLst>
                <a:ext uri="{FF2B5EF4-FFF2-40B4-BE49-F238E27FC236}">
                  <a16:creationId xmlns:a16="http://schemas.microsoft.com/office/drawing/2014/main" id="{B581D39C-BB12-41C1-B916-F410AFA0C4B2}"/>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sz="1350"/>
            </a:p>
          </p:txBody>
        </p:sp>
        <p:sp>
          <p:nvSpPr>
            <p:cNvPr id="107" name="任意多边形 61">
              <a:extLst>
                <a:ext uri="{FF2B5EF4-FFF2-40B4-BE49-F238E27FC236}">
                  <a16:creationId xmlns:a16="http://schemas.microsoft.com/office/drawing/2014/main" id="{BC5F0EAE-389A-42E1-A7D3-DAC33383FBFA}"/>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sz="1350"/>
            </a:p>
          </p:txBody>
        </p:sp>
        <p:sp>
          <p:nvSpPr>
            <p:cNvPr id="108" name="任意多边形 62">
              <a:extLst>
                <a:ext uri="{FF2B5EF4-FFF2-40B4-BE49-F238E27FC236}">
                  <a16:creationId xmlns:a16="http://schemas.microsoft.com/office/drawing/2014/main" id="{B6E4A276-699B-493B-87FC-5FDA7BF149F8}"/>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sz="1350"/>
            </a:p>
          </p:txBody>
        </p:sp>
        <p:sp>
          <p:nvSpPr>
            <p:cNvPr id="109" name="任意多边形 63">
              <a:extLst>
                <a:ext uri="{FF2B5EF4-FFF2-40B4-BE49-F238E27FC236}">
                  <a16:creationId xmlns:a16="http://schemas.microsoft.com/office/drawing/2014/main" id="{CC4673AB-79E9-48C3-847E-9459A770BA39}"/>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sz="1350"/>
            </a:p>
          </p:txBody>
        </p:sp>
        <p:sp>
          <p:nvSpPr>
            <p:cNvPr id="110" name="任意多边形 64">
              <a:extLst>
                <a:ext uri="{FF2B5EF4-FFF2-40B4-BE49-F238E27FC236}">
                  <a16:creationId xmlns:a16="http://schemas.microsoft.com/office/drawing/2014/main" id="{5EEFC147-6430-4B07-A7AF-63211BEF8D43}"/>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sz="1350"/>
            </a:p>
          </p:txBody>
        </p:sp>
        <p:sp>
          <p:nvSpPr>
            <p:cNvPr id="111" name="任意多边形 65">
              <a:extLst>
                <a:ext uri="{FF2B5EF4-FFF2-40B4-BE49-F238E27FC236}">
                  <a16:creationId xmlns:a16="http://schemas.microsoft.com/office/drawing/2014/main" id="{80311202-1761-43C0-A021-0AC57898EA4F}"/>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sz="1350"/>
            </a:p>
          </p:txBody>
        </p:sp>
        <p:sp>
          <p:nvSpPr>
            <p:cNvPr id="112" name="任意多边形 67">
              <a:extLst>
                <a:ext uri="{FF2B5EF4-FFF2-40B4-BE49-F238E27FC236}">
                  <a16:creationId xmlns:a16="http://schemas.microsoft.com/office/drawing/2014/main" id="{AE1505E7-DBBD-485A-95BD-7AFEDE053C51}"/>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sz="1350"/>
            </a:p>
          </p:txBody>
        </p:sp>
      </p:grpSp>
      <p:sp>
        <p:nvSpPr>
          <p:cNvPr id="113" name="íşlïḍè">
            <a:extLst>
              <a:ext uri="{FF2B5EF4-FFF2-40B4-BE49-F238E27FC236}">
                <a16:creationId xmlns:a16="http://schemas.microsoft.com/office/drawing/2014/main" id="{A02FCFE8-93F8-4984-84F1-669E7C2E8004}"/>
              </a:ext>
            </a:extLst>
          </p:cNvPr>
          <p:cNvSpPr txBox="1"/>
          <p:nvPr/>
        </p:nvSpPr>
        <p:spPr>
          <a:xfrm>
            <a:off x="4953045" y="1556711"/>
            <a:ext cx="3882911"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每个人拥有几个</a:t>
            </a:r>
            <a:r>
              <a:rPr lang="en-US" altLang="zh-CN" sz="1350" b="1" dirty="0">
                <a:solidFill>
                  <a:schemeClr val="accent3">
                    <a:lumMod val="75000"/>
                  </a:schemeClr>
                </a:solidFill>
                <a:latin typeface="Arial Narrow" panose="020B0606020202030204" pitchFamily="34" charset="0"/>
              </a:rPr>
              <a:t>48</a:t>
            </a:r>
            <a:r>
              <a:rPr lang="zh-CN" altLang="en-US" sz="1350" b="1" dirty="0">
                <a:solidFill>
                  <a:schemeClr val="accent3">
                    <a:lumMod val="75000"/>
                  </a:schemeClr>
                </a:solidFill>
                <a:latin typeface="Arial Narrow" panose="020B0606020202030204" pitchFamily="34" charset="0"/>
              </a:rPr>
              <a:t>比特的全球唯一的单播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a:t>
            </a:r>
          </a:p>
        </p:txBody>
      </p:sp>
      <p:sp>
        <p:nvSpPr>
          <p:cNvPr id="114" name="íşlïḍè">
            <a:extLst>
              <a:ext uri="{FF2B5EF4-FFF2-40B4-BE49-F238E27FC236}">
                <a16:creationId xmlns:a16="http://schemas.microsoft.com/office/drawing/2014/main" id="{318BE3CD-8E84-43A6-BA53-BC494C2B084B}"/>
              </a:ext>
            </a:extLst>
          </p:cNvPr>
          <p:cNvSpPr txBox="1"/>
          <p:nvPr/>
        </p:nvSpPr>
        <p:spPr>
          <a:xfrm>
            <a:off x="4953045" y="1893124"/>
            <a:ext cx="3882911"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48</a:t>
            </a:r>
            <a:r>
              <a:rPr lang="zh-CN" altLang="en-US" sz="1350" b="1" dirty="0">
                <a:solidFill>
                  <a:schemeClr val="accent3">
                    <a:lumMod val="75000"/>
                  </a:schemeClr>
                </a:solidFill>
                <a:latin typeface="Arial Narrow" panose="020B0606020202030204" pitchFamily="34" charset="0"/>
              </a:rPr>
              <a:t>比特的全球唯一的单播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地址会耗尽吗？</a:t>
            </a:r>
          </a:p>
        </p:txBody>
      </p:sp>
      <p:pic>
        <p:nvPicPr>
          <p:cNvPr id="115" name="图形 114">
            <a:extLst>
              <a:ext uri="{FF2B5EF4-FFF2-40B4-BE49-F238E27FC236}">
                <a16:creationId xmlns:a16="http://schemas.microsoft.com/office/drawing/2014/main" id="{772F6719-9056-4549-BE85-5B80636A19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55268" y="1246579"/>
            <a:ext cx="639784" cy="388730"/>
          </a:xfrm>
          <a:prstGeom prst="rect">
            <a:avLst/>
          </a:prstGeom>
        </p:spPr>
      </p:pic>
      <p:grpSp>
        <p:nvGrpSpPr>
          <p:cNvPr id="12" name="组合 11">
            <a:extLst>
              <a:ext uri="{FF2B5EF4-FFF2-40B4-BE49-F238E27FC236}">
                <a16:creationId xmlns:a16="http://schemas.microsoft.com/office/drawing/2014/main" id="{1B861D89-CC88-4F96-BC1A-AD59950B7270}"/>
              </a:ext>
            </a:extLst>
          </p:cNvPr>
          <p:cNvGrpSpPr/>
          <p:nvPr/>
        </p:nvGrpSpPr>
        <p:grpSpPr>
          <a:xfrm>
            <a:off x="287245" y="1875736"/>
            <a:ext cx="2321360" cy="471488"/>
            <a:chOff x="460805" y="2965450"/>
            <a:chExt cx="3095147" cy="628650"/>
          </a:xfrm>
        </p:grpSpPr>
        <p:pic>
          <p:nvPicPr>
            <p:cNvPr id="116" name="图形 115">
              <a:extLst>
                <a:ext uri="{FF2B5EF4-FFF2-40B4-BE49-F238E27FC236}">
                  <a16:creationId xmlns:a16="http://schemas.microsoft.com/office/drawing/2014/main" id="{84905B80-A321-47F6-8E26-F75ECDD71B8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60805" y="2965450"/>
              <a:ext cx="630827" cy="610144"/>
            </a:xfrm>
            <a:prstGeom prst="rect">
              <a:avLst/>
            </a:prstGeom>
          </p:spPr>
        </p:pic>
        <p:pic>
          <p:nvPicPr>
            <p:cNvPr id="117" name="图形 116">
              <a:extLst>
                <a:ext uri="{FF2B5EF4-FFF2-40B4-BE49-F238E27FC236}">
                  <a16:creationId xmlns:a16="http://schemas.microsoft.com/office/drawing/2014/main" id="{11F1969C-EEF7-47AE-9116-9486E1C27DA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518817" y="2965450"/>
              <a:ext cx="734711" cy="570035"/>
            </a:xfrm>
            <a:prstGeom prst="rect">
              <a:avLst/>
            </a:prstGeom>
          </p:spPr>
        </p:pic>
        <p:pic>
          <p:nvPicPr>
            <p:cNvPr id="118" name="图形 117">
              <a:extLst>
                <a:ext uri="{FF2B5EF4-FFF2-40B4-BE49-F238E27FC236}">
                  <a16:creationId xmlns:a16="http://schemas.microsoft.com/office/drawing/2014/main" id="{2B1E1444-4FA8-4810-A969-C626D6E26F4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603452" y="2965450"/>
              <a:ext cx="952500" cy="628650"/>
            </a:xfrm>
            <a:prstGeom prst="rect">
              <a:avLst/>
            </a:prstGeom>
          </p:spPr>
        </p:pic>
      </p:grpSp>
      <p:grpSp>
        <p:nvGrpSpPr>
          <p:cNvPr id="15" name="组合 14">
            <a:extLst>
              <a:ext uri="{FF2B5EF4-FFF2-40B4-BE49-F238E27FC236}">
                <a16:creationId xmlns:a16="http://schemas.microsoft.com/office/drawing/2014/main" id="{AB67158B-8034-4C95-AF40-B593D809779A}"/>
              </a:ext>
            </a:extLst>
          </p:cNvPr>
          <p:cNvGrpSpPr/>
          <p:nvPr/>
        </p:nvGrpSpPr>
        <p:grpSpPr>
          <a:xfrm>
            <a:off x="635737" y="2587651"/>
            <a:ext cx="1441064" cy="350771"/>
            <a:chOff x="1065249" y="4502803"/>
            <a:chExt cx="1921419" cy="467694"/>
          </a:xfrm>
        </p:grpSpPr>
        <p:pic>
          <p:nvPicPr>
            <p:cNvPr id="123" name="图形 122">
              <a:extLst>
                <a:ext uri="{FF2B5EF4-FFF2-40B4-BE49-F238E27FC236}">
                  <a16:creationId xmlns:a16="http://schemas.microsoft.com/office/drawing/2014/main" id="{8CE2013F-40E7-4A04-98CB-DECD8146C35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423144" y="4504653"/>
              <a:ext cx="563524" cy="465844"/>
            </a:xfrm>
            <a:prstGeom prst="rect">
              <a:avLst/>
            </a:prstGeom>
          </p:spPr>
        </p:pic>
        <p:pic>
          <p:nvPicPr>
            <p:cNvPr id="124" name="图形 123">
              <a:extLst>
                <a:ext uri="{FF2B5EF4-FFF2-40B4-BE49-F238E27FC236}">
                  <a16:creationId xmlns:a16="http://schemas.microsoft.com/office/drawing/2014/main" id="{9D32C621-4DB1-41D9-A784-DB63F32D738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65249" y="4502803"/>
              <a:ext cx="465844" cy="465844"/>
            </a:xfrm>
            <a:prstGeom prst="rect">
              <a:avLst/>
            </a:prstGeom>
          </p:spPr>
        </p:pic>
      </p:grpSp>
      <p:sp>
        <p:nvSpPr>
          <p:cNvPr id="40" name="矩形 39">
            <a:extLst>
              <a:ext uri="{FF2B5EF4-FFF2-40B4-BE49-F238E27FC236}">
                <a16:creationId xmlns:a16="http://schemas.microsoft.com/office/drawing/2014/main" id="{B9376B34-AF28-4291-83E7-069F867CB17D}"/>
              </a:ext>
            </a:extLst>
          </p:cNvPr>
          <p:cNvSpPr/>
          <p:nvPr/>
        </p:nvSpPr>
        <p:spPr>
          <a:xfrm>
            <a:off x="473532" y="3449397"/>
            <a:ext cx="3823639" cy="10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latin typeface="Arial Narrow" panose="020B0606020202030204" pitchFamily="34" charset="0"/>
              </a:rPr>
              <a:t>         对于使用</a:t>
            </a:r>
            <a:r>
              <a:rPr lang="en-US" altLang="zh-CN" sz="1350" b="1" dirty="0">
                <a:latin typeface="Arial Narrow" panose="020B0606020202030204" pitchFamily="34" charset="0"/>
              </a:rPr>
              <a:t>48</a:t>
            </a:r>
            <a:r>
              <a:rPr lang="zh-CN" altLang="en-US" sz="1350" b="1" dirty="0">
                <a:latin typeface="Arial Narrow" panose="020B0606020202030204" pitchFamily="34" charset="0"/>
              </a:rPr>
              <a:t>比特</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地址的应用程序，</a:t>
            </a:r>
            <a:r>
              <a:rPr lang="en-US" altLang="zh-CN" sz="1350" b="1" dirty="0">
                <a:latin typeface="Arial Narrow" panose="020B0606020202030204" pitchFamily="34" charset="0"/>
              </a:rPr>
              <a:t>IEEE</a:t>
            </a:r>
            <a:r>
              <a:rPr lang="zh-CN" altLang="en-US" sz="1350" b="1" dirty="0">
                <a:latin typeface="Arial Narrow" panose="020B0606020202030204" pitchFamily="34" charset="0"/>
              </a:rPr>
              <a:t>的目标寿命为</a:t>
            </a:r>
            <a:r>
              <a:rPr lang="en-US" altLang="zh-CN" sz="1350" b="1" dirty="0">
                <a:latin typeface="Arial Narrow" panose="020B0606020202030204" pitchFamily="34" charset="0"/>
              </a:rPr>
              <a:t>100</a:t>
            </a:r>
            <a:r>
              <a:rPr lang="zh-CN" altLang="en-US" sz="1350" b="1" dirty="0">
                <a:latin typeface="Arial Narrow" panose="020B0606020202030204" pitchFamily="34" charset="0"/>
              </a:rPr>
              <a:t>年（直到</a:t>
            </a:r>
            <a:r>
              <a:rPr lang="en-US" altLang="zh-CN" sz="1350" b="1" dirty="0">
                <a:latin typeface="Arial Narrow" panose="020B0606020202030204" pitchFamily="34" charset="0"/>
              </a:rPr>
              <a:t>2080</a:t>
            </a:r>
            <a:r>
              <a:rPr lang="zh-CN" altLang="en-US" sz="1350" b="1" dirty="0">
                <a:latin typeface="Arial Narrow" panose="020B0606020202030204" pitchFamily="34" charset="0"/>
              </a:rPr>
              <a:t>年），但鼓励采用</a:t>
            </a:r>
            <a:r>
              <a:rPr lang="en-US" altLang="zh-CN" sz="1350" b="1" dirty="0">
                <a:latin typeface="Arial Narrow" panose="020B0606020202030204" pitchFamily="34" charset="0"/>
              </a:rPr>
              <a:t>64</a:t>
            </a:r>
            <a:r>
              <a:rPr lang="zh-CN" altLang="en-US" sz="1350" b="1" dirty="0">
                <a:latin typeface="Arial Narrow" panose="020B0606020202030204" pitchFamily="34" charset="0"/>
              </a:rPr>
              <a:t>比特作为替代。</a:t>
            </a:r>
          </a:p>
        </p:txBody>
      </p:sp>
      <p:grpSp>
        <p:nvGrpSpPr>
          <p:cNvPr id="41" name="组合 40">
            <a:extLst>
              <a:ext uri="{FF2B5EF4-FFF2-40B4-BE49-F238E27FC236}">
                <a16:creationId xmlns:a16="http://schemas.microsoft.com/office/drawing/2014/main" id="{E39BE8A6-A1D1-4201-A998-AC32ACD856A6}"/>
              </a:ext>
            </a:extLst>
          </p:cNvPr>
          <p:cNvGrpSpPr/>
          <p:nvPr/>
        </p:nvGrpSpPr>
        <p:grpSpPr>
          <a:xfrm>
            <a:off x="2936107" y="1249522"/>
            <a:ext cx="810554" cy="323165"/>
            <a:chOff x="3967435" y="1304221"/>
            <a:chExt cx="1080739" cy="430887"/>
          </a:xfrm>
        </p:grpSpPr>
        <p:sp>
          <p:nvSpPr>
            <p:cNvPr id="119" name="ethernet_161903">
              <a:extLst>
                <a:ext uri="{FF2B5EF4-FFF2-40B4-BE49-F238E27FC236}">
                  <a16:creationId xmlns:a16="http://schemas.microsoft.com/office/drawing/2014/main" id="{AE6C99A2-6C83-4333-8995-B4FEEAFF8287}"/>
                </a:ext>
              </a:extLst>
            </p:cNvPr>
            <p:cNvSpPr/>
            <p:nvPr/>
          </p:nvSpPr>
          <p:spPr>
            <a:xfrm>
              <a:off x="4647410" y="1305790"/>
              <a:ext cx="400764" cy="400111"/>
            </a:xfrm>
            <a:custGeom>
              <a:avLst/>
              <a:gdLst>
                <a:gd name="T0" fmla="*/ 0 w 6533"/>
                <a:gd name="T1" fmla="*/ 0 h 6533"/>
                <a:gd name="T2" fmla="*/ 0 w 6533"/>
                <a:gd name="T3" fmla="*/ 6533 h 6533"/>
                <a:gd name="T4" fmla="*/ 6533 w 6533"/>
                <a:gd name="T5" fmla="*/ 6533 h 6533"/>
                <a:gd name="T6" fmla="*/ 6533 w 6533"/>
                <a:gd name="T7" fmla="*/ 0 h 6533"/>
                <a:gd name="T8" fmla="*/ 0 w 6533"/>
                <a:gd name="T9" fmla="*/ 0 h 6533"/>
                <a:gd name="T10" fmla="*/ 5735 w 6533"/>
                <a:gd name="T11" fmla="*/ 4439 h 6533"/>
                <a:gd name="T12" fmla="*/ 4568 w 6533"/>
                <a:gd name="T13" fmla="*/ 4439 h 6533"/>
                <a:gd name="T14" fmla="*/ 4568 w 6533"/>
                <a:gd name="T15" fmla="*/ 5117 h 6533"/>
                <a:gd name="T16" fmla="*/ 4127 w 6533"/>
                <a:gd name="T17" fmla="*/ 5117 h 6533"/>
                <a:gd name="T18" fmla="*/ 4127 w 6533"/>
                <a:gd name="T19" fmla="*/ 5796 h 6533"/>
                <a:gd name="T20" fmla="*/ 2405 w 6533"/>
                <a:gd name="T21" fmla="*/ 5796 h 6533"/>
                <a:gd name="T22" fmla="*/ 2405 w 6533"/>
                <a:gd name="T23" fmla="*/ 5121 h 6533"/>
                <a:gd name="T24" fmla="*/ 1964 w 6533"/>
                <a:gd name="T25" fmla="*/ 5121 h 6533"/>
                <a:gd name="T26" fmla="*/ 1964 w 6533"/>
                <a:gd name="T27" fmla="*/ 4437 h 6533"/>
                <a:gd name="T28" fmla="*/ 799 w 6533"/>
                <a:gd name="T29" fmla="*/ 4437 h 6533"/>
                <a:gd name="T30" fmla="*/ 799 w 6533"/>
                <a:gd name="T31" fmla="*/ 731 h 6533"/>
                <a:gd name="T32" fmla="*/ 1421 w 6533"/>
                <a:gd name="T33" fmla="*/ 731 h 6533"/>
                <a:gd name="T34" fmla="*/ 1421 w 6533"/>
                <a:gd name="T35" fmla="*/ 1617 h 6533"/>
                <a:gd name="T36" fmla="*/ 1935 w 6533"/>
                <a:gd name="T37" fmla="*/ 1617 h 6533"/>
                <a:gd name="T38" fmla="*/ 1935 w 6533"/>
                <a:gd name="T39" fmla="*/ 731 h 6533"/>
                <a:gd name="T40" fmla="*/ 2479 w 6533"/>
                <a:gd name="T41" fmla="*/ 731 h 6533"/>
                <a:gd name="T42" fmla="*/ 2479 w 6533"/>
                <a:gd name="T43" fmla="*/ 1617 h 6533"/>
                <a:gd name="T44" fmla="*/ 2992 w 6533"/>
                <a:gd name="T45" fmla="*/ 1617 h 6533"/>
                <a:gd name="T46" fmla="*/ 2992 w 6533"/>
                <a:gd name="T47" fmla="*/ 731 h 6533"/>
                <a:gd name="T48" fmla="*/ 3536 w 6533"/>
                <a:gd name="T49" fmla="*/ 731 h 6533"/>
                <a:gd name="T50" fmla="*/ 3536 w 6533"/>
                <a:gd name="T51" fmla="*/ 1617 h 6533"/>
                <a:gd name="T52" fmla="*/ 4049 w 6533"/>
                <a:gd name="T53" fmla="*/ 1617 h 6533"/>
                <a:gd name="T54" fmla="*/ 4049 w 6533"/>
                <a:gd name="T55" fmla="*/ 731 h 6533"/>
                <a:gd name="T56" fmla="*/ 4593 w 6533"/>
                <a:gd name="T57" fmla="*/ 731 h 6533"/>
                <a:gd name="T58" fmla="*/ 4593 w 6533"/>
                <a:gd name="T59" fmla="*/ 1617 h 6533"/>
                <a:gd name="T60" fmla="*/ 5107 w 6533"/>
                <a:gd name="T61" fmla="*/ 1617 h 6533"/>
                <a:gd name="T62" fmla="*/ 5107 w 6533"/>
                <a:gd name="T63" fmla="*/ 731 h 6533"/>
                <a:gd name="T64" fmla="*/ 5729 w 6533"/>
                <a:gd name="T65" fmla="*/ 731 h 6533"/>
                <a:gd name="T66" fmla="*/ 5729 w 6533"/>
                <a:gd name="T67" fmla="*/ 4439 h 6533"/>
                <a:gd name="T68" fmla="*/ 5735 w 6533"/>
                <a:gd name="T69" fmla="*/ 4439 h 6533"/>
                <a:gd name="T70" fmla="*/ 5735 w 6533"/>
                <a:gd name="T71" fmla="*/ 4439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33" h="6533">
                  <a:moveTo>
                    <a:pt x="0" y="0"/>
                  </a:moveTo>
                  <a:lnTo>
                    <a:pt x="0" y="6533"/>
                  </a:lnTo>
                  <a:lnTo>
                    <a:pt x="6533" y="6533"/>
                  </a:lnTo>
                  <a:lnTo>
                    <a:pt x="6533" y="0"/>
                  </a:lnTo>
                  <a:lnTo>
                    <a:pt x="0" y="0"/>
                  </a:lnTo>
                  <a:close/>
                  <a:moveTo>
                    <a:pt x="5735" y="4439"/>
                  </a:moveTo>
                  <a:lnTo>
                    <a:pt x="4568" y="4439"/>
                  </a:lnTo>
                  <a:lnTo>
                    <a:pt x="4568" y="5117"/>
                  </a:lnTo>
                  <a:lnTo>
                    <a:pt x="4127" y="5117"/>
                  </a:lnTo>
                  <a:lnTo>
                    <a:pt x="4127" y="5796"/>
                  </a:lnTo>
                  <a:lnTo>
                    <a:pt x="2405" y="5796"/>
                  </a:lnTo>
                  <a:lnTo>
                    <a:pt x="2405" y="5121"/>
                  </a:lnTo>
                  <a:lnTo>
                    <a:pt x="1964" y="5121"/>
                  </a:lnTo>
                  <a:lnTo>
                    <a:pt x="1964" y="4437"/>
                  </a:lnTo>
                  <a:lnTo>
                    <a:pt x="799" y="4437"/>
                  </a:lnTo>
                  <a:lnTo>
                    <a:pt x="799" y="731"/>
                  </a:lnTo>
                  <a:lnTo>
                    <a:pt x="1421" y="731"/>
                  </a:lnTo>
                  <a:lnTo>
                    <a:pt x="1421" y="1617"/>
                  </a:lnTo>
                  <a:lnTo>
                    <a:pt x="1935" y="1617"/>
                  </a:lnTo>
                  <a:lnTo>
                    <a:pt x="1935" y="731"/>
                  </a:lnTo>
                  <a:lnTo>
                    <a:pt x="2479" y="731"/>
                  </a:lnTo>
                  <a:lnTo>
                    <a:pt x="2479" y="1617"/>
                  </a:lnTo>
                  <a:lnTo>
                    <a:pt x="2992" y="1617"/>
                  </a:lnTo>
                  <a:lnTo>
                    <a:pt x="2992" y="731"/>
                  </a:lnTo>
                  <a:lnTo>
                    <a:pt x="3536" y="731"/>
                  </a:lnTo>
                  <a:lnTo>
                    <a:pt x="3536" y="1617"/>
                  </a:lnTo>
                  <a:lnTo>
                    <a:pt x="4049" y="1617"/>
                  </a:lnTo>
                  <a:lnTo>
                    <a:pt x="4049" y="731"/>
                  </a:lnTo>
                  <a:lnTo>
                    <a:pt x="4593" y="731"/>
                  </a:lnTo>
                  <a:lnTo>
                    <a:pt x="4593" y="1617"/>
                  </a:lnTo>
                  <a:lnTo>
                    <a:pt x="5107" y="1617"/>
                  </a:lnTo>
                  <a:lnTo>
                    <a:pt x="5107" y="731"/>
                  </a:lnTo>
                  <a:lnTo>
                    <a:pt x="5729" y="731"/>
                  </a:lnTo>
                  <a:lnTo>
                    <a:pt x="5729" y="4439"/>
                  </a:lnTo>
                  <a:lnTo>
                    <a:pt x="5735" y="4439"/>
                  </a:lnTo>
                  <a:lnTo>
                    <a:pt x="5735" y="44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文本框 125">
              <a:extLst>
                <a:ext uri="{FF2B5EF4-FFF2-40B4-BE49-F238E27FC236}">
                  <a16:creationId xmlns:a16="http://schemas.microsoft.com/office/drawing/2014/main" id="{8A97DEF0-0B21-475A-9953-614C892A11B2}"/>
                </a:ext>
              </a:extLst>
            </p:cNvPr>
            <p:cNvSpPr txBox="1"/>
            <p:nvPr/>
          </p:nvSpPr>
          <p:spPr>
            <a:xfrm>
              <a:off x="3967435" y="1304221"/>
              <a:ext cx="698496" cy="430887"/>
            </a:xfrm>
            <a:prstGeom prst="rect">
              <a:avLst/>
            </a:prstGeom>
            <a:noFill/>
          </p:spPr>
          <p:txBody>
            <a:bodyPr wrap="square" rtlCol="0">
              <a:spAutoFit/>
            </a:bodyPr>
            <a:lstStyle/>
            <a:p>
              <a:r>
                <a:rPr lang="en-US" altLang="zh-CN" sz="1500" b="1" dirty="0"/>
                <a:t>1</a:t>
              </a:r>
              <a:r>
                <a:rPr lang="zh-CN" altLang="en-US" sz="1500" b="1" dirty="0"/>
                <a:t>个</a:t>
              </a:r>
            </a:p>
          </p:txBody>
        </p:sp>
      </p:grpSp>
      <p:grpSp>
        <p:nvGrpSpPr>
          <p:cNvPr id="130" name="组合 129">
            <a:extLst>
              <a:ext uri="{FF2B5EF4-FFF2-40B4-BE49-F238E27FC236}">
                <a16:creationId xmlns:a16="http://schemas.microsoft.com/office/drawing/2014/main" id="{86407AAE-A0AB-4B6E-8A89-7510DC9775B2}"/>
              </a:ext>
            </a:extLst>
          </p:cNvPr>
          <p:cNvGrpSpPr/>
          <p:nvPr/>
        </p:nvGrpSpPr>
        <p:grpSpPr>
          <a:xfrm>
            <a:off x="2936107" y="1828068"/>
            <a:ext cx="1579049" cy="473206"/>
            <a:chOff x="3967435" y="2075615"/>
            <a:chExt cx="2105399" cy="630942"/>
          </a:xfrm>
        </p:grpSpPr>
        <p:grpSp>
          <p:nvGrpSpPr>
            <p:cNvPr id="17" name="组合 16">
              <a:extLst>
                <a:ext uri="{FF2B5EF4-FFF2-40B4-BE49-F238E27FC236}">
                  <a16:creationId xmlns:a16="http://schemas.microsoft.com/office/drawing/2014/main" id="{D910DE29-DD8D-4EA5-BCE0-0B6ECA2DB27D}"/>
                </a:ext>
              </a:extLst>
            </p:cNvPr>
            <p:cNvGrpSpPr/>
            <p:nvPr/>
          </p:nvGrpSpPr>
          <p:grpSpPr>
            <a:xfrm>
              <a:off x="4602777" y="2075615"/>
              <a:ext cx="1470057" cy="614911"/>
              <a:chOff x="4221229" y="2075615"/>
              <a:chExt cx="1470057" cy="614911"/>
            </a:xfrm>
          </p:grpSpPr>
          <p:sp>
            <p:nvSpPr>
              <p:cNvPr id="120" name="iconfont-11085-5222610">
                <a:extLst>
                  <a:ext uri="{FF2B5EF4-FFF2-40B4-BE49-F238E27FC236}">
                    <a16:creationId xmlns:a16="http://schemas.microsoft.com/office/drawing/2014/main" id="{58B83A24-E793-4B09-B6D0-7E28C99B3E8B}"/>
                  </a:ext>
                </a:extLst>
              </p:cNvPr>
              <p:cNvSpPr/>
              <p:nvPr/>
            </p:nvSpPr>
            <p:spPr>
              <a:xfrm>
                <a:off x="4221229" y="2075615"/>
                <a:ext cx="557284" cy="609685"/>
              </a:xfrm>
              <a:custGeom>
                <a:avLst/>
                <a:gdLst>
                  <a:gd name="connsiteX0" fmla="*/ 308859 w 451431"/>
                  <a:gd name="connsiteY0" fmla="*/ 405861 h 493879"/>
                  <a:gd name="connsiteX1" fmla="*/ 308859 w 451431"/>
                  <a:gd name="connsiteY1" fmla="*/ 457029 h 493879"/>
                  <a:gd name="connsiteX2" fmla="*/ 324335 w 451431"/>
                  <a:gd name="connsiteY2" fmla="*/ 457029 h 493879"/>
                  <a:gd name="connsiteX3" fmla="*/ 324335 w 451431"/>
                  <a:gd name="connsiteY3" fmla="*/ 405861 h 493879"/>
                  <a:gd name="connsiteX4" fmla="*/ 230429 w 451431"/>
                  <a:gd name="connsiteY4" fmla="*/ 405861 h 493879"/>
                  <a:gd name="connsiteX5" fmla="*/ 230429 w 451431"/>
                  <a:gd name="connsiteY5" fmla="*/ 457029 h 493879"/>
                  <a:gd name="connsiteX6" fmla="*/ 245905 w 451431"/>
                  <a:gd name="connsiteY6" fmla="*/ 457029 h 493879"/>
                  <a:gd name="connsiteX7" fmla="*/ 245905 w 451431"/>
                  <a:gd name="connsiteY7" fmla="*/ 405861 h 493879"/>
                  <a:gd name="connsiteX8" fmla="*/ 159666 w 451431"/>
                  <a:gd name="connsiteY8" fmla="*/ 405861 h 493879"/>
                  <a:gd name="connsiteX9" fmla="*/ 142237 w 451431"/>
                  <a:gd name="connsiteY9" fmla="*/ 441750 h 493879"/>
                  <a:gd name="connsiteX10" fmla="*/ 141952 w 451431"/>
                  <a:gd name="connsiteY10" fmla="*/ 441750 h 493879"/>
                  <a:gd name="connsiteX11" fmla="*/ 127190 w 451431"/>
                  <a:gd name="connsiteY11" fmla="*/ 405909 h 493879"/>
                  <a:gd name="connsiteX12" fmla="*/ 110856 w 451431"/>
                  <a:gd name="connsiteY12" fmla="*/ 405909 h 493879"/>
                  <a:gd name="connsiteX13" fmla="*/ 135428 w 451431"/>
                  <a:gd name="connsiteY13" fmla="*/ 457076 h 493879"/>
                  <a:gd name="connsiteX14" fmla="*/ 149047 w 451431"/>
                  <a:gd name="connsiteY14" fmla="*/ 457076 h 493879"/>
                  <a:gd name="connsiteX15" fmla="*/ 165095 w 451431"/>
                  <a:gd name="connsiteY15" fmla="*/ 421235 h 493879"/>
                  <a:gd name="connsiteX16" fmla="*/ 165381 w 451431"/>
                  <a:gd name="connsiteY16" fmla="*/ 421235 h 493879"/>
                  <a:gd name="connsiteX17" fmla="*/ 181428 w 451431"/>
                  <a:gd name="connsiteY17" fmla="*/ 457029 h 493879"/>
                  <a:gd name="connsiteX18" fmla="*/ 195143 w 451431"/>
                  <a:gd name="connsiteY18" fmla="*/ 457029 h 493879"/>
                  <a:gd name="connsiteX19" fmla="*/ 219619 w 451431"/>
                  <a:gd name="connsiteY19" fmla="*/ 405861 h 493879"/>
                  <a:gd name="connsiteX20" fmla="*/ 203238 w 451431"/>
                  <a:gd name="connsiteY20" fmla="*/ 405861 h 493879"/>
                  <a:gd name="connsiteX21" fmla="*/ 188619 w 451431"/>
                  <a:gd name="connsiteY21" fmla="*/ 441750 h 493879"/>
                  <a:gd name="connsiteX22" fmla="*/ 188333 w 451431"/>
                  <a:gd name="connsiteY22" fmla="*/ 441750 h 493879"/>
                  <a:gd name="connsiteX23" fmla="*/ 170857 w 451431"/>
                  <a:gd name="connsiteY23" fmla="*/ 405861 h 493879"/>
                  <a:gd name="connsiteX24" fmla="*/ 308859 w 451431"/>
                  <a:gd name="connsiteY24" fmla="*/ 385156 h 493879"/>
                  <a:gd name="connsiteX25" fmla="*/ 308859 w 451431"/>
                  <a:gd name="connsiteY25" fmla="*/ 395485 h 493879"/>
                  <a:gd name="connsiteX26" fmla="*/ 324335 w 451431"/>
                  <a:gd name="connsiteY26" fmla="*/ 395485 h 493879"/>
                  <a:gd name="connsiteX27" fmla="*/ 324335 w 451431"/>
                  <a:gd name="connsiteY27" fmla="*/ 385156 h 493879"/>
                  <a:gd name="connsiteX28" fmla="*/ 289716 w 451431"/>
                  <a:gd name="connsiteY28" fmla="*/ 385156 h 493879"/>
                  <a:gd name="connsiteX29" fmla="*/ 274811 w 451431"/>
                  <a:gd name="connsiteY29" fmla="*/ 388393 h 493879"/>
                  <a:gd name="connsiteX30" fmla="*/ 268763 w 451431"/>
                  <a:gd name="connsiteY30" fmla="*/ 399102 h 493879"/>
                  <a:gd name="connsiteX31" fmla="*/ 268763 w 451431"/>
                  <a:gd name="connsiteY31" fmla="*/ 405861 h 493879"/>
                  <a:gd name="connsiteX32" fmla="*/ 261001 w 451431"/>
                  <a:gd name="connsiteY32" fmla="*/ 405861 h 493879"/>
                  <a:gd name="connsiteX33" fmla="*/ 261001 w 451431"/>
                  <a:gd name="connsiteY33" fmla="*/ 413715 h 493879"/>
                  <a:gd name="connsiteX34" fmla="*/ 268763 w 451431"/>
                  <a:gd name="connsiteY34" fmla="*/ 413715 h 493879"/>
                  <a:gd name="connsiteX35" fmla="*/ 268763 w 451431"/>
                  <a:gd name="connsiteY35" fmla="*/ 457076 h 493879"/>
                  <a:gd name="connsiteX36" fmla="*/ 284239 w 451431"/>
                  <a:gd name="connsiteY36" fmla="*/ 457076 h 493879"/>
                  <a:gd name="connsiteX37" fmla="*/ 284239 w 451431"/>
                  <a:gd name="connsiteY37" fmla="*/ 413715 h 493879"/>
                  <a:gd name="connsiteX38" fmla="*/ 299716 w 451431"/>
                  <a:gd name="connsiteY38" fmla="*/ 413715 h 493879"/>
                  <a:gd name="connsiteX39" fmla="*/ 299716 w 451431"/>
                  <a:gd name="connsiteY39" fmla="*/ 405861 h 493879"/>
                  <a:gd name="connsiteX40" fmla="*/ 284239 w 451431"/>
                  <a:gd name="connsiteY40" fmla="*/ 405861 h 493879"/>
                  <a:gd name="connsiteX41" fmla="*/ 284239 w 451431"/>
                  <a:gd name="connsiteY41" fmla="*/ 399102 h 493879"/>
                  <a:gd name="connsiteX42" fmla="*/ 290858 w 451431"/>
                  <a:gd name="connsiteY42" fmla="*/ 394866 h 493879"/>
                  <a:gd name="connsiteX43" fmla="*/ 299668 w 451431"/>
                  <a:gd name="connsiteY43" fmla="*/ 394866 h 493879"/>
                  <a:gd name="connsiteX44" fmla="*/ 299668 w 451431"/>
                  <a:gd name="connsiteY44" fmla="*/ 385156 h 493879"/>
                  <a:gd name="connsiteX45" fmla="*/ 230429 w 451431"/>
                  <a:gd name="connsiteY45" fmla="*/ 385156 h 493879"/>
                  <a:gd name="connsiteX46" fmla="*/ 230429 w 451431"/>
                  <a:gd name="connsiteY46" fmla="*/ 395485 h 493879"/>
                  <a:gd name="connsiteX47" fmla="*/ 245905 w 451431"/>
                  <a:gd name="connsiteY47" fmla="*/ 395485 h 493879"/>
                  <a:gd name="connsiteX48" fmla="*/ 245905 w 451431"/>
                  <a:gd name="connsiteY48" fmla="*/ 385156 h 493879"/>
                  <a:gd name="connsiteX49" fmla="*/ 52808 w 451431"/>
                  <a:gd name="connsiteY49" fmla="*/ 333080 h 493879"/>
                  <a:gd name="connsiteX50" fmla="*/ 185998 w 451431"/>
                  <a:gd name="connsiteY50" fmla="*/ 333080 h 493879"/>
                  <a:gd name="connsiteX51" fmla="*/ 225713 w 451431"/>
                  <a:gd name="connsiteY51" fmla="*/ 362897 h 493879"/>
                  <a:gd name="connsiteX52" fmla="*/ 265427 w 451431"/>
                  <a:gd name="connsiteY52" fmla="*/ 333080 h 493879"/>
                  <a:gd name="connsiteX53" fmla="*/ 392617 w 451431"/>
                  <a:gd name="connsiteY53" fmla="*/ 333080 h 493879"/>
                  <a:gd name="connsiteX54" fmla="*/ 427998 w 451431"/>
                  <a:gd name="connsiteY54" fmla="*/ 368517 h 493879"/>
                  <a:gd name="connsiteX55" fmla="*/ 427998 w 451431"/>
                  <a:gd name="connsiteY55" fmla="*/ 458490 h 493879"/>
                  <a:gd name="connsiteX56" fmla="*/ 392617 w 451431"/>
                  <a:gd name="connsiteY56" fmla="*/ 493879 h 493879"/>
                  <a:gd name="connsiteX57" fmla="*/ 52808 w 451431"/>
                  <a:gd name="connsiteY57" fmla="*/ 493879 h 493879"/>
                  <a:gd name="connsiteX58" fmla="*/ 17379 w 451431"/>
                  <a:gd name="connsiteY58" fmla="*/ 458490 h 493879"/>
                  <a:gd name="connsiteX59" fmla="*/ 17379 w 451431"/>
                  <a:gd name="connsiteY59" fmla="*/ 368517 h 493879"/>
                  <a:gd name="connsiteX60" fmla="*/ 52808 w 451431"/>
                  <a:gd name="connsiteY60" fmla="*/ 333080 h 493879"/>
                  <a:gd name="connsiteX61" fmla="*/ 221570 w 451431"/>
                  <a:gd name="connsiteY61" fmla="*/ 167150 h 493879"/>
                  <a:gd name="connsiteX62" fmla="*/ 349293 w 451431"/>
                  <a:gd name="connsiteY62" fmla="*/ 222288 h 493879"/>
                  <a:gd name="connsiteX63" fmla="*/ 349817 w 451431"/>
                  <a:gd name="connsiteY63" fmla="*/ 243305 h 493879"/>
                  <a:gd name="connsiteX64" fmla="*/ 328768 w 451431"/>
                  <a:gd name="connsiteY64" fmla="*/ 243877 h 493879"/>
                  <a:gd name="connsiteX65" fmla="*/ 222570 w 451431"/>
                  <a:gd name="connsiteY65" fmla="*/ 196935 h 493879"/>
                  <a:gd name="connsiteX66" fmla="*/ 123372 w 451431"/>
                  <a:gd name="connsiteY66" fmla="*/ 243162 h 493879"/>
                  <a:gd name="connsiteX67" fmla="*/ 112419 w 451431"/>
                  <a:gd name="connsiteY67" fmla="*/ 247975 h 493879"/>
                  <a:gd name="connsiteX68" fmla="*/ 101466 w 451431"/>
                  <a:gd name="connsiteY68" fmla="*/ 222955 h 493879"/>
                  <a:gd name="connsiteX69" fmla="*/ 221570 w 451431"/>
                  <a:gd name="connsiteY69" fmla="*/ 167150 h 493879"/>
                  <a:gd name="connsiteX70" fmla="*/ 220498 w 451431"/>
                  <a:gd name="connsiteY70" fmla="*/ 84448 h 493879"/>
                  <a:gd name="connsiteX71" fmla="*/ 383418 w 451431"/>
                  <a:gd name="connsiteY71" fmla="*/ 154861 h 493879"/>
                  <a:gd name="connsiteX72" fmla="*/ 383989 w 451431"/>
                  <a:gd name="connsiteY72" fmla="*/ 175904 h 493879"/>
                  <a:gd name="connsiteX73" fmla="*/ 362940 w 451431"/>
                  <a:gd name="connsiteY73" fmla="*/ 176427 h 493879"/>
                  <a:gd name="connsiteX74" fmla="*/ 221498 w 451431"/>
                  <a:gd name="connsiteY74" fmla="*/ 114203 h 493879"/>
                  <a:gd name="connsiteX75" fmla="*/ 89248 w 451431"/>
                  <a:gd name="connsiteY75" fmla="*/ 175713 h 493879"/>
                  <a:gd name="connsiteX76" fmla="*/ 78294 w 451431"/>
                  <a:gd name="connsiteY76" fmla="*/ 180522 h 493879"/>
                  <a:gd name="connsiteX77" fmla="*/ 67341 w 451431"/>
                  <a:gd name="connsiteY77" fmla="*/ 155575 h 493879"/>
                  <a:gd name="connsiteX78" fmla="*/ 109964 w 451431"/>
                  <a:gd name="connsiteY78" fmla="*/ 121059 h 493879"/>
                  <a:gd name="connsiteX79" fmla="*/ 220498 w 451431"/>
                  <a:gd name="connsiteY79" fmla="*/ 84448 h 493879"/>
                  <a:gd name="connsiteX80" fmla="*/ 218427 w 451431"/>
                  <a:gd name="connsiteY80" fmla="*/ 148 h 493879"/>
                  <a:gd name="connsiteX81" fmla="*/ 446808 w 451431"/>
                  <a:gd name="connsiteY81" fmla="*/ 99123 h 493879"/>
                  <a:gd name="connsiteX82" fmla="*/ 447331 w 451431"/>
                  <a:gd name="connsiteY82" fmla="*/ 120175 h 493879"/>
                  <a:gd name="connsiteX83" fmla="*/ 426284 w 451431"/>
                  <a:gd name="connsiteY83" fmla="*/ 120699 h 493879"/>
                  <a:gd name="connsiteX84" fmla="*/ 219427 w 451431"/>
                  <a:gd name="connsiteY84" fmla="*/ 29917 h 493879"/>
                  <a:gd name="connsiteX85" fmla="*/ 25856 w 451431"/>
                  <a:gd name="connsiteY85" fmla="*/ 119985 h 493879"/>
                  <a:gd name="connsiteX86" fmla="*/ 14903 w 451431"/>
                  <a:gd name="connsiteY86" fmla="*/ 124795 h 493879"/>
                  <a:gd name="connsiteX87" fmla="*/ 3951 w 451431"/>
                  <a:gd name="connsiteY87" fmla="*/ 99837 h 493879"/>
                  <a:gd name="connsiteX88" fmla="*/ 63665 w 451431"/>
                  <a:gd name="connsiteY88" fmla="*/ 51493 h 493879"/>
                  <a:gd name="connsiteX89" fmla="*/ 131094 w 451431"/>
                  <a:gd name="connsiteY89" fmla="*/ 17581 h 493879"/>
                  <a:gd name="connsiteX90" fmla="*/ 218427 w 451431"/>
                  <a:gd name="connsiteY90" fmla="*/ 148 h 4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51431" h="493879">
                    <a:moveTo>
                      <a:pt x="308859" y="405861"/>
                    </a:moveTo>
                    <a:lnTo>
                      <a:pt x="308859" y="457029"/>
                    </a:lnTo>
                    <a:lnTo>
                      <a:pt x="324335" y="457029"/>
                    </a:lnTo>
                    <a:lnTo>
                      <a:pt x="324335" y="405861"/>
                    </a:lnTo>
                    <a:close/>
                    <a:moveTo>
                      <a:pt x="230429" y="405861"/>
                    </a:moveTo>
                    <a:lnTo>
                      <a:pt x="230429" y="457029"/>
                    </a:lnTo>
                    <a:lnTo>
                      <a:pt x="245905" y="457029"/>
                    </a:lnTo>
                    <a:lnTo>
                      <a:pt x="245905" y="405861"/>
                    </a:lnTo>
                    <a:close/>
                    <a:moveTo>
                      <a:pt x="159666" y="405861"/>
                    </a:moveTo>
                    <a:lnTo>
                      <a:pt x="142237" y="441750"/>
                    </a:lnTo>
                    <a:lnTo>
                      <a:pt x="141952" y="441750"/>
                    </a:lnTo>
                    <a:lnTo>
                      <a:pt x="127190" y="405909"/>
                    </a:lnTo>
                    <a:lnTo>
                      <a:pt x="110856" y="405909"/>
                    </a:lnTo>
                    <a:lnTo>
                      <a:pt x="135428" y="457076"/>
                    </a:lnTo>
                    <a:lnTo>
                      <a:pt x="149047" y="457076"/>
                    </a:lnTo>
                    <a:lnTo>
                      <a:pt x="165095" y="421235"/>
                    </a:lnTo>
                    <a:lnTo>
                      <a:pt x="165381" y="421235"/>
                    </a:lnTo>
                    <a:lnTo>
                      <a:pt x="181428" y="457029"/>
                    </a:lnTo>
                    <a:lnTo>
                      <a:pt x="195143" y="457029"/>
                    </a:lnTo>
                    <a:lnTo>
                      <a:pt x="219619" y="405861"/>
                    </a:lnTo>
                    <a:lnTo>
                      <a:pt x="203238" y="405861"/>
                    </a:lnTo>
                    <a:lnTo>
                      <a:pt x="188619" y="441750"/>
                    </a:lnTo>
                    <a:lnTo>
                      <a:pt x="188333" y="441750"/>
                    </a:lnTo>
                    <a:lnTo>
                      <a:pt x="170857" y="405861"/>
                    </a:lnTo>
                    <a:close/>
                    <a:moveTo>
                      <a:pt x="308859" y="385156"/>
                    </a:moveTo>
                    <a:lnTo>
                      <a:pt x="308859" y="395485"/>
                    </a:lnTo>
                    <a:lnTo>
                      <a:pt x="324335" y="395485"/>
                    </a:lnTo>
                    <a:lnTo>
                      <a:pt x="324335" y="385156"/>
                    </a:lnTo>
                    <a:close/>
                    <a:moveTo>
                      <a:pt x="289716" y="385156"/>
                    </a:moveTo>
                    <a:cubicBezTo>
                      <a:pt x="283715" y="385156"/>
                      <a:pt x="278763" y="386251"/>
                      <a:pt x="274811" y="388393"/>
                    </a:cubicBezTo>
                    <a:cubicBezTo>
                      <a:pt x="270763" y="390678"/>
                      <a:pt x="268763" y="394247"/>
                      <a:pt x="268763" y="399102"/>
                    </a:cubicBezTo>
                    <a:lnTo>
                      <a:pt x="268763" y="405861"/>
                    </a:lnTo>
                    <a:lnTo>
                      <a:pt x="261001" y="405861"/>
                    </a:lnTo>
                    <a:lnTo>
                      <a:pt x="261001" y="413715"/>
                    </a:lnTo>
                    <a:lnTo>
                      <a:pt x="268763" y="413715"/>
                    </a:lnTo>
                    <a:lnTo>
                      <a:pt x="268763" y="457076"/>
                    </a:lnTo>
                    <a:lnTo>
                      <a:pt x="284239" y="457076"/>
                    </a:lnTo>
                    <a:lnTo>
                      <a:pt x="284239" y="413715"/>
                    </a:lnTo>
                    <a:lnTo>
                      <a:pt x="299716" y="413715"/>
                    </a:lnTo>
                    <a:lnTo>
                      <a:pt x="299716" y="405861"/>
                    </a:lnTo>
                    <a:lnTo>
                      <a:pt x="284239" y="405861"/>
                    </a:lnTo>
                    <a:lnTo>
                      <a:pt x="284239" y="399102"/>
                    </a:lnTo>
                    <a:cubicBezTo>
                      <a:pt x="284001" y="396199"/>
                      <a:pt x="286239" y="394771"/>
                      <a:pt x="290858" y="394866"/>
                    </a:cubicBezTo>
                    <a:lnTo>
                      <a:pt x="299668" y="394866"/>
                    </a:lnTo>
                    <a:lnTo>
                      <a:pt x="299668" y="385156"/>
                    </a:lnTo>
                    <a:close/>
                    <a:moveTo>
                      <a:pt x="230429" y="385156"/>
                    </a:moveTo>
                    <a:lnTo>
                      <a:pt x="230429" y="395485"/>
                    </a:lnTo>
                    <a:lnTo>
                      <a:pt x="245905" y="395485"/>
                    </a:lnTo>
                    <a:lnTo>
                      <a:pt x="245905" y="385156"/>
                    </a:lnTo>
                    <a:close/>
                    <a:moveTo>
                      <a:pt x="52808" y="333080"/>
                    </a:moveTo>
                    <a:lnTo>
                      <a:pt x="185998" y="333080"/>
                    </a:lnTo>
                    <a:cubicBezTo>
                      <a:pt x="191141" y="350751"/>
                      <a:pt x="207332" y="362897"/>
                      <a:pt x="225713" y="362897"/>
                    </a:cubicBezTo>
                    <a:cubicBezTo>
                      <a:pt x="244093" y="362897"/>
                      <a:pt x="260284" y="350751"/>
                      <a:pt x="265427" y="333080"/>
                    </a:cubicBezTo>
                    <a:lnTo>
                      <a:pt x="392617" y="333080"/>
                    </a:lnTo>
                    <a:cubicBezTo>
                      <a:pt x="412141" y="333080"/>
                      <a:pt x="427998" y="348941"/>
                      <a:pt x="427998" y="368517"/>
                    </a:cubicBezTo>
                    <a:lnTo>
                      <a:pt x="427998" y="458490"/>
                    </a:lnTo>
                    <a:cubicBezTo>
                      <a:pt x="427998" y="478019"/>
                      <a:pt x="412141" y="493879"/>
                      <a:pt x="392617" y="493879"/>
                    </a:cubicBezTo>
                    <a:lnTo>
                      <a:pt x="52808" y="493879"/>
                    </a:lnTo>
                    <a:cubicBezTo>
                      <a:pt x="33237" y="493879"/>
                      <a:pt x="17379" y="478019"/>
                      <a:pt x="17379" y="458490"/>
                    </a:cubicBezTo>
                    <a:lnTo>
                      <a:pt x="17379" y="368517"/>
                    </a:lnTo>
                    <a:cubicBezTo>
                      <a:pt x="17379" y="348941"/>
                      <a:pt x="33237" y="333080"/>
                      <a:pt x="52808" y="333080"/>
                    </a:cubicBezTo>
                    <a:close/>
                    <a:moveTo>
                      <a:pt x="221570" y="167150"/>
                    </a:moveTo>
                    <a:cubicBezTo>
                      <a:pt x="266287" y="165625"/>
                      <a:pt x="309243" y="184211"/>
                      <a:pt x="349293" y="222288"/>
                    </a:cubicBezTo>
                    <a:cubicBezTo>
                      <a:pt x="355246" y="227912"/>
                      <a:pt x="355484" y="237348"/>
                      <a:pt x="349817" y="243305"/>
                    </a:cubicBezTo>
                    <a:cubicBezTo>
                      <a:pt x="344150" y="249262"/>
                      <a:pt x="334721" y="249548"/>
                      <a:pt x="328768" y="243877"/>
                    </a:cubicBezTo>
                    <a:cubicBezTo>
                      <a:pt x="294718" y="211470"/>
                      <a:pt x="259001" y="195696"/>
                      <a:pt x="222570" y="196935"/>
                    </a:cubicBezTo>
                    <a:cubicBezTo>
                      <a:pt x="164708" y="198841"/>
                      <a:pt x="123800" y="242685"/>
                      <a:pt x="123372" y="243162"/>
                    </a:cubicBezTo>
                    <a:cubicBezTo>
                      <a:pt x="120562" y="246212"/>
                      <a:pt x="116610" y="247975"/>
                      <a:pt x="112419" y="247975"/>
                    </a:cubicBezTo>
                    <a:cubicBezTo>
                      <a:pt x="99465" y="247927"/>
                      <a:pt x="92703" y="232534"/>
                      <a:pt x="101466" y="222955"/>
                    </a:cubicBezTo>
                    <a:cubicBezTo>
                      <a:pt x="103466" y="220811"/>
                      <a:pt x="151374" y="169533"/>
                      <a:pt x="221570" y="167150"/>
                    </a:cubicBezTo>
                    <a:close/>
                    <a:moveTo>
                      <a:pt x="220498" y="84448"/>
                    </a:moveTo>
                    <a:cubicBezTo>
                      <a:pt x="277408" y="82496"/>
                      <a:pt x="332223" y="106205"/>
                      <a:pt x="383418" y="154861"/>
                    </a:cubicBezTo>
                    <a:cubicBezTo>
                      <a:pt x="389371" y="160526"/>
                      <a:pt x="389609" y="169953"/>
                      <a:pt x="383989" y="175904"/>
                    </a:cubicBezTo>
                    <a:cubicBezTo>
                      <a:pt x="378322" y="181855"/>
                      <a:pt x="368893" y="182093"/>
                      <a:pt x="362940" y="176427"/>
                    </a:cubicBezTo>
                    <a:cubicBezTo>
                      <a:pt x="317745" y="133484"/>
                      <a:pt x="270122" y="112537"/>
                      <a:pt x="221498" y="114203"/>
                    </a:cubicBezTo>
                    <a:cubicBezTo>
                      <a:pt x="144348" y="116726"/>
                      <a:pt x="89819" y="175094"/>
                      <a:pt x="89248" y="175713"/>
                    </a:cubicBezTo>
                    <a:cubicBezTo>
                      <a:pt x="86438" y="178760"/>
                      <a:pt x="82485" y="180522"/>
                      <a:pt x="78294" y="180522"/>
                    </a:cubicBezTo>
                    <a:cubicBezTo>
                      <a:pt x="65341" y="180522"/>
                      <a:pt x="58578" y="165097"/>
                      <a:pt x="67341" y="155575"/>
                    </a:cubicBezTo>
                    <a:cubicBezTo>
                      <a:pt x="68007" y="154861"/>
                      <a:pt x="83533" y="138102"/>
                      <a:pt x="109964" y="121059"/>
                    </a:cubicBezTo>
                    <a:cubicBezTo>
                      <a:pt x="145110" y="98349"/>
                      <a:pt x="183352" y="85686"/>
                      <a:pt x="220498" y="84448"/>
                    </a:cubicBezTo>
                    <a:close/>
                    <a:moveTo>
                      <a:pt x="218427" y="148"/>
                    </a:moveTo>
                    <a:cubicBezTo>
                      <a:pt x="297998" y="-2519"/>
                      <a:pt x="374855" y="30774"/>
                      <a:pt x="446808" y="99123"/>
                    </a:cubicBezTo>
                    <a:cubicBezTo>
                      <a:pt x="452760" y="104791"/>
                      <a:pt x="452998" y="114221"/>
                      <a:pt x="447331" y="120175"/>
                    </a:cubicBezTo>
                    <a:cubicBezTo>
                      <a:pt x="441665" y="126129"/>
                      <a:pt x="432236" y="126367"/>
                      <a:pt x="426284" y="120699"/>
                    </a:cubicBezTo>
                    <a:cubicBezTo>
                      <a:pt x="360379" y="58066"/>
                      <a:pt x="290760" y="27488"/>
                      <a:pt x="219427" y="29917"/>
                    </a:cubicBezTo>
                    <a:cubicBezTo>
                      <a:pt x="106475" y="33679"/>
                      <a:pt x="26665" y="119127"/>
                      <a:pt x="25856" y="119985"/>
                    </a:cubicBezTo>
                    <a:cubicBezTo>
                      <a:pt x="23046" y="123081"/>
                      <a:pt x="19046" y="124795"/>
                      <a:pt x="14903" y="124795"/>
                    </a:cubicBezTo>
                    <a:cubicBezTo>
                      <a:pt x="1951" y="124795"/>
                      <a:pt x="-4811" y="109363"/>
                      <a:pt x="3951" y="99837"/>
                    </a:cubicBezTo>
                    <a:cubicBezTo>
                      <a:pt x="4856" y="98837"/>
                      <a:pt x="26570" y="75451"/>
                      <a:pt x="63665" y="51493"/>
                    </a:cubicBezTo>
                    <a:cubicBezTo>
                      <a:pt x="84808" y="37728"/>
                      <a:pt x="107427" y="26344"/>
                      <a:pt x="131094" y="17581"/>
                    </a:cubicBezTo>
                    <a:cubicBezTo>
                      <a:pt x="159951" y="7007"/>
                      <a:pt x="189332" y="1148"/>
                      <a:pt x="218427" y="1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iconfont-11253-5327653">
                <a:extLst>
                  <a:ext uri="{FF2B5EF4-FFF2-40B4-BE49-F238E27FC236}">
                    <a16:creationId xmlns:a16="http://schemas.microsoft.com/office/drawing/2014/main" id="{B8C54A6A-9ECE-4D9E-B93E-EBFB28F592A1}"/>
                  </a:ext>
                </a:extLst>
              </p:cNvPr>
              <p:cNvSpPr/>
              <p:nvPr/>
            </p:nvSpPr>
            <p:spPr>
              <a:xfrm>
                <a:off x="5241484" y="2080841"/>
                <a:ext cx="449802" cy="609685"/>
              </a:xfrm>
              <a:custGeom>
                <a:avLst/>
                <a:gdLst>
                  <a:gd name="T0" fmla="*/ 7199 w 7378"/>
                  <a:gd name="T1" fmla="*/ 2961 h 10001"/>
                  <a:gd name="T2" fmla="*/ 7378 w 7378"/>
                  <a:gd name="T3" fmla="*/ 5001 h 10001"/>
                  <a:gd name="T4" fmla="*/ 7199 w 7378"/>
                  <a:gd name="T5" fmla="*/ 7041 h 10001"/>
                  <a:gd name="T6" fmla="*/ 6710 w 7378"/>
                  <a:gd name="T7" fmla="*/ 8475 h 10001"/>
                  <a:gd name="T8" fmla="*/ 5926 w 7378"/>
                  <a:gd name="T9" fmla="*/ 9383 h 10001"/>
                  <a:gd name="T10" fmla="*/ 4914 w 7378"/>
                  <a:gd name="T11" fmla="*/ 9865 h 10001"/>
                  <a:gd name="T12" fmla="*/ 3689 w 7378"/>
                  <a:gd name="T13" fmla="*/ 10001 h 10001"/>
                  <a:gd name="T14" fmla="*/ 2464 w 7378"/>
                  <a:gd name="T15" fmla="*/ 9865 h 10001"/>
                  <a:gd name="T16" fmla="*/ 1451 w 7378"/>
                  <a:gd name="T17" fmla="*/ 9383 h 10001"/>
                  <a:gd name="T18" fmla="*/ 668 w 7378"/>
                  <a:gd name="T19" fmla="*/ 8475 h 10001"/>
                  <a:gd name="T20" fmla="*/ 179 w 7378"/>
                  <a:gd name="T21" fmla="*/ 7041 h 10001"/>
                  <a:gd name="T22" fmla="*/ 0 w 7378"/>
                  <a:gd name="T23" fmla="*/ 5001 h 10001"/>
                  <a:gd name="T24" fmla="*/ 179 w 7378"/>
                  <a:gd name="T25" fmla="*/ 2961 h 10001"/>
                  <a:gd name="T26" fmla="*/ 668 w 7378"/>
                  <a:gd name="T27" fmla="*/ 1527 h 10001"/>
                  <a:gd name="T28" fmla="*/ 1451 w 7378"/>
                  <a:gd name="T29" fmla="*/ 620 h 10001"/>
                  <a:gd name="T30" fmla="*/ 2464 w 7378"/>
                  <a:gd name="T31" fmla="*/ 137 h 10001"/>
                  <a:gd name="T32" fmla="*/ 3689 w 7378"/>
                  <a:gd name="T33" fmla="*/ 0 h 10001"/>
                  <a:gd name="T34" fmla="*/ 4914 w 7378"/>
                  <a:gd name="T35" fmla="*/ 136 h 10001"/>
                  <a:gd name="T36" fmla="*/ 5926 w 7378"/>
                  <a:gd name="T37" fmla="*/ 619 h 10001"/>
                  <a:gd name="T38" fmla="*/ 6710 w 7378"/>
                  <a:gd name="T39" fmla="*/ 1526 h 10001"/>
                  <a:gd name="T40" fmla="*/ 7199 w 7378"/>
                  <a:gd name="T41" fmla="*/ 2961 h 10001"/>
                  <a:gd name="T42" fmla="*/ 3365 w 7378"/>
                  <a:gd name="T43" fmla="*/ 9298 h 10001"/>
                  <a:gd name="T44" fmla="*/ 5954 w 7378"/>
                  <a:gd name="T45" fmla="*/ 6707 h 10001"/>
                  <a:gd name="T46" fmla="*/ 4247 w 7378"/>
                  <a:gd name="T47" fmla="*/ 5000 h 10001"/>
                  <a:gd name="T48" fmla="*/ 5954 w 7378"/>
                  <a:gd name="T49" fmla="*/ 3293 h 10001"/>
                  <a:gd name="T50" fmla="*/ 3365 w 7378"/>
                  <a:gd name="T51" fmla="*/ 703 h 10001"/>
                  <a:gd name="T52" fmla="*/ 3365 w 7378"/>
                  <a:gd name="T53" fmla="*/ 4113 h 10001"/>
                  <a:gd name="T54" fmla="*/ 1943 w 7378"/>
                  <a:gd name="T55" fmla="*/ 2690 h 10001"/>
                  <a:gd name="T56" fmla="*/ 1424 w 7378"/>
                  <a:gd name="T57" fmla="*/ 3209 h 10001"/>
                  <a:gd name="T58" fmla="*/ 3210 w 7378"/>
                  <a:gd name="T59" fmla="*/ 5000 h 10001"/>
                  <a:gd name="T60" fmla="*/ 1424 w 7378"/>
                  <a:gd name="T61" fmla="*/ 6791 h 10001"/>
                  <a:gd name="T62" fmla="*/ 1943 w 7378"/>
                  <a:gd name="T63" fmla="*/ 7310 h 10001"/>
                  <a:gd name="T64" fmla="*/ 3365 w 7378"/>
                  <a:gd name="T65" fmla="*/ 5888 h 10001"/>
                  <a:gd name="T66" fmla="*/ 3365 w 7378"/>
                  <a:gd name="T67" fmla="*/ 9298 h 10001"/>
                  <a:gd name="T68" fmla="*/ 4090 w 7378"/>
                  <a:gd name="T69" fmla="*/ 2466 h 10001"/>
                  <a:gd name="T70" fmla="*/ 4922 w 7378"/>
                  <a:gd name="T71" fmla="*/ 3297 h 10001"/>
                  <a:gd name="T72" fmla="*/ 4095 w 7378"/>
                  <a:gd name="T73" fmla="*/ 4124 h 10001"/>
                  <a:gd name="T74" fmla="*/ 4090 w 7378"/>
                  <a:gd name="T75" fmla="*/ 2466 h 10001"/>
                  <a:gd name="T76" fmla="*/ 4097 w 7378"/>
                  <a:gd name="T77" fmla="*/ 5876 h 10001"/>
                  <a:gd name="T78" fmla="*/ 4923 w 7378"/>
                  <a:gd name="T79" fmla="*/ 6702 h 10001"/>
                  <a:gd name="T80" fmla="*/ 4092 w 7378"/>
                  <a:gd name="T81" fmla="*/ 7534 h 10001"/>
                  <a:gd name="T82" fmla="*/ 4097 w 7378"/>
                  <a:gd name="T83" fmla="*/ 5876 h 10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78" h="10001">
                    <a:moveTo>
                      <a:pt x="7199" y="2961"/>
                    </a:moveTo>
                    <a:cubicBezTo>
                      <a:pt x="7318" y="3544"/>
                      <a:pt x="7378" y="4222"/>
                      <a:pt x="7378" y="5001"/>
                    </a:cubicBezTo>
                    <a:cubicBezTo>
                      <a:pt x="7378" y="5779"/>
                      <a:pt x="7318" y="6459"/>
                      <a:pt x="7199" y="7041"/>
                    </a:cubicBezTo>
                    <a:cubicBezTo>
                      <a:pt x="7080" y="7624"/>
                      <a:pt x="6918" y="8101"/>
                      <a:pt x="6710" y="8475"/>
                    </a:cubicBezTo>
                    <a:cubicBezTo>
                      <a:pt x="6504" y="8849"/>
                      <a:pt x="6242" y="9151"/>
                      <a:pt x="5926" y="9383"/>
                    </a:cubicBezTo>
                    <a:cubicBezTo>
                      <a:pt x="5611" y="9614"/>
                      <a:pt x="5273" y="9775"/>
                      <a:pt x="4914" y="9865"/>
                    </a:cubicBezTo>
                    <a:cubicBezTo>
                      <a:pt x="4555" y="9956"/>
                      <a:pt x="4146" y="10001"/>
                      <a:pt x="3689" y="10001"/>
                    </a:cubicBezTo>
                    <a:cubicBezTo>
                      <a:pt x="3231" y="10001"/>
                      <a:pt x="2823" y="9955"/>
                      <a:pt x="2464" y="9865"/>
                    </a:cubicBezTo>
                    <a:cubicBezTo>
                      <a:pt x="2105" y="9774"/>
                      <a:pt x="1766" y="9613"/>
                      <a:pt x="1451" y="9383"/>
                    </a:cubicBezTo>
                    <a:cubicBezTo>
                      <a:pt x="1135" y="9151"/>
                      <a:pt x="874" y="8850"/>
                      <a:pt x="668" y="8475"/>
                    </a:cubicBezTo>
                    <a:cubicBezTo>
                      <a:pt x="461" y="8101"/>
                      <a:pt x="298" y="7623"/>
                      <a:pt x="179" y="7041"/>
                    </a:cubicBezTo>
                    <a:cubicBezTo>
                      <a:pt x="60" y="6459"/>
                      <a:pt x="0" y="5780"/>
                      <a:pt x="0" y="5001"/>
                    </a:cubicBezTo>
                    <a:cubicBezTo>
                      <a:pt x="0" y="4224"/>
                      <a:pt x="60" y="3544"/>
                      <a:pt x="179" y="2961"/>
                    </a:cubicBezTo>
                    <a:cubicBezTo>
                      <a:pt x="298" y="2379"/>
                      <a:pt x="460" y="1901"/>
                      <a:pt x="668" y="1527"/>
                    </a:cubicBezTo>
                    <a:cubicBezTo>
                      <a:pt x="875" y="1154"/>
                      <a:pt x="1136" y="851"/>
                      <a:pt x="1451" y="620"/>
                    </a:cubicBezTo>
                    <a:cubicBezTo>
                      <a:pt x="1768" y="390"/>
                      <a:pt x="2105" y="227"/>
                      <a:pt x="2464" y="137"/>
                    </a:cubicBezTo>
                    <a:cubicBezTo>
                      <a:pt x="2823" y="46"/>
                      <a:pt x="3231" y="0"/>
                      <a:pt x="3689" y="0"/>
                    </a:cubicBezTo>
                    <a:cubicBezTo>
                      <a:pt x="4146" y="0"/>
                      <a:pt x="4555" y="46"/>
                      <a:pt x="4914" y="136"/>
                    </a:cubicBezTo>
                    <a:cubicBezTo>
                      <a:pt x="5273" y="227"/>
                      <a:pt x="5611" y="389"/>
                      <a:pt x="5926" y="619"/>
                    </a:cubicBezTo>
                    <a:cubicBezTo>
                      <a:pt x="6243" y="850"/>
                      <a:pt x="6504" y="1151"/>
                      <a:pt x="6710" y="1526"/>
                    </a:cubicBezTo>
                    <a:cubicBezTo>
                      <a:pt x="6917" y="1901"/>
                      <a:pt x="7079" y="2379"/>
                      <a:pt x="7199" y="2961"/>
                    </a:cubicBezTo>
                    <a:close/>
                    <a:moveTo>
                      <a:pt x="3365" y="9298"/>
                    </a:moveTo>
                    <a:lnTo>
                      <a:pt x="5954" y="6707"/>
                    </a:lnTo>
                    <a:lnTo>
                      <a:pt x="4247" y="5000"/>
                    </a:lnTo>
                    <a:lnTo>
                      <a:pt x="5954" y="3293"/>
                    </a:lnTo>
                    <a:lnTo>
                      <a:pt x="3365" y="703"/>
                    </a:lnTo>
                    <a:lnTo>
                      <a:pt x="3365" y="4113"/>
                    </a:lnTo>
                    <a:lnTo>
                      <a:pt x="1943" y="2690"/>
                    </a:lnTo>
                    <a:lnTo>
                      <a:pt x="1424" y="3209"/>
                    </a:lnTo>
                    <a:lnTo>
                      <a:pt x="3210" y="5000"/>
                    </a:lnTo>
                    <a:lnTo>
                      <a:pt x="1424" y="6791"/>
                    </a:lnTo>
                    <a:lnTo>
                      <a:pt x="1943" y="7310"/>
                    </a:lnTo>
                    <a:lnTo>
                      <a:pt x="3365" y="5888"/>
                    </a:lnTo>
                    <a:lnTo>
                      <a:pt x="3365" y="9298"/>
                    </a:lnTo>
                    <a:close/>
                    <a:moveTo>
                      <a:pt x="4090" y="2466"/>
                    </a:moveTo>
                    <a:lnTo>
                      <a:pt x="4922" y="3297"/>
                    </a:lnTo>
                    <a:lnTo>
                      <a:pt x="4095" y="4124"/>
                    </a:lnTo>
                    <a:lnTo>
                      <a:pt x="4090" y="2466"/>
                    </a:lnTo>
                    <a:close/>
                    <a:moveTo>
                      <a:pt x="4097" y="5876"/>
                    </a:moveTo>
                    <a:lnTo>
                      <a:pt x="4923" y="6702"/>
                    </a:lnTo>
                    <a:lnTo>
                      <a:pt x="4092" y="7534"/>
                    </a:lnTo>
                    <a:lnTo>
                      <a:pt x="4097" y="58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7" name="文本框 126">
              <a:extLst>
                <a:ext uri="{FF2B5EF4-FFF2-40B4-BE49-F238E27FC236}">
                  <a16:creationId xmlns:a16="http://schemas.microsoft.com/office/drawing/2014/main" id="{04D38276-73D4-489E-AA8E-1984C6C7B80B}"/>
                </a:ext>
              </a:extLst>
            </p:cNvPr>
            <p:cNvSpPr txBox="1"/>
            <p:nvPr/>
          </p:nvSpPr>
          <p:spPr>
            <a:xfrm>
              <a:off x="3967435" y="2275670"/>
              <a:ext cx="698496" cy="430887"/>
            </a:xfrm>
            <a:prstGeom prst="rect">
              <a:avLst/>
            </a:prstGeom>
            <a:noFill/>
          </p:spPr>
          <p:txBody>
            <a:bodyPr wrap="square" rtlCol="0">
              <a:spAutoFit/>
            </a:bodyPr>
            <a:lstStyle/>
            <a:p>
              <a:r>
                <a:rPr lang="en-US" altLang="zh-CN" sz="1500" b="1" dirty="0"/>
                <a:t>1</a:t>
              </a:r>
              <a:r>
                <a:rPr lang="zh-CN" altLang="en-US" sz="1500" b="1" dirty="0"/>
                <a:t>个</a:t>
              </a:r>
            </a:p>
          </p:txBody>
        </p:sp>
        <p:sp>
          <p:nvSpPr>
            <p:cNvPr id="128" name="文本框 127">
              <a:extLst>
                <a:ext uri="{FF2B5EF4-FFF2-40B4-BE49-F238E27FC236}">
                  <a16:creationId xmlns:a16="http://schemas.microsoft.com/office/drawing/2014/main" id="{7C67DF81-89E6-4B81-8380-7666A3F5DA94}"/>
                </a:ext>
              </a:extLst>
            </p:cNvPr>
            <p:cNvSpPr txBox="1"/>
            <p:nvPr/>
          </p:nvSpPr>
          <p:spPr>
            <a:xfrm>
              <a:off x="5157189" y="2275670"/>
              <a:ext cx="465844" cy="430887"/>
            </a:xfrm>
            <a:prstGeom prst="rect">
              <a:avLst/>
            </a:prstGeom>
            <a:noFill/>
          </p:spPr>
          <p:txBody>
            <a:bodyPr wrap="square" rtlCol="0">
              <a:spAutoFit/>
            </a:bodyPr>
            <a:lstStyle/>
            <a:p>
              <a:pPr algn="ctr"/>
              <a:r>
                <a:rPr lang="zh-CN" altLang="en-US" sz="1500" b="1" dirty="0"/>
                <a:t>和</a:t>
              </a:r>
            </a:p>
          </p:txBody>
        </p:sp>
      </p:grpSp>
      <p:grpSp>
        <p:nvGrpSpPr>
          <p:cNvPr id="131" name="组合 130">
            <a:extLst>
              <a:ext uri="{FF2B5EF4-FFF2-40B4-BE49-F238E27FC236}">
                <a16:creationId xmlns:a16="http://schemas.microsoft.com/office/drawing/2014/main" id="{D928200B-A8A5-4A34-8C46-0FE6B2D85186}"/>
              </a:ext>
            </a:extLst>
          </p:cNvPr>
          <p:cNvGrpSpPr/>
          <p:nvPr/>
        </p:nvGrpSpPr>
        <p:grpSpPr>
          <a:xfrm>
            <a:off x="2936107" y="2593663"/>
            <a:ext cx="810554" cy="300083"/>
            <a:chOff x="3967435" y="3096406"/>
            <a:chExt cx="1080739" cy="400111"/>
          </a:xfrm>
        </p:grpSpPr>
        <p:sp>
          <p:nvSpPr>
            <p:cNvPr id="125" name="ethernet_161903">
              <a:extLst>
                <a:ext uri="{FF2B5EF4-FFF2-40B4-BE49-F238E27FC236}">
                  <a16:creationId xmlns:a16="http://schemas.microsoft.com/office/drawing/2014/main" id="{6CBBFD4B-BFC7-4965-9028-3CCB5CB0AE19}"/>
                </a:ext>
              </a:extLst>
            </p:cNvPr>
            <p:cNvSpPr/>
            <p:nvPr/>
          </p:nvSpPr>
          <p:spPr>
            <a:xfrm>
              <a:off x="4647410" y="3096406"/>
              <a:ext cx="400764" cy="400111"/>
            </a:xfrm>
            <a:custGeom>
              <a:avLst/>
              <a:gdLst>
                <a:gd name="T0" fmla="*/ 0 w 6533"/>
                <a:gd name="T1" fmla="*/ 0 h 6533"/>
                <a:gd name="T2" fmla="*/ 0 w 6533"/>
                <a:gd name="T3" fmla="*/ 6533 h 6533"/>
                <a:gd name="T4" fmla="*/ 6533 w 6533"/>
                <a:gd name="T5" fmla="*/ 6533 h 6533"/>
                <a:gd name="T6" fmla="*/ 6533 w 6533"/>
                <a:gd name="T7" fmla="*/ 0 h 6533"/>
                <a:gd name="T8" fmla="*/ 0 w 6533"/>
                <a:gd name="T9" fmla="*/ 0 h 6533"/>
                <a:gd name="T10" fmla="*/ 5735 w 6533"/>
                <a:gd name="T11" fmla="*/ 4439 h 6533"/>
                <a:gd name="T12" fmla="*/ 4568 w 6533"/>
                <a:gd name="T13" fmla="*/ 4439 h 6533"/>
                <a:gd name="T14" fmla="*/ 4568 w 6533"/>
                <a:gd name="T15" fmla="*/ 5117 h 6533"/>
                <a:gd name="T16" fmla="*/ 4127 w 6533"/>
                <a:gd name="T17" fmla="*/ 5117 h 6533"/>
                <a:gd name="T18" fmla="*/ 4127 w 6533"/>
                <a:gd name="T19" fmla="*/ 5796 h 6533"/>
                <a:gd name="T20" fmla="*/ 2405 w 6533"/>
                <a:gd name="T21" fmla="*/ 5796 h 6533"/>
                <a:gd name="T22" fmla="*/ 2405 w 6533"/>
                <a:gd name="T23" fmla="*/ 5121 h 6533"/>
                <a:gd name="T24" fmla="*/ 1964 w 6533"/>
                <a:gd name="T25" fmla="*/ 5121 h 6533"/>
                <a:gd name="T26" fmla="*/ 1964 w 6533"/>
                <a:gd name="T27" fmla="*/ 4437 h 6533"/>
                <a:gd name="T28" fmla="*/ 799 w 6533"/>
                <a:gd name="T29" fmla="*/ 4437 h 6533"/>
                <a:gd name="T30" fmla="*/ 799 w 6533"/>
                <a:gd name="T31" fmla="*/ 731 h 6533"/>
                <a:gd name="T32" fmla="*/ 1421 w 6533"/>
                <a:gd name="T33" fmla="*/ 731 h 6533"/>
                <a:gd name="T34" fmla="*/ 1421 w 6533"/>
                <a:gd name="T35" fmla="*/ 1617 h 6533"/>
                <a:gd name="T36" fmla="*/ 1935 w 6533"/>
                <a:gd name="T37" fmla="*/ 1617 h 6533"/>
                <a:gd name="T38" fmla="*/ 1935 w 6533"/>
                <a:gd name="T39" fmla="*/ 731 h 6533"/>
                <a:gd name="T40" fmla="*/ 2479 w 6533"/>
                <a:gd name="T41" fmla="*/ 731 h 6533"/>
                <a:gd name="T42" fmla="*/ 2479 w 6533"/>
                <a:gd name="T43" fmla="*/ 1617 h 6533"/>
                <a:gd name="T44" fmla="*/ 2992 w 6533"/>
                <a:gd name="T45" fmla="*/ 1617 h 6533"/>
                <a:gd name="T46" fmla="*/ 2992 w 6533"/>
                <a:gd name="T47" fmla="*/ 731 h 6533"/>
                <a:gd name="T48" fmla="*/ 3536 w 6533"/>
                <a:gd name="T49" fmla="*/ 731 h 6533"/>
                <a:gd name="T50" fmla="*/ 3536 w 6533"/>
                <a:gd name="T51" fmla="*/ 1617 h 6533"/>
                <a:gd name="T52" fmla="*/ 4049 w 6533"/>
                <a:gd name="T53" fmla="*/ 1617 h 6533"/>
                <a:gd name="T54" fmla="*/ 4049 w 6533"/>
                <a:gd name="T55" fmla="*/ 731 h 6533"/>
                <a:gd name="T56" fmla="*/ 4593 w 6533"/>
                <a:gd name="T57" fmla="*/ 731 h 6533"/>
                <a:gd name="T58" fmla="*/ 4593 w 6533"/>
                <a:gd name="T59" fmla="*/ 1617 h 6533"/>
                <a:gd name="T60" fmla="*/ 5107 w 6533"/>
                <a:gd name="T61" fmla="*/ 1617 h 6533"/>
                <a:gd name="T62" fmla="*/ 5107 w 6533"/>
                <a:gd name="T63" fmla="*/ 731 h 6533"/>
                <a:gd name="T64" fmla="*/ 5729 w 6533"/>
                <a:gd name="T65" fmla="*/ 731 h 6533"/>
                <a:gd name="T66" fmla="*/ 5729 w 6533"/>
                <a:gd name="T67" fmla="*/ 4439 h 6533"/>
                <a:gd name="T68" fmla="*/ 5735 w 6533"/>
                <a:gd name="T69" fmla="*/ 4439 h 6533"/>
                <a:gd name="T70" fmla="*/ 5735 w 6533"/>
                <a:gd name="T71" fmla="*/ 4439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33" h="6533">
                  <a:moveTo>
                    <a:pt x="0" y="0"/>
                  </a:moveTo>
                  <a:lnTo>
                    <a:pt x="0" y="6533"/>
                  </a:lnTo>
                  <a:lnTo>
                    <a:pt x="6533" y="6533"/>
                  </a:lnTo>
                  <a:lnTo>
                    <a:pt x="6533" y="0"/>
                  </a:lnTo>
                  <a:lnTo>
                    <a:pt x="0" y="0"/>
                  </a:lnTo>
                  <a:close/>
                  <a:moveTo>
                    <a:pt x="5735" y="4439"/>
                  </a:moveTo>
                  <a:lnTo>
                    <a:pt x="4568" y="4439"/>
                  </a:lnTo>
                  <a:lnTo>
                    <a:pt x="4568" y="5117"/>
                  </a:lnTo>
                  <a:lnTo>
                    <a:pt x="4127" y="5117"/>
                  </a:lnTo>
                  <a:lnTo>
                    <a:pt x="4127" y="5796"/>
                  </a:lnTo>
                  <a:lnTo>
                    <a:pt x="2405" y="5796"/>
                  </a:lnTo>
                  <a:lnTo>
                    <a:pt x="2405" y="5121"/>
                  </a:lnTo>
                  <a:lnTo>
                    <a:pt x="1964" y="5121"/>
                  </a:lnTo>
                  <a:lnTo>
                    <a:pt x="1964" y="4437"/>
                  </a:lnTo>
                  <a:lnTo>
                    <a:pt x="799" y="4437"/>
                  </a:lnTo>
                  <a:lnTo>
                    <a:pt x="799" y="731"/>
                  </a:lnTo>
                  <a:lnTo>
                    <a:pt x="1421" y="731"/>
                  </a:lnTo>
                  <a:lnTo>
                    <a:pt x="1421" y="1617"/>
                  </a:lnTo>
                  <a:lnTo>
                    <a:pt x="1935" y="1617"/>
                  </a:lnTo>
                  <a:lnTo>
                    <a:pt x="1935" y="731"/>
                  </a:lnTo>
                  <a:lnTo>
                    <a:pt x="2479" y="731"/>
                  </a:lnTo>
                  <a:lnTo>
                    <a:pt x="2479" y="1617"/>
                  </a:lnTo>
                  <a:lnTo>
                    <a:pt x="2992" y="1617"/>
                  </a:lnTo>
                  <a:lnTo>
                    <a:pt x="2992" y="731"/>
                  </a:lnTo>
                  <a:lnTo>
                    <a:pt x="3536" y="731"/>
                  </a:lnTo>
                  <a:lnTo>
                    <a:pt x="3536" y="1617"/>
                  </a:lnTo>
                  <a:lnTo>
                    <a:pt x="4049" y="1617"/>
                  </a:lnTo>
                  <a:lnTo>
                    <a:pt x="4049" y="731"/>
                  </a:lnTo>
                  <a:lnTo>
                    <a:pt x="4593" y="731"/>
                  </a:lnTo>
                  <a:lnTo>
                    <a:pt x="4593" y="1617"/>
                  </a:lnTo>
                  <a:lnTo>
                    <a:pt x="5107" y="1617"/>
                  </a:lnTo>
                  <a:lnTo>
                    <a:pt x="5107" y="731"/>
                  </a:lnTo>
                  <a:lnTo>
                    <a:pt x="5729" y="731"/>
                  </a:lnTo>
                  <a:lnTo>
                    <a:pt x="5729" y="4439"/>
                  </a:lnTo>
                  <a:lnTo>
                    <a:pt x="5735" y="4439"/>
                  </a:lnTo>
                  <a:lnTo>
                    <a:pt x="5735" y="44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文本框 128">
              <a:extLst>
                <a:ext uri="{FF2B5EF4-FFF2-40B4-BE49-F238E27FC236}">
                  <a16:creationId xmlns:a16="http://schemas.microsoft.com/office/drawing/2014/main" id="{EB3A456A-6B06-4907-89CB-5663062242F3}"/>
                </a:ext>
              </a:extLst>
            </p:cNvPr>
            <p:cNvSpPr txBox="1"/>
            <p:nvPr/>
          </p:nvSpPr>
          <p:spPr>
            <a:xfrm>
              <a:off x="3967435" y="3101011"/>
              <a:ext cx="698496" cy="369332"/>
            </a:xfrm>
            <a:prstGeom prst="rect">
              <a:avLst/>
            </a:prstGeom>
            <a:noFill/>
          </p:spPr>
          <p:txBody>
            <a:bodyPr wrap="square" rtlCol="0">
              <a:spAutoFit/>
            </a:bodyPr>
            <a:lstStyle/>
            <a:p>
              <a:r>
                <a:rPr lang="zh-CN" altLang="en-US" sz="1200" b="1" dirty="0"/>
                <a:t>多个</a:t>
              </a:r>
            </a:p>
          </p:txBody>
        </p:sp>
      </p:grpSp>
      <p:sp>
        <p:nvSpPr>
          <p:cNvPr id="121"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32" name="矩形 131"/>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6386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800" decel="100000"/>
                                        <p:tgtEl>
                                          <p:spTgt spid="49"/>
                                        </p:tgtEl>
                                      </p:cBhvr>
                                    </p:animEffect>
                                    <p:anim calcmode="lin" valueType="num">
                                      <p:cBhvr>
                                        <p:cTn id="8" dur="800" decel="100000" fill="hold"/>
                                        <p:tgtEl>
                                          <p:spTgt spid="49"/>
                                        </p:tgtEl>
                                        <p:attrNameLst>
                                          <p:attrName>style.rotation</p:attrName>
                                        </p:attrNameLst>
                                      </p:cBhvr>
                                      <p:tavLst>
                                        <p:tav tm="0">
                                          <p:val>
                                            <p:fltVal val="-90"/>
                                          </p:val>
                                        </p:tav>
                                        <p:tav tm="100000">
                                          <p:val>
                                            <p:fltVal val="0"/>
                                          </p:val>
                                        </p:tav>
                                      </p:tavLst>
                                    </p:anim>
                                    <p:anim calcmode="lin" valueType="num">
                                      <p:cBhvr>
                                        <p:cTn id="9" dur="800" decel="100000" fill="hold"/>
                                        <p:tgtEl>
                                          <p:spTgt spid="49"/>
                                        </p:tgtEl>
                                        <p:attrNameLst>
                                          <p:attrName>ppt_x</p:attrName>
                                        </p:attrNameLst>
                                      </p:cBhvr>
                                      <p:tavLst>
                                        <p:tav tm="0">
                                          <p:val>
                                            <p:strVal val="#ppt_x+0.4"/>
                                          </p:val>
                                        </p:tav>
                                        <p:tav tm="100000">
                                          <p:val>
                                            <p:strVal val="#ppt_x-0.05"/>
                                          </p:val>
                                        </p:tav>
                                      </p:tavLst>
                                    </p:anim>
                                    <p:anim calcmode="lin" valueType="num">
                                      <p:cBhvr>
                                        <p:cTn id="10" dur="800" decel="100000" fill="hold"/>
                                        <p:tgtEl>
                                          <p:spTgt spid="4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1000"/>
                                        <p:tgtEl>
                                          <p:spTgt spid="113"/>
                                        </p:tgtEl>
                                      </p:cBhvr>
                                    </p:animEffect>
                                    <p:anim calcmode="lin" valueType="num">
                                      <p:cBhvr>
                                        <p:cTn id="18" dur="1000" fill="hold"/>
                                        <p:tgtEl>
                                          <p:spTgt spid="113"/>
                                        </p:tgtEl>
                                        <p:attrNameLst>
                                          <p:attrName>ppt_x</p:attrName>
                                        </p:attrNameLst>
                                      </p:cBhvr>
                                      <p:tavLst>
                                        <p:tav tm="0">
                                          <p:val>
                                            <p:strVal val="#ppt_x"/>
                                          </p:val>
                                        </p:tav>
                                        <p:tav tm="100000">
                                          <p:val>
                                            <p:strVal val="#ppt_x"/>
                                          </p:val>
                                        </p:tav>
                                      </p:tavLst>
                                    </p:anim>
                                    <p:anim calcmode="lin" valueType="num">
                                      <p:cBhvr>
                                        <p:cTn id="1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1000"/>
                                        <p:tgtEl>
                                          <p:spTgt spid="114"/>
                                        </p:tgtEl>
                                      </p:cBhvr>
                                    </p:animEffect>
                                    <p:anim calcmode="lin" valueType="num">
                                      <p:cBhvr>
                                        <p:cTn id="25" dur="1000" fill="hold"/>
                                        <p:tgtEl>
                                          <p:spTgt spid="114"/>
                                        </p:tgtEl>
                                        <p:attrNameLst>
                                          <p:attrName>ppt_x</p:attrName>
                                        </p:attrNameLst>
                                      </p:cBhvr>
                                      <p:tavLst>
                                        <p:tav tm="0">
                                          <p:val>
                                            <p:strVal val="#ppt_x"/>
                                          </p:val>
                                        </p:tav>
                                        <p:tav tm="100000">
                                          <p:val>
                                            <p:strVal val="#ppt_x"/>
                                          </p:val>
                                        </p:tav>
                                      </p:tavLst>
                                    </p:anim>
                                    <p:anim calcmode="lin" valueType="num">
                                      <p:cBhvr>
                                        <p:cTn id="26"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additive="base">
                                        <p:cTn id="31" dur="500" fill="hold"/>
                                        <p:tgtEl>
                                          <p:spTgt spid="115"/>
                                        </p:tgtEl>
                                        <p:attrNameLst>
                                          <p:attrName>ppt_x</p:attrName>
                                        </p:attrNameLst>
                                      </p:cBhvr>
                                      <p:tavLst>
                                        <p:tav tm="0">
                                          <p:val>
                                            <p:strVal val="0-#ppt_w/2"/>
                                          </p:val>
                                        </p:tav>
                                        <p:tav tm="100000">
                                          <p:val>
                                            <p:strVal val="#ppt_x"/>
                                          </p:val>
                                        </p:tav>
                                      </p:tavLst>
                                    </p:anim>
                                    <p:anim calcmode="lin" valueType="num">
                                      <p:cBhvr additive="base">
                                        <p:cTn id="32"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p:tgtEl>
                                          <p:spTgt spid="41"/>
                                        </p:tgtEl>
                                        <p:attrNameLst>
                                          <p:attrName>ppt_x</p:attrName>
                                        </p:attrNameLst>
                                      </p:cBhvr>
                                      <p:tavLst>
                                        <p:tav tm="0">
                                          <p:val>
                                            <p:strVal val="#ppt_x-#ppt_w*1.125000"/>
                                          </p:val>
                                        </p:tav>
                                        <p:tav tm="100000">
                                          <p:val>
                                            <p:strVal val="#ppt_x"/>
                                          </p:val>
                                        </p:tav>
                                      </p:tavLst>
                                    </p:anim>
                                    <p:animEffect transition="in" filter="wipe(righ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130"/>
                                        </p:tgtEl>
                                        <p:attrNameLst>
                                          <p:attrName>style.visibility</p:attrName>
                                        </p:attrNameLst>
                                      </p:cBhvr>
                                      <p:to>
                                        <p:strVal val="visible"/>
                                      </p:to>
                                    </p:set>
                                    <p:anim calcmode="lin" valueType="num">
                                      <p:cBhvr additive="base">
                                        <p:cTn id="49" dur="500"/>
                                        <p:tgtEl>
                                          <p:spTgt spid="130"/>
                                        </p:tgtEl>
                                        <p:attrNameLst>
                                          <p:attrName>ppt_x</p:attrName>
                                        </p:attrNameLst>
                                      </p:cBhvr>
                                      <p:tavLst>
                                        <p:tav tm="0">
                                          <p:val>
                                            <p:strVal val="#ppt_x-#ppt_w*1.125000"/>
                                          </p:val>
                                        </p:tav>
                                        <p:tav tm="100000">
                                          <p:val>
                                            <p:strVal val="#ppt_x"/>
                                          </p:val>
                                        </p:tav>
                                      </p:tavLst>
                                    </p:anim>
                                    <p:animEffect transition="in" filter="wipe(right)">
                                      <p:cBhvr>
                                        <p:cTn id="50" dur="500"/>
                                        <p:tgtEl>
                                          <p:spTgt spid="13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nodeType="clickEffect">
                                  <p:stCondLst>
                                    <p:cond delay="0"/>
                                  </p:stCondLst>
                                  <p:childTnLst>
                                    <p:set>
                                      <p:cBhvr>
                                        <p:cTn id="60" dur="1" fill="hold">
                                          <p:stCondLst>
                                            <p:cond delay="0"/>
                                          </p:stCondLst>
                                        </p:cTn>
                                        <p:tgtEl>
                                          <p:spTgt spid="131"/>
                                        </p:tgtEl>
                                        <p:attrNameLst>
                                          <p:attrName>style.visibility</p:attrName>
                                        </p:attrNameLst>
                                      </p:cBhvr>
                                      <p:to>
                                        <p:strVal val="visible"/>
                                      </p:to>
                                    </p:set>
                                    <p:anim calcmode="lin" valueType="num">
                                      <p:cBhvr additive="base">
                                        <p:cTn id="61" dur="500"/>
                                        <p:tgtEl>
                                          <p:spTgt spid="131"/>
                                        </p:tgtEl>
                                        <p:attrNameLst>
                                          <p:attrName>ppt_x</p:attrName>
                                        </p:attrNameLst>
                                      </p:cBhvr>
                                      <p:tavLst>
                                        <p:tav tm="0">
                                          <p:val>
                                            <p:strVal val="#ppt_x-#ppt_w*1.125000"/>
                                          </p:val>
                                        </p:tav>
                                        <p:tav tm="100000">
                                          <p:val>
                                            <p:strVal val="#ppt_x"/>
                                          </p:val>
                                        </p:tav>
                                      </p:tavLst>
                                    </p:anim>
                                    <p:animEffect transition="in" filter="wipe(right)">
                                      <p:cBhvr>
                                        <p:cTn id="62" dur="500"/>
                                        <p:tgtEl>
                                          <p:spTgt spid="131"/>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1000" fill="hold"/>
                                        <p:tgtEl>
                                          <p:spTgt spid="40"/>
                                        </p:tgtEl>
                                        <p:attrNameLst>
                                          <p:attrName>ppt_w</p:attrName>
                                        </p:attrNameLst>
                                      </p:cBhvr>
                                      <p:tavLst>
                                        <p:tav tm="0">
                                          <p:val>
                                            <p:fltVal val="0"/>
                                          </p:val>
                                        </p:tav>
                                        <p:tav tm="100000">
                                          <p:val>
                                            <p:strVal val="#ppt_w"/>
                                          </p:val>
                                        </p:tav>
                                      </p:tavLst>
                                    </p:anim>
                                    <p:anim calcmode="lin" valueType="num">
                                      <p:cBhvr>
                                        <p:cTn id="68" dur="1000" fill="hold"/>
                                        <p:tgtEl>
                                          <p:spTgt spid="40"/>
                                        </p:tgtEl>
                                        <p:attrNameLst>
                                          <p:attrName>ppt_h</p:attrName>
                                        </p:attrNameLst>
                                      </p:cBhvr>
                                      <p:tavLst>
                                        <p:tav tm="0">
                                          <p:val>
                                            <p:fltVal val="0"/>
                                          </p:val>
                                        </p:tav>
                                        <p:tav tm="100000">
                                          <p:val>
                                            <p:strVal val="#ppt_h"/>
                                          </p:val>
                                        </p:tav>
                                      </p:tavLst>
                                    </p:anim>
                                    <p:anim calcmode="lin" valueType="num">
                                      <p:cBhvr>
                                        <p:cTn id="69"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4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4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直接箭头连接符 54">
            <a:extLst>
              <a:ext uri="{FF2B5EF4-FFF2-40B4-BE49-F238E27FC236}">
                <a16:creationId xmlns:a16="http://schemas.microsoft.com/office/drawing/2014/main" id="{46B9E5DA-419B-4D3E-844E-3FBDBD966355}"/>
              </a:ext>
            </a:extLst>
          </p:cNvPr>
          <p:cNvCxnSpPr>
            <a:cxnSpLocks/>
          </p:cNvCxnSpPr>
          <p:nvPr/>
        </p:nvCxnSpPr>
        <p:spPr>
          <a:xfrm>
            <a:off x="1597712" y="2254452"/>
            <a:ext cx="6962454" cy="0"/>
          </a:xfrm>
          <a:prstGeom prst="straightConnector1">
            <a:avLst/>
          </a:prstGeom>
          <a:ln w="38100">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34" name="íşlïḍè">
            <a:extLst>
              <a:ext uri="{FF2B5EF4-FFF2-40B4-BE49-F238E27FC236}">
                <a16:creationId xmlns:a16="http://schemas.microsoft.com/office/drawing/2014/main" id="{53329D3B-911C-4627-B8CE-76C520B90088}"/>
              </a:ext>
            </a:extLst>
          </p:cNvPr>
          <p:cNvSpPr txBox="1"/>
          <p:nvPr/>
        </p:nvSpPr>
        <p:spPr>
          <a:xfrm>
            <a:off x="1354879" y="3793193"/>
            <a:ext cx="2000114"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字节内的比特发送顺序：</a:t>
            </a:r>
          </a:p>
        </p:txBody>
      </p:sp>
      <p:sp>
        <p:nvSpPr>
          <p:cNvPr id="28" name="íşlïḍè">
            <a:extLst>
              <a:ext uri="{FF2B5EF4-FFF2-40B4-BE49-F238E27FC236}">
                <a16:creationId xmlns:a16="http://schemas.microsoft.com/office/drawing/2014/main" id="{0BF423C5-9361-4AB4-83E1-24146354D89B}"/>
              </a:ext>
            </a:extLst>
          </p:cNvPr>
          <p:cNvSpPr txBox="1"/>
          <p:nvPr/>
        </p:nvSpPr>
        <p:spPr>
          <a:xfrm>
            <a:off x="1354879" y="3130109"/>
            <a:ext cx="128964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字节发送顺序：</a:t>
            </a:r>
          </a:p>
        </p:txBody>
      </p:sp>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extLst>
              <p:ext uri="{D42A27DB-BD31-4B8C-83A1-F6EECF244321}">
                <p14:modId xmlns:p14="http://schemas.microsoft.com/office/powerpoint/2010/main" val="976564094"/>
              </p:ext>
            </p:extLst>
          </p:nvPr>
        </p:nvGraphicFramePr>
        <p:xfrm>
          <a:off x="1354879" y="2015970"/>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1746479"/>
                  </a:ext>
                </a:extLst>
              </a:tr>
            </a:tbl>
          </a:graphicData>
        </a:graphic>
      </p:graphicFrame>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59" cy="323165"/>
            <a:chOff x="424116" y="898245"/>
            <a:chExt cx="6192345"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9235" y="898245"/>
              <a:ext cx="5497226" cy="430886"/>
            </a:xfrm>
            <a:prstGeom prst="rect">
              <a:avLst/>
            </a:prstGeom>
            <a:noFill/>
          </p:spPr>
          <p:txBody>
            <a:bodyPr wrap="square" rtlCol="0">
              <a:spAutoFit/>
            </a:bodyPr>
            <a:lstStyle/>
            <a:p>
              <a:r>
                <a:rPr lang="en-US" altLang="zh-CN" sz="1500" b="1" dirty="0"/>
                <a:t>MAC</a:t>
              </a:r>
              <a:r>
                <a:rPr lang="zh-CN" altLang="en-US" sz="1500" b="1" dirty="0"/>
                <a:t>地址</a:t>
              </a:r>
            </a:p>
          </p:txBody>
        </p:sp>
      </p:grpSp>
      <p:sp>
        <p:nvSpPr>
          <p:cNvPr id="48" name="íşlïḍè">
            <a:extLst>
              <a:ext uri="{FF2B5EF4-FFF2-40B4-BE49-F238E27FC236}">
                <a16:creationId xmlns:a16="http://schemas.microsoft.com/office/drawing/2014/main" id="{3A8ED235-C46A-40A6-B687-AE21B4C08B05}"/>
              </a:ext>
            </a:extLst>
          </p:cNvPr>
          <p:cNvSpPr txBox="1"/>
          <p:nvPr/>
        </p:nvSpPr>
        <p:spPr>
          <a:xfrm>
            <a:off x="2977009" y="825505"/>
            <a:ext cx="3016946"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a:t>
            </a:r>
            <a:r>
              <a:rPr lang="en-US" altLang="zh-CN" sz="1350" b="1" dirty="0" smtClean="0">
                <a:solidFill>
                  <a:schemeClr val="accent3">
                    <a:lumMod val="75000"/>
                  </a:schemeClr>
                </a:solidFill>
                <a:latin typeface="Arial Narrow" panose="020B0606020202030204" pitchFamily="34" charset="0"/>
              </a:rPr>
              <a:t>802</a:t>
            </a:r>
            <a:r>
              <a:rPr lang="en-US" altLang="zh-CN" sz="1350" b="1" dirty="0" smtClean="0">
                <a:solidFill>
                  <a:srgbClr val="FF0000"/>
                </a:solidFill>
                <a:latin typeface="Arial Narrow" panose="020B0606020202030204" pitchFamily="34" charset="0"/>
              </a:rPr>
              <a:t>.5</a:t>
            </a:r>
            <a:r>
              <a:rPr lang="zh-CN" altLang="en-US" sz="1350" b="1" dirty="0" smtClean="0">
                <a:solidFill>
                  <a:schemeClr val="accent3">
                    <a:lumMod val="75000"/>
                  </a:schemeClr>
                </a:solidFill>
                <a:latin typeface="Arial Narrow" panose="020B0606020202030204" pitchFamily="34" charset="0"/>
              </a:rPr>
              <a:t>局</a:t>
            </a:r>
            <a:r>
              <a:rPr lang="zh-CN" altLang="en-US" sz="1350" b="1" dirty="0">
                <a:solidFill>
                  <a:schemeClr val="accent3">
                    <a:lumMod val="75000"/>
                  </a:schemeClr>
                </a:solidFill>
                <a:latin typeface="Arial Narrow" panose="020B0606020202030204" pitchFamily="34" charset="0"/>
              </a:rPr>
              <a:t>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地址发送顺序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extLst>
              <p:ext uri="{D42A27DB-BD31-4B8C-83A1-F6EECF244321}">
                <p14:modId xmlns:p14="http://schemas.microsoft.com/office/powerpoint/2010/main" val="2674980"/>
              </p:ext>
            </p:extLst>
          </p:nvPr>
        </p:nvGraphicFramePr>
        <p:xfrm>
          <a:off x="1354880" y="2294100"/>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9908259"/>
                  </a:ext>
                </a:extLst>
              </a:tr>
            </a:tbl>
          </a:graphicData>
        </a:graphic>
      </p:graphicFrame>
      <p:graphicFrame>
        <p:nvGraphicFramePr>
          <p:cNvPr id="31" name="表格 8">
            <a:extLst>
              <a:ext uri="{FF2B5EF4-FFF2-40B4-BE49-F238E27FC236}">
                <a16:creationId xmlns:a16="http://schemas.microsoft.com/office/drawing/2014/main" id="{228A4020-97D7-49C5-A08F-FF4D79A689C6}"/>
              </a:ext>
            </a:extLst>
          </p:cNvPr>
          <p:cNvGraphicFramePr>
            <a:graphicFrameLocks noGrp="1"/>
          </p:cNvGraphicFramePr>
          <p:nvPr/>
        </p:nvGraphicFramePr>
        <p:xfrm>
          <a:off x="1354879" y="13184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组织唯一标识符</a:t>
                      </a:r>
                      <a:r>
                        <a:rPr lang="en-US" altLang="zh-CN" sz="1400" dirty="0">
                          <a:solidFill>
                            <a:schemeClr val="bg1"/>
                          </a:solidFill>
                          <a:latin typeface="Arial Narrow" panose="020B0606020202030204" pitchFamily="34" charset="0"/>
                          <a:ea typeface="+mn-ea"/>
                        </a:rPr>
                        <a:t>OUI</a:t>
                      </a:r>
                    </a:p>
                    <a:p>
                      <a:pPr algn="ctr"/>
                      <a:r>
                        <a:rPr lang="zh-CN" altLang="en-US" sz="1400" dirty="0">
                          <a:solidFill>
                            <a:schemeClr val="bg1"/>
                          </a:solidFill>
                          <a:latin typeface="Arial Narrow" panose="020B0606020202030204" pitchFamily="34" charset="0"/>
                          <a:ea typeface="+mn-ea"/>
                        </a:rPr>
                        <a:t>（由</a:t>
                      </a:r>
                      <a:r>
                        <a:rPr lang="en-US" altLang="zh-CN" sz="1400" dirty="0">
                          <a:solidFill>
                            <a:schemeClr val="bg1"/>
                          </a:solidFill>
                          <a:latin typeface="Arial Narrow" panose="020B0606020202030204" pitchFamily="34" charset="0"/>
                          <a:ea typeface="+mn-ea"/>
                        </a:rPr>
                        <a:t>IEEE</a:t>
                      </a:r>
                      <a:r>
                        <a:rPr lang="zh-CN" altLang="en-US" sz="1400" dirty="0">
                          <a:solidFill>
                            <a:schemeClr val="bg1"/>
                          </a:solidFill>
                          <a:latin typeface="Arial Narrow" panose="020B0606020202030204" pitchFamily="34" charset="0"/>
                          <a:ea typeface="+mn-ea"/>
                        </a:rPr>
                        <a:t>的注册管理机构分配）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1~3</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761746479"/>
                  </a:ext>
                </a:extLst>
              </a:tr>
            </a:tbl>
          </a:graphicData>
        </a:graphic>
      </p:graphicFrame>
      <p:graphicFrame>
        <p:nvGraphicFramePr>
          <p:cNvPr id="32" name="表格 8">
            <a:extLst>
              <a:ext uri="{FF2B5EF4-FFF2-40B4-BE49-F238E27FC236}">
                <a16:creationId xmlns:a16="http://schemas.microsoft.com/office/drawing/2014/main" id="{986EF41A-3545-418C-A56D-747C8A071D04}"/>
              </a:ext>
            </a:extLst>
          </p:cNvPr>
          <p:cNvGraphicFramePr>
            <a:graphicFrameLocks noGrp="1"/>
          </p:cNvGraphicFramePr>
          <p:nvPr/>
        </p:nvGraphicFramePr>
        <p:xfrm>
          <a:off x="5074826" y="13184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网络接口标识符</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（由获得</a:t>
                      </a:r>
                      <a:r>
                        <a:rPr lang="en-US" altLang="zh-CN" sz="1400" dirty="0">
                          <a:solidFill>
                            <a:schemeClr val="bg1"/>
                          </a:solidFill>
                          <a:latin typeface="Arial Narrow" panose="020B0606020202030204" pitchFamily="34" charset="0"/>
                          <a:ea typeface="+mn-ea"/>
                        </a:rPr>
                        <a:t>OUI</a:t>
                      </a:r>
                      <a:r>
                        <a:rPr lang="zh-CN" altLang="en-US" sz="1400" dirty="0">
                          <a:solidFill>
                            <a:schemeClr val="bg1"/>
                          </a:solidFill>
                          <a:latin typeface="Arial Narrow" panose="020B0606020202030204" pitchFamily="34" charset="0"/>
                          <a:ea typeface="+mn-ea"/>
                        </a:rPr>
                        <a:t>的厂商自行随意分配）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4~6</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1746479"/>
                  </a:ext>
                </a:extLst>
              </a:tr>
            </a:tbl>
          </a:graphicData>
        </a:graphic>
      </p:graphicFrame>
      <p:grpSp>
        <p:nvGrpSpPr>
          <p:cNvPr id="30" name="组合 29">
            <a:extLst>
              <a:ext uri="{FF2B5EF4-FFF2-40B4-BE49-F238E27FC236}">
                <a16:creationId xmlns:a16="http://schemas.microsoft.com/office/drawing/2014/main" id="{2510DD8D-EA68-461F-9157-34990A94861A}"/>
              </a:ext>
            </a:extLst>
          </p:cNvPr>
          <p:cNvGrpSpPr/>
          <p:nvPr/>
        </p:nvGrpSpPr>
        <p:grpSpPr>
          <a:xfrm>
            <a:off x="2599023" y="3130109"/>
            <a:ext cx="2066921" cy="300083"/>
            <a:chOff x="3465363" y="4173479"/>
            <a:chExt cx="2755895" cy="400110"/>
          </a:xfrm>
        </p:grpSpPr>
        <p:sp>
          <p:nvSpPr>
            <p:cNvPr id="39" name="íşlïḍè">
              <a:extLst>
                <a:ext uri="{FF2B5EF4-FFF2-40B4-BE49-F238E27FC236}">
                  <a16:creationId xmlns:a16="http://schemas.microsoft.com/office/drawing/2014/main" id="{DCA0E971-2B51-4C81-8C27-15CE5A73A45B}"/>
                </a:ext>
              </a:extLst>
            </p:cNvPr>
            <p:cNvSpPr txBox="1"/>
            <p:nvPr/>
          </p:nvSpPr>
          <p:spPr>
            <a:xfrm>
              <a:off x="3465363" y="4173479"/>
              <a:ext cx="1007961" cy="4001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第</a:t>
              </a:r>
              <a:r>
                <a:rPr lang="en-US" altLang="zh-CN" sz="1350" b="1" dirty="0">
                  <a:latin typeface="Arial Narrow" panose="020B0606020202030204" pitchFamily="34" charset="0"/>
                </a:rPr>
                <a:t>1</a:t>
              </a:r>
              <a:r>
                <a:rPr lang="zh-CN" altLang="en-US" sz="1350" b="1" dirty="0">
                  <a:latin typeface="Arial Narrow" panose="020B0606020202030204" pitchFamily="34" charset="0"/>
                </a:rPr>
                <a:t>字节</a:t>
              </a:r>
            </a:p>
          </p:txBody>
        </p:sp>
        <p:sp>
          <p:nvSpPr>
            <p:cNvPr id="41" name="íşlïḍè">
              <a:extLst>
                <a:ext uri="{FF2B5EF4-FFF2-40B4-BE49-F238E27FC236}">
                  <a16:creationId xmlns:a16="http://schemas.microsoft.com/office/drawing/2014/main" id="{A23029CC-8BCE-45B0-BCC5-FDA495D7C881}"/>
                </a:ext>
              </a:extLst>
            </p:cNvPr>
            <p:cNvSpPr txBox="1"/>
            <p:nvPr/>
          </p:nvSpPr>
          <p:spPr>
            <a:xfrm>
              <a:off x="5213297" y="4173479"/>
              <a:ext cx="1007961" cy="4001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第</a:t>
              </a:r>
              <a:r>
                <a:rPr lang="en-US" altLang="zh-CN" sz="1350" b="1" dirty="0">
                  <a:latin typeface="Arial Narrow" panose="020B0606020202030204" pitchFamily="34" charset="0"/>
                </a:rPr>
                <a:t>6</a:t>
              </a:r>
              <a:r>
                <a:rPr lang="zh-CN" altLang="en-US" sz="1350" b="1" dirty="0">
                  <a:latin typeface="Arial Narrow" panose="020B0606020202030204" pitchFamily="34" charset="0"/>
                </a:rPr>
                <a:t>字节</a:t>
              </a:r>
            </a:p>
          </p:txBody>
        </p:sp>
        <p:cxnSp>
          <p:nvCxnSpPr>
            <p:cNvPr id="12" name="直接箭头连接符 11">
              <a:extLst>
                <a:ext uri="{FF2B5EF4-FFF2-40B4-BE49-F238E27FC236}">
                  <a16:creationId xmlns:a16="http://schemas.microsoft.com/office/drawing/2014/main" id="{61BA6F19-9C47-4C89-AE76-982DBF35FDB2}"/>
                </a:ext>
              </a:extLst>
            </p:cNvPr>
            <p:cNvCxnSpPr>
              <a:stCxn id="39" idx="3"/>
              <a:endCxn id="41" idx="1"/>
            </p:cNvCxnSpPr>
            <p:nvPr/>
          </p:nvCxnSpPr>
          <p:spPr>
            <a:xfrm>
              <a:off x="4473324" y="4373534"/>
              <a:ext cx="7399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02F7A200-6A80-46B3-99FC-AFFE444F93B7}"/>
              </a:ext>
            </a:extLst>
          </p:cNvPr>
          <p:cNvGrpSpPr/>
          <p:nvPr/>
        </p:nvGrpSpPr>
        <p:grpSpPr>
          <a:xfrm>
            <a:off x="3273037" y="3793193"/>
            <a:ext cx="1347185" cy="300083"/>
            <a:chOff x="4364048" y="5057591"/>
            <a:chExt cx="1796247" cy="400110"/>
          </a:xfrm>
        </p:grpSpPr>
        <p:sp>
          <p:nvSpPr>
            <p:cNvPr id="45" name="íşlïḍè">
              <a:extLst>
                <a:ext uri="{FF2B5EF4-FFF2-40B4-BE49-F238E27FC236}">
                  <a16:creationId xmlns:a16="http://schemas.microsoft.com/office/drawing/2014/main" id="{6115F6B0-9278-4CE7-916A-85BDE0879159}"/>
                </a:ext>
              </a:extLst>
            </p:cNvPr>
            <p:cNvSpPr txBox="1"/>
            <p:nvPr/>
          </p:nvSpPr>
          <p:spPr>
            <a:xfrm>
              <a:off x="4364048" y="5057591"/>
              <a:ext cx="503981" cy="400110"/>
            </a:xfrm>
            <a:prstGeom prst="rect">
              <a:avLst/>
            </a:prstGeom>
            <a:noFill/>
          </p:spPr>
          <p:txBody>
            <a:bodyPr wrap="square" lIns="68580" tIns="34290" rIns="68580" bIns="34290" anchor="ctr">
              <a:noAutofit/>
            </a:bodyPr>
            <a:lstStyle/>
            <a:p>
              <a:r>
                <a:rPr lang="en-US" altLang="zh-CN" b="1" dirty="0">
                  <a:latin typeface="Arial Narrow" panose="020B0606020202030204" pitchFamily="34" charset="0"/>
                </a:rPr>
                <a:t>b0</a:t>
              </a:r>
              <a:endParaRPr lang="zh-CN" altLang="en-US" b="1" dirty="0">
                <a:latin typeface="Arial Narrow" panose="020B0606020202030204" pitchFamily="34" charset="0"/>
              </a:endParaRPr>
            </a:p>
          </p:txBody>
        </p:sp>
        <p:sp>
          <p:nvSpPr>
            <p:cNvPr id="46" name="íşlïḍè">
              <a:extLst>
                <a:ext uri="{FF2B5EF4-FFF2-40B4-BE49-F238E27FC236}">
                  <a16:creationId xmlns:a16="http://schemas.microsoft.com/office/drawing/2014/main" id="{203E7361-834D-40A0-98DD-A1DB1C89152A}"/>
                </a:ext>
              </a:extLst>
            </p:cNvPr>
            <p:cNvSpPr txBox="1"/>
            <p:nvPr/>
          </p:nvSpPr>
          <p:spPr>
            <a:xfrm>
              <a:off x="5656314" y="5057591"/>
              <a:ext cx="503981" cy="400110"/>
            </a:xfrm>
            <a:prstGeom prst="rect">
              <a:avLst/>
            </a:prstGeom>
            <a:noFill/>
          </p:spPr>
          <p:txBody>
            <a:bodyPr wrap="square" lIns="68580" tIns="34290" rIns="68580" bIns="34290" anchor="ctr">
              <a:noAutofit/>
            </a:bodyPr>
            <a:lstStyle/>
            <a:p>
              <a:r>
                <a:rPr lang="en-US" altLang="zh-CN" b="1" dirty="0">
                  <a:latin typeface="Arial Narrow" panose="020B0606020202030204" pitchFamily="34" charset="0"/>
                </a:rPr>
                <a:t>b7</a:t>
              </a:r>
              <a:endParaRPr lang="zh-CN" altLang="en-US" b="1" dirty="0">
                <a:latin typeface="Arial Narrow" panose="020B0606020202030204" pitchFamily="34" charset="0"/>
              </a:endParaRPr>
            </a:p>
          </p:txBody>
        </p:sp>
        <p:cxnSp>
          <p:nvCxnSpPr>
            <p:cNvPr id="47" name="直接箭头连接符 46">
              <a:extLst>
                <a:ext uri="{FF2B5EF4-FFF2-40B4-BE49-F238E27FC236}">
                  <a16:creationId xmlns:a16="http://schemas.microsoft.com/office/drawing/2014/main" id="{27C6F6EE-57D9-4058-9F7E-7B99AE5B3356}"/>
                </a:ext>
              </a:extLst>
            </p:cNvPr>
            <p:cNvCxnSpPr>
              <a:cxnSpLocks/>
              <a:stCxn id="45" idx="3"/>
              <a:endCxn id="46" idx="1"/>
            </p:cNvCxnSpPr>
            <p:nvPr/>
          </p:nvCxnSpPr>
          <p:spPr>
            <a:xfrm>
              <a:off x="4868029" y="5257646"/>
              <a:ext cx="7882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接箭头连接符 57">
            <a:extLst>
              <a:ext uri="{FF2B5EF4-FFF2-40B4-BE49-F238E27FC236}">
                <a16:creationId xmlns:a16="http://schemas.microsoft.com/office/drawing/2014/main" id="{0DA7EC8E-9CE1-4CB3-AB66-3CF19EBAC160}"/>
              </a:ext>
            </a:extLst>
          </p:cNvPr>
          <p:cNvCxnSpPr>
            <a:cxnSpLocks/>
          </p:cNvCxnSpPr>
          <p:nvPr/>
        </p:nvCxnSpPr>
        <p:spPr>
          <a:xfrm flipH="1">
            <a:off x="1428021" y="2519338"/>
            <a:ext cx="1722026" cy="0"/>
          </a:xfrm>
          <a:prstGeom prst="straightConnector1">
            <a:avLst/>
          </a:prstGeom>
          <a:ln w="38100">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9625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1+#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1000"/>
                                        <p:tgtEl>
                                          <p:spTgt spid="30"/>
                                        </p:tgtEl>
                                      </p:cBhvr>
                                    </p:animEffect>
                                  </p:childTnLst>
                                </p:cTn>
                              </p:par>
                              <p:par>
                                <p:cTn id="37" presetID="22" presetClass="entr" presetSubtype="8"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left)">
                                      <p:cBhvr>
                                        <p:cTn id="39" dur="10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1000"/>
                                        <p:tgtEl>
                                          <p:spTgt spid="49"/>
                                        </p:tgtEl>
                                      </p:cBhvr>
                                    </p:animEffect>
                                  </p:childTnLst>
                                </p:cTn>
                              </p:par>
                              <p:par>
                                <p:cTn id="52" presetID="22" presetClass="entr" presetSubtype="2"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right)">
                                      <p:cBhvr>
                                        <p:cTn id="54"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8" grpId="0"/>
      <p:bldP spid="4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íşlïḍè">
            <a:extLst>
              <a:ext uri="{FF2B5EF4-FFF2-40B4-BE49-F238E27FC236}">
                <a16:creationId xmlns:a16="http://schemas.microsoft.com/office/drawing/2014/main" id="{53329D3B-911C-4627-B8CE-76C520B90088}"/>
              </a:ext>
            </a:extLst>
          </p:cNvPr>
          <p:cNvSpPr txBox="1"/>
          <p:nvPr/>
        </p:nvSpPr>
        <p:spPr>
          <a:xfrm>
            <a:off x="1354879" y="3793193"/>
            <a:ext cx="2000114"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字节内的比特发送顺序：</a:t>
            </a:r>
          </a:p>
        </p:txBody>
      </p:sp>
      <p:sp>
        <p:nvSpPr>
          <p:cNvPr id="28" name="íşlïḍè">
            <a:extLst>
              <a:ext uri="{FF2B5EF4-FFF2-40B4-BE49-F238E27FC236}">
                <a16:creationId xmlns:a16="http://schemas.microsoft.com/office/drawing/2014/main" id="{0BF423C5-9361-4AB4-83E1-24146354D89B}"/>
              </a:ext>
            </a:extLst>
          </p:cNvPr>
          <p:cNvSpPr txBox="1"/>
          <p:nvPr/>
        </p:nvSpPr>
        <p:spPr>
          <a:xfrm>
            <a:off x="1354879" y="3130109"/>
            <a:ext cx="128964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字节发送顺序：</a:t>
            </a:r>
          </a:p>
        </p:txBody>
      </p:sp>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1354879" y="2004247"/>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2977009" y="825505"/>
            <a:ext cx="3016946"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a:t>
            </a:r>
            <a:r>
              <a:rPr lang="en-US" altLang="zh-CN" sz="1350" b="1" dirty="0" smtClean="0">
                <a:solidFill>
                  <a:schemeClr val="accent3">
                    <a:lumMod val="75000"/>
                  </a:schemeClr>
                </a:solidFill>
                <a:latin typeface="Arial Narrow" panose="020B0606020202030204" pitchFamily="34" charset="0"/>
              </a:rPr>
              <a:t>802</a:t>
            </a:r>
            <a:r>
              <a:rPr lang="en-US" altLang="zh-CN" sz="1350" b="1" dirty="0" smtClean="0">
                <a:solidFill>
                  <a:srgbClr val="FF0000"/>
                </a:solidFill>
                <a:latin typeface="Arial Narrow" panose="020B0606020202030204" pitchFamily="34" charset="0"/>
              </a:rPr>
              <a:t>.5</a:t>
            </a:r>
            <a:r>
              <a:rPr lang="zh-CN" altLang="en-US" sz="1350" b="1" dirty="0" smtClean="0">
                <a:solidFill>
                  <a:schemeClr val="accent3">
                    <a:lumMod val="75000"/>
                  </a:schemeClr>
                </a:solidFill>
                <a:latin typeface="Arial Narrow" panose="020B0606020202030204" pitchFamily="34" charset="0"/>
              </a:rPr>
              <a:t>局</a:t>
            </a:r>
            <a:r>
              <a:rPr lang="zh-CN" altLang="en-US" sz="1350" b="1" dirty="0">
                <a:solidFill>
                  <a:schemeClr val="accent3">
                    <a:lumMod val="75000"/>
                  </a:schemeClr>
                </a:solidFill>
                <a:latin typeface="Arial Narrow" panose="020B0606020202030204" pitchFamily="34" charset="0"/>
              </a:rPr>
              <a:t>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地址发送顺序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1354880" y="2282377"/>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9908259"/>
                  </a:ext>
                </a:extLst>
              </a:tr>
            </a:tbl>
          </a:graphicData>
        </a:graphic>
      </p:graphicFrame>
      <p:graphicFrame>
        <p:nvGraphicFramePr>
          <p:cNvPr id="31" name="表格 8">
            <a:extLst>
              <a:ext uri="{FF2B5EF4-FFF2-40B4-BE49-F238E27FC236}">
                <a16:creationId xmlns:a16="http://schemas.microsoft.com/office/drawing/2014/main" id="{228A4020-97D7-49C5-A08F-FF4D79A689C6}"/>
              </a:ext>
            </a:extLst>
          </p:cNvPr>
          <p:cNvGraphicFramePr>
            <a:graphicFrameLocks noGrp="1"/>
          </p:cNvGraphicFramePr>
          <p:nvPr/>
        </p:nvGraphicFramePr>
        <p:xfrm>
          <a:off x="1354879" y="13184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组织唯一标识符</a:t>
                      </a:r>
                      <a:r>
                        <a:rPr lang="en-US" altLang="zh-CN" sz="1400" dirty="0">
                          <a:solidFill>
                            <a:schemeClr val="bg1"/>
                          </a:solidFill>
                          <a:latin typeface="Arial Narrow" panose="020B0606020202030204" pitchFamily="34" charset="0"/>
                          <a:ea typeface="+mn-ea"/>
                        </a:rPr>
                        <a:t>OUI</a:t>
                      </a:r>
                    </a:p>
                    <a:p>
                      <a:pPr algn="ctr"/>
                      <a:r>
                        <a:rPr lang="zh-CN" altLang="en-US" sz="1400" dirty="0">
                          <a:solidFill>
                            <a:schemeClr val="bg1"/>
                          </a:solidFill>
                          <a:latin typeface="Arial Narrow" panose="020B0606020202030204" pitchFamily="34" charset="0"/>
                          <a:ea typeface="+mn-ea"/>
                        </a:rPr>
                        <a:t>（由</a:t>
                      </a:r>
                      <a:r>
                        <a:rPr lang="en-US" altLang="zh-CN" sz="1400" dirty="0">
                          <a:solidFill>
                            <a:schemeClr val="bg1"/>
                          </a:solidFill>
                          <a:latin typeface="Arial Narrow" panose="020B0606020202030204" pitchFamily="34" charset="0"/>
                          <a:ea typeface="+mn-ea"/>
                        </a:rPr>
                        <a:t>IEEE</a:t>
                      </a:r>
                      <a:r>
                        <a:rPr lang="zh-CN" altLang="en-US" sz="1400" dirty="0">
                          <a:solidFill>
                            <a:schemeClr val="bg1"/>
                          </a:solidFill>
                          <a:latin typeface="Arial Narrow" panose="020B0606020202030204" pitchFamily="34" charset="0"/>
                          <a:ea typeface="+mn-ea"/>
                        </a:rPr>
                        <a:t>的注册管理机构分配）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1~3</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761746479"/>
                  </a:ext>
                </a:extLst>
              </a:tr>
            </a:tbl>
          </a:graphicData>
        </a:graphic>
      </p:graphicFrame>
      <p:graphicFrame>
        <p:nvGraphicFramePr>
          <p:cNvPr id="32" name="表格 8">
            <a:extLst>
              <a:ext uri="{FF2B5EF4-FFF2-40B4-BE49-F238E27FC236}">
                <a16:creationId xmlns:a16="http://schemas.microsoft.com/office/drawing/2014/main" id="{986EF41A-3545-418C-A56D-747C8A071D04}"/>
              </a:ext>
            </a:extLst>
          </p:cNvPr>
          <p:cNvGraphicFramePr>
            <a:graphicFrameLocks noGrp="1"/>
          </p:cNvGraphicFramePr>
          <p:nvPr/>
        </p:nvGraphicFramePr>
        <p:xfrm>
          <a:off x="5074826" y="13184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网络接口标识符</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（由获得</a:t>
                      </a:r>
                      <a:r>
                        <a:rPr lang="en-US" altLang="zh-CN" sz="1400" dirty="0">
                          <a:solidFill>
                            <a:schemeClr val="bg1"/>
                          </a:solidFill>
                          <a:latin typeface="Arial Narrow" panose="020B0606020202030204" pitchFamily="34" charset="0"/>
                          <a:ea typeface="+mn-ea"/>
                        </a:rPr>
                        <a:t>OUI</a:t>
                      </a:r>
                      <a:r>
                        <a:rPr lang="zh-CN" altLang="en-US" sz="1400" dirty="0">
                          <a:solidFill>
                            <a:schemeClr val="bg1"/>
                          </a:solidFill>
                          <a:latin typeface="Arial Narrow" panose="020B0606020202030204" pitchFamily="34" charset="0"/>
                          <a:ea typeface="+mn-ea"/>
                        </a:rPr>
                        <a:t>的厂商自行随意分配）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4~6</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1746479"/>
                  </a:ext>
                </a:extLst>
              </a:tr>
            </a:tbl>
          </a:graphicData>
        </a:graphic>
      </p:graphicFrame>
      <p:grpSp>
        <p:nvGrpSpPr>
          <p:cNvPr id="30" name="组合 29">
            <a:extLst>
              <a:ext uri="{FF2B5EF4-FFF2-40B4-BE49-F238E27FC236}">
                <a16:creationId xmlns:a16="http://schemas.microsoft.com/office/drawing/2014/main" id="{2510DD8D-EA68-461F-9157-34990A94861A}"/>
              </a:ext>
            </a:extLst>
          </p:cNvPr>
          <p:cNvGrpSpPr/>
          <p:nvPr/>
        </p:nvGrpSpPr>
        <p:grpSpPr>
          <a:xfrm>
            <a:off x="2599023" y="3130109"/>
            <a:ext cx="2066921" cy="300083"/>
            <a:chOff x="3465363" y="4173479"/>
            <a:chExt cx="2755895" cy="400110"/>
          </a:xfrm>
        </p:grpSpPr>
        <p:sp>
          <p:nvSpPr>
            <p:cNvPr id="39" name="íşlïḍè">
              <a:extLst>
                <a:ext uri="{FF2B5EF4-FFF2-40B4-BE49-F238E27FC236}">
                  <a16:creationId xmlns:a16="http://schemas.microsoft.com/office/drawing/2014/main" id="{DCA0E971-2B51-4C81-8C27-15CE5A73A45B}"/>
                </a:ext>
              </a:extLst>
            </p:cNvPr>
            <p:cNvSpPr txBox="1"/>
            <p:nvPr/>
          </p:nvSpPr>
          <p:spPr>
            <a:xfrm>
              <a:off x="3465363" y="4173479"/>
              <a:ext cx="1007961" cy="4001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第</a:t>
              </a:r>
              <a:r>
                <a:rPr lang="en-US" altLang="zh-CN" sz="1350" b="1" dirty="0">
                  <a:latin typeface="Arial Narrow" panose="020B0606020202030204" pitchFamily="34" charset="0"/>
                </a:rPr>
                <a:t>1</a:t>
              </a:r>
              <a:r>
                <a:rPr lang="zh-CN" altLang="en-US" sz="1350" b="1" dirty="0">
                  <a:latin typeface="Arial Narrow" panose="020B0606020202030204" pitchFamily="34" charset="0"/>
                </a:rPr>
                <a:t>字节</a:t>
              </a:r>
            </a:p>
          </p:txBody>
        </p:sp>
        <p:sp>
          <p:nvSpPr>
            <p:cNvPr id="41" name="íşlïḍè">
              <a:extLst>
                <a:ext uri="{FF2B5EF4-FFF2-40B4-BE49-F238E27FC236}">
                  <a16:creationId xmlns:a16="http://schemas.microsoft.com/office/drawing/2014/main" id="{A23029CC-8BCE-45B0-BCC5-FDA495D7C881}"/>
                </a:ext>
              </a:extLst>
            </p:cNvPr>
            <p:cNvSpPr txBox="1"/>
            <p:nvPr/>
          </p:nvSpPr>
          <p:spPr>
            <a:xfrm>
              <a:off x="5213297" y="4173479"/>
              <a:ext cx="1007961" cy="4001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第</a:t>
              </a:r>
              <a:r>
                <a:rPr lang="en-US" altLang="zh-CN" sz="1350" b="1" dirty="0">
                  <a:latin typeface="Arial Narrow" panose="020B0606020202030204" pitchFamily="34" charset="0"/>
                </a:rPr>
                <a:t>6</a:t>
              </a:r>
              <a:r>
                <a:rPr lang="zh-CN" altLang="en-US" sz="1350" b="1" dirty="0">
                  <a:latin typeface="Arial Narrow" panose="020B0606020202030204" pitchFamily="34" charset="0"/>
                </a:rPr>
                <a:t>字节</a:t>
              </a:r>
            </a:p>
          </p:txBody>
        </p:sp>
        <p:cxnSp>
          <p:nvCxnSpPr>
            <p:cNvPr id="12" name="直接箭头连接符 11">
              <a:extLst>
                <a:ext uri="{FF2B5EF4-FFF2-40B4-BE49-F238E27FC236}">
                  <a16:creationId xmlns:a16="http://schemas.microsoft.com/office/drawing/2014/main" id="{61BA6F19-9C47-4C89-AE76-982DBF35FDB2}"/>
                </a:ext>
              </a:extLst>
            </p:cNvPr>
            <p:cNvCxnSpPr>
              <a:stCxn id="39" idx="3"/>
              <a:endCxn id="41" idx="1"/>
            </p:cNvCxnSpPr>
            <p:nvPr/>
          </p:nvCxnSpPr>
          <p:spPr>
            <a:xfrm>
              <a:off x="4473324" y="4373534"/>
              <a:ext cx="7399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02F7A200-6A80-46B3-99FC-AFFE444F93B7}"/>
              </a:ext>
            </a:extLst>
          </p:cNvPr>
          <p:cNvGrpSpPr/>
          <p:nvPr/>
        </p:nvGrpSpPr>
        <p:grpSpPr>
          <a:xfrm>
            <a:off x="3273037" y="3793193"/>
            <a:ext cx="1347185" cy="300083"/>
            <a:chOff x="4364048" y="5057591"/>
            <a:chExt cx="1796247" cy="400110"/>
          </a:xfrm>
        </p:grpSpPr>
        <p:sp>
          <p:nvSpPr>
            <p:cNvPr id="45" name="íşlïḍè">
              <a:extLst>
                <a:ext uri="{FF2B5EF4-FFF2-40B4-BE49-F238E27FC236}">
                  <a16:creationId xmlns:a16="http://schemas.microsoft.com/office/drawing/2014/main" id="{6115F6B0-9278-4CE7-916A-85BDE0879159}"/>
                </a:ext>
              </a:extLst>
            </p:cNvPr>
            <p:cNvSpPr txBox="1"/>
            <p:nvPr/>
          </p:nvSpPr>
          <p:spPr>
            <a:xfrm>
              <a:off x="4364048" y="5057591"/>
              <a:ext cx="503981" cy="400110"/>
            </a:xfrm>
            <a:prstGeom prst="rect">
              <a:avLst/>
            </a:prstGeom>
            <a:noFill/>
          </p:spPr>
          <p:txBody>
            <a:bodyPr wrap="square" lIns="68580" tIns="34290" rIns="68580" bIns="34290" anchor="ctr">
              <a:noAutofit/>
            </a:bodyPr>
            <a:lstStyle/>
            <a:p>
              <a:r>
                <a:rPr lang="en-US" altLang="zh-CN" b="1" dirty="0">
                  <a:latin typeface="Arial Narrow" panose="020B0606020202030204" pitchFamily="34" charset="0"/>
                </a:rPr>
                <a:t>b0</a:t>
              </a:r>
              <a:endParaRPr lang="zh-CN" altLang="en-US" b="1" dirty="0">
                <a:latin typeface="Arial Narrow" panose="020B0606020202030204" pitchFamily="34" charset="0"/>
              </a:endParaRPr>
            </a:p>
          </p:txBody>
        </p:sp>
        <p:sp>
          <p:nvSpPr>
            <p:cNvPr id="46" name="íşlïḍè">
              <a:extLst>
                <a:ext uri="{FF2B5EF4-FFF2-40B4-BE49-F238E27FC236}">
                  <a16:creationId xmlns:a16="http://schemas.microsoft.com/office/drawing/2014/main" id="{203E7361-834D-40A0-98DD-A1DB1C89152A}"/>
                </a:ext>
              </a:extLst>
            </p:cNvPr>
            <p:cNvSpPr txBox="1"/>
            <p:nvPr/>
          </p:nvSpPr>
          <p:spPr>
            <a:xfrm>
              <a:off x="5656314" y="5057591"/>
              <a:ext cx="503981" cy="400110"/>
            </a:xfrm>
            <a:prstGeom prst="rect">
              <a:avLst/>
            </a:prstGeom>
            <a:noFill/>
          </p:spPr>
          <p:txBody>
            <a:bodyPr wrap="square" lIns="68580" tIns="34290" rIns="68580" bIns="34290" anchor="ctr">
              <a:noAutofit/>
            </a:bodyPr>
            <a:lstStyle/>
            <a:p>
              <a:r>
                <a:rPr lang="en-US" altLang="zh-CN" b="1" dirty="0">
                  <a:latin typeface="Arial Narrow" panose="020B0606020202030204" pitchFamily="34" charset="0"/>
                </a:rPr>
                <a:t>b7</a:t>
              </a:r>
              <a:endParaRPr lang="zh-CN" altLang="en-US" b="1" dirty="0">
                <a:latin typeface="Arial Narrow" panose="020B0606020202030204" pitchFamily="34" charset="0"/>
              </a:endParaRPr>
            </a:p>
          </p:txBody>
        </p:sp>
        <p:cxnSp>
          <p:nvCxnSpPr>
            <p:cNvPr id="47" name="直接箭头连接符 46">
              <a:extLst>
                <a:ext uri="{FF2B5EF4-FFF2-40B4-BE49-F238E27FC236}">
                  <a16:creationId xmlns:a16="http://schemas.microsoft.com/office/drawing/2014/main" id="{27C6F6EE-57D9-4058-9F7E-7B99AE5B3356}"/>
                </a:ext>
              </a:extLst>
            </p:cNvPr>
            <p:cNvCxnSpPr>
              <a:cxnSpLocks/>
              <a:stCxn id="45" idx="3"/>
              <a:endCxn id="46" idx="1"/>
            </p:cNvCxnSpPr>
            <p:nvPr/>
          </p:nvCxnSpPr>
          <p:spPr>
            <a:xfrm>
              <a:off x="4868029" y="5257646"/>
              <a:ext cx="7882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D3D45035-4CBE-4529-8BF1-8B758F133271}"/>
              </a:ext>
            </a:extLst>
          </p:cNvPr>
          <p:cNvSpPr/>
          <p:nvPr/>
        </p:nvSpPr>
        <p:spPr>
          <a:xfrm>
            <a:off x="1354878" y="2290599"/>
            <a:ext cx="1837299" cy="263237"/>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37B807DB-E90B-4D1D-B441-487989D82DC3}"/>
              </a:ext>
            </a:extLst>
          </p:cNvPr>
          <p:cNvSpPr/>
          <p:nvPr/>
        </p:nvSpPr>
        <p:spPr>
          <a:xfrm>
            <a:off x="3192178" y="2290599"/>
            <a:ext cx="1725263" cy="263237"/>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a:extLst>
              <a:ext uri="{FF2B5EF4-FFF2-40B4-BE49-F238E27FC236}">
                <a16:creationId xmlns:a16="http://schemas.microsoft.com/office/drawing/2014/main" id="{5138DAB1-6C27-4DE4-9D50-28E531E9632F}"/>
              </a:ext>
            </a:extLst>
          </p:cNvPr>
          <p:cNvSpPr/>
          <p:nvPr/>
        </p:nvSpPr>
        <p:spPr>
          <a:xfrm>
            <a:off x="5230743" y="2297270"/>
            <a:ext cx="1725263" cy="263237"/>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矩形 52">
            <a:extLst>
              <a:ext uri="{FF2B5EF4-FFF2-40B4-BE49-F238E27FC236}">
                <a16:creationId xmlns:a16="http://schemas.microsoft.com/office/drawing/2014/main" id="{E45C5428-CCF7-4C6C-8319-89831E7272E2}"/>
              </a:ext>
            </a:extLst>
          </p:cNvPr>
          <p:cNvSpPr/>
          <p:nvPr/>
        </p:nvSpPr>
        <p:spPr>
          <a:xfrm>
            <a:off x="6972062" y="2290599"/>
            <a:ext cx="1837299" cy="263237"/>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5" name="矩形 24"/>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0370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1000"/>
                                        <p:tgtEl>
                                          <p:spTgt spid="50"/>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right)">
                                      <p:cBhvr>
                                        <p:cTn id="11" dur="1000"/>
                                        <p:tgtEl>
                                          <p:spTgt spid="51"/>
                                        </p:tgtEl>
                                      </p:cBhvr>
                                    </p:animEffect>
                                  </p:childTnLst>
                                </p:cTn>
                              </p:par>
                            </p:childTnLst>
                          </p:cTn>
                        </p:par>
                        <p:par>
                          <p:cTn id="12" fill="hold">
                            <p:stCondLst>
                              <p:cond delay="2000"/>
                            </p:stCondLst>
                            <p:childTnLst>
                              <p:par>
                                <p:cTn id="13" presetID="22" presetClass="entr" presetSubtype="2"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right)">
                                      <p:cBhvr>
                                        <p:cTn id="15" dur="1000"/>
                                        <p:tgtEl>
                                          <p:spTgt spid="52"/>
                                        </p:tgtEl>
                                      </p:cBhvr>
                                    </p:animEffect>
                                  </p:childTnLst>
                                </p:cTn>
                              </p:par>
                            </p:childTnLst>
                          </p:cTn>
                        </p:par>
                        <p:par>
                          <p:cTn id="16" fill="hold">
                            <p:stCondLst>
                              <p:cond delay="3000"/>
                            </p:stCondLst>
                            <p:childTnLst>
                              <p:par>
                                <p:cTn id="17" presetID="22" presetClass="entr" presetSubtype="2"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470973" y="2804633"/>
            <a:ext cx="1555931"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753587" y="2804633"/>
            <a:ext cx="1555931"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020277" y="2804633"/>
            <a:ext cx="1555931" cy="300082"/>
          </a:xfrm>
          <a:prstGeom prst="rect">
            <a:avLst/>
          </a:prstGeom>
          <a:noFill/>
        </p:spPr>
        <p:txBody>
          <a:bodyPr wrap="square" rtlCol="0">
            <a:spAutoFit/>
          </a:bodyPr>
          <a:lstStyle/>
          <a:p>
            <a:pPr algn="ctr"/>
            <a:r>
              <a:rPr lang="en-US" altLang="zh-CN" sz="1350" b="1" dirty="0"/>
              <a:t>00-0C-CF-B8-4A-82</a:t>
            </a:r>
            <a:endParaRPr lang="zh-CN" altLang="en-US" sz="1350" b="1" dirty="0"/>
          </a:p>
        </p:txBody>
      </p:sp>
      <p:sp>
        <p:nvSpPr>
          <p:cNvPr id="48" name="íşlïḍè">
            <a:extLst>
              <a:ext uri="{FF2B5EF4-FFF2-40B4-BE49-F238E27FC236}">
                <a16:creationId xmlns:a16="http://schemas.microsoft.com/office/drawing/2014/main" id="{3A8ED235-C46A-40A6-B687-AE21B4C08B05}"/>
              </a:ext>
            </a:extLst>
          </p:cNvPr>
          <p:cNvSpPr txBox="1"/>
          <p:nvPr/>
        </p:nvSpPr>
        <p:spPr>
          <a:xfrm>
            <a:off x="2890645" y="989627"/>
            <a:ext cx="3103310"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单播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470972" y="1619038"/>
            <a:ext cx="8127549"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grpSp>
        <p:nvGrpSpPr>
          <p:cNvPr id="20" name="组合 19">
            <a:extLst>
              <a:ext uri="{FF2B5EF4-FFF2-40B4-BE49-F238E27FC236}">
                <a16:creationId xmlns:a16="http://schemas.microsoft.com/office/drawing/2014/main" id="{5BF215D2-4182-4696-8132-C325FC47E8E0}"/>
              </a:ext>
            </a:extLst>
          </p:cNvPr>
          <p:cNvGrpSpPr/>
          <p:nvPr/>
        </p:nvGrpSpPr>
        <p:grpSpPr>
          <a:xfrm>
            <a:off x="4752438" y="2299400"/>
            <a:ext cx="2786430" cy="228155"/>
            <a:chOff x="6647135" y="2847038"/>
            <a:chExt cx="3404687" cy="304206"/>
          </a:xfrm>
        </p:grpSpPr>
        <p:cxnSp>
          <p:nvCxnSpPr>
            <p:cNvPr id="70" name="直接箭头连接符 69">
              <a:extLst>
                <a:ext uri="{FF2B5EF4-FFF2-40B4-BE49-F238E27FC236}">
                  <a16:creationId xmlns:a16="http://schemas.microsoft.com/office/drawing/2014/main" id="{31CA087F-5C52-432D-8656-FCF902B2494C}"/>
                </a:ext>
              </a:extLst>
            </p:cNvPr>
            <p:cNvCxnSpPr>
              <a:cxnSpLocks/>
            </p:cNvCxnSpPr>
            <p:nvPr/>
          </p:nvCxnSpPr>
          <p:spPr>
            <a:xfrm>
              <a:off x="6647135" y="3151244"/>
              <a:ext cx="3404687"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íşlïḍè">
              <a:extLst>
                <a:ext uri="{FF2B5EF4-FFF2-40B4-BE49-F238E27FC236}">
                  <a16:creationId xmlns:a16="http://schemas.microsoft.com/office/drawing/2014/main" id="{C1729207-6A05-471C-BE40-C64FEEF9A938}"/>
                </a:ext>
              </a:extLst>
            </p:cNvPr>
            <p:cNvSpPr txBox="1"/>
            <p:nvPr/>
          </p:nvSpPr>
          <p:spPr>
            <a:xfrm>
              <a:off x="7583491" y="2847038"/>
              <a:ext cx="1399265"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发送单播帧</a:t>
              </a:r>
            </a:p>
          </p:txBody>
        </p:sp>
      </p:grpSp>
      <p:sp>
        <p:nvSpPr>
          <p:cNvPr id="28" name="AutoShape 5"/>
          <p:cNvSpPr>
            <a:spLocks noChangeArrowheads="1"/>
          </p:cNvSpPr>
          <p:nvPr/>
        </p:nvSpPr>
        <p:spPr bwMode="auto">
          <a:xfrm>
            <a:off x="425586" y="624328"/>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9" name="矩形 28"/>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3848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800" decel="100000"/>
                                        <p:tgtEl>
                                          <p:spTgt spid="17"/>
                                        </p:tgtEl>
                                      </p:cBhvr>
                                    </p:animEffect>
                                    <p:anim calcmode="lin" valueType="num">
                                      <p:cBhvr>
                                        <p:cTn id="15" dur="800" decel="100000" fill="hold"/>
                                        <p:tgtEl>
                                          <p:spTgt spid="17"/>
                                        </p:tgtEl>
                                        <p:attrNameLst>
                                          <p:attrName>style.rotation</p:attrName>
                                        </p:attrNameLst>
                                      </p:cBhvr>
                                      <p:tavLst>
                                        <p:tav tm="0">
                                          <p:val>
                                            <p:fltVal val="-90"/>
                                          </p:val>
                                        </p:tav>
                                        <p:tav tm="100000">
                                          <p:val>
                                            <p:fltVal val="0"/>
                                          </p:val>
                                        </p:tav>
                                      </p:tavLst>
                                    </p:anim>
                                    <p:anim calcmode="lin" valueType="num">
                                      <p:cBhvr>
                                        <p:cTn id="16" dur="800" decel="100000" fill="hold"/>
                                        <p:tgtEl>
                                          <p:spTgt spid="17"/>
                                        </p:tgtEl>
                                        <p:attrNameLst>
                                          <p:attrName>ppt_x</p:attrName>
                                        </p:attrNameLst>
                                      </p:cBhvr>
                                      <p:tavLst>
                                        <p:tav tm="0">
                                          <p:val>
                                            <p:strVal val="#ppt_x+0.4"/>
                                          </p:val>
                                        </p:tav>
                                        <p:tav tm="100000">
                                          <p:val>
                                            <p:strVal val="#ppt_x-0.05"/>
                                          </p:val>
                                        </p:tav>
                                      </p:tavLst>
                                    </p:anim>
                                    <p:anim calcmode="lin" valueType="num">
                                      <p:cBhvr>
                                        <p:cTn id="17" dur="800" decel="100000" fill="hold"/>
                                        <p:tgtEl>
                                          <p:spTgt spid="17"/>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00"/>
                                        <p:tgtEl>
                                          <p:spTgt spid="67"/>
                                        </p:tgtEl>
                                      </p:cBhvr>
                                    </p:animEffect>
                                    <p:anim calcmode="lin" valueType="num">
                                      <p:cBhvr>
                                        <p:cTn id="30" dur="1000" fill="hold"/>
                                        <p:tgtEl>
                                          <p:spTgt spid="67"/>
                                        </p:tgtEl>
                                        <p:attrNameLst>
                                          <p:attrName>ppt_x</p:attrName>
                                        </p:attrNameLst>
                                      </p:cBhvr>
                                      <p:tavLst>
                                        <p:tav tm="0">
                                          <p:val>
                                            <p:strVal val="#ppt_x"/>
                                          </p:val>
                                        </p:tav>
                                        <p:tav tm="100000">
                                          <p:val>
                                            <p:strVal val="#ppt_x"/>
                                          </p:val>
                                        </p:tav>
                                      </p:tavLst>
                                    </p:anim>
                                    <p:anim calcmode="lin" valueType="num">
                                      <p:cBhvr>
                                        <p:cTn id="31" dur="1000" fill="hold"/>
                                        <p:tgtEl>
                                          <p:spTgt spid="6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1000"/>
                                        <p:tgtEl>
                                          <p:spTgt spid="68"/>
                                        </p:tgtEl>
                                      </p:cBhvr>
                                    </p:animEffect>
                                    <p:anim calcmode="lin" valueType="num">
                                      <p:cBhvr>
                                        <p:cTn id="35" dur="1000" fill="hold"/>
                                        <p:tgtEl>
                                          <p:spTgt spid="68"/>
                                        </p:tgtEl>
                                        <p:attrNameLst>
                                          <p:attrName>ppt_x</p:attrName>
                                        </p:attrNameLst>
                                      </p:cBhvr>
                                      <p:tavLst>
                                        <p:tav tm="0">
                                          <p:val>
                                            <p:strVal val="#ppt_x"/>
                                          </p:val>
                                        </p:tav>
                                        <p:tav tm="100000">
                                          <p:val>
                                            <p:strVal val="#ppt_x"/>
                                          </p:val>
                                        </p:tav>
                                      </p:tavLst>
                                    </p:anim>
                                    <p:anim calcmode="lin" valueType="num">
                                      <p:cBhvr>
                                        <p:cTn id="3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7" grpId="0"/>
      <p:bldP spid="68" grpId="0"/>
      <p:bldP spid="4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601032" y="2640511"/>
            <a:ext cx="1536464"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883646" y="2640511"/>
            <a:ext cx="1536464"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150336" y="2640511"/>
            <a:ext cx="1536464" cy="300082"/>
          </a:xfrm>
          <a:prstGeom prst="rect">
            <a:avLst/>
          </a:prstGeom>
          <a:noFill/>
        </p:spPr>
        <p:txBody>
          <a:bodyPr wrap="square" rtlCol="0">
            <a:spAutoFit/>
          </a:bodyPr>
          <a:lstStyle/>
          <a:p>
            <a:pPr algn="ctr"/>
            <a:r>
              <a:rPr lang="en-US" altLang="zh-CN" sz="1350" b="1" dirty="0"/>
              <a:t>00-0C-CF-B8-4A-82</a:t>
            </a:r>
            <a:endParaRPr lang="zh-CN" altLang="en-US" sz="1350" b="1" dirty="0"/>
          </a:p>
        </p:txBody>
      </p:sp>
      <p:sp>
        <p:nvSpPr>
          <p:cNvPr id="48" name="íşlïḍè">
            <a:extLst>
              <a:ext uri="{FF2B5EF4-FFF2-40B4-BE49-F238E27FC236}">
                <a16:creationId xmlns:a16="http://schemas.microsoft.com/office/drawing/2014/main" id="{3A8ED235-C46A-40A6-B687-AE21B4C08B05}"/>
              </a:ext>
            </a:extLst>
          </p:cNvPr>
          <p:cNvSpPr txBox="1"/>
          <p:nvPr/>
        </p:nvSpPr>
        <p:spPr>
          <a:xfrm>
            <a:off x="3150047" y="825505"/>
            <a:ext cx="2843907"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单播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647880" y="1454916"/>
            <a:ext cx="7950641"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grpSp>
        <p:nvGrpSpPr>
          <p:cNvPr id="20" name="组合 19">
            <a:extLst>
              <a:ext uri="{FF2B5EF4-FFF2-40B4-BE49-F238E27FC236}">
                <a16:creationId xmlns:a16="http://schemas.microsoft.com/office/drawing/2014/main" id="{5BF215D2-4182-4696-8132-C325FC47E8E0}"/>
              </a:ext>
            </a:extLst>
          </p:cNvPr>
          <p:cNvGrpSpPr/>
          <p:nvPr/>
        </p:nvGrpSpPr>
        <p:grpSpPr>
          <a:xfrm>
            <a:off x="4985352" y="2135278"/>
            <a:ext cx="2553515" cy="228155"/>
            <a:chOff x="6647135" y="2847038"/>
            <a:chExt cx="3404687" cy="304206"/>
          </a:xfrm>
        </p:grpSpPr>
        <p:cxnSp>
          <p:nvCxnSpPr>
            <p:cNvPr id="70" name="直接箭头连接符 69">
              <a:extLst>
                <a:ext uri="{FF2B5EF4-FFF2-40B4-BE49-F238E27FC236}">
                  <a16:creationId xmlns:a16="http://schemas.microsoft.com/office/drawing/2014/main" id="{31CA087F-5C52-432D-8656-FCF902B2494C}"/>
                </a:ext>
              </a:extLst>
            </p:cNvPr>
            <p:cNvCxnSpPr>
              <a:cxnSpLocks/>
            </p:cNvCxnSpPr>
            <p:nvPr/>
          </p:nvCxnSpPr>
          <p:spPr>
            <a:xfrm>
              <a:off x="6647135" y="3151244"/>
              <a:ext cx="3404687"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íşlïḍè">
              <a:extLst>
                <a:ext uri="{FF2B5EF4-FFF2-40B4-BE49-F238E27FC236}">
                  <a16:creationId xmlns:a16="http://schemas.microsoft.com/office/drawing/2014/main" id="{C1729207-6A05-471C-BE40-C64FEEF9A938}"/>
                </a:ext>
              </a:extLst>
            </p:cNvPr>
            <p:cNvSpPr txBox="1"/>
            <p:nvPr/>
          </p:nvSpPr>
          <p:spPr>
            <a:xfrm>
              <a:off x="7583491" y="2847038"/>
              <a:ext cx="1399265"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发送单播帧</a:t>
              </a:r>
            </a:p>
          </p:txBody>
        </p:sp>
      </p:grpSp>
      <p:sp>
        <p:nvSpPr>
          <p:cNvPr id="29" name="文本框 28">
            <a:extLst>
              <a:ext uri="{FF2B5EF4-FFF2-40B4-BE49-F238E27FC236}">
                <a16:creationId xmlns:a16="http://schemas.microsoft.com/office/drawing/2014/main" id="{E1B9A2F3-D6F6-4E4B-BA82-E9956C251C97}"/>
              </a:ext>
            </a:extLst>
          </p:cNvPr>
          <p:cNvSpPr txBox="1"/>
          <p:nvPr/>
        </p:nvSpPr>
        <p:spPr>
          <a:xfrm>
            <a:off x="4348027" y="3220156"/>
            <a:ext cx="1536464" cy="300082"/>
          </a:xfrm>
          <a:prstGeom prst="rect">
            <a:avLst/>
          </a:prstGeom>
          <a:noFill/>
        </p:spPr>
        <p:txBody>
          <a:bodyPr wrap="square" rtlCol="0">
            <a:spAutoFit/>
          </a:bodyPr>
          <a:lstStyle/>
          <a:p>
            <a:r>
              <a:rPr lang="en-US" altLang="zh-CN" sz="1350" b="1" dirty="0"/>
              <a:t>00-0C-CF-B8-4A-82</a:t>
            </a:r>
            <a:endParaRPr lang="zh-CN" altLang="en-US" sz="1350" b="1" dirty="0"/>
          </a:p>
        </p:txBody>
      </p:sp>
      <p:sp>
        <p:nvSpPr>
          <p:cNvPr id="30" name="文本框 29">
            <a:extLst>
              <a:ext uri="{FF2B5EF4-FFF2-40B4-BE49-F238E27FC236}">
                <a16:creationId xmlns:a16="http://schemas.microsoft.com/office/drawing/2014/main" id="{1F2EDD4C-8505-4CEB-B0F7-855DE8A3008C}"/>
              </a:ext>
            </a:extLst>
          </p:cNvPr>
          <p:cNvSpPr txBox="1"/>
          <p:nvPr/>
        </p:nvSpPr>
        <p:spPr>
          <a:xfrm>
            <a:off x="4348027" y="3416935"/>
            <a:ext cx="1536464" cy="300082"/>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8" name="组合 7">
            <a:extLst>
              <a:ext uri="{FF2B5EF4-FFF2-40B4-BE49-F238E27FC236}">
                <a16:creationId xmlns:a16="http://schemas.microsoft.com/office/drawing/2014/main" id="{D6F571ED-2953-4629-A224-CC19FB04D6CE}"/>
              </a:ext>
            </a:extLst>
          </p:cNvPr>
          <p:cNvGrpSpPr/>
          <p:nvPr/>
        </p:nvGrpSpPr>
        <p:grpSpPr>
          <a:xfrm>
            <a:off x="3526810" y="3001357"/>
            <a:ext cx="2552846" cy="1580168"/>
            <a:chOff x="4702413" y="4001810"/>
            <a:chExt cx="3158796" cy="2106890"/>
          </a:xfrm>
        </p:grpSpPr>
        <p:sp>
          <p:nvSpPr>
            <p:cNvPr id="6" name="矩形 5">
              <a:extLst>
                <a:ext uri="{FF2B5EF4-FFF2-40B4-BE49-F238E27FC236}">
                  <a16:creationId xmlns:a16="http://schemas.microsoft.com/office/drawing/2014/main" id="{BEDA26A2-35D4-41B9-A3DF-1418FBF5EA57}"/>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31" name="矩形 30">
              <a:extLst>
                <a:ext uri="{FF2B5EF4-FFF2-40B4-BE49-F238E27FC236}">
                  <a16:creationId xmlns:a16="http://schemas.microsoft.com/office/drawing/2014/main" id="{4AD2924A-AF5B-41C0-ADB0-208A7B86200C}"/>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sp>
        <p:nvSpPr>
          <p:cNvPr id="33"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34" name="矩形 33"/>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7731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grpId="0" nodeType="click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68"/>
                                        </p:tgtEl>
                                        <p:attrNameLst>
                                          <p:attrName>ppt_x</p:attrName>
                                          <p:attrName>ppt_y</p:attrName>
                                        </p:attrNameLst>
                                      </p:cBhvr>
                                    </p:animMotion>
                                    <p:animRot by="1500000">
                                      <p:cBhvr>
                                        <p:cTn id="13" dur="125" fill="hold">
                                          <p:stCondLst>
                                            <p:cond delay="0"/>
                                          </p:stCondLst>
                                        </p:cTn>
                                        <p:tgtEl>
                                          <p:spTgt spid="68"/>
                                        </p:tgtEl>
                                        <p:attrNameLst>
                                          <p:attrName>r</p:attrName>
                                        </p:attrNameLst>
                                      </p:cBhvr>
                                    </p:animRot>
                                    <p:animRot by="-1500000">
                                      <p:cBhvr>
                                        <p:cTn id="14" dur="125" fill="hold">
                                          <p:stCondLst>
                                            <p:cond delay="125"/>
                                          </p:stCondLst>
                                        </p:cTn>
                                        <p:tgtEl>
                                          <p:spTgt spid="68"/>
                                        </p:tgtEl>
                                        <p:attrNameLst>
                                          <p:attrName>r</p:attrName>
                                        </p:attrNameLst>
                                      </p:cBhvr>
                                    </p:animRot>
                                    <p:animRot by="-1500000">
                                      <p:cBhvr>
                                        <p:cTn id="15" dur="125" fill="hold">
                                          <p:stCondLst>
                                            <p:cond delay="250"/>
                                          </p:stCondLst>
                                        </p:cTn>
                                        <p:tgtEl>
                                          <p:spTgt spid="68"/>
                                        </p:tgtEl>
                                        <p:attrNameLst>
                                          <p:attrName>r</p:attrName>
                                        </p:attrNameLst>
                                      </p:cBhvr>
                                    </p:animRot>
                                    <p:animRot by="1500000">
                                      <p:cBhvr>
                                        <p:cTn id="16" dur="125" fill="hold">
                                          <p:stCondLst>
                                            <p:cond delay="375"/>
                                          </p:stCondLst>
                                        </p:cTn>
                                        <p:tgtEl>
                                          <p:spTgt spid="68"/>
                                        </p:tgtEl>
                                        <p:attrNameLst>
                                          <p:attrName>r</p:attrName>
                                        </p:attrNameLst>
                                      </p:cBhvr>
                                    </p:animRot>
                                  </p:childTnLst>
                                </p:cTn>
                              </p:par>
                            </p:childTnLst>
                          </p:cTn>
                        </p:par>
                        <p:par>
                          <p:cTn id="17" fill="hold">
                            <p:stCondLst>
                              <p:cond delay="1300"/>
                            </p:stCondLst>
                            <p:childTnLst>
                              <p:par>
                                <p:cTn id="18" presetID="2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34" presetClass="emph" presetSubtype="0" fill="hold" grpId="0" nodeType="clickEffect">
                                  <p:stCondLst>
                                    <p:cond delay="0"/>
                                  </p:stCondLst>
                                  <p:iterate type="lt">
                                    <p:tmPct val="10000"/>
                                  </p:iterate>
                                  <p:childTnLst>
                                    <p:animMotion origin="layout" path="M 0.0 0.0 L 0.0 -0.07213" pathEditMode="relative" ptsTypes="">
                                      <p:cBhvr>
                                        <p:cTn id="24" dur="250" accel="50000" decel="50000" autoRev="1" fill="hold">
                                          <p:stCondLst>
                                            <p:cond delay="0"/>
                                          </p:stCondLst>
                                        </p:cTn>
                                        <p:tgtEl>
                                          <p:spTgt spid="67"/>
                                        </p:tgtEl>
                                        <p:attrNameLst>
                                          <p:attrName>ppt_x</p:attrName>
                                          <p:attrName>ppt_y</p:attrName>
                                        </p:attrNameLst>
                                      </p:cBhvr>
                                    </p:animMotion>
                                    <p:animRot by="1500000">
                                      <p:cBhvr>
                                        <p:cTn id="25" dur="125" fill="hold">
                                          <p:stCondLst>
                                            <p:cond delay="0"/>
                                          </p:stCondLst>
                                        </p:cTn>
                                        <p:tgtEl>
                                          <p:spTgt spid="67"/>
                                        </p:tgtEl>
                                        <p:attrNameLst>
                                          <p:attrName>r</p:attrName>
                                        </p:attrNameLst>
                                      </p:cBhvr>
                                    </p:animRot>
                                    <p:animRot by="-1500000">
                                      <p:cBhvr>
                                        <p:cTn id="26" dur="125" fill="hold">
                                          <p:stCondLst>
                                            <p:cond delay="125"/>
                                          </p:stCondLst>
                                        </p:cTn>
                                        <p:tgtEl>
                                          <p:spTgt spid="67"/>
                                        </p:tgtEl>
                                        <p:attrNameLst>
                                          <p:attrName>r</p:attrName>
                                        </p:attrNameLst>
                                      </p:cBhvr>
                                    </p:animRot>
                                    <p:animRot by="-1500000">
                                      <p:cBhvr>
                                        <p:cTn id="27" dur="125" fill="hold">
                                          <p:stCondLst>
                                            <p:cond delay="250"/>
                                          </p:stCondLst>
                                        </p:cTn>
                                        <p:tgtEl>
                                          <p:spTgt spid="67"/>
                                        </p:tgtEl>
                                        <p:attrNameLst>
                                          <p:attrName>r</p:attrName>
                                        </p:attrNameLst>
                                      </p:cBhvr>
                                    </p:animRot>
                                    <p:animRot by="1500000">
                                      <p:cBhvr>
                                        <p:cTn id="28" dur="125" fill="hold">
                                          <p:stCondLst>
                                            <p:cond delay="375"/>
                                          </p:stCondLst>
                                        </p:cTn>
                                        <p:tgtEl>
                                          <p:spTgt spid="67"/>
                                        </p:tgtEl>
                                        <p:attrNameLst>
                                          <p:attrName>r</p:attrName>
                                        </p:attrNameLst>
                                      </p:cBhvr>
                                    </p:animRot>
                                  </p:childTnLst>
                                </p:cTn>
                              </p:par>
                            </p:childTnLst>
                          </p:cTn>
                        </p:par>
                        <p:par>
                          <p:cTn id="29" fill="hold">
                            <p:stCondLst>
                              <p:cond delay="1300"/>
                            </p:stCondLst>
                            <p:childTnLst>
                              <p:par>
                                <p:cTn id="30" presetID="22" presetClass="entr" presetSubtype="8"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29" grpId="0"/>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467928" y="2640511"/>
            <a:ext cx="1558976"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750542" y="2640511"/>
            <a:ext cx="1558976"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017232" y="2640511"/>
            <a:ext cx="1558976" cy="300082"/>
          </a:xfrm>
          <a:prstGeom prst="rect">
            <a:avLst/>
          </a:prstGeom>
          <a:noFill/>
        </p:spPr>
        <p:txBody>
          <a:bodyPr wrap="square" rtlCol="0">
            <a:spAutoFit/>
          </a:bodyPr>
          <a:lstStyle/>
          <a:p>
            <a:pPr algn="ctr"/>
            <a:r>
              <a:rPr lang="en-US" altLang="zh-CN" sz="1350" b="1" dirty="0"/>
              <a:t>00-0C-CF-B8-4A-82</a:t>
            </a:r>
            <a:endParaRPr lang="zh-CN" altLang="en-US" sz="1350" b="1" dirty="0"/>
          </a:p>
        </p:txBody>
      </p:sp>
      <p:sp>
        <p:nvSpPr>
          <p:cNvPr id="48" name="íşlïḍè">
            <a:extLst>
              <a:ext uri="{FF2B5EF4-FFF2-40B4-BE49-F238E27FC236}">
                <a16:creationId xmlns:a16="http://schemas.microsoft.com/office/drawing/2014/main" id="{3A8ED235-C46A-40A6-B687-AE21B4C08B05}"/>
              </a:ext>
            </a:extLst>
          </p:cNvPr>
          <p:cNvSpPr txBox="1"/>
          <p:nvPr/>
        </p:nvSpPr>
        <p:spPr>
          <a:xfrm>
            <a:off x="3150047" y="825505"/>
            <a:ext cx="2843907"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单播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647880" y="1454916"/>
            <a:ext cx="7950641"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grpSp>
        <p:nvGrpSpPr>
          <p:cNvPr id="20" name="组合 19">
            <a:extLst>
              <a:ext uri="{FF2B5EF4-FFF2-40B4-BE49-F238E27FC236}">
                <a16:creationId xmlns:a16="http://schemas.microsoft.com/office/drawing/2014/main" id="{5BF215D2-4182-4696-8132-C325FC47E8E0}"/>
              </a:ext>
            </a:extLst>
          </p:cNvPr>
          <p:cNvGrpSpPr/>
          <p:nvPr/>
        </p:nvGrpSpPr>
        <p:grpSpPr>
          <a:xfrm>
            <a:off x="4985352" y="2135278"/>
            <a:ext cx="2553515" cy="228155"/>
            <a:chOff x="6647135" y="2847038"/>
            <a:chExt cx="3404687" cy="304206"/>
          </a:xfrm>
        </p:grpSpPr>
        <p:cxnSp>
          <p:nvCxnSpPr>
            <p:cNvPr id="70" name="直接箭头连接符 69">
              <a:extLst>
                <a:ext uri="{FF2B5EF4-FFF2-40B4-BE49-F238E27FC236}">
                  <a16:creationId xmlns:a16="http://schemas.microsoft.com/office/drawing/2014/main" id="{31CA087F-5C52-432D-8656-FCF902B2494C}"/>
                </a:ext>
              </a:extLst>
            </p:cNvPr>
            <p:cNvCxnSpPr>
              <a:cxnSpLocks/>
            </p:cNvCxnSpPr>
            <p:nvPr/>
          </p:nvCxnSpPr>
          <p:spPr>
            <a:xfrm>
              <a:off x="6647135" y="3151244"/>
              <a:ext cx="3404687"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íşlïḍè">
              <a:extLst>
                <a:ext uri="{FF2B5EF4-FFF2-40B4-BE49-F238E27FC236}">
                  <a16:creationId xmlns:a16="http://schemas.microsoft.com/office/drawing/2014/main" id="{C1729207-6A05-471C-BE40-C64FEEF9A938}"/>
                </a:ext>
              </a:extLst>
            </p:cNvPr>
            <p:cNvSpPr txBox="1"/>
            <p:nvPr/>
          </p:nvSpPr>
          <p:spPr>
            <a:xfrm>
              <a:off x="7583491" y="2847038"/>
              <a:ext cx="1399265"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发送单播帧</a:t>
              </a:r>
            </a:p>
          </p:txBody>
        </p:sp>
      </p:grpSp>
      <p:grpSp>
        <p:nvGrpSpPr>
          <p:cNvPr id="14" name="组合 13">
            <a:extLst>
              <a:ext uri="{FF2B5EF4-FFF2-40B4-BE49-F238E27FC236}">
                <a16:creationId xmlns:a16="http://schemas.microsoft.com/office/drawing/2014/main" id="{84E4AFC8-C93F-47CA-AD0C-1F8A2B9DEE3C}"/>
              </a:ext>
            </a:extLst>
          </p:cNvPr>
          <p:cNvGrpSpPr/>
          <p:nvPr/>
        </p:nvGrpSpPr>
        <p:grpSpPr>
          <a:xfrm>
            <a:off x="3305656" y="3001357"/>
            <a:ext cx="2590251" cy="1580168"/>
            <a:chOff x="4702413" y="4001810"/>
            <a:chExt cx="3158796" cy="2106890"/>
          </a:xfrm>
        </p:grpSpPr>
        <p:sp>
          <p:nvSpPr>
            <p:cNvPr id="29" name="文本框 28">
              <a:extLst>
                <a:ext uri="{FF2B5EF4-FFF2-40B4-BE49-F238E27FC236}">
                  <a16:creationId xmlns:a16="http://schemas.microsoft.com/office/drawing/2014/main" id="{E1B9A2F3-D6F6-4E4B-BA82-E9956C251C97}"/>
                </a:ext>
              </a:extLst>
            </p:cNvPr>
            <p:cNvSpPr txBox="1"/>
            <p:nvPr/>
          </p:nvSpPr>
          <p:spPr>
            <a:xfrm>
              <a:off x="5797369" y="4293542"/>
              <a:ext cx="1901163" cy="677108"/>
            </a:xfrm>
            <a:prstGeom prst="rect">
              <a:avLst/>
            </a:prstGeom>
            <a:noFill/>
          </p:spPr>
          <p:txBody>
            <a:bodyPr wrap="square" rtlCol="0">
              <a:spAutoFit/>
            </a:bodyPr>
            <a:lstStyle/>
            <a:p>
              <a:r>
                <a:rPr lang="en-US" altLang="zh-CN" sz="1350" b="1" dirty="0"/>
                <a:t>00-0C-CF-B8-4A-82</a:t>
              </a:r>
              <a:endParaRPr lang="zh-CN" altLang="en-US" sz="1350" b="1" dirty="0"/>
            </a:p>
          </p:txBody>
        </p:sp>
        <p:sp>
          <p:nvSpPr>
            <p:cNvPr id="30" name="文本框 29">
              <a:extLst>
                <a:ext uri="{FF2B5EF4-FFF2-40B4-BE49-F238E27FC236}">
                  <a16:creationId xmlns:a16="http://schemas.microsoft.com/office/drawing/2014/main" id="{1F2EDD4C-8505-4CEB-B0F7-855DE8A3008C}"/>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8" name="组合 7">
              <a:extLst>
                <a:ext uri="{FF2B5EF4-FFF2-40B4-BE49-F238E27FC236}">
                  <a16:creationId xmlns:a16="http://schemas.microsoft.com/office/drawing/2014/main" id="{D6F571ED-2953-4629-A224-CC19FB04D6CE}"/>
                </a:ext>
              </a:extLst>
            </p:cNvPr>
            <p:cNvGrpSpPr/>
            <p:nvPr/>
          </p:nvGrpSpPr>
          <p:grpSpPr>
            <a:xfrm>
              <a:off x="4702413" y="4001810"/>
              <a:ext cx="3158796" cy="2106890"/>
              <a:chOff x="4702413" y="4001810"/>
              <a:chExt cx="3158796" cy="2106890"/>
            </a:xfrm>
          </p:grpSpPr>
          <p:sp>
            <p:nvSpPr>
              <p:cNvPr id="6" name="矩形 5">
                <a:extLst>
                  <a:ext uri="{FF2B5EF4-FFF2-40B4-BE49-F238E27FC236}">
                    <a16:creationId xmlns:a16="http://schemas.microsoft.com/office/drawing/2014/main" id="{BEDA26A2-35D4-41B9-A3DF-1418FBF5EA57}"/>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31" name="矩形 30">
                <a:extLst>
                  <a:ext uri="{FF2B5EF4-FFF2-40B4-BE49-F238E27FC236}">
                    <a16:creationId xmlns:a16="http://schemas.microsoft.com/office/drawing/2014/main" id="{4AD2924A-AF5B-41C0-ADB0-208A7B86200C}"/>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cxnSp>
        <p:nvCxnSpPr>
          <p:cNvPr id="33" name="直接箭头连接符 32">
            <a:extLst>
              <a:ext uri="{FF2B5EF4-FFF2-40B4-BE49-F238E27FC236}">
                <a16:creationId xmlns:a16="http://schemas.microsoft.com/office/drawing/2014/main" id="{28CE70FF-13D2-4784-B89D-1531B5CCDA9F}"/>
              </a:ext>
            </a:extLst>
          </p:cNvPr>
          <p:cNvCxnSpPr/>
          <p:nvPr/>
        </p:nvCxnSpPr>
        <p:spPr>
          <a:xfrm flipV="1">
            <a:off x="4708040" y="155503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15104E1-0B7A-4C43-BEBD-6DE3DBC10CD6}"/>
              </a:ext>
            </a:extLst>
          </p:cNvPr>
          <p:cNvCxnSpPr>
            <a:cxnSpLocks/>
          </p:cNvCxnSpPr>
          <p:nvPr/>
        </p:nvCxnSpPr>
        <p:spPr>
          <a:xfrm>
            <a:off x="4705425" y="1545171"/>
            <a:ext cx="3732296"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2E2AEAE-487A-4DDA-A723-34D812E7C0C4}"/>
              </a:ext>
            </a:extLst>
          </p:cNvPr>
          <p:cNvCxnSpPr>
            <a:cxnSpLocks/>
            <a:endCxn id="62" idx="3"/>
          </p:cNvCxnSpPr>
          <p:nvPr/>
        </p:nvCxnSpPr>
        <p:spPr>
          <a:xfrm flipH="1" flipV="1">
            <a:off x="817024" y="1539488"/>
            <a:ext cx="3888401" cy="289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7AC9E4AA-CF96-4A88-B37E-4AB12C052C69}"/>
              </a:ext>
            </a:extLst>
          </p:cNvPr>
          <p:cNvCxnSpPr>
            <a:cxnSpLocks/>
          </p:cNvCxnSpPr>
          <p:nvPr/>
        </p:nvCxnSpPr>
        <p:spPr>
          <a:xfrm>
            <a:off x="1440237"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4FBEDF4-0B41-43F5-A470-7571F505A961}"/>
              </a:ext>
            </a:extLst>
          </p:cNvPr>
          <p:cNvCxnSpPr>
            <a:cxnSpLocks/>
          </p:cNvCxnSpPr>
          <p:nvPr/>
        </p:nvCxnSpPr>
        <p:spPr>
          <a:xfrm>
            <a:off x="8012603"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1B466FA8-6409-47F5-BDC3-C75DDB6172AF}"/>
              </a:ext>
            </a:extLst>
          </p:cNvPr>
          <p:cNvGrpSpPr/>
          <p:nvPr/>
        </p:nvGrpSpPr>
        <p:grpSpPr>
          <a:xfrm>
            <a:off x="0" y="3001357"/>
            <a:ext cx="2590251" cy="1580168"/>
            <a:chOff x="4702413" y="4001810"/>
            <a:chExt cx="3158796" cy="2106890"/>
          </a:xfrm>
        </p:grpSpPr>
        <p:sp>
          <p:nvSpPr>
            <p:cNvPr id="47" name="文本框 46">
              <a:extLst>
                <a:ext uri="{FF2B5EF4-FFF2-40B4-BE49-F238E27FC236}">
                  <a16:creationId xmlns:a16="http://schemas.microsoft.com/office/drawing/2014/main" id="{2B84C397-D30F-486B-A288-CC8463B30040}"/>
                </a:ext>
              </a:extLst>
            </p:cNvPr>
            <p:cNvSpPr txBox="1"/>
            <p:nvPr/>
          </p:nvSpPr>
          <p:spPr>
            <a:xfrm>
              <a:off x="5797369" y="4293542"/>
              <a:ext cx="1901163" cy="677108"/>
            </a:xfrm>
            <a:prstGeom prst="rect">
              <a:avLst/>
            </a:prstGeom>
            <a:noFill/>
          </p:spPr>
          <p:txBody>
            <a:bodyPr wrap="square" rtlCol="0">
              <a:spAutoFit/>
            </a:bodyPr>
            <a:lstStyle/>
            <a:p>
              <a:r>
                <a:rPr lang="en-US" altLang="zh-CN" sz="1350" b="1" dirty="0"/>
                <a:t>00-0C-CF-B8-4A-82</a:t>
              </a:r>
              <a:endParaRPr lang="zh-CN" altLang="en-US" sz="1350" b="1" dirty="0"/>
            </a:p>
          </p:txBody>
        </p:sp>
        <p:sp>
          <p:nvSpPr>
            <p:cNvPr id="49" name="文本框 48">
              <a:extLst>
                <a:ext uri="{FF2B5EF4-FFF2-40B4-BE49-F238E27FC236}">
                  <a16:creationId xmlns:a16="http://schemas.microsoft.com/office/drawing/2014/main" id="{473CD206-2A18-46B0-973E-9E9CDECA70F6}"/>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50" name="组合 49">
              <a:extLst>
                <a:ext uri="{FF2B5EF4-FFF2-40B4-BE49-F238E27FC236}">
                  <a16:creationId xmlns:a16="http://schemas.microsoft.com/office/drawing/2014/main" id="{B6F9A00B-F8ED-4A65-BDDC-ED83BC8F819A}"/>
                </a:ext>
              </a:extLst>
            </p:cNvPr>
            <p:cNvGrpSpPr/>
            <p:nvPr/>
          </p:nvGrpSpPr>
          <p:grpSpPr>
            <a:xfrm>
              <a:off x="4702413" y="4001810"/>
              <a:ext cx="3158796" cy="2106890"/>
              <a:chOff x="4702413" y="4001810"/>
              <a:chExt cx="3158796" cy="2106890"/>
            </a:xfrm>
          </p:grpSpPr>
          <p:sp>
            <p:nvSpPr>
              <p:cNvPr id="51" name="矩形 50">
                <a:extLst>
                  <a:ext uri="{FF2B5EF4-FFF2-40B4-BE49-F238E27FC236}">
                    <a16:creationId xmlns:a16="http://schemas.microsoft.com/office/drawing/2014/main" id="{F4DB643D-04D4-4811-AD3B-2FBC97CCB428}"/>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52" name="矩形 51">
                <a:extLst>
                  <a:ext uri="{FF2B5EF4-FFF2-40B4-BE49-F238E27FC236}">
                    <a16:creationId xmlns:a16="http://schemas.microsoft.com/office/drawing/2014/main" id="{D49AD462-63E3-4EB4-819E-D1E6263E145C}"/>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grpSp>
        <p:nvGrpSpPr>
          <p:cNvPr id="53" name="组合 52">
            <a:extLst>
              <a:ext uri="{FF2B5EF4-FFF2-40B4-BE49-F238E27FC236}">
                <a16:creationId xmlns:a16="http://schemas.microsoft.com/office/drawing/2014/main" id="{53B2F8DB-8A7D-444E-BA89-5818133CC10D}"/>
              </a:ext>
            </a:extLst>
          </p:cNvPr>
          <p:cNvGrpSpPr/>
          <p:nvPr/>
        </p:nvGrpSpPr>
        <p:grpSpPr>
          <a:xfrm>
            <a:off x="6320215" y="3001357"/>
            <a:ext cx="2590251" cy="1580168"/>
            <a:chOff x="4702413" y="4001810"/>
            <a:chExt cx="3158796" cy="2106890"/>
          </a:xfrm>
        </p:grpSpPr>
        <p:sp>
          <p:nvSpPr>
            <p:cNvPr id="64" name="文本框 63">
              <a:extLst>
                <a:ext uri="{FF2B5EF4-FFF2-40B4-BE49-F238E27FC236}">
                  <a16:creationId xmlns:a16="http://schemas.microsoft.com/office/drawing/2014/main" id="{92F189EE-BC72-4C48-BD50-56A9AEB4A0A4}"/>
                </a:ext>
              </a:extLst>
            </p:cNvPr>
            <p:cNvSpPr txBox="1"/>
            <p:nvPr/>
          </p:nvSpPr>
          <p:spPr>
            <a:xfrm>
              <a:off x="5797369" y="4293542"/>
              <a:ext cx="1901163" cy="677108"/>
            </a:xfrm>
            <a:prstGeom prst="rect">
              <a:avLst/>
            </a:prstGeom>
            <a:noFill/>
          </p:spPr>
          <p:txBody>
            <a:bodyPr wrap="square" rtlCol="0">
              <a:spAutoFit/>
            </a:bodyPr>
            <a:lstStyle/>
            <a:p>
              <a:r>
                <a:rPr lang="en-US" altLang="zh-CN" sz="1350" b="1" dirty="0"/>
                <a:t>00-0C-CF-B8-4A-82</a:t>
              </a:r>
              <a:endParaRPr lang="zh-CN" altLang="en-US" sz="1350" b="1" dirty="0"/>
            </a:p>
          </p:txBody>
        </p:sp>
        <p:sp>
          <p:nvSpPr>
            <p:cNvPr id="69" name="文本框 68">
              <a:extLst>
                <a:ext uri="{FF2B5EF4-FFF2-40B4-BE49-F238E27FC236}">
                  <a16:creationId xmlns:a16="http://schemas.microsoft.com/office/drawing/2014/main" id="{159BE52C-7C9A-4898-BEFB-8292AB428206}"/>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72" name="组合 71">
              <a:extLst>
                <a:ext uri="{FF2B5EF4-FFF2-40B4-BE49-F238E27FC236}">
                  <a16:creationId xmlns:a16="http://schemas.microsoft.com/office/drawing/2014/main" id="{19A972EE-CFC4-4634-861D-919E8EA6B4DC}"/>
                </a:ext>
              </a:extLst>
            </p:cNvPr>
            <p:cNvGrpSpPr/>
            <p:nvPr/>
          </p:nvGrpSpPr>
          <p:grpSpPr>
            <a:xfrm>
              <a:off x="4702413" y="4001810"/>
              <a:ext cx="3158796" cy="2106890"/>
              <a:chOff x="4702413" y="4001810"/>
              <a:chExt cx="3158796" cy="2106890"/>
            </a:xfrm>
          </p:grpSpPr>
          <p:sp>
            <p:nvSpPr>
              <p:cNvPr id="73" name="矩形 72">
                <a:extLst>
                  <a:ext uri="{FF2B5EF4-FFF2-40B4-BE49-F238E27FC236}">
                    <a16:creationId xmlns:a16="http://schemas.microsoft.com/office/drawing/2014/main" id="{4F3B17CF-4480-4BD8-8FC1-11F37012A822}"/>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74" name="矩形 73">
                <a:extLst>
                  <a:ext uri="{FF2B5EF4-FFF2-40B4-BE49-F238E27FC236}">
                    <a16:creationId xmlns:a16="http://schemas.microsoft.com/office/drawing/2014/main" id="{2A387C22-A097-4333-8E05-34CAED94D522}"/>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sp>
        <p:nvSpPr>
          <p:cNvPr id="75"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76" name="矩形 75"/>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2292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nodeType="withEffect">
                                  <p:stCondLst>
                                    <p:cond delay="0"/>
                                  </p:stCondLst>
                                  <p:childTnLst>
                                    <p:animEffect transition="out" filter="fade">
                                      <p:cBhvr>
                                        <p:cTn id="6" dur="1000"/>
                                        <p:tgtEl>
                                          <p:spTgt spid="14"/>
                                        </p:tgtEl>
                                      </p:cBhvr>
                                    </p:animEffect>
                                    <p:anim calcmode="lin" valueType="num">
                                      <p:cBhvr>
                                        <p:cTn id="7" dur="1000"/>
                                        <p:tgtEl>
                                          <p:spTgt spid="14"/>
                                        </p:tgtEl>
                                        <p:attrNameLst>
                                          <p:attrName>ppt_x</p:attrName>
                                        </p:attrNameLst>
                                      </p:cBhvr>
                                      <p:tavLst>
                                        <p:tav tm="0">
                                          <p:val>
                                            <p:strVal val="ppt_x"/>
                                          </p:val>
                                        </p:tav>
                                        <p:tav tm="100000">
                                          <p:val>
                                            <p:strVal val="ppt_x"/>
                                          </p:val>
                                        </p:tav>
                                      </p:tavLst>
                                    </p:anim>
                                    <p:anim calcmode="lin" valueType="num">
                                      <p:cBhvr>
                                        <p:cTn id="8" dur="1000"/>
                                        <p:tgtEl>
                                          <p:spTgt spid="14"/>
                                        </p:tgtEl>
                                        <p:attrNameLst>
                                          <p:attrName>ppt_y</p:attrName>
                                        </p:attrNameLst>
                                      </p:cBhvr>
                                      <p:tavLst>
                                        <p:tav tm="0">
                                          <p:val>
                                            <p:strVal val="ppt_y"/>
                                          </p:val>
                                        </p:tav>
                                        <p:tav tm="100000">
                                          <p:val>
                                            <p:strVal val="ppt_y-.1"/>
                                          </p:val>
                                        </p:tav>
                                      </p:tavLst>
                                    </p:anim>
                                    <p:set>
                                      <p:cBhvr>
                                        <p:cTn id="9" dur="1" fill="hold">
                                          <p:stCondLst>
                                            <p:cond delay="999"/>
                                          </p:stCondLst>
                                        </p:cTn>
                                        <p:tgtEl>
                                          <p:spTgt spid="14"/>
                                        </p:tgtEl>
                                        <p:attrNameLst>
                                          <p:attrName>style.visibility</p:attrName>
                                        </p:attrNameLst>
                                      </p:cBhvr>
                                      <p:to>
                                        <p:strVal val="hidden"/>
                                      </p:to>
                                    </p:se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2000"/>
                                        <p:tgtEl>
                                          <p:spTgt spid="34"/>
                                        </p:tgtEl>
                                      </p:cBhvr>
                                    </p:animEffect>
                                  </p:childTnLst>
                                </p:cTn>
                              </p:par>
                              <p:par>
                                <p:cTn id="18" presetID="22" presetClass="entr" presetSubtype="2"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right)">
                                      <p:cBhvr>
                                        <p:cTn id="20" dur="2000"/>
                                        <p:tgtEl>
                                          <p:spTgt spid="36"/>
                                        </p:tgtEl>
                                      </p:cBhvr>
                                    </p:animEffect>
                                  </p:childTnLst>
                                </p:cTn>
                              </p:par>
                              <p:par>
                                <p:cTn id="21" presetID="22" presetClass="entr" presetSubtype="1" fill="hold" nodeType="withEffect">
                                  <p:stCondLst>
                                    <p:cond delay="150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par>
                                <p:cTn id="24" presetID="22" presetClass="entr" presetSubtype="1" fill="hold" nodeType="withEffect">
                                  <p:stCondLst>
                                    <p:cond delay="150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1000"/>
                                        <p:tgtEl>
                                          <p:spTgt spid="46"/>
                                        </p:tgtEl>
                                      </p:cBhvr>
                                    </p:animEffect>
                                    <p:anim calcmode="lin" valueType="num">
                                      <p:cBhvr>
                                        <p:cTn id="31" dur="1000" fill="hold"/>
                                        <p:tgtEl>
                                          <p:spTgt spid="46"/>
                                        </p:tgtEl>
                                        <p:attrNameLst>
                                          <p:attrName>ppt_x</p:attrName>
                                        </p:attrNameLst>
                                      </p:cBhvr>
                                      <p:tavLst>
                                        <p:tav tm="0">
                                          <p:val>
                                            <p:strVal val="#ppt_x"/>
                                          </p:val>
                                        </p:tav>
                                        <p:tav tm="100000">
                                          <p:val>
                                            <p:strVal val="#ppt_x"/>
                                          </p:val>
                                        </p:tav>
                                      </p:tavLst>
                                    </p:anim>
                                    <p:anim calcmode="lin" valueType="num">
                                      <p:cBhvr>
                                        <p:cTn id="32" dur="1000" fill="hold"/>
                                        <p:tgtEl>
                                          <p:spTgt spid="4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601032" y="2640511"/>
            <a:ext cx="1551618"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883646" y="2640511"/>
            <a:ext cx="1551618"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150336" y="2640511"/>
            <a:ext cx="1551618" cy="300082"/>
          </a:xfrm>
          <a:prstGeom prst="rect">
            <a:avLst/>
          </a:prstGeom>
          <a:noFill/>
        </p:spPr>
        <p:txBody>
          <a:bodyPr wrap="square" rtlCol="0">
            <a:spAutoFit/>
          </a:bodyPr>
          <a:lstStyle/>
          <a:p>
            <a:pPr algn="ctr"/>
            <a:r>
              <a:rPr lang="en-US" altLang="zh-CN" sz="1350" b="1" dirty="0"/>
              <a:t>00-0C-CF-B8-4A-82</a:t>
            </a:r>
            <a:endParaRPr lang="zh-CN" altLang="en-US" sz="1350" b="1" dirty="0"/>
          </a:p>
        </p:txBody>
      </p:sp>
      <p:sp>
        <p:nvSpPr>
          <p:cNvPr id="48" name="íşlïḍè">
            <a:extLst>
              <a:ext uri="{FF2B5EF4-FFF2-40B4-BE49-F238E27FC236}">
                <a16:creationId xmlns:a16="http://schemas.microsoft.com/office/drawing/2014/main" id="{3A8ED235-C46A-40A6-B687-AE21B4C08B05}"/>
              </a:ext>
            </a:extLst>
          </p:cNvPr>
          <p:cNvSpPr txBox="1"/>
          <p:nvPr/>
        </p:nvSpPr>
        <p:spPr>
          <a:xfrm>
            <a:off x="3150047" y="825505"/>
            <a:ext cx="2843907"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单播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647880" y="1454916"/>
            <a:ext cx="7950641"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grpSp>
        <p:nvGrpSpPr>
          <p:cNvPr id="20" name="组合 19">
            <a:extLst>
              <a:ext uri="{FF2B5EF4-FFF2-40B4-BE49-F238E27FC236}">
                <a16:creationId xmlns:a16="http://schemas.microsoft.com/office/drawing/2014/main" id="{5BF215D2-4182-4696-8132-C325FC47E8E0}"/>
              </a:ext>
            </a:extLst>
          </p:cNvPr>
          <p:cNvGrpSpPr/>
          <p:nvPr/>
        </p:nvGrpSpPr>
        <p:grpSpPr>
          <a:xfrm>
            <a:off x="4985352" y="2135278"/>
            <a:ext cx="2553515" cy="228155"/>
            <a:chOff x="6647135" y="2847038"/>
            <a:chExt cx="3404687" cy="304206"/>
          </a:xfrm>
        </p:grpSpPr>
        <p:cxnSp>
          <p:nvCxnSpPr>
            <p:cNvPr id="70" name="直接箭头连接符 69">
              <a:extLst>
                <a:ext uri="{FF2B5EF4-FFF2-40B4-BE49-F238E27FC236}">
                  <a16:creationId xmlns:a16="http://schemas.microsoft.com/office/drawing/2014/main" id="{31CA087F-5C52-432D-8656-FCF902B2494C}"/>
                </a:ext>
              </a:extLst>
            </p:cNvPr>
            <p:cNvCxnSpPr>
              <a:cxnSpLocks/>
            </p:cNvCxnSpPr>
            <p:nvPr/>
          </p:nvCxnSpPr>
          <p:spPr>
            <a:xfrm>
              <a:off x="6647135" y="3151244"/>
              <a:ext cx="3404687"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íşlïḍè">
              <a:extLst>
                <a:ext uri="{FF2B5EF4-FFF2-40B4-BE49-F238E27FC236}">
                  <a16:creationId xmlns:a16="http://schemas.microsoft.com/office/drawing/2014/main" id="{C1729207-6A05-471C-BE40-C64FEEF9A938}"/>
                </a:ext>
              </a:extLst>
            </p:cNvPr>
            <p:cNvSpPr txBox="1"/>
            <p:nvPr/>
          </p:nvSpPr>
          <p:spPr>
            <a:xfrm>
              <a:off x="7583491" y="2847038"/>
              <a:ext cx="1399265"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发送单播帧</a:t>
              </a:r>
            </a:p>
          </p:txBody>
        </p:sp>
      </p:grpSp>
      <p:cxnSp>
        <p:nvCxnSpPr>
          <p:cNvPr id="33" name="直接箭头连接符 32">
            <a:extLst>
              <a:ext uri="{FF2B5EF4-FFF2-40B4-BE49-F238E27FC236}">
                <a16:creationId xmlns:a16="http://schemas.microsoft.com/office/drawing/2014/main" id="{28CE70FF-13D2-4784-B89D-1531B5CCDA9F}"/>
              </a:ext>
            </a:extLst>
          </p:cNvPr>
          <p:cNvCxnSpPr/>
          <p:nvPr/>
        </p:nvCxnSpPr>
        <p:spPr>
          <a:xfrm flipV="1">
            <a:off x="4708040" y="155503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15104E1-0B7A-4C43-BEBD-6DE3DBC10CD6}"/>
              </a:ext>
            </a:extLst>
          </p:cNvPr>
          <p:cNvCxnSpPr>
            <a:cxnSpLocks/>
          </p:cNvCxnSpPr>
          <p:nvPr/>
        </p:nvCxnSpPr>
        <p:spPr>
          <a:xfrm>
            <a:off x="4705425" y="1545171"/>
            <a:ext cx="3732296"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2E2AEAE-487A-4DDA-A723-34D812E7C0C4}"/>
              </a:ext>
            </a:extLst>
          </p:cNvPr>
          <p:cNvCxnSpPr>
            <a:cxnSpLocks/>
            <a:endCxn id="62" idx="3"/>
          </p:cNvCxnSpPr>
          <p:nvPr/>
        </p:nvCxnSpPr>
        <p:spPr>
          <a:xfrm flipH="1" flipV="1">
            <a:off x="817024" y="1539488"/>
            <a:ext cx="3888401" cy="289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7AC9E4AA-CF96-4A88-B37E-4AB12C052C69}"/>
              </a:ext>
            </a:extLst>
          </p:cNvPr>
          <p:cNvCxnSpPr>
            <a:cxnSpLocks/>
          </p:cNvCxnSpPr>
          <p:nvPr/>
        </p:nvCxnSpPr>
        <p:spPr>
          <a:xfrm>
            <a:off x="1440237"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4FBEDF4-0B41-43F5-A470-7571F505A961}"/>
              </a:ext>
            </a:extLst>
          </p:cNvPr>
          <p:cNvCxnSpPr>
            <a:cxnSpLocks/>
          </p:cNvCxnSpPr>
          <p:nvPr/>
        </p:nvCxnSpPr>
        <p:spPr>
          <a:xfrm>
            <a:off x="8012603"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B84C397-D30F-486B-A288-CC8463B30040}"/>
              </a:ext>
            </a:extLst>
          </p:cNvPr>
          <p:cNvSpPr txBox="1"/>
          <p:nvPr/>
        </p:nvSpPr>
        <p:spPr>
          <a:xfrm>
            <a:off x="1042371" y="3220156"/>
            <a:ext cx="1551618" cy="300082"/>
          </a:xfrm>
          <a:prstGeom prst="rect">
            <a:avLst/>
          </a:prstGeom>
          <a:noFill/>
        </p:spPr>
        <p:txBody>
          <a:bodyPr wrap="square" rtlCol="0">
            <a:spAutoFit/>
          </a:bodyPr>
          <a:lstStyle/>
          <a:p>
            <a:r>
              <a:rPr lang="en-US" altLang="zh-CN" sz="1350" b="1" dirty="0"/>
              <a:t>00-0C-CF-B8-4A-82</a:t>
            </a:r>
            <a:endParaRPr lang="zh-CN" altLang="en-US" sz="1350" b="1" dirty="0"/>
          </a:p>
        </p:txBody>
      </p:sp>
      <p:sp>
        <p:nvSpPr>
          <p:cNvPr id="49" name="文本框 48">
            <a:extLst>
              <a:ext uri="{FF2B5EF4-FFF2-40B4-BE49-F238E27FC236}">
                <a16:creationId xmlns:a16="http://schemas.microsoft.com/office/drawing/2014/main" id="{473CD206-2A18-46B0-973E-9E9CDECA70F6}"/>
              </a:ext>
            </a:extLst>
          </p:cNvPr>
          <p:cNvSpPr txBox="1"/>
          <p:nvPr/>
        </p:nvSpPr>
        <p:spPr>
          <a:xfrm>
            <a:off x="1042371" y="3416935"/>
            <a:ext cx="1551618" cy="300082"/>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50" name="组合 49">
            <a:extLst>
              <a:ext uri="{FF2B5EF4-FFF2-40B4-BE49-F238E27FC236}">
                <a16:creationId xmlns:a16="http://schemas.microsoft.com/office/drawing/2014/main" id="{B6F9A00B-F8ED-4A65-BDDC-ED83BC8F819A}"/>
              </a:ext>
            </a:extLst>
          </p:cNvPr>
          <p:cNvGrpSpPr/>
          <p:nvPr/>
        </p:nvGrpSpPr>
        <p:grpSpPr>
          <a:xfrm>
            <a:off x="221154" y="3001357"/>
            <a:ext cx="2578025" cy="1580168"/>
            <a:chOff x="4702413" y="4001810"/>
            <a:chExt cx="3158796" cy="2106890"/>
          </a:xfrm>
        </p:grpSpPr>
        <p:sp>
          <p:nvSpPr>
            <p:cNvPr id="51" name="矩形 50">
              <a:extLst>
                <a:ext uri="{FF2B5EF4-FFF2-40B4-BE49-F238E27FC236}">
                  <a16:creationId xmlns:a16="http://schemas.microsoft.com/office/drawing/2014/main" id="{F4DB643D-04D4-4811-AD3B-2FBC97CCB428}"/>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52" name="矩形 51">
              <a:extLst>
                <a:ext uri="{FF2B5EF4-FFF2-40B4-BE49-F238E27FC236}">
                  <a16:creationId xmlns:a16="http://schemas.microsoft.com/office/drawing/2014/main" id="{D49AD462-63E3-4EB4-819E-D1E6263E145C}"/>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sp>
        <p:nvSpPr>
          <p:cNvPr id="64" name="文本框 63">
            <a:extLst>
              <a:ext uri="{FF2B5EF4-FFF2-40B4-BE49-F238E27FC236}">
                <a16:creationId xmlns:a16="http://schemas.microsoft.com/office/drawing/2014/main" id="{92F189EE-BC72-4C48-BD50-56A9AEB4A0A4}"/>
              </a:ext>
            </a:extLst>
          </p:cNvPr>
          <p:cNvSpPr txBox="1"/>
          <p:nvPr/>
        </p:nvSpPr>
        <p:spPr>
          <a:xfrm>
            <a:off x="7362586" y="3220156"/>
            <a:ext cx="1551618" cy="300082"/>
          </a:xfrm>
          <a:prstGeom prst="rect">
            <a:avLst/>
          </a:prstGeom>
          <a:noFill/>
        </p:spPr>
        <p:txBody>
          <a:bodyPr wrap="square" rtlCol="0">
            <a:spAutoFit/>
          </a:bodyPr>
          <a:lstStyle/>
          <a:p>
            <a:r>
              <a:rPr lang="en-US" altLang="zh-CN" sz="1350" b="1" dirty="0"/>
              <a:t>00-0C-CF-B8-4A-82</a:t>
            </a:r>
            <a:endParaRPr lang="zh-CN" altLang="en-US" sz="1350" b="1" dirty="0"/>
          </a:p>
        </p:txBody>
      </p:sp>
      <p:sp>
        <p:nvSpPr>
          <p:cNvPr id="69" name="文本框 68">
            <a:extLst>
              <a:ext uri="{FF2B5EF4-FFF2-40B4-BE49-F238E27FC236}">
                <a16:creationId xmlns:a16="http://schemas.microsoft.com/office/drawing/2014/main" id="{159BE52C-7C9A-4898-BEFB-8292AB428206}"/>
              </a:ext>
            </a:extLst>
          </p:cNvPr>
          <p:cNvSpPr txBox="1"/>
          <p:nvPr/>
        </p:nvSpPr>
        <p:spPr>
          <a:xfrm>
            <a:off x="7362586" y="3416935"/>
            <a:ext cx="1551618" cy="300082"/>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72" name="组合 71">
            <a:extLst>
              <a:ext uri="{FF2B5EF4-FFF2-40B4-BE49-F238E27FC236}">
                <a16:creationId xmlns:a16="http://schemas.microsoft.com/office/drawing/2014/main" id="{19A972EE-CFC4-4634-861D-919E8EA6B4DC}"/>
              </a:ext>
            </a:extLst>
          </p:cNvPr>
          <p:cNvGrpSpPr/>
          <p:nvPr/>
        </p:nvGrpSpPr>
        <p:grpSpPr>
          <a:xfrm>
            <a:off x="6541369" y="3001357"/>
            <a:ext cx="2578025" cy="1580168"/>
            <a:chOff x="4702413" y="4001810"/>
            <a:chExt cx="3158796" cy="2106890"/>
          </a:xfrm>
        </p:grpSpPr>
        <p:sp>
          <p:nvSpPr>
            <p:cNvPr id="73" name="矩形 72">
              <a:extLst>
                <a:ext uri="{FF2B5EF4-FFF2-40B4-BE49-F238E27FC236}">
                  <a16:creationId xmlns:a16="http://schemas.microsoft.com/office/drawing/2014/main" id="{4F3B17CF-4480-4BD8-8FC1-11F37012A822}"/>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74" name="矩形 73">
              <a:extLst>
                <a:ext uri="{FF2B5EF4-FFF2-40B4-BE49-F238E27FC236}">
                  <a16:creationId xmlns:a16="http://schemas.microsoft.com/office/drawing/2014/main" id="{2A387C22-A097-4333-8E05-34CAED94D522}"/>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nvGrpSpPr>
          <p:cNvPr id="22" name="组合 21">
            <a:extLst>
              <a:ext uri="{FF2B5EF4-FFF2-40B4-BE49-F238E27FC236}">
                <a16:creationId xmlns:a16="http://schemas.microsoft.com/office/drawing/2014/main" id="{95C6B7BF-8B56-4E45-ABED-6DC1C3F11CD4}"/>
              </a:ext>
            </a:extLst>
          </p:cNvPr>
          <p:cNvGrpSpPr/>
          <p:nvPr/>
        </p:nvGrpSpPr>
        <p:grpSpPr>
          <a:xfrm>
            <a:off x="1889759" y="2794465"/>
            <a:ext cx="879559" cy="482135"/>
            <a:chOff x="2519680" y="3725954"/>
            <a:chExt cx="1077704" cy="642846"/>
          </a:xfrm>
        </p:grpSpPr>
        <p:sp>
          <p:nvSpPr>
            <p:cNvPr id="75" name="íşlïḍè">
              <a:extLst>
                <a:ext uri="{FF2B5EF4-FFF2-40B4-BE49-F238E27FC236}">
                  <a16:creationId xmlns:a16="http://schemas.microsoft.com/office/drawing/2014/main" id="{2D2966C6-DBDF-466A-A169-609706B26611}"/>
                </a:ext>
              </a:extLst>
            </p:cNvPr>
            <p:cNvSpPr txBox="1"/>
            <p:nvPr/>
          </p:nvSpPr>
          <p:spPr>
            <a:xfrm>
              <a:off x="2565213" y="3725954"/>
              <a:ext cx="1032171" cy="267374"/>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不匹配</a:t>
              </a:r>
            </a:p>
          </p:txBody>
        </p:sp>
        <p:cxnSp>
          <p:nvCxnSpPr>
            <p:cNvPr id="19" name="直接箭头连接符 18">
              <a:extLst>
                <a:ext uri="{FF2B5EF4-FFF2-40B4-BE49-F238E27FC236}">
                  <a16:creationId xmlns:a16="http://schemas.microsoft.com/office/drawing/2014/main" id="{8614F052-A1E0-4D6E-B591-18EEC2A6BC08}"/>
                </a:ext>
              </a:extLst>
            </p:cNvPr>
            <p:cNvCxnSpPr/>
            <p:nvPr/>
          </p:nvCxnSpPr>
          <p:spPr>
            <a:xfrm flipH="1" flipV="1">
              <a:off x="2519680" y="3839736"/>
              <a:ext cx="529064" cy="529064"/>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A10084D-98A9-4456-ABD9-2C42B791235D}"/>
              </a:ext>
            </a:extLst>
          </p:cNvPr>
          <p:cNvGrpSpPr/>
          <p:nvPr/>
        </p:nvGrpSpPr>
        <p:grpSpPr>
          <a:xfrm>
            <a:off x="8429376" y="2782677"/>
            <a:ext cx="603575" cy="493923"/>
            <a:chOff x="11239170" y="3710236"/>
            <a:chExt cx="739546" cy="658564"/>
          </a:xfrm>
        </p:grpSpPr>
        <p:cxnSp>
          <p:nvCxnSpPr>
            <p:cNvPr id="77" name="直接箭头连接符 76">
              <a:extLst>
                <a:ext uri="{FF2B5EF4-FFF2-40B4-BE49-F238E27FC236}">
                  <a16:creationId xmlns:a16="http://schemas.microsoft.com/office/drawing/2014/main" id="{E11ACC50-FC93-4527-9502-9CEC862B30ED}"/>
                </a:ext>
              </a:extLst>
            </p:cNvPr>
            <p:cNvCxnSpPr>
              <a:cxnSpLocks/>
            </p:cNvCxnSpPr>
            <p:nvPr/>
          </p:nvCxnSpPr>
          <p:spPr>
            <a:xfrm flipH="1" flipV="1">
              <a:off x="11239170" y="3859641"/>
              <a:ext cx="295580" cy="50915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8" name="íşlïḍè">
              <a:extLst>
                <a:ext uri="{FF2B5EF4-FFF2-40B4-BE49-F238E27FC236}">
                  <a16:creationId xmlns:a16="http://schemas.microsoft.com/office/drawing/2014/main" id="{1594F74F-FA97-4EF0-9D57-DAAC0DE9CE10}"/>
                </a:ext>
              </a:extLst>
            </p:cNvPr>
            <p:cNvSpPr txBox="1"/>
            <p:nvPr/>
          </p:nvSpPr>
          <p:spPr>
            <a:xfrm>
              <a:off x="11273978" y="3710236"/>
              <a:ext cx="704738" cy="267374"/>
            </a:xfrm>
            <a:prstGeom prst="rect">
              <a:avLst/>
            </a:prstGeom>
            <a:noFill/>
          </p:spPr>
          <p:txBody>
            <a:bodyPr wrap="square" lIns="68580" tIns="34290" rIns="68580" bIns="34290" anchor="ctr">
              <a:noAutofit/>
            </a:bodyPr>
            <a:lstStyle/>
            <a:p>
              <a:pPr algn="ctr"/>
              <a:r>
                <a:rPr lang="zh-CN" altLang="en-US" sz="1350" b="1" dirty="0">
                  <a:solidFill>
                    <a:schemeClr val="accent4"/>
                  </a:solidFill>
                  <a:latin typeface="Arial Narrow" panose="020B0606020202030204" pitchFamily="34" charset="0"/>
                </a:rPr>
                <a:t>匹配</a:t>
              </a:r>
            </a:p>
          </p:txBody>
        </p:sp>
      </p:grpSp>
      <p:sp>
        <p:nvSpPr>
          <p:cNvPr id="24" name="椭圆 23">
            <a:extLst>
              <a:ext uri="{FF2B5EF4-FFF2-40B4-BE49-F238E27FC236}">
                <a16:creationId xmlns:a16="http://schemas.microsoft.com/office/drawing/2014/main" id="{972762BC-7BB6-47A4-80C8-94EC3FBE9BA2}"/>
              </a:ext>
            </a:extLst>
          </p:cNvPr>
          <p:cNvSpPr/>
          <p:nvPr/>
        </p:nvSpPr>
        <p:spPr>
          <a:xfrm>
            <a:off x="2221683" y="3495181"/>
            <a:ext cx="1036729" cy="952711"/>
          </a:xfrm>
          <a:prstGeom prst="ellipse">
            <a:avLst/>
          </a:prstGeom>
          <a:solidFill>
            <a:schemeClr val="bg1"/>
          </a:solidFill>
          <a:ln w="1016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75000"/>
                  </a:schemeClr>
                </a:solidFill>
              </a:rPr>
              <a:t>丢</a:t>
            </a:r>
            <a:endParaRPr lang="en-US" altLang="zh-CN" sz="2400" b="1" dirty="0">
              <a:solidFill>
                <a:schemeClr val="accent1">
                  <a:lumMod val="75000"/>
                </a:schemeClr>
              </a:solidFill>
            </a:endParaRPr>
          </a:p>
          <a:p>
            <a:pPr algn="ctr"/>
            <a:r>
              <a:rPr lang="zh-CN" altLang="en-US" sz="2400" b="1" dirty="0">
                <a:solidFill>
                  <a:schemeClr val="accent1">
                    <a:lumMod val="75000"/>
                  </a:schemeClr>
                </a:solidFill>
              </a:rPr>
              <a:t>弃</a:t>
            </a:r>
          </a:p>
        </p:txBody>
      </p:sp>
      <p:sp>
        <p:nvSpPr>
          <p:cNvPr id="79" name="椭圆 78">
            <a:extLst>
              <a:ext uri="{FF2B5EF4-FFF2-40B4-BE49-F238E27FC236}">
                <a16:creationId xmlns:a16="http://schemas.microsoft.com/office/drawing/2014/main" id="{18E35BFA-7084-4E65-81B9-9E1E9C277AF7}"/>
              </a:ext>
            </a:extLst>
          </p:cNvPr>
          <p:cNvSpPr/>
          <p:nvPr/>
        </p:nvSpPr>
        <p:spPr>
          <a:xfrm>
            <a:off x="5835219" y="3495180"/>
            <a:ext cx="1036729" cy="952711"/>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4"/>
                </a:solidFill>
              </a:rPr>
              <a:t>接</a:t>
            </a:r>
            <a:endParaRPr lang="en-US" altLang="zh-CN" sz="2400" b="1" dirty="0">
              <a:solidFill>
                <a:schemeClr val="accent4"/>
              </a:solidFill>
            </a:endParaRPr>
          </a:p>
          <a:p>
            <a:pPr algn="ctr"/>
            <a:r>
              <a:rPr lang="zh-CN" altLang="en-US" sz="2400" b="1" dirty="0">
                <a:solidFill>
                  <a:schemeClr val="accent4"/>
                </a:solidFill>
              </a:rPr>
              <a:t>受</a:t>
            </a:r>
          </a:p>
        </p:txBody>
      </p:sp>
      <p:sp>
        <p:nvSpPr>
          <p:cNvPr id="53"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76" name="矩形 75"/>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7435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 calcmode="lin" valueType="num">
                                      <p:cBhvr>
                                        <p:cTn id="24" dur="500" fill="hold"/>
                                        <p:tgtEl>
                                          <p:spTgt spid="79"/>
                                        </p:tgtEl>
                                        <p:attrNameLst>
                                          <p:attrName>ppt_w</p:attrName>
                                        </p:attrNameLst>
                                      </p:cBhvr>
                                      <p:tavLst>
                                        <p:tav tm="0">
                                          <p:val>
                                            <p:fltVal val="0"/>
                                          </p:val>
                                        </p:tav>
                                        <p:tav tm="100000">
                                          <p:val>
                                            <p:strVal val="#ppt_w"/>
                                          </p:val>
                                        </p:tav>
                                      </p:tavLst>
                                    </p:anim>
                                    <p:anim calcmode="lin" valueType="num">
                                      <p:cBhvr>
                                        <p:cTn id="25" dur="500" fill="hold"/>
                                        <p:tgtEl>
                                          <p:spTgt spid="79"/>
                                        </p:tgtEl>
                                        <p:attrNameLst>
                                          <p:attrName>ppt_h</p:attrName>
                                        </p:attrNameLst>
                                      </p:cBhvr>
                                      <p:tavLst>
                                        <p:tav tm="0">
                                          <p:val>
                                            <p:fltVal val="0"/>
                                          </p:val>
                                        </p:tav>
                                        <p:tav tm="100000">
                                          <p:val>
                                            <p:strVal val="#ppt_h"/>
                                          </p:val>
                                        </p:tav>
                                      </p:tavLst>
                                    </p:anim>
                                    <p:animEffect transition="in" filter="fade">
                                      <p:cBhvr>
                                        <p:cTn id="2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601031" y="2640511"/>
            <a:ext cx="1584089"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883645" y="2640511"/>
            <a:ext cx="1584089"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150335" y="2640511"/>
            <a:ext cx="1584089" cy="300082"/>
          </a:xfrm>
          <a:prstGeom prst="rect">
            <a:avLst/>
          </a:prstGeom>
          <a:noFill/>
        </p:spPr>
        <p:txBody>
          <a:bodyPr wrap="square" rtlCol="0">
            <a:spAutoFit/>
          </a:bodyPr>
          <a:lstStyle/>
          <a:p>
            <a:pPr algn="ctr"/>
            <a:r>
              <a:rPr lang="en-US" altLang="zh-CN" sz="1350" b="1" dirty="0"/>
              <a:t>00-0C-CF-B8-4A-82</a:t>
            </a:r>
            <a:endParaRPr lang="zh-CN" altLang="en-US" sz="135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59" cy="323165"/>
            <a:chOff x="424116" y="898245"/>
            <a:chExt cx="6192345"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9235" y="898245"/>
              <a:ext cx="5497226" cy="430886"/>
            </a:xfrm>
            <a:prstGeom prst="rect">
              <a:avLst/>
            </a:prstGeom>
            <a:noFill/>
          </p:spPr>
          <p:txBody>
            <a:bodyPr wrap="square" rtlCol="0">
              <a:spAutoFit/>
            </a:bodyPr>
            <a:lstStyle/>
            <a:p>
              <a:r>
                <a:rPr lang="en-US" altLang="zh-CN" sz="1500" b="1" dirty="0"/>
                <a:t>MAC</a:t>
              </a:r>
              <a:r>
                <a:rPr lang="zh-CN" altLang="en-US" sz="1500" b="1" dirty="0"/>
                <a:t>地址</a:t>
              </a:r>
            </a:p>
          </p:txBody>
        </p:sp>
      </p:grpSp>
      <p:sp>
        <p:nvSpPr>
          <p:cNvPr id="48" name="íşlïḍè">
            <a:extLst>
              <a:ext uri="{FF2B5EF4-FFF2-40B4-BE49-F238E27FC236}">
                <a16:creationId xmlns:a16="http://schemas.microsoft.com/office/drawing/2014/main" id="{3A8ED235-C46A-40A6-B687-AE21B4C08B05}"/>
              </a:ext>
            </a:extLst>
          </p:cNvPr>
          <p:cNvSpPr txBox="1"/>
          <p:nvPr/>
        </p:nvSpPr>
        <p:spPr>
          <a:xfrm>
            <a:off x="3150047" y="825505"/>
            <a:ext cx="2843907"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广播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647880" y="1454916"/>
            <a:ext cx="7950641"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sp>
        <p:nvSpPr>
          <p:cNvPr id="29" name="文本框 28">
            <a:extLst>
              <a:ext uri="{FF2B5EF4-FFF2-40B4-BE49-F238E27FC236}">
                <a16:creationId xmlns:a16="http://schemas.microsoft.com/office/drawing/2014/main" id="{E1B9A2F3-D6F6-4E4B-BA82-E9956C251C97}"/>
              </a:ext>
            </a:extLst>
          </p:cNvPr>
          <p:cNvSpPr txBox="1"/>
          <p:nvPr/>
        </p:nvSpPr>
        <p:spPr>
          <a:xfrm>
            <a:off x="4348026" y="3220156"/>
            <a:ext cx="1584089" cy="300082"/>
          </a:xfrm>
          <a:prstGeom prst="rect">
            <a:avLst/>
          </a:prstGeom>
          <a:noFill/>
        </p:spPr>
        <p:txBody>
          <a:bodyPr wrap="square" rtlCol="0">
            <a:spAutoFit/>
          </a:bodyPr>
          <a:lstStyle/>
          <a:p>
            <a:r>
              <a:rPr lang="en-US" altLang="zh-CN" sz="1350" b="1" dirty="0">
                <a:solidFill>
                  <a:schemeClr val="accent4"/>
                </a:solidFill>
              </a:rPr>
              <a:t>FF-FF-FF-FF-FF-FF</a:t>
            </a:r>
            <a:endParaRPr lang="zh-CN" altLang="en-US" sz="1350" b="1" dirty="0">
              <a:solidFill>
                <a:schemeClr val="accent4"/>
              </a:solidFill>
            </a:endParaRPr>
          </a:p>
        </p:txBody>
      </p:sp>
      <p:sp>
        <p:nvSpPr>
          <p:cNvPr id="30" name="文本框 29">
            <a:extLst>
              <a:ext uri="{FF2B5EF4-FFF2-40B4-BE49-F238E27FC236}">
                <a16:creationId xmlns:a16="http://schemas.microsoft.com/office/drawing/2014/main" id="{1F2EDD4C-8505-4CEB-B0F7-855DE8A3008C}"/>
              </a:ext>
            </a:extLst>
          </p:cNvPr>
          <p:cNvSpPr txBox="1"/>
          <p:nvPr/>
        </p:nvSpPr>
        <p:spPr>
          <a:xfrm>
            <a:off x="4348027" y="3416935"/>
            <a:ext cx="1584088" cy="300082"/>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8" name="组合 7">
            <a:extLst>
              <a:ext uri="{FF2B5EF4-FFF2-40B4-BE49-F238E27FC236}">
                <a16:creationId xmlns:a16="http://schemas.microsoft.com/office/drawing/2014/main" id="{D6F571ED-2953-4629-A224-CC19FB04D6CE}"/>
              </a:ext>
            </a:extLst>
          </p:cNvPr>
          <p:cNvGrpSpPr/>
          <p:nvPr/>
        </p:nvGrpSpPr>
        <p:grpSpPr>
          <a:xfrm>
            <a:off x="3399693" y="3001357"/>
            <a:ext cx="3012830" cy="1580168"/>
            <a:chOff x="4549609" y="4001810"/>
            <a:chExt cx="3621622" cy="2106890"/>
          </a:xfrm>
        </p:grpSpPr>
        <p:sp>
          <p:nvSpPr>
            <p:cNvPr id="6" name="矩形 5">
              <a:extLst>
                <a:ext uri="{FF2B5EF4-FFF2-40B4-BE49-F238E27FC236}">
                  <a16:creationId xmlns:a16="http://schemas.microsoft.com/office/drawing/2014/main" id="{BEDA26A2-35D4-41B9-A3DF-1418FBF5EA57}"/>
                </a:ext>
              </a:extLst>
            </p:cNvPr>
            <p:cNvSpPr/>
            <p:nvPr/>
          </p:nvSpPr>
          <p:spPr>
            <a:xfrm>
              <a:off x="4549609" y="4001810"/>
              <a:ext cx="3621622"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31" name="矩形 30">
              <a:extLst>
                <a:ext uri="{FF2B5EF4-FFF2-40B4-BE49-F238E27FC236}">
                  <a16:creationId xmlns:a16="http://schemas.microsoft.com/office/drawing/2014/main" id="{4AD2924A-AF5B-41C0-ADB0-208A7B86200C}"/>
                </a:ext>
              </a:extLst>
            </p:cNvPr>
            <p:cNvSpPr/>
            <p:nvPr/>
          </p:nvSpPr>
          <p:spPr>
            <a:xfrm>
              <a:off x="4549609" y="5216686"/>
              <a:ext cx="3621622"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spTree>
    <p:custDataLst>
      <p:tags r:id="rId1"/>
    </p:custDataLst>
    <p:extLst>
      <p:ext uri="{BB962C8B-B14F-4D97-AF65-F5344CB8AC3E}">
        <p14:creationId xmlns:p14="http://schemas.microsoft.com/office/powerpoint/2010/main" val="14923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ppt_y</p:attrName>
                                        </p:attrNameLst>
                                      </p:cBhvr>
                                      <p:tavLst>
                                        <p:tav tm="0">
                                          <p:val>
                                            <p:strVal val="#ppt_y-#ppt_h*1.125000"/>
                                          </p:val>
                                        </p:tav>
                                        <p:tav tm="100000">
                                          <p:val>
                                            <p:strVal val="#ppt_y"/>
                                          </p:val>
                                        </p:tav>
                                      </p:tavLst>
                                    </p:anim>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34" presetClass="emph" presetSubtype="0" fill="hold" grpId="0" nodeType="clickEffect">
                                  <p:stCondLst>
                                    <p:cond delay="0"/>
                                  </p:stCondLst>
                                  <p:iterate type="lt">
                                    <p:tmPct val="10000"/>
                                  </p:iterate>
                                  <p:childTnLst>
                                    <p:animMotion origin="layout" path="M -4.72222E-6 -4.32099E-6 L -4.72222E-6 -0.07222 " pathEditMode="relative" rAng="0" ptsTypes="AA">
                                      <p:cBhvr>
                                        <p:cTn id="24" dur="250" accel="50000" decel="50000" autoRev="1" fill="hold">
                                          <p:stCondLst>
                                            <p:cond delay="0"/>
                                          </p:stCondLst>
                                        </p:cTn>
                                        <p:tgtEl>
                                          <p:spTgt spid="67"/>
                                        </p:tgtEl>
                                        <p:attrNameLst>
                                          <p:attrName>ppt_x</p:attrName>
                                          <p:attrName>ppt_y</p:attrName>
                                        </p:attrNameLst>
                                      </p:cBhvr>
                                      <p:rCtr x="0" y="-3611"/>
                                    </p:animMotion>
                                    <p:animRot by="1500000">
                                      <p:cBhvr>
                                        <p:cTn id="25" dur="125" fill="hold">
                                          <p:stCondLst>
                                            <p:cond delay="0"/>
                                          </p:stCondLst>
                                        </p:cTn>
                                        <p:tgtEl>
                                          <p:spTgt spid="67"/>
                                        </p:tgtEl>
                                        <p:attrNameLst>
                                          <p:attrName>r</p:attrName>
                                        </p:attrNameLst>
                                      </p:cBhvr>
                                    </p:animRot>
                                    <p:animRot by="-1500000">
                                      <p:cBhvr>
                                        <p:cTn id="26" dur="125" fill="hold">
                                          <p:stCondLst>
                                            <p:cond delay="125"/>
                                          </p:stCondLst>
                                        </p:cTn>
                                        <p:tgtEl>
                                          <p:spTgt spid="67"/>
                                        </p:tgtEl>
                                        <p:attrNameLst>
                                          <p:attrName>r</p:attrName>
                                        </p:attrNameLst>
                                      </p:cBhvr>
                                    </p:animRot>
                                    <p:animRot by="-1500000">
                                      <p:cBhvr>
                                        <p:cTn id="27" dur="125" fill="hold">
                                          <p:stCondLst>
                                            <p:cond delay="250"/>
                                          </p:stCondLst>
                                        </p:cTn>
                                        <p:tgtEl>
                                          <p:spTgt spid="67"/>
                                        </p:tgtEl>
                                        <p:attrNameLst>
                                          <p:attrName>r</p:attrName>
                                        </p:attrNameLst>
                                      </p:cBhvr>
                                    </p:animRot>
                                    <p:animRot by="1500000">
                                      <p:cBhvr>
                                        <p:cTn id="28" dur="125" fill="hold">
                                          <p:stCondLst>
                                            <p:cond delay="375"/>
                                          </p:stCondLst>
                                        </p:cTn>
                                        <p:tgtEl>
                                          <p:spTgt spid="67"/>
                                        </p:tgtEl>
                                        <p:attrNameLst>
                                          <p:attrName>r</p:attrName>
                                        </p:attrNameLst>
                                      </p:cBhvr>
                                    </p:animRot>
                                  </p:childTnLst>
                                </p:cTn>
                              </p:par>
                            </p:childTnLst>
                          </p:cTn>
                        </p:par>
                        <p:par>
                          <p:cTn id="29" fill="hold">
                            <p:stCondLst>
                              <p:cond delay="1300"/>
                            </p:stCondLst>
                            <p:childTnLst>
                              <p:par>
                                <p:cTn id="30" presetID="22" presetClass="entr" presetSubtype="8"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65862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2629135" y="226504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5" name="Line 16"/>
          <p:cNvSpPr>
            <a:spLocks noChangeShapeType="1"/>
          </p:cNvSpPr>
          <p:nvPr/>
        </p:nvSpPr>
        <p:spPr bwMode="auto">
          <a:xfrm>
            <a:off x="3637198" y="1587185"/>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6" name="Rectangle 8"/>
          <p:cNvSpPr>
            <a:spLocks noChangeArrowheads="1"/>
          </p:cNvSpPr>
          <p:nvPr/>
        </p:nvSpPr>
        <p:spPr bwMode="auto">
          <a:xfrm>
            <a:off x="2700575" y="1404624"/>
            <a:ext cx="5472113" cy="132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3.1.1                                         </a:t>
            </a:r>
            <a:r>
              <a:rPr lang="zh-CN" altLang="en-US" sz="2000" b="1" dirty="0">
                <a:solidFill>
                  <a:schemeClr val="bg1"/>
                </a:solidFill>
                <a:latin typeface="微软雅黑" panose="020B0503020204020204" pitchFamily="34" charset="-122"/>
                <a:ea typeface="微软雅黑" panose="020B0503020204020204" pitchFamily="34" charset="-122"/>
              </a:rPr>
              <a:t>数据链路和帧</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3.1.2                                         </a:t>
            </a:r>
            <a:r>
              <a:rPr lang="zh-CN" altLang="en-US" sz="2000" b="1" dirty="0">
                <a:solidFill>
                  <a:schemeClr val="bg1"/>
                </a:solidFill>
                <a:latin typeface="微软雅黑" panose="020B0503020204020204" pitchFamily="34" charset="-122"/>
                <a:ea typeface="微软雅黑" panose="020B0503020204020204" pitchFamily="34" charset="-122"/>
              </a:rPr>
              <a:t>三个基本问题</a:t>
            </a:r>
          </a:p>
        </p:txBody>
      </p:sp>
      <p:sp>
        <p:nvSpPr>
          <p:cNvPr id="7" name="Rectangle 27"/>
          <p:cNvSpPr>
            <a:spLocks noChangeArrowheads="1"/>
          </p:cNvSpPr>
          <p:nvPr/>
        </p:nvSpPr>
        <p:spPr bwMode="auto">
          <a:xfrm>
            <a:off x="639730" y="16586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eaLnBrk="0" hangingPunct="0"/>
            <a:endParaRPr lang="fr-FR">
              <a:latin typeface="宋体" panose="02010600030101010101" pitchFamily="2" charset="-122"/>
            </a:endParaRPr>
          </a:p>
        </p:txBody>
      </p:sp>
      <p:sp>
        <p:nvSpPr>
          <p:cNvPr id="8" name="Rectangle 29"/>
          <p:cNvSpPr>
            <a:spLocks noChangeArrowheads="1"/>
          </p:cNvSpPr>
          <p:nvPr/>
        </p:nvSpPr>
        <p:spPr bwMode="auto">
          <a:xfrm>
            <a:off x="648621" y="1753556"/>
            <a:ext cx="1627651" cy="133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3.1</a:t>
            </a:r>
          </a:p>
          <a:p>
            <a:pPr eaLnBrk="0" hangingPunct="0"/>
            <a:r>
              <a:rPr lang="zh-CN" altLang="en-US" sz="2000" b="1">
                <a:solidFill>
                  <a:schemeClr val="bg1"/>
                </a:solidFill>
                <a:latin typeface="微软雅黑" panose="020B0503020204020204" pitchFamily="34" charset="-122"/>
                <a:ea typeface="微软雅黑" panose="020B0503020204020204" pitchFamily="34" charset="-122"/>
              </a:rPr>
              <a:t>数据链路层的几个共同问题</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467928" y="2640511"/>
            <a:ext cx="1653670"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750542" y="2640511"/>
            <a:ext cx="1653670"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017232" y="2640511"/>
            <a:ext cx="1653670" cy="300082"/>
          </a:xfrm>
          <a:prstGeom prst="rect">
            <a:avLst/>
          </a:prstGeom>
          <a:noFill/>
        </p:spPr>
        <p:txBody>
          <a:bodyPr wrap="square" rtlCol="0">
            <a:spAutoFit/>
          </a:bodyPr>
          <a:lstStyle/>
          <a:p>
            <a:pPr algn="ctr"/>
            <a:r>
              <a:rPr lang="en-US" altLang="zh-CN" sz="1350" b="1" dirty="0"/>
              <a:t>00-0C-CF-B8-4A-82</a:t>
            </a:r>
            <a:endParaRPr lang="zh-CN" altLang="en-US" sz="135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59" cy="323165"/>
            <a:chOff x="424116" y="898245"/>
            <a:chExt cx="6192345"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9235" y="898245"/>
              <a:ext cx="5497226" cy="430886"/>
            </a:xfrm>
            <a:prstGeom prst="rect">
              <a:avLst/>
            </a:prstGeom>
            <a:noFill/>
          </p:spPr>
          <p:txBody>
            <a:bodyPr wrap="square" rtlCol="0">
              <a:spAutoFit/>
            </a:bodyPr>
            <a:lstStyle/>
            <a:p>
              <a:r>
                <a:rPr lang="en-US" altLang="zh-CN" sz="1500" b="1" dirty="0"/>
                <a:t>MAC</a:t>
              </a:r>
              <a:r>
                <a:rPr lang="zh-CN" altLang="en-US" sz="1500" b="1" dirty="0"/>
                <a:t>地址</a:t>
              </a:r>
            </a:p>
          </p:txBody>
        </p:sp>
      </p:grpSp>
      <p:sp>
        <p:nvSpPr>
          <p:cNvPr id="48" name="íşlïḍè">
            <a:extLst>
              <a:ext uri="{FF2B5EF4-FFF2-40B4-BE49-F238E27FC236}">
                <a16:creationId xmlns:a16="http://schemas.microsoft.com/office/drawing/2014/main" id="{3A8ED235-C46A-40A6-B687-AE21B4C08B05}"/>
              </a:ext>
            </a:extLst>
          </p:cNvPr>
          <p:cNvSpPr txBox="1"/>
          <p:nvPr/>
        </p:nvSpPr>
        <p:spPr>
          <a:xfrm>
            <a:off x="3150047" y="825505"/>
            <a:ext cx="2843907"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广播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647880" y="1454916"/>
            <a:ext cx="7950641"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grpSp>
        <p:nvGrpSpPr>
          <p:cNvPr id="10" name="组合 9">
            <a:extLst>
              <a:ext uri="{FF2B5EF4-FFF2-40B4-BE49-F238E27FC236}">
                <a16:creationId xmlns:a16="http://schemas.microsoft.com/office/drawing/2014/main" id="{094D8DB2-F494-4CE5-9976-8FBEE8E8CB8F}"/>
              </a:ext>
            </a:extLst>
          </p:cNvPr>
          <p:cNvGrpSpPr/>
          <p:nvPr/>
        </p:nvGrpSpPr>
        <p:grpSpPr>
          <a:xfrm>
            <a:off x="3305656" y="3001357"/>
            <a:ext cx="2747585" cy="1580168"/>
            <a:chOff x="4702413" y="4001810"/>
            <a:chExt cx="3158796" cy="2106890"/>
          </a:xfrm>
        </p:grpSpPr>
        <p:sp>
          <p:nvSpPr>
            <p:cNvPr id="29" name="文本框 28">
              <a:extLst>
                <a:ext uri="{FF2B5EF4-FFF2-40B4-BE49-F238E27FC236}">
                  <a16:creationId xmlns:a16="http://schemas.microsoft.com/office/drawing/2014/main" id="{E1B9A2F3-D6F6-4E4B-BA82-E9956C251C97}"/>
                </a:ext>
              </a:extLst>
            </p:cNvPr>
            <p:cNvSpPr txBox="1"/>
            <p:nvPr/>
          </p:nvSpPr>
          <p:spPr>
            <a:xfrm>
              <a:off x="5797369" y="4293542"/>
              <a:ext cx="1901163" cy="400109"/>
            </a:xfrm>
            <a:prstGeom prst="rect">
              <a:avLst/>
            </a:prstGeom>
            <a:noFill/>
          </p:spPr>
          <p:txBody>
            <a:bodyPr wrap="square" rtlCol="0">
              <a:spAutoFit/>
            </a:bodyPr>
            <a:lstStyle/>
            <a:p>
              <a:r>
                <a:rPr lang="en-US" altLang="zh-CN" sz="1350" b="1" dirty="0">
                  <a:solidFill>
                    <a:schemeClr val="accent4"/>
                  </a:solidFill>
                </a:rPr>
                <a:t>FF-FF-FF-FF-FF-FF</a:t>
              </a:r>
              <a:endParaRPr lang="zh-CN" altLang="en-US" sz="1350" b="1" dirty="0">
                <a:solidFill>
                  <a:schemeClr val="accent4"/>
                </a:solidFill>
              </a:endParaRPr>
            </a:p>
          </p:txBody>
        </p:sp>
        <p:sp>
          <p:nvSpPr>
            <p:cNvPr id="30" name="文本框 29">
              <a:extLst>
                <a:ext uri="{FF2B5EF4-FFF2-40B4-BE49-F238E27FC236}">
                  <a16:creationId xmlns:a16="http://schemas.microsoft.com/office/drawing/2014/main" id="{1F2EDD4C-8505-4CEB-B0F7-855DE8A3008C}"/>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8" name="组合 7">
              <a:extLst>
                <a:ext uri="{FF2B5EF4-FFF2-40B4-BE49-F238E27FC236}">
                  <a16:creationId xmlns:a16="http://schemas.microsoft.com/office/drawing/2014/main" id="{D6F571ED-2953-4629-A224-CC19FB04D6CE}"/>
                </a:ext>
              </a:extLst>
            </p:cNvPr>
            <p:cNvGrpSpPr/>
            <p:nvPr/>
          </p:nvGrpSpPr>
          <p:grpSpPr>
            <a:xfrm>
              <a:off x="4702413" y="4001810"/>
              <a:ext cx="3158796" cy="2106890"/>
              <a:chOff x="4702413" y="4001810"/>
              <a:chExt cx="3158796" cy="2106890"/>
            </a:xfrm>
          </p:grpSpPr>
          <p:sp>
            <p:nvSpPr>
              <p:cNvPr id="6" name="矩形 5">
                <a:extLst>
                  <a:ext uri="{FF2B5EF4-FFF2-40B4-BE49-F238E27FC236}">
                    <a16:creationId xmlns:a16="http://schemas.microsoft.com/office/drawing/2014/main" id="{BEDA26A2-35D4-41B9-A3DF-1418FBF5EA57}"/>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31" name="矩形 30">
                <a:extLst>
                  <a:ext uri="{FF2B5EF4-FFF2-40B4-BE49-F238E27FC236}">
                    <a16:creationId xmlns:a16="http://schemas.microsoft.com/office/drawing/2014/main" id="{4AD2924A-AF5B-41C0-ADB0-208A7B86200C}"/>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cxnSp>
        <p:nvCxnSpPr>
          <p:cNvPr id="49" name="直接箭头连接符 48">
            <a:extLst>
              <a:ext uri="{FF2B5EF4-FFF2-40B4-BE49-F238E27FC236}">
                <a16:creationId xmlns:a16="http://schemas.microsoft.com/office/drawing/2014/main" id="{60FF627B-16D4-458B-AE1A-A63A6AB5E20E}"/>
              </a:ext>
            </a:extLst>
          </p:cNvPr>
          <p:cNvCxnSpPr/>
          <p:nvPr/>
        </p:nvCxnSpPr>
        <p:spPr>
          <a:xfrm flipV="1">
            <a:off x="4708040" y="155503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E89B4C0-C579-4C35-B0DD-C542B0087523}"/>
              </a:ext>
            </a:extLst>
          </p:cNvPr>
          <p:cNvCxnSpPr>
            <a:cxnSpLocks/>
          </p:cNvCxnSpPr>
          <p:nvPr/>
        </p:nvCxnSpPr>
        <p:spPr>
          <a:xfrm>
            <a:off x="4705425" y="1545171"/>
            <a:ext cx="3732296"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799D36A-E506-4E5E-85C2-40D7DD32593F}"/>
              </a:ext>
            </a:extLst>
          </p:cNvPr>
          <p:cNvCxnSpPr>
            <a:cxnSpLocks/>
          </p:cNvCxnSpPr>
          <p:nvPr/>
        </p:nvCxnSpPr>
        <p:spPr>
          <a:xfrm flipH="1" flipV="1">
            <a:off x="817024" y="1539488"/>
            <a:ext cx="3888401" cy="289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CF01A41B-A2EF-4BFB-96E9-5D96C4A71E60}"/>
              </a:ext>
            </a:extLst>
          </p:cNvPr>
          <p:cNvCxnSpPr>
            <a:cxnSpLocks/>
          </p:cNvCxnSpPr>
          <p:nvPr/>
        </p:nvCxnSpPr>
        <p:spPr>
          <a:xfrm>
            <a:off x="1440237"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F187534-C9D2-49C9-A0B9-F2E384BCFCE7}"/>
              </a:ext>
            </a:extLst>
          </p:cNvPr>
          <p:cNvCxnSpPr>
            <a:cxnSpLocks/>
          </p:cNvCxnSpPr>
          <p:nvPr/>
        </p:nvCxnSpPr>
        <p:spPr>
          <a:xfrm>
            <a:off x="8012603"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6303BFE5-897F-4E54-AD4D-D13077BA14C9}"/>
              </a:ext>
            </a:extLst>
          </p:cNvPr>
          <p:cNvGrpSpPr/>
          <p:nvPr/>
        </p:nvGrpSpPr>
        <p:grpSpPr>
          <a:xfrm>
            <a:off x="0" y="3001357"/>
            <a:ext cx="2747585" cy="1580168"/>
            <a:chOff x="4702413" y="4001810"/>
            <a:chExt cx="3158796" cy="2106890"/>
          </a:xfrm>
        </p:grpSpPr>
        <p:sp>
          <p:nvSpPr>
            <p:cNvPr id="69" name="文本框 68">
              <a:extLst>
                <a:ext uri="{FF2B5EF4-FFF2-40B4-BE49-F238E27FC236}">
                  <a16:creationId xmlns:a16="http://schemas.microsoft.com/office/drawing/2014/main" id="{266F6671-30B8-4546-ADBB-3D50504F4C76}"/>
                </a:ext>
              </a:extLst>
            </p:cNvPr>
            <p:cNvSpPr txBox="1"/>
            <p:nvPr/>
          </p:nvSpPr>
          <p:spPr>
            <a:xfrm>
              <a:off x="5797369" y="4293542"/>
              <a:ext cx="1901163" cy="400109"/>
            </a:xfrm>
            <a:prstGeom prst="rect">
              <a:avLst/>
            </a:prstGeom>
            <a:noFill/>
          </p:spPr>
          <p:txBody>
            <a:bodyPr wrap="square" rtlCol="0">
              <a:spAutoFit/>
            </a:bodyPr>
            <a:lstStyle/>
            <a:p>
              <a:r>
                <a:rPr lang="en-US" altLang="zh-CN" sz="1350" b="1" dirty="0">
                  <a:solidFill>
                    <a:schemeClr val="accent4"/>
                  </a:solidFill>
                </a:rPr>
                <a:t>FF-FF-FF-FF-FF-FF</a:t>
              </a:r>
              <a:endParaRPr lang="zh-CN" altLang="en-US" sz="1350" b="1" dirty="0">
                <a:solidFill>
                  <a:schemeClr val="accent4"/>
                </a:solidFill>
              </a:endParaRPr>
            </a:p>
          </p:txBody>
        </p:sp>
        <p:sp>
          <p:nvSpPr>
            <p:cNvPr id="70" name="文本框 69">
              <a:extLst>
                <a:ext uri="{FF2B5EF4-FFF2-40B4-BE49-F238E27FC236}">
                  <a16:creationId xmlns:a16="http://schemas.microsoft.com/office/drawing/2014/main" id="{3BC4D065-A75B-49A0-8316-F5C1EA8BD619}"/>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71" name="组合 70">
              <a:extLst>
                <a:ext uri="{FF2B5EF4-FFF2-40B4-BE49-F238E27FC236}">
                  <a16:creationId xmlns:a16="http://schemas.microsoft.com/office/drawing/2014/main" id="{590F23AC-7681-4552-8097-1E75A3D90A03}"/>
                </a:ext>
              </a:extLst>
            </p:cNvPr>
            <p:cNvGrpSpPr/>
            <p:nvPr/>
          </p:nvGrpSpPr>
          <p:grpSpPr>
            <a:xfrm>
              <a:off x="4702413" y="4001810"/>
              <a:ext cx="3158796" cy="2106890"/>
              <a:chOff x="4702413" y="4001810"/>
              <a:chExt cx="3158796" cy="2106890"/>
            </a:xfrm>
          </p:grpSpPr>
          <p:sp>
            <p:nvSpPr>
              <p:cNvPr id="72" name="矩形 71">
                <a:extLst>
                  <a:ext uri="{FF2B5EF4-FFF2-40B4-BE49-F238E27FC236}">
                    <a16:creationId xmlns:a16="http://schemas.microsoft.com/office/drawing/2014/main" id="{E3E91C8C-C41B-4363-8531-40F2BFDCCC0C}"/>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73" name="矩形 72">
                <a:extLst>
                  <a:ext uri="{FF2B5EF4-FFF2-40B4-BE49-F238E27FC236}">
                    <a16:creationId xmlns:a16="http://schemas.microsoft.com/office/drawing/2014/main" id="{C7A1CD2E-69EF-404F-8FB6-8365EA38B8B0}"/>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grpSp>
        <p:nvGrpSpPr>
          <p:cNvPr id="74" name="组合 73">
            <a:extLst>
              <a:ext uri="{FF2B5EF4-FFF2-40B4-BE49-F238E27FC236}">
                <a16:creationId xmlns:a16="http://schemas.microsoft.com/office/drawing/2014/main" id="{224364FA-1745-4A12-9464-792BB55A5774}"/>
              </a:ext>
            </a:extLst>
          </p:cNvPr>
          <p:cNvGrpSpPr/>
          <p:nvPr/>
        </p:nvGrpSpPr>
        <p:grpSpPr>
          <a:xfrm>
            <a:off x="6320215" y="3001357"/>
            <a:ext cx="2747585" cy="1580168"/>
            <a:chOff x="4702413" y="4001810"/>
            <a:chExt cx="3158796" cy="2106890"/>
          </a:xfrm>
        </p:grpSpPr>
        <p:sp>
          <p:nvSpPr>
            <p:cNvPr id="75" name="文本框 74">
              <a:extLst>
                <a:ext uri="{FF2B5EF4-FFF2-40B4-BE49-F238E27FC236}">
                  <a16:creationId xmlns:a16="http://schemas.microsoft.com/office/drawing/2014/main" id="{D9FC491C-C325-4DA0-9173-AF40C3B03FFE}"/>
                </a:ext>
              </a:extLst>
            </p:cNvPr>
            <p:cNvSpPr txBox="1"/>
            <p:nvPr/>
          </p:nvSpPr>
          <p:spPr>
            <a:xfrm>
              <a:off x="5797369" y="4293542"/>
              <a:ext cx="1901163" cy="400109"/>
            </a:xfrm>
            <a:prstGeom prst="rect">
              <a:avLst/>
            </a:prstGeom>
            <a:noFill/>
          </p:spPr>
          <p:txBody>
            <a:bodyPr wrap="square" rtlCol="0">
              <a:spAutoFit/>
            </a:bodyPr>
            <a:lstStyle/>
            <a:p>
              <a:r>
                <a:rPr lang="en-US" altLang="zh-CN" sz="1350" b="1" dirty="0">
                  <a:solidFill>
                    <a:schemeClr val="accent4"/>
                  </a:solidFill>
                </a:rPr>
                <a:t>FF-FF-FF-FF-FF-FF</a:t>
              </a:r>
              <a:endParaRPr lang="zh-CN" altLang="en-US" sz="1350" b="1" dirty="0">
                <a:solidFill>
                  <a:schemeClr val="accent4"/>
                </a:solidFill>
              </a:endParaRPr>
            </a:p>
          </p:txBody>
        </p:sp>
        <p:sp>
          <p:nvSpPr>
            <p:cNvPr id="76" name="文本框 75">
              <a:extLst>
                <a:ext uri="{FF2B5EF4-FFF2-40B4-BE49-F238E27FC236}">
                  <a16:creationId xmlns:a16="http://schemas.microsoft.com/office/drawing/2014/main" id="{1DC81EAC-A794-4E40-A772-AF34ED048B1A}"/>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77" name="组合 76">
              <a:extLst>
                <a:ext uri="{FF2B5EF4-FFF2-40B4-BE49-F238E27FC236}">
                  <a16:creationId xmlns:a16="http://schemas.microsoft.com/office/drawing/2014/main" id="{4BD907A1-7A4A-4A9D-B4B4-8999962B5475}"/>
                </a:ext>
              </a:extLst>
            </p:cNvPr>
            <p:cNvGrpSpPr/>
            <p:nvPr/>
          </p:nvGrpSpPr>
          <p:grpSpPr>
            <a:xfrm>
              <a:off x="4702413" y="4001810"/>
              <a:ext cx="3158796" cy="2106890"/>
              <a:chOff x="4702413" y="4001810"/>
              <a:chExt cx="3158796" cy="2106890"/>
            </a:xfrm>
          </p:grpSpPr>
          <p:sp>
            <p:nvSpPr>
              <p:cNvPr id="78" name="矩形 77">
                <a:extLst>
                  <a:ext uri="{FF2B5EF4-FFF2-40B4-BE49-F238E27FC236}">
                    <a16:creationId xmlns:a16="http://schemas.microsoft.com/office/drawing/2014/main" id="{ECD26E6E-12F3-47C6-9314-163BF87152CF}"/>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79" name="矩形 78">
                <a:extLst>
                  <a:ext uri="{FF2B5EF4-FFF2-40B4-BE49-F238E27FC236}">
                    <a16:creationId xmlns:a16="http://schemas.microsoft.com/office/drawing/2014/main" id="{B7435E9D-DCC6-4E11-95BF-D2CCC21C4C2F}"/>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spTree>
    <p:custDataLst>
      <p:tags r:id="rId1"/>
    </p:custDataLst>
    <p:extLst>
      <p:ext uri="{BB962C8B-B14F-4D97-AF65-F5344CB8AC3E}">
        <p14:creationId xmlns:p14="http://schemas.microsoft.com/office/powerpoint/2010/main" val="174332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xit" presetSubtype="0" fill="hold" nodeType="withEffect">
                                  <p:stCondLst>
                                    <p:cond delay="0"/>
                                  </p:stCondLst>
                                  <p:childTnLst>
                                    <p:animEffect transition="out" filter="fade">
                                      <p:cBhvr>
                                        <p:cTn id="6" dur="1000"/>
                                        <p:tgtEl>
                                          <p:spTgt spid="10"/>
                                        </p:tgtEl>
                                      </p:cBhvr>
                                    </p:animEffect>
                                    <p:anim calcmode="lin" valueType="num">
                                      <p:cBhvr>
                                        <p:cTn id="7" dur="1000"/>
                                        <p:tgtEl>
                                          <p:spTgt spid="10"/>
                                        </p:tgtEl>
                                        <p:attrNameLst>
                                          <p:attrName>ppt_x</p:attrName>
                                        </p:attrNameLst>
                                      </p:cBhvr>
                                      <p:tavLst>
                                        <p:tav tm="0">
                                          <p:val>
                                            <p:strVal val="ppt_x"/>
                                          </p:val>
                                        </p:tav>
                                        <p:tav tm="100000">
                                          <p:val>
                                            <p:strVal val="ppt_x"/>
                                          </p:val>
                                        </p:tav>
                                      </p:tavLst>
                                    </p:anim>
                                    <p:anim calcmode="lin" valueType="num">
                                      <p:cBhvr>
                                        <p:cTn id="8" dur="1000"/>
                                        <p:tgtEl>
                                          <p:spTgt spid="10"/>
                                        </p:tgtEl>
                                        <p:attrNameLst>
                                          <p:attrName>ppt_y</p:attrName>
                                        </p:attrNameLst>
                                      </p:cBhvr>
                                      <p:tavLst>
                                        <p:tav tm="0">
                                          <p:val>
                                            <p:strVal val="ppt_y"/>
                                          </p:val>
                                        </p:tav>
                                        <p:tav tm="100000">
                                          <p:val>
                                            <p:strVal val="ppt_y-.1"/>
                                          </p:val>
                                        </p:tav>
                                      </p:tavLst>
                                    </p:anim>
                                    <p:set>
                                      <p:cBhvr>
                                        <p:cTn id="9" dur="1" fill="hold">
                                          <p:stCondLst>
                                            <p:cond delay="999"/>
                                          </p:stCondLst>
                                        </p:cTn>
                                        <p:tgtEl>
                                          <p:spTgt spid="10"/>
                                        </p:tgtEl>
                                        <p:attrNameLst>
                                          <p:attrName>style.visibility</p:attrName>
                                        </p:attrNameLst>
                                      </p:cBhvr>
                                      <p:to>
                                        <p:strVal val="hidden"/>
                                      </p:to>
                                    </p:se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2000"/>
                                        <p:tgtEl>
                                          <p:spTgt spid="50"/>
                                        </p:tgtEl>
                                      </p:cBhvr>
                                    </p:animEffect>
                                  </p:childTnLst>
                                </p:cTn>
                              </p:par>
                              <p:par>
                                <p:cTn id="18" presetID="22" presetClass="entr" presetSubtype="2" fill="hold"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right)">
                                      <p:cBhvr>
                                        <p:cTn id="20" dur="2000"/>
                                        <p:tgtEl>
                                          <p:spTgt spid="51"/>
                                        </p:tgtEl>
                                      </p:cBhvr>
                                    </p:animEffect>
                                  </p:childTnLst>
                                </p:cTn>
                              </p:par>
                              <p:par>
                                <p:cTn id="21" presetID="22" presetClass="entr" presetSubtype="1" fill="hold" nodeType="withEffect">
                                  <p:stCondLst>
                                    <p:cond delay="150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par>
                                <p:cTn id="24" presetID="22" presetClass="entr" presetSubtype="1" fill="hold" nodeType="withEffect">
                                  <p:stCondLst>
                                    <p:cond delay="1500"/>
                                  </p:stCondLst>
                                  <p:childTnLst>
                                    <p:set>
                                      <p:cBhvr>
                                        <p:cTn id="25" dur="1" fill="hold">
                                          <p:stCondLst>
                                            <p:cond delay="0"/>
                                          </p:stCondLst>
                                        </p:cTn>
                                        <p:tgtEl>
                                          <p:spTgt spid="53"/>
                                        </p:tgtEl>
                                        <p:attrNameLst>
                                          <p:attrName>style.visibility</p:attrName>
                                        </p:attrNameLst>
                                      </p:cBhvr>
                                      <p:to>
                                        <p:strVal val="visible"/>
                                      </p:to>
                                    </p:set>
                                    <p:animEffect transition="in" filter="wipe(up)">
                                      <p:cBhvr>
                                        <p:cTn id="26" dur="500"/>
                                        <p:tgtEl>
                                          <p:spTgt spid="53"/>
                                        </p:tgtEl>
                                      </p:cBhvr>
                                    </p:animEffect>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1000"/>
                                        <p:tgtEl>
                                          <p:spTgt spid="64"/>
                                        </p:tgtEl>
                                      </p:cBhvr>
                                    </p:animEffect>
                                    <p:anim calcmode="lin" valueType="num">
                                      <p:cBhvr>
                                        <p:cTn id="31" dur="1000" fill="hold"/>
                                        <p:tgtEl>
                                          <p:spTgt spid="64"/>
                                        </p:tgtEl>
                                        <p:attrNameLst>
                                          <p:attrName>ppt_x</p:attrName>
                                        </p:attrNameLst>
                                      </p:cBhvr>
                                      <p:tavLst>
                                        <p:tav tm="0">
                                          <p:val>
                                            <p:strVal val="#ppt_x"/>
                                          </p:val>
                                        </p:tav>
                                        <p:tav tm="100000">
                                          <p:val>
                                            <p:strVal val="#ppt_x"/>
                                          </p:val>
                                        </p:tav>
                                      </p:tavLst>
                                    </p:anim>
                                    <p:anim calcmode="lin" valueType="num">
                                      <p:cBhvr>
                                        <p:cTn id="32" dur="1000" fill="hold"/>
                                        <p:tgtEl>
                                          <p:spTgt spid="64"/>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anim calcmode="lin" valueType="num">
                                      <p:cBhvr>
                                        <p:cTn id="36" dur="1000" fill="hold"/>
                                        <p:tgtEl>
                                          <p:spTgt spid="74"/>
                                        </p:tgtEl>
                                        <p:attrNameLst>
                                          <p:attrName>ppt_x</p:attrName>
                                        </p:attrNameLst>
                                      </p:cBhvr>
                                      <p:tavLst>
                                        <p:tav tm="0">
                                          <p:val>
                                            <p:strVal val="#ppt_x"/>
                                          </p:val>
                                        </p:tav>
                                        <p:tav tm="100000">
                                          <p:val>
                                            <p:strVal val="#ppt_x"/>
                                          </p:val>
                                        </p:tav>
                                      </p:tavLst>
                                    </p:anim>
                                    <p:anim calcmode="lin" valueType="num">
                                      <p:cBhvr>
                                        <p:cTn id="3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9E4A840-8A6E-43FC-A0FB-9D49D00DFD93}"/>
              </a:ext>
            </a:extLst>
          </p:cNvPr>
          <p:cNvSpPr txBox="1"/>
          <p:nvPr/>
        </p:nvSpPr>
        <p:spPr>
          <a:xfrm>
            <a:off x="467928" y="2640511"/>
            <a:ext cx="1659402" cy="300082"/>
          </a:xfrm>
          <a:prstGeom prst="rect">
            <a:avLst/>
          </a:prstGeom>
          <a:noFill/>
        </p:spPr>
        <p:txBody>
          <a:bodyPr wrap="square" rtlCol="0">
            <a:spAutoFit/>
          </a:bodyPr>
          <a:lstStyle/>
          <a:p>
            <a:pPr algn="ctr"/>
            <a:r>
              <a:rPr lang="en-US" altLang="zh-CN" sz="1350" b="1" dirty="0"/>
              <a:t>00-0C-B5-72-AB-72</a:t>
            </a:r>
            <a:endParaRPr lang="zh-CN" altLang="en-US" sz="1350" b="1" dirty="0"/>
          </a:p>
        </p:txBody>
      </p:sp>
      <p:sp>
        <p:nvSpPr>
          <p:cNvPr id="67" name="文本框 66">
            <a:extLst>
              <a:ext uri="{FF2B5EF4-FFF2-40B4-BE49-F238E27FC236}">
                <a16:creationId xmlns:a16="http://schemas.microsoft.com/office/drawing/2014/main" id="{128727B1-2BED-4667-BC0B-20883A9B4F8A}"/>
              </a:ext>
            </a:extLst>
          </p:cNvPr>
          <p:cNvSpPr txBox="1"/>
          <p:nvPr/>
        </p:nvSpPr>
        <p:spPr>
          <a:xfrm>
            <a:off x="3750542" y="2640511"/>
            <a:ext cx="1659402" cy="300082"/>
          </a:xfrm>
          <a:prstGeom prst="rect">
            <a:avLst/>
          </a:prstGeom>
          <a:noFill/>
        </p:spPr>
        <p:txBody>
          <a:bodyPr wrap="square" rtlCol="0">
            <a:spAutoFit/>
          </a:bodyPr>
          <a:lstStyle/>
          <a:p>
            <a:pPr algn="ctr"/>
            <a:r>
              <a:rPr lang="en-US" altLang="zh-CN" sz="1350" b="1" dirty="0"/>
              <a:t>00-E0-F9-A3-43-77</a:t>
            </a:r>
            <a:endParaRPr lang="zh-CN" altLang="en-US" sz="1350" b="1" dirty="0"/>
          </a:p>
        </p:txBody>
      </p:sp>
      <p:sp>
        <p:nvSpPr>
          <p:cNvPr id="68" name="文本框 67">
            <a:extLst>
              <a:ext uri="{FF2B5EF4-FFF2-40B4-BE49-F238E27FC236}">
                <a16:creationId xmlns:a16="http://schemas.microsoft.com/office/drawing/2014/main" id="{3303FEC6-C7C9-4887-8355-52631906C5EB}"/>
              </a:ext>
            </a:extLst>
          </p:cNvPr>
          <p:cNvSpPr txBox="1"/>
          <p:nvPr/>
        </p:nvSpPr>
        <p:spPr>
          <a:xfrm>
            <a:off x="7017232" y="2640511"/>
            <a:ext cx="1659402" cy="300082"/>
          </a:xfrm>
          <a:prstGeom prst="rect">
            <a:avLst/>
          </a:prstGeom>
          <a:noFill/>
        </p:spPr>
        <p:txBody>
          <a:bodyPr wrap="square" rtlCol="0">
            <a:spAutoFit/>
          </a:bodyPr>
          <a:lstStyle/>
          <a:p>
            <a:pPr algn="ctr"/>
            <a:r>
              <a:rPr lang="en-US" altLang="zh-CN" sz="1350" b="1" dirty="0"/>
              <a:t>00-0C-CF-B8-4A-82</a:t>
            </a:r>
            <a:endParaRPr lang="zh-CN" altLang="en-US" sz="135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59" cy="323165"/>
            <a:chOff x="424116" y="898245"/>
            <a:chExt cx="6192345"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9235" y="898245"/>
              <a:ext cx="5497226" cy="430886"/>
            </a:xfrm>
            <a:prstGeom prst="rect">
              <a:avLst/>
            </a:prstGeom>
            <a:noFill/>
          </p:spPr>
          <p:txBody>
            <a:bodyPr wrap="square" rtlCol="0">
              <a:spAutoFit/>
            </a:bodyPr>
            <a:lstStyle/>
            <a:p>
              <a:r>
                <a:rPr lang="en-US" altLang="zh-CN" sz="1500" b="1" dirty="0"/>
                <a:t>MAC</a:t>
              </a:r>
              <a:r>
                <a:rPr lang="zh-CN" altLang="en-US" sz="1500" b="1" dirty="0"/>
                <a:t>地址</a:t>
              </a:r>
            </a:p>
          </p:txBody>
        </p:sp>
      </p:grpSp>
      <p:sp>
        <p:nvSpPr>
          <p:cNvPr id="48" name="íşlïḍè">
            <a:extLst>
              <a:ext uri="{FF2B5EF4-FFF2-40B4-BE49-F238E27FC236}">
                <a16:creationId xmlns:a16="http://schemas.microsoft.com/office/drawing/2014/main" id="{3A8ED235-C46A-40A6-B687-AE21B4C08B05}"/>
              </a:ext>
            </a:extLst>
          </p:cNvPr>
          <p:cNvSpPr txBox="1"/>
          <p:nvPr/>
        </p:nvSpPr>
        <p:spPr>
          <a:xfrm>
            <a:off x="3150047" y="825505"/>
            <a:ext cx="2843907" cy="300083"/>
          </a:xfrm>
          <a:prstGeom prst="rect">
            <a:avLst/>
          </a:prstGeom>
          <a:noFill/>
        </p:spPr>
        <p:txBody>
          <a:bodyPr wrap="square" lIns="68580" tIns="34290" rIns="68580" bIns="34290" anchor="ctr">
            <a:noAutofit/>
          </a:bodyPr>
          <a:lstStyle/>
          <a:p>
            <a:pPr algn="ctr"/>
            <a:r>
              <a:rPr lang="zh-CN" altLang="en-US" sz="1350" b="1" dirty="0">
                <a:solidFill>
                  <a:schemeClr val="accent3">
                    <a:lumMod val="75000"/>
                  </a:schemeClr>
                </a:solidFill>
                <a:latin typeface="Arial Narrow" panose="020B0606020202030204" pitchFamily="34" charset="0"/>
              </a:rPr>
              <a:t>广播</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地址举例</a:t>
            </a:r>
          </a:p>
        </p:txBody>
      </p:sp>
      <p:grpSp>
        <p:nvGrpSpPr>
          <p:cNvPr id="17" name="组合 16">
            <a:extLst>
              <a:ext uri="{FF2B5EF4-FFF2-40B4-BE49-F238E27FC236}">
                <a16:creationId xmlns:a16="http://schemas.microsoft.com/office/drawing/2014/main" id="{2D4FAEB9-41FF-41A3-A0C3-C1FAB40A57F1}"/>
              </a:ext>
            </a:extLst>
          </p:cNvPr>
          <p:cNvGrpSpPr/>
          <p:nvPr/>
        </p:nvGrpSpPr>
        <p:grpSpPr>
          <a:xfrm>
            <a:off x="647880" y="1454916"/>
            <a:ext cx="7950641" cy="1127317"/>
            <a:chOff x="863840" y="1939888"/>
            <a:chExt cx="10600854" cy="1503089"/>
          </a:xfrm>
        </p:grpSpPr>
        <p:cxnSp>
          <p:nvCxnSpPr>
            <p:cNvPr id="55" name="直接连接符 54">
              <a:extLst>
                <a:ext uri="{FF2B5EF4-FFF2-40B4-BE49-F238E27FC236}">
                  <a16:creationId xmlns:a16="http://schemas.microsoft.com/office/drawing/2014/main" id="{92C314A6-DB0D-4BA9-A6D2-30A0C4F5CA02}"/>
                </a:ext>
              </a:extLst>
            </p:cNvPr>
            <p:cNvCxnSpPr>
              <a:cxnSpLocks/>
              <a:stCxn id="62" idx="3"/>
            </p:cNvCxnSpPr>
            <p:nvPr/>
          </p:nvCxnSpPr>
          <p:spPr>
            <a:xfrm>
              <a:off x="1089364" y="2052650"/>
              <a:ext cx="10262568"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44FDD7-C4CC-485E-B74E-7D0369D89676}"/>
                </a:ext>
              </a:extLst>
            </p:cNvPr>
            <p:cNvCxnSpPr>
              <a:cxnSpLocks/>
            </p:cNvCxnSpPr>
            <p:nvPr/>
          </p:nvCxnSpPr>
          <p:spPr>
            <a:xfrm flipV="1">
              <a:off x="1920316" y="2027687"/>
              <a:ext cx="0" cy="970893"/>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FF4899F-67E7-47A6-9BD0-F73B4532FB89}"/>
                </a:ext>
              </a:extLst>
            </p:cNvPr>
            <p:cNvCxnSpPr>
              <a:cxnSpLocks/>
            </p:cNvCxnSpPr>
            <p:nvPr/>
          </p:nvCxnSpPr>
          <p:spPr>
            <a:xfrm flipV="1">
              <a:off x="6273899" y="2027687"/>
              <a:ext cx="0" cy="1070883"/>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71A38F5-E9DC-4AAC-B6B1-14DFB88BD7C4}"/>
                </a:ext>
              </a:extLst>
            </p:cNvPr>
            <p:cNvCxnSpPr>
              <a:cxnSpLocks/>
            </p:cNvCxnSpPr>
            <p:nvPr/>
          </p:nvCxnSpPr>
          <p:spPr>
            <a:xfrm flipV="1">
              <a:off x="10676378" y="2080361"/>
              <a:ext cx="0" cy="865547"/>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64564AA-2284-4446-9E37-28D9D13E5B89}"/>
                </a:ext>
              </a:extLst>
            </p:cNvPr>
            <p:cNvSpPr/>
            <p:nvPr/>
          </p:nvSpPr>
          <p:spPr>
            <a:xfrm>
              <a:off x="86384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a:extLst>
                <a:ext uri="{FF2B5EF4-FFF2-40B4-BE49-F238E27FC236}">
                  <a16:creationId xmlns:a16="http://schemas.microsoft.com/office/drawing/2014/main" id="{E30E6D70-747E-4D07-815C-E41A50A86F51}"/>
                </a:ext>
              </a:extLst>
            </p:cNvPr>
            <p:cNvSpPr/>
            <p:nvPr/>
          </p:nvSpPr>
          <p:spPr>
            <a:xfrm>
              <a:off x="11239170" y="1939888"/>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a:extLst>
                <a:ext uri="{FF2B5EF4-FFF2-40B4-BE49-F238E27FC236}">
                  <a16:creationId xmlns:a16="http://schemas.microsoft.com/office/drawing/2014/main" id="{007D2C40-47F0-4661-A5E7-94502ABEA4AD}"/>
                </a:ext>
              </a:extLst>
            </p:cNvPr>
            <p:cNvGrpSpPr/>
            <p:nvPr/>
          </p:nvGrpSpPr>
          <p:grpSpPr>
            <a:xfrm>
              <a:off x="1420550" y="2801895"/>
              <a:ext cx="662814" cy="641082"/>
              <a:chOff x="1477490" y="2773086"/>
              <a:chExt cx="662814" cy="641082"/>
            </a:xfrm>
          </p:grpSpPr>
          <p:pic>
            <p:nvPicPr>
              <p:cNvPr id="57" name="图形 56">
                <a:extLst>
                  <a:ext uri="{FF2B5EF4-FFF2-40B4-BE49-F238E27FC236}">
                    <a16:creationId xmlns:a16="http://schemas.microsoft.com/office/drawing/2014/main" id="{944327FB-3B7F-413B-BD50-E334AA01B26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77490" y="2773086"/>
                <a:ext cx="662814" cy="641082"/>
              </a:xfrm>
              <a:prstGeom prst="rect">
                <a:avLst/>
              </a:prstGeom>
            </p:spPr>
          </p:pic>
          <p:sp>
            <p:nvSpPr>
              <p:cNvPr id="54" name="íşlïḍè">
                <a:extLst>
                  <a:ext uri="{FF2B5EF4-FFF2-40B4-BE49-F238E27FC236}">
                    <a16:creationId xmlns:a16="http://schemas.microsoft.com/office/drawing/2014/main" id="{27C67225-56CD-43A3-8360-CE584738CA22}"/>
                  </a:ext>
                </a:extLst>
              </p:cNvPr>
              <p:cNvSpPr txBox="1"/>
              <p:nvPr/>
            </p:nvSpPr>
            <p:spPr>
              <a:xfrm>
                <a:off x="1787666"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A</a:t>
                </a:r>
                <a:endParaRPr lang="zh-CN" altLang="en-US" sz="1500" b="1" dirty="0">
                  <a:solidFill>
                    <a:schemeClr val="bg1"/>
                  </a:solidFill>
                  <a:latin typeface="Arial Narrow" panose="020B0606020202030204" pitchFamily="34" charset="0"/>
                </a:endParaRPr>
              </a:p>
            </p:txBody>
          </p:sp>
        </p:grpSp>
        <p:grpSp>
          <p:nvGrpSpPr>
            <p:cNvPr id="7" name="组合 6">
              <a:extLst>
                <a:ext uri="{FF2B5EF4-FFF2-40B4-BE49-F238E27FC236}">
                  <a16:creationId xmlns:a16="http://schemas.microsoft.com/office/drawing/2014/main" id="{1D46BAED-3885-400C-A6F8-D8019D458D44}"/>
                </a:ext>
              </a:extLst>
            </p:cNvPr>
            <p:cNvGrpSpPr/>
            <p:nvPr/>
          </p:nvGrpSpPr>
          <p:grpSpPr>
            <a:xfrm>
              <a:off x="5797369" y="2801895"/>
              <a:ext cx="662814" cy="641082"/>
              <a:chOff x="3555616" y="2773086"/>
              <a:chExt cx="662814" cy="641082"/>
            </a:xfrm>
          </p:grpSpPr>
          <p:pic>
            <p:nvPicPr>
              <p:cNvPr id="59" name="图形 58">
                <a:extLst>
                  <a:ext uri="{FF2B5EF4-FFF2-40B4-BE49-F238E27FC236}">
                    <a16:creationId xmlns:a16="http://schemas.microsoft.com/office/drawing/2014/main" id="{471F54F8-ED74-4739-A189-7EDEEE454C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55616" y="2773086"/>
                <a:ext cx="662814" cy="641082"/>
              </a:xfrm>
              <a:prstGeom prst="rect">
                <a:avLst/>
              </a:prstGeom>
            </p:spPr>
          </p:pic>
          <p:sp>
            <p:nvSpPr>
              <p:cNvPr id="65" name="íşlïḍè">
                <a:extLst>
                  <a:ext uri="{FF2B5EF4-FFF2-40B4-BE49-F238E27FC236}">
                    <a16:creationId xmlns:a16="http://schemas.microsoft.com/office/drawing/2014/main" id="{741170DA-E9BA-43FF-8D03-C1880D543B7A}"/>
                  </a:ext>
                </a:extLst>
              </p:cNvPr>
              <p:cNvSpPr txBox="1"/>
              <p:nvPr/>
            </p:nvSpPr>
            <p:spPr>
              <a:xfrm>
                <a:off x="3869079" y="2879163"/>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B</a:t>
                </a:r>
                <a:endParaRPr lang="zh-CN" altLang="en-US" sz="1500" b="1" dirty="0">
                  <a:solidFill>
                    <a:schemeClr val="bg1"/>
                  </a:solidFill>
                  <a:latin typeface="Arial Narrow" panose="020B0606020202030204" pitchFamily="34" charset="0"/>
                </a:endParaRPr>
              </a:p>
            </p:txBody>
          </p:sp>
        </p:grpSp>
        <p:grpSp>
          <p:nvGrpSpPr>
            <p:cNvPr id="9" name="组合 8">
              <a:extLst>
                <a:ext uri="{FF2B5EF4-FFF2-40B4-BE49-F238E27FC236}">
                  <a16:creationId xmlns:a16="http://schemas.microsoft.com/office/drawing/2014/main" id="{12B69D33-11B6-4773-9A9E-F70C0931C929}"/>
                </a:ext>
              </a:extLst>
            </p:cNvPr>
            <p:cNvGrpSpPr/>
            <p:nvPr/>
          </p:nvGrpSpPr>
          <p:grpSpPr>
            <a:xfrm>
              <a:off x="10174187" y="2801895"/>
              <a:ext cx="662814" cy="641082"/>
              <a:chOff x="5633743" y="2773086"/>
              <a:chExt cx="662814" cy="641082"/>
            </a:xfrm>
          </p:grpSpPr>
          <p:pic>
            <p:nvPicPr>
              <p:cNvPr id="61" name="图形 60">
                <a:extLst>
                  <a:ext uri="{FF2B5EF4-FFF2-40B4-BE49-F238E27FC236}">
                    <a16:creationId xmlns:a16="http://schemas.microsoft.com/office/drawing/2014/main" id="{19E33EE8-0676-48E1-900A-1AADA67B39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33743" y="2773086"/>
                <a:ext cx="662814" cy="641082"/>
              </a:xfrm>
              <a:prstGeom prst="rect">
                <a:avLst/>
              </a:prstGeom>
            </p:spPr>
          </p:pic>
          <p:sp>
            <p:nvSpPr>
              <p:cNvPr id="66" name="íşlïḍè">
                <a:extLst>
                  <a:ext uri="{FF2B5EF4-FFF2-40B4-BE49-F238E27FC236}">
                    <a16:creationId xmlns:a16="http://schemas.microsoft.com/office/drawing/2014/main" id="{EFE1EBE6-0C7F-40F0-8310-4441F3BC588D}"/>
                  </a:ext>
                </a:extLst>
              </p:cNvPr>
              <p:cNvSpPr txBox="1"/>
              <p:nvPr/>
            </p:nvSpPr>
            <p:spPr>
              <a:xfrm>
                <a:off x="5943918" y="2879162"/>
                <a:ext cx="287088" cy="243273"/>
              </a:xfrm>
              <a:prstGeom prst="rect">
                <a:avLst/>
              </a:prstGeom>
              <a:noFill/>
            </p:spPr>
            <p:txBody>
              <a:bodyPr wrap="square" lIns="68580" tIns="34290" rIns="68580" bIns="34290" anchor="ctr">
                <a:noAutofit/>
              </a:bodyPr>
              <a:lstStyle/>
              <a:p>
                <a:pPr algn="ctr"/>
                <a:r>
                  <a:rPr lang="en-US" altLang="zh-CN" sz="1500" b="1" dirty="0">
                    <a:solidFill>
                      <a:schemeClr val="bg1"/>
                    </a:solidFill>
                    <a:latin typeface="Arial Narrow" panose="020B0606020202030204" pitchFamily="34" charset="0"/>
                  </a:rPr>
                  <a:t>C</a:t>
                </a:r>
                <a:endParaRPr lang="zh-CN" altLang="en-US" sz="1500" b="1" dirty="0">
                  <a:solidFill>
                    <a:schemeClr val="bg1"/>
                  </a:solidFill>
                  <a:latin typeface="Arial Narrow" panose="020B0606020202030204" pitchFamily="34" charset="0"/>
                </a:endParaRPr>
              </a:p>
            </p:txBody>
          </p:sp>
        </p:grpSp>
      </p:grpSp>
      <p:cxnSp>
        <p:nvCxnSpPr>
          <p:cNvPr id="49" name="直接箭头连接符 48">
            <a:extLst>
              <a:ext uri="{FF2B5EF4-FFF2-40B4-BE49-F238E27FC236}">
                <a16:creationId xmlns:a16="http://schemas.microsoft.com/office/drawing/2014/main" id="{60FF627B-16D4-458B-AE1A-A63A6AB5E20E}"/>
              </a:ext>
            </a:extLst>
          </p:cNvPr>
          <p:cNvCxnSpPr/>
          <p:nvPr/>
        </p:nvCxnSpPr>
        <p:spPr>
          <a:xfrm flipV="1">
            <a:off x="4708040" y="155503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E89B4C0-C579-4C35-B0DD-C542B0087523}"/>
              </a:ext>
            </a:extLst>
          </p:cNvPr>
          <p:cNvCxnSpPr>
            <a:cxnSpLocks/>
          </p:cNvCxnSpPr>
          <p:nvPr/>
        </p:nvCxnSpPr>
        <p:spPr>
          <a:xfrm>
            <a:off x="4705425" y="1545171"/>
            <a:ext cx="3732296"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799D36A-E506-4E5E-85C2-40D7DD32593F}"/>
              </a:ext>
            </a:extLst>
          </p:cNvPr>
          <p:cNvCxnSpPr>
            <a:cxnSpLocks/>
          </p:cNvCxnSpPr>
          <p:nvPr/>
        </p:nvCxnSpPr>
        <p:spPr>
          <a:xfrm flipH="1" flipV="1">
            <a:off x="817024" y="1539488"/>
            <a:ext cx="3888401" cy="289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CF01A41B-A2EF-4BFB-96E9-5D96C4A71E60}"/>
              </a:ext>
            </a:extLst>
          </p:cNvPr>
          <p:cNvCxnSpPr>
            <a:cxnSpLocks/>
          </p:cNvCxnSpPr>
          <p:nvPr/>
        </p:nvCxnSpPr>
        <p:spPr>
          <a:xfrm>
            <a:off x="1440237"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F187534-C9D2-49C9-A0B9-F2E384BCFCE7}"/>
              </a:ext>
            </a:extLst>
          </p:cNvPr>
          <p:cNvCxnSpPr>
            <a:cxnSpLocks/>
          </p:cNvCxnSpPr>
          <p:nvPr/>
        </p:nvCxnSpPr>
        <p:spPr>
          <a:xfrm>
            <a:off x="8012603" y="1560271"/>
            <a:ext cx="0" cy="57964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6303BFE5-897F-4E54-AD4D-D13077BA14C9}"/>
              </a:ext>
            </a:extLst>
          </p:cNvPr>
          <p:cNvGrpSpPr/>
          <p:nvPr/>
        </p:nvGrpSpPr>
        <p:grpSpPr>
          <a:xfrm>
            <a:off x="0" y="3001357"/>
            <a:ext cx="2757110" cy="1580168"/>
            <a:chOff x="4702413" y="4001810"/>
            <a:chExt cx="3158796" cy="2106890"/>
          </a:xfrm>
        </p:grpSpPr>
        <p:sp>
          <p:nvSpPr>
            <p:cNvPr id="69" name="文本框 68">
              <a:extLst>
                <a:ext uri="{FF2B5EF4-FFF2-40B4-BE49-F238E27FC236}">
                  <a16:creationId xmlns:a16="http://schemas.microsoft.com/office/drawing/2014/main" id="{266F6671-30B8-4546-ADBB-3D50504F4C76}"/>
                </a:ext>
              </a:extLst>
            </p:cNvPr>
            <p:cNvSpPr txBox="1"/>
            <p:nvPr/>
          </p:nvSpPr>
          <p:spPr>
            <a:xfrm>
              <a:off x="5797369" y="4293542"/>
              <a:ext cx="1901163" cy="400109"/>
            </a:xfrm>
            <a:prstGeom prst="rect">
              <a:avLst/>
            </a:prstGeom>
            <a:noFill/>
          </p:spPr>
          <p:txBody>
            <a:bodyPr wrap="square" rtlCol="0">
              <a:spAutoFit/>
            </a:bodyPr>
            <a:lstStyle/>
            <a:p>
              <a:r>
                <a:rPr lang="en-US" altLang="zh-CN" sz="1350" b="1" dirty="0">
                  <a:solidFill>
                    <a:schemeClr val="accent4"/>
                  </a:solidFill>
                </a:rPr>
                <a:t>FF-FF-FF-FF-FF-FF</a:t>
              </a:r>
              <a:endParaRPr lang="zh-CN" altLang="en-US" sz="1350" b="1" dirty="0">
                <a:solidFill>
                  <a:schemeClr val="accent4"/>
                </a:solidFill>
              </a:endParaRPr>
            </a:p>
          </p:txBody>
        </p:sp>
        <p:sp>
          <p:nvSpPr>
            <p:cNvPr id="70" name="文本框 69">
              <a:extLst>
                <a:ext uri="{FF2B5EF4-FFF2-40B4-BE49-F238E27FC236}">
                  <a16:creationId xmlns:a16="http://schemas.microsoft.com/office/drawing/2014/main" id="{3BC4D065-A75B-49A0-8316-F5C1EA8BD619}"/>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71" name="组合 70">
              <a:extLst>
                <a:ext uri="{FF2B5EF4-FFF2-40B4-BE49-F238E27FC236}">
                  <a16:creationId xmlns:a16="http://schemas.microsoft.com/office/drawing/2014/main" id="{590F23AC-7681-4552-8097-1E75A3D90A03}"/>
                </a:ext>
              </a:extLst>
            </p:cNvPr>
            <p:cNvGrpSpPr/>
            <p:nvPr/>
          </p:nvGrpSpPr>
          <p:grpSpPr>
            <a:xfrm>
              <a:off x="4702413" y="4001810"/>
              <a:ext cx="3158796" cy="2106890"/>
              <a:chOff x="4702413" y="4001810"/>
              <a:chExt cx="3158796" cy="2106890"/>
            </a:xfrm>
          </p:grpSpPr>
          <p:sp>
            <p:nvSpPr>
              <p:cNvPr id="72" name="矩形 71">
                <a:extLst>
                  <a:ext uri="{FF2B5EF4-FFF2-40B4-BE49-F238E27FC236}">
                    <a16:creationId xmlns:a16="http://schemas.microsoft.com/office/drawing/2014/main" id="{E3E91C8C-C41B-4363-8531-40F2BFDCCC0C}"/>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73" name="矩形 72">
                <a:extLst>
                  <a:ext uri="{FF2B5EF4-FFF2-40B4-BE49-F238E27FC236}">
                    <a16:creationId xmlns:a16="http://schemas.microsoft.com/office/drawing/2014/main" id="{C7A1CD2E-69EF-404F-8FB6-8365EA38B8B0}"/>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grpSp>
        <p:nvGrpSpPr>
          <p:cNvPr id="74" name="组合 73">
            <a:extLst>
              <a:ext uri="{FF2B5EF4-FFF2-40B4-BE49-F238E27FC236}">
                <a16:creationId xmlns:a16="http://schemas.microsoft.com/office/drawing/2014/main" id="{224364FA-1745-4A12-9464-792BB55A5774}"/>
              </a:ext>
            </a:extLst>
          </p:cNvPr>
          <p:cNvGrpSpPr/>
          <p:nvPr/>
        </p:nvGrpSpPr>
        <p:grpSpPr>
          <a:xfrm>
            <a:off x="6320215" y="3001357"/>
            <a:ext cx="2757110" cy="1580168"/>
            <a:chOff x="4702413" y="4001810"/>
            <a:chExt cx="3158796" cy="2106890"/>
          </a:xfrm>
        </p:grpSpPr>
        <p:sp>
          <p:nvSpPr>
            <p:cNvPr id="75" name="文本框 74">
              <a:extLst>
                <a:ext uri="{FF2B5EF4-FFF2-40B4-BE49-F238E27FC236}">
                  <a16:creationId xmlns:a16="http://schemas.microsoft.com/office/drawing/2014/main" id="{D9FC491C-C325-4DA0-9173-AF40C3B03FFE}"/>
                </a:ext>
              </a:extLst>
            </p:cNvPr>
            <p:cNvSpPr txBox="1"/>
            <p:nvPr/>
          </p:nvSpPr>
          <p:spPr>
            <a:xfrm>
              <a:off x="5797369" y="4293542"/>
              <a:ext cx="1901163" cy="400109"/>
            </a:xfrm>
            <a:prstGeom prst="rect">
              <a:avLst/>
            </a:prstGeom>
            <a:noFill/>
          </p:spPr>
          <p:txBody>
            <a:bodyPr wrap="square" rtlCol="0">
              <a:spAutoFit/>
            </a:bodyPr>
            <a:lstStyle/>
            <a:p>
              <a:r>
                <a:rPr lang="en-US" altLang="zh-CN" sz="1350" b="1" dirty="0">
                  <a:solidFill>
                    <a:schemeClr val="accent4"/>
                  </a:solidFill>
                </a:rPr>
                <a:t>FF-FF-FF-FF-FF-FF</a:t>
              </a:r>
              <a:endParaRPr lang="zh-CN" altLang="en-US" sz="1350" b="1" dirty="0">
                <a:solidFill>
                  <a:schemeClr val="accent4"/>
                </a:solidFill>
              </a:endParaRPr>
            </a:p>
          </p:txBody>
        </p:sp>
        <p:sp>
          <p:nvSpPr>
            <p:cNvPr id="76" name="文本框 75">
              <a:extLst>
                <a:ext uri="{FF2B5EF4-FFF2-40B4-BE49-F238E27FC236}">
                  <a16:creationId xmlns:a16="http://schemas.microsoft.com/office/drawing/2014/main" id="{1DC81EAC-A794-4E40-A772-AF34ED048B1A}"/>
                </a:ext>
              </a:extLst>
            </p:cNvPr>
            <p:cNvSpPr txBox="1"/>
            <p:nvPr/>
          </p:nvSpPr>
          <p:spPr>
            <a:xfrm>
              <a:off x="5797369" y="4555912"/>
              <a:ext cx="1901163" cy="677108"/>
            </a:xfrm>
            <a:prstGeom prst="rect">
              <a:avLst/>
            </a:prstGeom>
            <a:noFill/>
          </p:spPr>
          <p:txBody>
            <a:bodyPr wrap="square" rtlCol="0">
              <a:spAutoFit/>
            </a:bodyPr>
            <a:lstStyle/>
            <a:p>
              <a:r>
                <a:rPr lang="en-US" altLang="zh-CN" sz="1350" b="1" dirty="0"/>
                <a:t>00-E0-F9-A3-43-77</a:t>
              </a:r>
              <a:endParaRPr lang="zh-CN" altLang="en-US" sz="1350" b="1" dirty="0"/>
            </a:p>
          </p:txBody>
        </p:sp>
        <p:grpSp>
          <p:nvGrpSpPr>
            <p:cNvPr id="77" name="组合 76">
              <a:extLst>
                <a:ext uri="{FF2B5EF4-FFF2-40B4-BE49-F238E27FC236}">
                  <a16:creationId xmlns:a16="http://schemas.microsoft.com/office/drawing/2014/main" id="{4BD907A1-7A4A-4A9D-B4B4-8999962B5475}"/>
                </a:ext>
              </a:extLst>
            </p:cNvPr>
            <p:cNvGrpSpPr/>
            <p:nvPr/>
          </p:nvGrpSpPr>
          <p:grpSpPr>
            <a:xfrm>
              <a:off x="4702413" y="4001810"/>
              <a:ext cx="3158796" cy="2106890"/>
              <a:chOff x="4702413" y="4001810"/>
              <a:chExt cx="3158796" cy="2106890"/>
            </a:xfrm>
          </p:grpSpPr>
          <p:sp>
            <p:nvSpPr>
              <p:cNvPr id="78" name="矩形 77">
                <a:extLst>
                  <a:ext uri="{FF2B5EF4-FFF2-40B4-BE49-F238E27FC236}">
                    <a16:creationId xmlns:a16="http://schemas.microsoft.com/office/drawing/2014/main" id="{ECD26E6E-12F3-47C6-9314-163BF87152CF}"/>
                  </a:ext>
                </a:extLst>
              </p:cNvPr>
              <p:cNvSpPr/>
              <p:nvPr/>
            </p:nvSpPr>
            <p:spPr>
              <a:xfrm>
                <a:off x="4702413" y="4001810"/>
                <a:ext cx="3158796" cy="121487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帧的首部</a:t>
                </a:r>
                <a:endParaRPr lang="en-US" altLang="zh-CN" sz="1350" b="1" dirty="0">
                  <a:solidFill>
                    <a:schemeClr val="tx1"/>
                  </a:solidFill>
                  <a:latin typeface="+mn-ea"/>
                </a:endParaRPr>
              </a:p>
              <a:p>
                <a:r>
                  <a:rPr lang="zh-CN" altLang="en-US" sz="1350" b="1" dirty="0">
                    <a:solidFill>
                      <a:schemeClr val="tx1"/>
                    </a:solidFill>
                    <a:latin typeface="+mn-ea"/>
                  </a:rPr>
                  <a:t>目的地址：</a:t>
                </a:r>
                <a:endParaRPr lang="en-US" altLang="zh-CN" sz="1350" b="1" dirty="0">
                  <a:solidFill>
                    <a:schemeClr val="tx1"/>
                  </a:solidFill>
                  <a:latin typeface="+mn-ea"/>
                </a:endParaRPr>
              </a:p>
              <a:p>
                <a:r>
                  <a:rPr lang="zh-CN" altLang="en-US" sz="1350" b="1" dirty="0">
                    <a:solidFill>
                      <a:schemeClr val="tx1"/>
                    </a:solidFill>
                    <a:latin typeface="+mn-ea"/>
                  </a:rPr>
                  <a:t>源地址：</a:t>
                </a:r>
                <a:endParaRPr lang="en-US" altLang="zh-CN" sz="1350" b="1" dirty="0">
                  <a:solidFill>
                    <a:schemeClr val="tx1"/>
                  </a:solidFill>
                  <a:latin typeface="+mn-ea"/>
                </a:endParaRPr>
              </a:p>
              <a:p>
                <a:r>
                  <a:rPr lang="en-US" altLang="zh-CN" sz="1350" b="1" dirty="0">
                    <a:solidFill>
                      <a:schemeClr val="tx1"/>
                    </a:solidFill>
                    <a:latin typeface="+mn-ea"/>
                  </a:rPr>
                  <a:t>……</a:t>
                </a:r>
                <a:endParaRPr lang="zh-CN" altLang="en-US" sz="1350" b="1" dirty="0">
                  <a:solidFill>
                    <a:schemeClr val="tx1"/>
                  </a:solidFill>
                  <a:latin typeface="+mn-ea"/>
                </a:endParaRPr>
              </a:p>
            </p:txBody>
          </p:sp>
          <p:sp>
            <p:nvSpPr>
              <p:cNvPr id="79" name="矩形 78">
                <a:extLst>
                  <a:ext uri="{FF2B5EF4-FFF2-40B4-BE49-F238E27FC236}">
                    <a16:creationId xmlns:a16="http://schemas.microsoft.com/office/drawing/2014/main" id="{B7435E9D-DCC6-4E11-95BF-D2CCC21C4C2F}"/>
                  </a:ext>
                </a:extLst>
              </p:cNvPr>
              <p:cNvSpPr/>
              <p:nvPr/>
            </p:nvSpPr>
            <p:spPr>
              <a:xfrm>
                <a:off x="4702413" y="5216686"/>
                <a:ext cx="3158796" cy="89201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tx1"/>
                    </a:solidFill>
                    <a:latin typeface="+mn-ea"/>
                  </a:rPr>
                  <a:t>数据载荷和帧尾部</a:t>
                </a:r>
                <a:endParaRPr lang="en-US" altLang="zh-CN" sz="1350" b="1" dirty="0">
                  <a:solidFill>
                    <a:schemeClr val="tx1"/>
                  </a:solidFill>
                  <a:latin typeface="+mn-ea"/>
                </a:endParaRPr>
              </a:p>
              <a:p>
                <a:pPr algn="ctr"/>
                <a:r>
                  <a:rPr lang="en-US" altLang="zh-CN" sz="1350" b="1" dirty="0">
                    <a:solidFill>
                      <a:schemeClr val="tx1"/>
                    </a:solidFill>
                    <a:latin typeface="+mn-ea"/>
                  </a:rPr>
                  <a:t>……</a:t>
                </a:r>
                <a:endParaRPr lang="zh-CN" altLang="en-US" sz="1350" b="1" dirty="0">
                  <a:solidFill>
                    <a:schemeClr val="tx1"/>
                  </a:solidFill>
                  <a:latin typeface="+mn-ea"/>
                </a:endParaRPr>
              </a:p>
            </p:txBody>
          </p:sp>
        </p:grpSp>
      </p:grpSp>
      <p:sp>
        <p:nvSpPr>
          <p:cNvPr id="80" name="íşlïḍè">
            <a:extLst>
              <a:ext uri="{FF2B5EF4-FFF2-40B4-BE49-F238E27FC236}">
                <a16:creationId xmlns:a16="http://schemas.microsoft.com/office/drawing/2014/main" id="{1B76EF75-CB36-4AAA-B267-CD8B21807117}"/>
              </a:ext>
            </a:extLst>
          </p:cNvPr>
          <p:cNvSpPr txBox="1"/>
          <p:nvPr/>
        </p:nvSpPr>
        <p:spPr>
          <a:xfrm>
            <a:off x="2519029" y="3197073"/>
            <a:ext cx="1042275" cy="300083"/>
          </a:xfrm>
          <a:prstGeom prst="rect">
            <a:avLst/>
          </a:prstGeom>
          <a:noFill/>
        </p:spPr>
        <p:txBody>
          <a:bodyPr wrap="square" lIns="68580" tIns="34290" rIns="68580" bIns="34290" anchor="ctr">
            <a:noAutofit/>
          </a:bodyPr>
          <a:lstStyle/>
          <a:p>
            <a:r>
              <a:rPr lang="zh-CN" altLang="en-US" sz="1350" b="1" dirty="0">
                <a:solidFill>
                  <a:schemeClr val="accent4"/>
                </a:solidFill>
                <a:latin typeface="Arial Narrow" panose="020B0606020202030204" pitchFamily="34" charset="0"/>
              </a:rPr>
              <a:t>广播地址</a:t>
            </a:r>
          </a:p>
        </p:txBody>
      </p:sp>
      <p:sp>
        <p:nvSpPr>
          <p:cNvPr id="81" name="íşlïḍè">
            <a:extLst>
              <a:ext uri="{FF2B5EF4-FFF2-40B4-BE49-F238E27FC236}">
                <a16:creationId xmlns:a16="http://schemas.microsoft.com/office/drawing/2014/main" id="{BC792070-2B00-4416-BBB3-09A9E59D3A63}"/>
              </a:ext>
            </a:extLst>
          </p:cNvPr>
          <p:cNvSpPr txBox="1"/>
          <p:nvPr/>
        </p:nvSpPr>
        <p:spPr>
          <a:xfrm>
            <a:off x="5642956" y="3197073"/>
            <a:ext cx="1042275" cy="300083"/>
          </a:xfrm>
          <a:prstGeom prst="rect">
            <a:avLst/>
          </a:prstGeom>
          <a:noFill/>
        </p:spPr>
        <p:txBody>
          <a:bodyPr wrap="square" lIns="68580" tIns="34290" rIns="68580" bIns="34290" anchor="ctr">
            <a:noAutofit/>
          </a:bodyPr>
          <a:lstStyle/>
          <a:p>
            <a:r>
              <a:rPr lang="zh-CN" altLang="en-US" sz="1350" b="1" dirty="0">
                <a:solidFill>
                  <a:schemeClr val="accent4"/>
                </a:solidFill>
                <a:latin typeface="Arial Narrow" panose="020B0606020202030204" pitchFamily="34" charset="0"/>
              </a:rPr>
              <a:t>广播地址</a:t>
            </a:r>
          </a:p>
        </p:txBody>
      </p:sp>
      <p:sp>
        <p:nvSpPr>
          <p:cNvPr id="82" name="椭圆 81">
            <a:extLst>
              <a:ext uri="{FF2B5EF4-FFF2-40B4-BE49-F238E27FC236}">
                <a16:creationId xmlns:a16="http://schemas.microsoft.com/office/drawing/2014/main" id="{308B3002-A2B1-481B-A2BC-2F1EF3C54092}"/>
              </a:ext>
            </a:extLst>
          </p:cNvPr>
          <p:cNvSpPr/>
          <p:nvPr/>
        </p:nvSpPr>
        <p:spPr>
          <a:xfrm>
            <a:off x="5746284" y="3555435"/>
            <a:ext cx="1108747" cy="952711"/>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4"/>
                </a:solidFill>
              </a:rPr>
              <a:t>接</a:t>
            </a:r>
            <a:endParaRPr lang="en-US" altLang="zh-CN" sz="2400" b="1" dirty="0">
              <a:solidFill>
                <a:schemeClr val="accent4"/>
              </a:solidFill>
            </a:endParaRPr>
          </a:p>
          <a:p>
            <a:pPr algn="ctr"/>
            <a:r>
              <a:rPr lang="zh-CN" altLang="en-US" sz="2400" b="1" dirty="0">
                <a:solidFill>
                  <a:schemeClr val="accent4"/>
                </a:solidFill>
              </a:rPr>
              <a:t>受</a:t>
            </a:r>
          </a:p>
        </p:txBody>
      </p:sp>
      <p:sp>
        <p:nvSpPr>
          <p:cNvPr id="83" name="椭圆 82">
            <a:extLst>
              <a:ext uri="{FF2B5EF4-FFF2-40B4-BE49-F238E27FC236}">
                <a16:creationId xmlns:a16="http://schemas.microsoft.com/office/drawing/2014/main" id="{96B11E3C-9B75-4B0F-AB19-45BDB9523533}"/>
              </a:ext>
            </a:extLst>
          </p:cNvPr>
          <p:cNvSpPr/>
          <p:nvPr/>
        </p:nvSpPr>
        <p:spPr>
          <a:xfrm>
            <a:off x="2300676" y="3555435"/>
            <a:ext cx="1108747" cy="952711"/>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4"/>
                </a:solidFill>
              </a:rPr>
              <a:t>接</a:t>
            </a:r>
            <a:endParaRPr lang="en-US" altLang="zh-CN" sz="2400" b="1" dirty="0">
              <a:solidFill>
                <a:schemeClr val="accent4"/>
              </a:solidFill>
            </a:endParaRPr>
          </a:p>
          <a:p>
            <a:pPr algn="ctr"/>
            <a:r>
              <a:rPr lang="zh-CN" altLang="en-US" sz="2400" b="1" dirty="0">
                <a:solidFill>
                  <a:schemeClr val="accent4"/>
                </a:solidFill>
              </a:rPr>
              <a:t>受</a:t>
            </a:r>
          </a:p>
        </p:txBody>
      </p:sp>
    </p:spTree>
    <p:custDataLst>
      <p:tags r:id="rId1"/>
    </p:custDataLst>
    <p:extLst>
      <p:ext uri="{BB962C8B-B14F-4D97-AF65-F5344CB8AC3E}">
        <p14:creationId xmlns:p14="http://schemas.microsoft.com/office/powerpoint/2010/main" val="233648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p:tgtEl>
                                          <p:spTgt spid="80"/>
                                        </p:tgtEl>
                                        <p:attrNameLst>
                                          <p:attrName>ppt_x</p:attrName>
                                        </p:attrNameLst>
                                      </p:cBhvr>
                                      <p:tavLst>
                                        <p:tav tm="0">
                                          <p:val>
                                            <p:strVal val="#ppt_x-#ppt_w*1.125000"/>
                                          </p:val>
                                        </p:tav>
                                        <p:tav tm="100000">
                                          <p:val>
                                            <p:strVal val="#ppt_x"/>
                                          </p:val>
                                        </p:tav>
                                      </p:tavLst>
                                    </p:anim>
                                    <p:animEffect transition="in" filter="wipe(right)">
                                      <p:cBhvr>
                                        <p:cTn id="8" dur="500"/>
                                        <p:tgtEl>
                                          <p:spTgt spid="80"/>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500"/>
                                        <p:tgtEl>
                                          <p:spTgt spid="81"/>
                                        </p:tgtEl>
                                        <p:attrNameLst>
                                          <p:attrName>ppt_x</p:attrName>
                                        </p:attrNameLst>
                                      </p:cBhvr>
                                      <p:tavLst>
                                        <p:tav tm="0">
                                          <p:val>
                                            <p:strVal val="#ppt_x+#ppt_w*1.125000"/>
                                          </p:val>
                                        </p:tav>
                                        <p:tav tm="100000">
                                          <p:val>
                                            <p:strVal val="#ppt_x"/>
                                          </p:val>
                                        </p:tav>
                                      </p:tavLst>
                                    </p:anim>
                                    <p:animEffect transition="in" filter="wipe(left)">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fltVal val="0"/>
                                          </p:val>
                                        </p:tav>
                                        <p:tav tm="100000">
                                          <p:val>
                                            <p:strVal val="#ppt_h"/>
                                          </p:val>
                                        </p:tav>
                                      </p:tavLst>
                                    </p:anim>
                                    <p:animEffect transition="in" filter="fade">
                                      <p:cBhvr>
                                        <p:cTn id="2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animBg="1"/>
      <p:bldP spid="8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59" cy="323165"/>
            <a:chOff x="424116" y="898245"/>
            <a:chExt cx="6192345"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95119"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19235" y="898245"/>
              <a:ext cx="5497226" cy="430886"/>
            </a:xfrm>
            <a:prstGeom prst="rect">
              <a:avLst/>
            </a:prstGeom>
            <a:noFill/>
          </p:spPr>
          <p:txBody>
            <a:bodyPr wrap="square" rtlCol="0">
              <a:spAutoFit/>
            </a:bodyPr>
            <a:lstStyle/>
            <a:p>
              <a:r>
                <a:rPr lang="en-US" altLang="zh-CN" sz="1500" b="1" dirty="0"/>
                <a:t>MAC</a:t>
              </a:r>
              <a:r>
                <a:rPr lang="zh-CN" altLang="en-US" sz="1500" b="1" dirty="0"/>
                <a:t>地址</a:t>
              </a:r>
            </a:p>
          </p:txBody>
        </p:sp>
      </p:grpSp>
      <p:sp>
        <p:nvSpPr>
          <p:cNvPr id="33" name="矩形 32">
            <a:extLst>
              <a:ext uri="{FF2B5EF4-FFF2-40B4-BE49-F238E27FC236}">
                <a16:creationId xmlns:a16="http://schemas.microsoft.com/office/drawing/2014/main" id="{48873865-DC56-4A54-82EA-42E4E1263C5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íşlïḍè">
            <a:extLst>
              <a:ext uri="{FF2B5EF4-FFF2-40B4-BE49-F238E27FC236}">
                <a16:creationId xmlns:a16="http://schemas.microsoft.com/office/drawing/2014/main" id="{91E35449-8A88-462D-BC4D-3F2CFA887977}"/>
              </a:ext>
            </a:extLst>
          </p:cNvPr>
          <p:cNvSpPr txBox="1"/>
          <p:nvPr/>
        </p:nvSpPr>
        <p:spPr>
          <a:xfrm>
            <a:off x="1030396" y="960790"/>
            <a:ext cx="7707387"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网卡从网络上每收到一个帧，就检查帧首部中的目的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地址，按以下情况处理：</a:t>
            </a:r>
          </a:p>
        </p:txBody>
      </p:sp>
      <p:sp>
        <p:nvSpPr>
          <p:cNvPr id="35" name="íşlïḍè">
            <a:extLst>
              <a:ext uri="{FF2B5EF4-FFF2-40B4-BE49-F238E27FC236}">
                <a16:creationId xmlns:a16="http://schemas.microsoft.com/office/drawing/2014/main" id="{FDEB620C-FE06-4A8F-9673-82D456022151}"/>
              </a:ext>
            </a:extLst>
          </p:cNvPr>
          <p:cNvSpPr txBox="1"/>
          <p:nvPr/>
        </p:nvSpPr>
        <p:spPr>
          <a:xfrm>
            <a:off x="1030396" y="1297112"/>
            <a:ext cx="7707387"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1</a:t>
            </a:r>
            <a:r>
              <a:rPr lang="zh-CN" altLang="en-US" sz="1350" b="1" dirty="0">
                <a:latin typeface="Arial Narrow" panose="020B0606020202030204" pitchFamily="34" charset="0"/>
              </a:rPr>
              <a:t>）如果目的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地址是广播地址（</a:t>
            </a:r>
            <a:r>
              <a:rPr lang="en-US" altLang="zh-CN" sz="1350" b="1" dirty="0">
                <a:latin typeface="Arial Narrow" panose="020B0606020202030204" pitchFamily="34" charset="0"/>
              </a:rPr>
              <a:t>FF-FF-FF-FF-FF-FF</a:t>
            </a:r>
            <a:r>
              <a:rPr lang="zh-CN" altLang="en-US" sz="1350" b="1" dirty="0">
                <a:latin typeface="Arial Narrow" panose="020B0606020202030204" pitchFamily="34" charset="0"/>
              </a:rPr>
              <a:t>），则接受该帧。</a:t>
            </a:r>
          </a:p>
        </p:txBody>
      </p:sp>
      <p:sp>
        <p:nvSpPr>
          <p:cNvPr id="37" name="íşlïḍè">
            <a:extLst>
              <a:ext uri="{FF2B5EF4-FFF2-40B4-BE49-F238E27FC236}">
                <a16:creationId xmlns:a16="http://schemas.microsoft.com/office/drawing/2014/main" id="{4BC51B1F-AE8F-428D-8DD5-769898915C67}"/>
              </a:ext>
            </a:extLst>
          </p:cNvPr>
          <p:cNvSpPr txBox="1"/>
          <p:nvPr/>
        </p:nvSpPr>
        <p:spPr>
          <a:xfrm>
            <a:off x="1030396" y="1633433"/>
            <a:ext cx="7707387"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）如果目的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地址与网卡上固化的全球单播</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地址相同，则接受该帧。</a:t>
            </a:r>
          </a:p>
        </p:txBody>
      </p:sp>
      <p:sp>
        <p:nvSpPr>
          <p:cNvPr id="38" name="íşlïḍè">
            <a:extLst>
              <a:ext uri="{FF2B5EF4-FFF2-40B4-BE49-F238E27FC236}">
                <a16:creationId xmlns:a16="http://schemas.microsoft.com/office/drawing/2014/main" id="{FD8B29FD-E7F4-4152-BEE6-016553B9FCBA}"/>
              </a:ext>
            </a:extLst>
          </p:cNvPr>
          <p:cNvSpPr txBox="1"/>
          <p:nvPr/>
        </p:nvSpPr>
        <p:spPr>
          <a:xfrm>
            <a:off x="1030396" y="1969755"/>
            <a:ext cx="7707387"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）如果目的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地址是网卡支持的多播地址，则接受该帧。</a:t>
            </a:r>
          </a:p>
        </p:txBody>
      </p:sp>
      <p:sp>
        <p:nvSpPr>
          <p:cNvPr id="39" name="íşlïḍè">
            <a:extLst>
              <a:ext uri="{FF2B5EF4-FFF2-40B4-BE49-F238E27FC236}">
                <a16:creationId xmlns:a16="http://schemas.microsoft.com/office/drawing/2014/main" id="{FCD85A51-7038-42C6-A165-B69B4C7EA10C}"/>
              </a:ext>
            </a:extLst>
          </p:cNvPr>
          <p:cNvSpPr txBox="1"/>
          <p:nvPr/>
        </p:nvSpPr>
        <p:spPr>
          <a:xfrm>
            <a:off x="1030396" y="2306077"/>
            <a:ext cx="7707387"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4</a:t>
            </a:r>
            <a:r>
              <a:rPr lang="zh-CN" altLang="en-US" sz="1350" b="1" dirty="0">
                <a:latin typeface="Arial Narrow" panose="020B0606020202030204" pitchFamily="34" charset="0"/>
              </a:rPr>
              <a:t>）除上述（</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）和（</a:t>
            </a:r>
            <a:r>
              <a:rPr lang="en-US" altLang="zh-CN" sz="1350" b="1" dirty="0">
                <a:latin typeface="Arial Narrow" panose="020B0606020202030204" pitchFamily="34" charset="0"/>
              </a:rPr>
              <a:t>3</a:t>
            </a:r>
            <a:r>
              <a:rPr lang="zh-CN" altLang="en-US" sz="1350" b="1" dirty="0">
                <a:latin typeface="Arial Narrow" panose="020B0606020202030204" pitchFamily="34" charset="0"/>
              </a:rPr>
              <a:t>）情况外，丢弃该帧。</a:t>
            </a:r>
          </a:p>
        </p:txBody>
      </p:sp>
      <p:sp>
        <p:nvSpPr>
          <p:cNvPr id="41" name="矩形 40">
            <a:extLst>
              <a:ext uri="{FF2B5EF4-FFF2-40B4-BE49-F238E27FC236}">
                <a16:creationId xmlns:a16="http://schemas.microsoft.com/office/drawing/2014/main" id="{EE895E74-20D6-47A8-A860-4FFEE4EF20C1}"/>
              </a:ext>
            </a:extLst>
          </p:cNvPr>
          <p:cNvSpPr/>
          <p:nvPr/>
        </p:nvSpPr>
        <p:spPr>
          <a:xfrm>
            <a:off x="792475" y="280038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íşlïḍè">
            <a:extLst>
              <a:ext uri="{FF2B5EF4-FFF2-40B4-BE49-F238E27FC236}">
                <a16:creationId xmlns:a16="http://schemas.microsoft.com/office/drawing/2014/main" id="{7D52AE18-695D-45ED-B224-8280EA96B6BB}"/>
              </a:ext>
            </a:extLst>
          </p:cNvPr>
          <p:cNvSpPr txBox="1"/>
          <p:nvPr/>
        </p:nvSpPr>
        <p:spPr>
          <a:xfrm>
            <a:off x="1030396" y="2759640"/>
            <a:ext cx="7707387" cy="47200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网卡还可被设置为一种特殊的工作方式：</a:t>
            </a:r>
            <a:r>
              <a:rPr lang="zh-CN" altLang="en-US" sz="1350" b="1" dirty="0">
                <a:solidFill>
                  <a:schemeClr val="accent1">
                    <a:lumMod val="75000"/>
                  </a:schemeClr>
                </a:solidFill>
                <a:latin typeface="Arial Narrow" panose="020B0606020202030204" pitchFamily="34" charset="0"/>
              </a:rPr>
              <a:t>混杂方式</a:t>
            </a:r>
            <a:r>
              <a:rPr lang="zh-CN" altLang="en-US" sz="1350" b="1" dirty="0">
                <a:latin typeface="Arial Narrow" panose="020B0606020202030204" pitchFamily="34" charset="0"/>
              </a:rPr>
              <a:t>（</a:t>
            </a:r>
            <a:r>
              <a:rPr lang="en-US" altLang="zh-CN" sz="1350" b="1" dirty="0">
                <a:latin typeface="Arial Narrow" panose="020B0606020202030204" pitchFamily="34" charset="0"/>
              </a:rPr>
              <a:t>Promiscuous Mode</a:t>
            </a:r>
            <a:r>
              <a:rPr lang="zh-CN" altLang="en-US" sz="1350" b="1" dirty="0">
                <a:latin typeface="Arial Narrow" panose="020B0606020202030204" pitchFamily="34" charset="0"/>
              </a:rPr>
              <a:t>）。工作在混杂方式的网卡，只要收到共享媒体上传来的帧就会收下，而不管帧的目的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地址是什么。</a:t>
            </a:r>
          </a:p>
        </p:txBody>
      </p:sp>
      <p:sp>
        <p:nvSpPr>
          <p:cNvPr id="43" name="矩形 42">
            <a:extLst>
              <a:ext uri="{FF2B5EF4-FFF2-40B4-BE49-F238E27FC236}">
                <a16:creationId xmlns:a16="http://schemas.microsoft.com/office/drawing/2014/main" id="{FE3A5F14-7D9B-495C-9D90-7D6606563471}"/>
              </a:ext>
            </a:extLst>
          </p:cNvPr>
          <p:cNvSpPr/>
          <p:nvPr/>
        </p:nvSpPr>
        <p:spPr>
          <a:xfrm>
            <a:off x="1128797" y="3374128"/>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íşlïḍè">
            <a:extLst>
              <a:ext uri="{FF2B5EF4-FFF2-40B4-BE49-F238E27FC236}">
                <a16:creationId xmlns:a16="http://schemas.microsoft.com/office/drawing/2014/main" id="{C06DAD78-777A-45DD-A30D-1E8C9F4AEC45}"/>
              </a:ext>
            </a:extLst>
          </p:cNvPr>
          <p:cNvSpPr txBox="1"/>
          <p:nvPr/>
        </p:nvSpPr>
        <p:spPr>
          <a:xfrm>
            <a:off x="1366717" y="3333387"/>
            <a:ext cx="7548683" cy="47200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对于网络维护和管理人员，这种方式可以监视和分析局域网上的流量，以便找出提高网络性能的具体措施。</a:t>
            </a:r>
          </a:p>
        </p:txBody>
      </p:sp>
      <p:sp>
        <p:nvSpPr>
          <p:cNvPr id="45" name="矩形 44">
            <a:extLst>
              <a:ext uri="{FF2B5EF4-FFF2-40B4-BE49-F238E27FC236}">
                <a16:creationId xmlns:a16="http://schemas.microsoft.com/office/drawing/2014/main" id="{83C8341A-E17A-477A-AA20-EA8D90DF858D}"/>
              </a:ext>
            </a:extLst>
          </p:cNvPr>
          <p:cNvSpPr/>
          <p:nvPr/>
        </p:nvSpPr>
        <p:spPr>
          <a:xfrm>
            <a:off x="1128797" y="3911086"/>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íşlïḍè">
            <a:extLst>
              <a:ext uri="{FF2B5EF4-FFF2-40B4-BE49-F238E27FC236}">
                <a16:creationId xmlns:a16="http://schemas.microsoft.com/office/drawing/2014/main" id="{EE1E0974-DB3E-43D7-82A4-B4875FB26997}"/>
              </a:ext>
            </a:extLst>
          </p:cNvPr>
          <p:cNvSpPr txBox="1"/>
          <p:nvPr/>
        </p:nvSpPr>
        <p:spPr>
          <a:xfrm>
            <a:off x="1366717" y="3870345"/>
            <a:ext cx="7548683" cy="472007"/>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嗅探器</a:t>
            </a:r>
            <a:r>
              <a:rPr lang="zh-CN" altLang="en-US" sz="1350" b="1" dirty="0">
                <a:latin typeface="Arial Narrow" panose="020B0606020202030204" pitchFamily="34" charset="0"/>
              </a:rPr>
              <a:t>（</a:t>
            </a:r>
            <a:r>
              <a:rPr lang="en-US" altLang="zh-CN" sz="1350" b="1" dirty="0">
                <a:latin typeface="Arial Narrow" panose="020B0606020202030204" pitchFamily="34" charset="0"/>
              </a:rPr>
              <a:t>Sniffer</a:t>
            </a:r>
            <a:r>
              <a:rPr lang="zh-CN" altLang="en-US" sz="1350" b="1" dirty="0">
                <a:latin typeface="Arial Narrow" panose="020B0606020202030204" pitchFamily="34" charset="0"/>
              </a:rPr>
              <a:t>）就是一种工作在混杂方式的网卡，再配合相应的工具软件（</a:t>
            </a:r>
            <a:r>
              <a:rPr lang="en-US" altLang="zh-CN" sz="1350" b="1" dirty="0" err="1">
                <a:latin typeface="Arial Narrow" panose="020B0606020202030204" pitchFamily="34" charset="0"/>
              </a:rPr>
              <a:t>WireShark</a:t>
            </a:r>
            <a:r>
              <a:rPr lang="zh-CN" altLang="en-US" sz="1350" b="1" dirty="0">
                <a:latin typeface="Arial Narrow" panose="020B0606020202030204" pitchFamily="34" charset="0"/>
              </a:rPr>
              <a:t>），就可以作为一种非常有用的网络工具来学习和分析网络。</a:t>
            </a:r>
          </a:p>
        </p:txBody>
      </p:sp>
      <p:sp>
        <p:nvSpPr>
          <p:cNvPr id="50" name="矩形 49">
            <a:extLst>
              <a:ext uri="{FF2B5EF4-FFF2-40B4-BE49-F238E27FC236}">
                <a16:creationId xmlns:a16="http://schemas.microsoft.com/office/drawing/2014/main" id="{9FAE1CE4-1D6F-43C4-ACFC-C223574DCA76}"/>
              </a:ext>
            </a:extLst>
          </p:cNvPr>
          <p:cNvSpPr/>
          <p:nvPr/>
        </p:nvSpPr>
        <p:spPr>
          <a:xfrm>
            <a:off x="1128797" y="4448044"/>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íşlïḍè">
            <a:extLst>
              <a:ext uri="{FF2B5EF4-FFF2-40B4-BE49-F238E27FC236}">
                <a16:creationId xmlns:a16="http://schemas.microsoft.com/office/drawing/2014/main" id="{B975CCE4-4784-41C5-91A5-D39502EF8666}"/>
              </a:ext>
            </a:extLst>
          </p:cNvPr>
          <p:cNvSpPr txBox="1"/>
          <p:nvPr/>
        </p:nvSpPr>
        <p:spPr>
          <a:xfrm>
            <a:off x="1366717" y="4407303"/>
            <a:ext cx="7548683" cy="27137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混杂方式就像一把“双刃剑”，黑客常利用这种方式非法获取网络用户的口令。</a:t>
            </a:r>
          </a:p>
        </p:txBody>
      </p:sp>
    </p:spTree>
    <p:custDataLst>
      <p:tags r:id="rId1"/>
    </p:custDataLst>
    <p:extLst>
      <p:ext uri="{BB962C8B-B14F-4D97-AF65-F5344CB8AC3E}">
        <p14:creationId xmlns:p14="http://schemas.microsoft.com/office/powerpoint/2010/main" val="253814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360"/>
                                          </p:val>
                                        </p:tav>
                                        <p:tav tm="100000">
                                          <p:val>
                                            <p:fltVal val="0"/>
                                          </p:val>
                                        </p:tav>
                                      </p:tavLst>
                                    </p:anim>
                                    <p:animEffect transition="in" filter="fade">
                                      <p:cBhvr>
                                        <p:cTn id="10" dur="500"/>
                                        <p:tgtEl>
                                          <p:spTgt spid="3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dur="1" fill="hold">
                                          <p:stCondLst>
                                            <p:cond delay="0"/>
                                          </p:stCondLst>
                                        </p:cTn>
                                        <p:tgtEl>
                                          <p:spTgt spid="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3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 calcmode="lin" valueType="num">
                                      <p:cBhvr>
                                        <p:cTn id="36" dur="500" fill="hold"/>
                                        <p:tgtEl>
                                          <p:spTgt spid="41"/>
                                        </p:tgtEl>
                                        <p:attrNameLst>
                                          <p:attrName>style.rotation</p:attrName>
                                        </p:attrNameLst>
                                      </p:cBhvr>
                                      <p:tavLst>
                                        <p:tav tm="0">
                                          <p:val>
                                            <p:fltVal val="360"/>
                                          </p:val>
                                        </p:tav>
                                        <p:tav tm="100000">
                                          <p:val>
                                            <p:fltVal val="0"/>
                                          </p:val>
                                        </p:tav>
                                      </p:tavLst>
                                    </p:anim>
                                    <p:animEffect transition="in" filter="fade">
                                      <p:cBhvr>
                                        <p:cTn id="37" dur="500"/>
                                        <p:tgtEl>
                                          <p:spTgt spid="41"/>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 calcmode="lin" valueType="num">
                                      <p:cBhvr>
                                        <p:cTn id="58" dur="500" fill="hold"/>
                                        <p:tgtEl>
                                          <p:spTgt spid="45"/>
                                        </p:tgtEl>
                                        <p:attrNameLst>
                                          <p:attrName>style.rotation</p:attrName>
                                        </p:attrNameLst>
                                      </p:cBhvr>
                                      <p:tavLst>
                                        <p:tav tm="0">
                                          <p:val>
                                            <p:fltVal val="360"/>
                                          </p:val>
                                        </p:tav>
                                        <p:tav tm="100000">
                                          <p:val>
                                            <p:fltVal val="0"/>
                                          </p:val>
                                        </p:tav>
                                      </p:tavLst>
                                    </p:anim>
                                    <p:animEffect transition="in" filter="fade">
                                      <p:cBhvr>
                                        <p:cTn id="59" dur="500"/>
                                        <p:tgtEl>
                                          <p:spTgt spid="45"/>
                                        </p:tgtEl>
                                      </p:cBhvr>
                                    </p:animEffect>
                                  </p:childTnLst>
                                </p:cTn>
                              </p:par>
                            </p:childTnLst>
                          </p:cTn>
                        </p:par>
                        <p:par>
                          <p:cTn id="60" fill="hold">
                            <p:stCondLst>
                              <p:cond delay="500"/>
                            </p:stCondLst>
                            <p:childTnLst>
                              <p:par>
                                <p:cTn id="61" presetID="1" presetClass="entr" presetSubtype="0" fill="hold" grpId="0" nodeType="afterEffect">
                                  <p:stCondLst>
                                    <p:cond delay="0"/>
                                  </p:stCondLst>
                                  <p:iterate type="lt">
                                    <p:tmAbs val="100"/>
                                  </p:iterate>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 calcmode="lin" valueType="num">
                                      <p:cBhvr>
                                        <p:cTn id="69" dur="500" fill="hold"/>
                                        <p:tgtEl>
                                          <p:spTgt spid="50"/>
                                        </p:tgtEl>
                                        <p:attrNameLst>
                                          <p:attrName>style.rotation</p:attrName>
                                        </p:attrNameLst>
                                      </p:cBhvr>
                                      <p:tavLst>
                                        <p:tav tm="0">
                                          <p:val>
                                            <p:fltVal val="360"/>
                                          </p:val>
                                        </p:tav>
                                        <p:tav tm="100000">
                                          <p:val>
                                            <p:fltVal val="0"/>
                                          </p:val>
                                        </p:tav>
                                      </p:tavLst>
                                    </p:anim>
                                    <p:animEffect transition="in" filter="fade">
                                      <p:cBhvr>
                                        <p:cTn id="70" dur="500"/>
                                        <p:tgtEl>
                                          <p:spTgt spid="50"/>
                                        </p:tgtEl>
                                      </p:cBhvr>
                                    </p:animEffect>
                                  </p:childTnLst>
                                </p:cTn>
                              </p:par>
                            </p:childTnLst>
                          </p:cTn>
                        </p:par>
                        <p:par>
                          <p:cTn id="71" fill="hold">
                            <p:stCondLst>
                              <p:cond delay="500"/>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37" grpId="0"/>
      <p:bldP spid="38" grpId="0"/>
      <p:bldP spid="39" grpId="0"/>
      <p:bldP spid="41" grpId="0" animBg="1"/>
      <p:bldP spid="42" grpId="0"/>
      <p:bldP spid="43" grpId="0" animBg="1"/>
      <p:bldP spid="44" grpId="0"/>
      <p:bldP spid="45" grpId="0" animBg="1"/>
      <p:bldP spid="49" grpId="0"/>
      <p:bldP spid="50" grpId="0" animBg="1"/>
      <p:bldP spid="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02923" y="1791696"/>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56" name="Line 7"/>
          <p:cNvSpPr>
            <a:spLocks noChangeShapeType="1"/>
          </p:cNvSpPr>
          <p:nvPr/>
        </p:nvSpPr>
        <p:spPr bwMode="auto">
          <a:xfrm flipV="1">
            <a:off x="1258776" y="2349297"/>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Rectangle 9"/>
          <p:cNvSpPr>
            <a:spLocks noChangeArrowheads="1"/>
          </p:cNvSpPr>
          <p:nvPr/>
        </p:nvSpPr>
        <p:spPr bwMode="auto">
          <a:xfrm>
            <a:off x="7668344" y="2233756"/>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AutoShape 5"/>
          <p:cNvSpPr>
            <a:spLocks noChangeArrowheads="1"/>
          </p:cNvSpPr>
          <p:nvPr/>
        </p:nvSpPr>
        <p:spPr bwMode="auto">
          <a:xfrm>
            <a:off x="502923" y="625451"/>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73" name="Rectangle 6"/>
          <p:cNvSpPr>
            <a:spLocks noChangeArrowheads="1"/>
          </p:cNvSpPr>
          <p:nvPr/>
        </p:nvSpPr>
        <p:spPr bwMode="auto">
          <a:xfrm>
            <a:off x="2840854" y="583180"/>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a:solidFill>
                  <a:schemeClr val="bg1"/>
                </a:solidFill>
                <a:latin typeface="微软雅黑" panose="020B0503020204020204" pitchFamily="34" charset="-122"/>
                <a:ea typeface="微软雅黑" panose="020B0503020204020204" pitchFamily="34" charset="-122"/>
              </a:rPr>
              <a:t>协议</a:t>
            </a:r>
          </a:p>
        </p:txBody>
      </p:sp>
      <p:sp>
        <p:nvSpPr>
          <p:cNvPr id="74" name="Rectangle 8"/>
          <p:cNvSpPr>
            <a:spLocks noChangeArrowheads="1"/>
          </p:cNvSpPr>
          <p:nvPr/>
        </p:nvSpPr>
        <p:spPr bwMode="auto">
          <a:xfrm>
            <a:off x="502923"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最初的以太网是将许多计算机都连接到一根总线上。</a:t>
            </a:r>
            <a:r>
              <a:rPr lang="zh-CN" altLang="en-US" b="1" dirty="0">
                <a:solidFill>
                  <a:srgbClr val="CC00CC"/>
                </a:solidFill>
                <a:latin typeface="微软雅黑" panose="020B0503020204020204" pitchFamily="34" charset="-122"/>
                <a:ea typeface="微软雅黑" panose="020B0503020204020204" pitchFamily="34" charset="-122"/>
              </a:rPr>
              <a:t>易于实现广播通信</a:t>
            </a:r>
            <a:r>
              <a:rPr lang="zh-CN" altLang="en-US" b="1" dirty="0">
                <a:latin typeface="微软雅黑" panose="020B0503020204020204" pitchFamily="34" charset="-122"/>
                <a:ea typeface="微软雅黑" panose="020B0503020204020204" pitchFamily="34" charset="-122"/>
              </a:rPr>
              <a:t>。当初认为这样的连接方法既简单又可靠，因为总线上没有有源器件。 </a:t>
            </a:r>
          </a:p>
        </p:txBody>
      </p:sp>
      <p:sp>
        <p:nvSpPr>
          <p:cNvPr id="75" name="Line 5"/>
          <p:cNvSpPr>
            <a:spLocks noChangeShapeType="1"/>
          </p:cNvSpPr>
          <p:nvPr/>
        </p:nvSpPr>
        <p:spPr bwMode="auto">
          <a:xfrm rot="16200000" flipV="1">
            <a:off x="4153306"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1078993" y="2233756"/>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10"/>
          <p:cNvSpPr>
            <a:spLocks noChangeShapeType="1"/>
          </p:cNvSpPr>
          <p:nvPr/>
        </p:nvSpPr>
        <p:spPr bwMode="auto">
          <a:xfrm>
            <a:off x="7372522" y="2159805"/>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4"/>
          <p:cNvSpPr/>
          <p:nvPr/>
        </p:nvSpPr>
        <p:spPr bwMode="auto">
          <a:xfrm>
            <a:off x="3320890"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17"/>
          <p:cNvSpPr>
            <a:spLocks noChangeShapeType="1"/>
          </p:cNvSpPr>
          <p:nvPr/>
        </p:nvSpPr>
        <p:spPr bwMode="auto">
          <a:xfrm rot="16200000" flipV="1">
            <a:off x="5388709"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9"/>
          <p:cNvSpPr/>
          <p:nvPr/>
        </p:nvSpPr>
        <p:spPr bwMode="auto">
          <a:xfrm>
            <a:off x="7028433" y="2359129"/>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Text Box 21"/>
          <p:cNvSpPr txBox="1">
            <a:spLocks noChangeArrowheads="1"/>
          </p:cNvSpPr>
          <p:nvPr/>
        </p:nvSpPr>
        <p:spPr bwMode="auto">
          <a:xfrm>
            <a:off x="2687460" y="3684241"/>
            <a:ext cx="1277509" cy="530912"/>
          </a:xfrm>
          <a:prstGeom prst="rect">
            <a:avLst/>
          </a:prstGeom>
          <a:solidFill>
            <a:schemeClr val="bg1"/>
          </a:solidFill>
          <a:ln>
            <a:noFill/>
          </a:ln>
          <a:effectLst/>
        </p:spPr>
        <p:txBody>
          <a:bodyPr wrap="none" lIns="91436" tIns="45718" rIns="91436" bIns="45718">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B </a:t>
            </a:r>
            <a:r>
              <a:rPr kumimoji="1" lang="zh-CN" altLang="en-US" sz="1400" b="1" dirty="0">
                <a:solidFill>
                  <a:srgbClr val="CC00CC"/>
                </a:solidFill>
                <a:latin typeface="微软雅黑" panose="020B0503020204020204" pitchFamily="34" charset="-122"/>
                <a:ea typeface="微软雅黑" panose="020B0503020204020204" pitchFamily="34" charset="-122"/>
              </a:rPr>
              <a:t>向所有站点</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82" name="Text Box 22"/>
          <p:cNvSpPr txBox="1">
            <a:spLocks noChangeArrowheads="1"/>
          </p:cNvSpPr>
          <p:nvPr/>
        </p:nvSpPr>
        <p:spPr bwMode="auto">
          <a:xfrm>
            <a:off x="4179548" y="3441746"/>
            <a:ext cx="52369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83" name="Text Box 23"/>
          <p:cNvSpPr txBox="1">
            <a:spLocks noChangeArrowheads="1"/>
          </p:cNvSpPr>
          <p:nvPr/>
        </p:nvSpPr>
        <p:spPr bwMode="auto">
          <a:xfrm>
            <a:off x="5472195" y="3430687"/>
            <a:ext cx="49123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D</a:t>
            </a:r>
          </a:p>
        </p:txBody>
      </p:sp>
      <p:sp>
        <p:nvSpPr>
          <p:cNvPr id="84" name="Text Box 24"/>
          <p:cNvSpPr txBox="1">
            <a:spLocks noChangeArrowheads="1"/>
          </p:cNvSpPr>
          <p:nvPr/>
        </p:nvSpPr>
        <p:spPr bwMode="auto">
          <a:xfrm>
            <a:off x="1715397" y="3430687"/>
            <a:ext cx="538124"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85" name="Text Box 25"/>
          <p:cNvSpPr txBox="1">
            <a:spLocks noChangeArrowheads="1"/>
          </p:cNvSpPr>
          <p:nvPr/>
        </p:nvSpPr>
        <p:spPr bwMode="auto">
          <a:xfrm>
            <a:off x="6629057" y="3428230"/>
            <a:ext cx="50566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86" name="Line 26"/>
          <p:cNvSpPr>
            <a:spLocks noChangeShapeType="1"/>
          </p:cNvSpPr>
          <p:nvPr/>
        </p:nvSpPr>
        <p:spPr bwMode="auto">
          <a:xfrm flipH="1">
            <a:off x="1209238" y="2104065"/>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Text Box 27"/>
          <p:cNvSpPr txBox="1">
            <a:spLocks noChangeArrowheads="1"/>
          </p:cNvSpPr>
          <p:nvPr/>
        </p:nvSpPr>
        <p:spPr bwMode="auto">
          <a:xfrm>
            <a:off x="1638817" y="1963403"/>
            <a:ext cx="347402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88" name="Text Box 28"/>
          <p:cNvSpPr txBox="1">
            <a:spLocks noChangeArrowheads="1"/>
          </p:cNvSpPr>
          <p:nvPr/>
        </p:nvSpPr>
        <p:spPr bwMode="auto">
          <a:xfrm>
            <a:off x="6548764" y="1963403"/>
            <a:ext cx="915631"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89" name="Freeform 32"/>
          <p:cNvSpPr/>
          <p:nvPr/>
        </p:nvSpPr>
        <p:spPr bwMode="auto">
          <a:xfrm>
            <a:off x="3329046" y="2410740"/>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Text Box 48"/>
          <p:cNvSpPr txBox="1">
            <a:spLocks noChangeArrowheads="1"/>
          </p:cNvSpPr>
          <p:nvPr/>
        </p:nvSpPr>
        <p:spPr bwMode="auto">
          <a:xfrm>
            <a:off x="3170459" y="3430687"/>
            <a:ext cx="309695"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4" name="Line 12"/>
          <p:cNvSpPr>
            <a:spLocks noChangeShapeType="1"/>
          </p:cNvSpPr>
          <p:nvPr/>
        </p:nvSpPr>
        <p:spPr bwMode="auto">
          <a:xfrm rot="16200000" flipV="1">
            <a:off x="1682500"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
          <p:cNvSpPr/>
          <p:nvPr/>
        </p:nvSpPr>
        <p:spPr bwMode="auto">
          <a:xfrm>
            <a:off x="3293469" y="2426716"/>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30"/>
          <p:cNvSpPr/>
          <p:nvPr/>
        </p:nvSpPr>
        <p:spPr bwMode="auto">
          <a:xfrm>
            <a:off x="3329047" y="2436547"/>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31"/>
          <p:cNvSpPr/>
          <p:nvPr/>
        </p:nvSpPr>
        <p:spPr bwMode="auto">
          <a:xfrm>
            <a:off x="3329048" y="2439006"/>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33"/>
          <p:cNvSpPr/>
          <p:nvPr/>
        </p:nvSpPr>
        <p:spPr bwMode="auto">
          <a:xfrm>
            <a:off x="1371602" y="2410740"/>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34"/>
          <p:cNvSpPr/>
          <p:nvPr/>
        </p:nvSpPr>
        <p:spPr bwMode="auto">
          <a:xfrm flipH="1">
            <a:off x="2015319" y="2410739"/>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10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1817612" y="3717622"/>
            <a:ext cx="5499266" cy="307777"/>
            <a:chOff x="1817612" y="3764815"/>
            <a:chExt cx="5499266" cy="307777"/>
          </a:xfrm>
        </p:grpSpPr>
        <p:sp>
          <p:nvSpPr>
            <p:cNvPr id="102" name="Text Box 47"/>
            <p:cNvSpPr txBox="1">
              <a:spLocks noChangeArrowheads="1"/>
            </p:cNvSpPr>
            <p:nvPr/>
          </p:nvSpPr>
          <p:spPr bwMode="auto">
            <a:xfrm>
              <a:off x="5520120" y="3764815"/>
              <a:ext cx="543739" cy="30777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p>
          </p:txBody>
        </p:sp>
        <p:sp>
          <p:nvSpPr>
            <p:cNvPr id="103" name="Text Box 47"/>
            <p:cNvSpPr txBox="1">
              <a:spLocks noChangeArrowheads="1"/>
            </p:cNvSpPr>
            <p:nvPr/>
          </p:nvSpPr>
          <p:spPr bwMode="auto">
            <a:xfrm>
              <a:off x="6773139" y="3764815"/>
              <a:ext cx="543739" cy="30777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接受</a:t>
              </a:r>
            </a:p>
          </p:txBody>
        </p:sp>
        <p:sp>
          <p:nvSpPr>
            <p:cNvPr id="104" name="Text Box 47"/>
            <p:cNvSpPr txBox="1">
              <a:spLocks noChangeArrowheads="1"/>
            </p:cNvSpPr>
            <p:nvPr/>
          </p:nvSpPr>
          <p:spPr bwMode="auto">
            <a:xfrm>
              <a:off x="4288420" y="3764815"/>
              <a:ext cx="543739" cy="30777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p>
          </p:txBody>
        </p:sp>
        <p:sp>
          <p:nvSpPr>
            <p:cNvPr id="105" name="Text Box 47"/>
            <p:cNvSpPr txBox="1">
              <a:spLocks noChangeArrowheads="1"/>
            </p:cNvSpPr>
            <p:nvPr/>
          </p:nvSpPr>
          <p:spPr bwMode="auto">
            <a:xfrm>
              <a:off x="1817612" y="3764815"/>
              <a:ext cx="543739" cy="30777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p>
          </p:txBody>
        </p:sp>
      </p:grpSp>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5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22" presetClass="entr" presetSubtype="2" fill="hold" grpId="0" nodeType="afterEffect">
                                  <p:stCondLst>
                                    <p:cond delay="500"/>
                                  </p:stCondLst>
                                  <p:childTnLst>
                                    <p:set>
                                      <p:cBhvr>
                                        <p:cTn id="12" dur="1" fill="hold">
                                          <p:stCondLst>
                                            <p:cond delay="0"/>
                                          </p:stCondLst>
                                        </p:cTn>
                                        <p:tgtEl>
                                          <p:spTgt spid="99"/>
                                        </p:tgtEl>
                                        <p:attrNameLst>
                                          <p:attrName>style.visibility</p:attrName>
                                        </p:attrNameLst>
                                      </p:cBhvr>
                                      <p:to>
                                        <p:strVal val="visible"/>
                                      </p:to>
                                    </p:set>
                                    <p:animEffect transition="in" filter="wipe(right)">
                                      <p:cBhvr>
                                        <p:cTn id="13" dur="2500"/>
                                        <p:tgtEl>
                                          <p:spTgt spid="99"/>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wipe(right)">
                                      <p:cBhvr>
                                        <p:cTn id="16" dur="2500"/>
                                        <p:tgtEl>
                                          <p:spTgt spid="98"/>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2500"/>
                                        <p:tgtEl>
                                          <p:spTgt spid="9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2750"/>
                                        <p:tgtEl>
                                          <p:spTgt spid="9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2500"/>
                                        <p:tgtEl>
                                          <p:spTgt spid="9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2500"/>
                                        <p:tgtEl>
                                          <p:spTgt spid="89"/>
                                        </p:tgtEl>
                                      </p:cBhvr>
                                    </p:animEffect>
                                  </p:childTnLst>
                                </p:cTn>
                              </p:par>
                            </p:childTnLst>
                          </p:cTn>
                        </p:par>
                        <p:par>
                          <p:cTn id="29" fill="hold">
                            <p:stCondLst>
                              <p:cond delay="4000"/>
                            </p:stCondLst>
                            <p:childTnLst>
                              <p:par>
                                <p:cTn id="30" presetID="1" presetClass="entr" presetSubtype="0" fill="hold" nodeType="afterEffect">
                                  <p:stCondLst>
                                    <p:cond delay="1000"/>
                                  </p:stCondLst>
                                  <p:childTnLst>
                                    <p:set>
                                      <p:cBhvr>
                                        <p:cTn id="31" dur="1" fill="hold">
                                          <p:stCondLst>
                                            <p:cond delay="0"/>
                                          </p:stCondLst>
                                        </p:cTn>
                                        <p:tgtEl>
                                          <p:spTgt spid="101"/>
                                        </p:tgtEl>
                                        <p:attrNameLst>
                                          <p:attrName>style.visibility</p:attrName>
                                        </p:attrNameLst>
                                      </p:cBhvr>
                                      <p:to>
                                        <p:strVal val="visible"/>
                                      </p:to>
                                    </p:set>
                                  </p:childTnLst>
                                </p:cTn>
                              </p:par>
                            </p:childTnLst>
                          </p:cTn>
                        </p:par>
                        <p:par>
                          <p:cTn id="32" fill="hold">
                            <p:stCondLst>
                              <p:cond delay="5000"/>
                            </p:stCondLst>
                            <p:childTnLst>
                              <p:par>
                                <p:cTn id="33" presetID="35" presetClass="emph" presetSubtype="0" repeatCount="indefinite" fill="hold" nodeType="afterEffect">
                                  <p:stCondLst>
                                    <p:cond delay="0"/>
                                  </p:stCondLst>
                                  <p:endCondLst>
                                    <p:cond evt="onNext" delay="0">
                                      <p:tgtEl>
                                        <p:sldTgt/>
                                      </p:tgtEl>
                                    </p:cond>
                                  </p:endCondLst>
                                  <p:childTnLst>
                                    <p:anim calcmode="discrete" valueType="str">
                                      <p:cBhvr>
                                        <p:cTn id="3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9" grpId="0" animBg="1"/>
      <p:bldP spid="95" grpId="0" animBg="1"/>
      <p:bldP spid="96" grpId="0" animBg="1"/>
      <p:bldP spid="97" grpId="0" animBg="1"/>
      <p:bldP spid="98" grpId="0" animBg="1"/>
      <p:bldP spid="9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3" y="1791696"/>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9" name="Line 7"/>
          <p:cNvSpPr>
            <a:spLocks noChangeShapeType="1"/>
          </p:cNvSpPr>
          <p:nvPr/>
        </p:nvSpPr>
        <p:spPr bwMode="auto">
          <a:xfrm flipV="1">
            <a:off x="1258776" y="2349297"/>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7668344" y="2233756"/>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502923" y="625451"/>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12" name="Rectangle 6"/>
          <p:cNvSpPr>
            <a:spLocks noChangeArrowheads="1"/>
          </p:cNvSpPr>
          <p:nvPr/>
        </p:nvSpPr>
        <p:spPr bwMode="auto">
          <a:xfrm>
            <a:off x="2840854" y="583180"/>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a:solidFill>
                  <a:schemeClr val="bg1"/>
                </a:solidFill>
                <a:latin typeface="微软雅黑" panose="020B0503020204020204" pitchFamily="34" charset="-122"/>
                <a:ea typeface="微软雅黑" panose="020B0503020204020204" pitchFamily="34" charset="-122"/>
              </a:rPr>
              <a:t>协议</a:t>
            </a:r>
          </a:p>
        </p:txBody>
      </p:sp>
      <p:sp>
        <p:nvSpPr>
          <p:cNvPr id="13" name="Rectangle 8"/>
          <p:cNvSpPr>
            <a:spLocks noChangeArrowheads="1"/>
          </p:cNvSpPr>
          <p:nvPr/>
        </p:nvSpPr>
        <p:spPr bwMode="auto">
          <a:xfrm>
            <a:off x="502923"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为了实现</a:t>
            </a:r>
            <a:r>
              <a:rPr lang="zh-CN" altLang="en-US" b="1" dirty="0">
                <a:solidFill>
                  <a:srgbClr val="CC00CC"/>
                </a:solidFill>
                <a:latin typeface="微软雅黑" panose="020B0503020204020204" pitchFamily="34" charset="-122"/>
                <a:ea typeface="微软雅黑" panose="020B0503020204020204" pitchFamily="34" charset="-122"/>
              </a:rPr>
              <a:t>一对一</a:t>
            </a:r>
            <a:r>
              <a:rPr lang="zh-CN" altLang="en-US" b="1" dirty="0">
                <a:latin typeface="微软雅黑" panose="020B0503020204020204" pitchFamily="34" charset="-122"/>
                <a:ea typeface="微软雅黑" panose="020B0503020204020204" pitchFamily="34" charset="-122"/>
              </a:rPr>
              <a:t>通信，将接收站的硬件地址写入帧首部中的</a:t>
            </a:r>
            <a:r>
              <a:rPr lang="zh-CN" altLang="en-US" b="1" dirty="0">
                <a:solidFill>
                  <a:srgbClr val="CC00CC"/>
                </a:solidFill>
                <a:latin typeface="微软雅黑" panose="020B0503020204020204" pitchFamily="34" charset="-122"/>
                <a:ea typeface="微软雅黑" panose="020B0503020204020204" pitchFamily="34" charset="-122"/>
              </a:rPr>
              <a:t>目的地址</a:t>
            </a:r>
            <a:r>
              <a:rPr lang="zh-CN" altLang="en-US" b="1" dirty="0">
                <a:latin typeface="微软雅黑" panose="020B0503020204020204" pitchFamily="34" charset="-122"/>
                <a:ea typeface="微软雅黑" panose="020B0503020204020204" pitchFamily="34" charset="-122"/>
              </a:rPr>
              <a:t>字段中。仅当数据帧中的目的地址与适配器的硬件地址一致时，才能接收这个数据帧。</a:t>
            </a:r>
          </a:p>
        </p:txBody>
      </p:sp>
      <p:sp>
        <p:nvSpPr>
          <p:cNvPr id="14" name="Line 5"/>
          <p:cNvSpPr>
            <a:spLocks noChangeShapeType="1"/>
          </p:cNvSpPr>
          <p:nvPr/>
        </p:nvSpPr>
        <p:spPr bwMode="auto">
          <a:xfrm rot="16200000" flipV="1">
            <a:off x="4153306"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1078993" y="2233756"/>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10"/>
          <p:cNvSpPr>
            <a:spLocks noChangeShapeType="1"/>
          </p:cNvSpPr>
          <p:nvPr/>
        </p:nvSpPr>
        <p:spPr bwMode="auto">
          <a:xfrm>
            <a:off x="7372522" y="2159805"/>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14"/>
          <p:cNvSpPr/>
          <p:nvPr/>
        </p:nvSpPr>
        <p:spPr bwMode="auto">
          <a:xfrm>
            <a:off x="3320890"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rot="16200000" flipV="1">
            <a:off x="5388709"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19"/>
          <p:cNvSpPr/>
          <p:nvPr/>
        </p:nvSpPr>
        <p:spPr bwMode="auto">
          <a:xfrm>
            <a:off x="7028433" y="2359129"/>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Text Box 21"/>
          <p:cNvSpPr txBox="1">
            <a:spLocks noChangeArrowheads="1"/>
          </p:cNvSpPr>
          <p:nvPr/>
        </p:nvSpPr>
        <p:spPr bwMode="auto">
          <a:xfrm>
            <a:off x="2868399" y="3684241"/>
            <a:ext cx="915631" cy="530912"/>
          </a:xfrm>
          <a:prstGeom prst="rect">
            <a:avLst/>
          </a:prstGeom>
          <a:solidFill>
            <a:schemeClr val="bg1"/>
          </a:solidFill>
          <a:ln>
            <a:noFill/>
          </a:ln>
          <a:effectLst/>
        </p:spPr>
        <p:txBody>
          <a:bodyPr wrap="none" lIns="91436" tIns="45718" rIns="91436" bIns="45718">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B </a:t>
            </a:r>
            <a:r>
              <a:rPr kumimoji="1" lang="zh-CN" altLang="en-US" sz="1400" b="1" dirty="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D</a:t>
            </a: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21" name="Text Box 22"/>
          <p:cNvSpPr txBox="1">
            <a:spLocks noChangeArrowheads="1"/>
          </p:cNvSpPr>
          <p:nvPr/>
        </p:nvSpPr>
        <p:spPr bwMode="auto">
          <a:xfrm>
            <a:off x="4179548" y="3441746"/>
            <a:ext cx="52369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22" name="Text Box 23"/>
          <p:cNvSpPr txBox="1">
            <a:spLocks noChangeArrowheads="1"/>
          </p:cNvSpPr>
          <p:nvPr/>
        </p:nvSpPr>
        <p:spPr bwMode="auto">
          <a:xfrm>
            <a:off x="5472195" y="3430687"/>
            <a:ext cx="49123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23" name="Text Box 24"/>
          <p:cNvSpPr txBox="1">
            <a:spLocks noChangeArrowheads="1"/>
          </p:cNvSpPr>
          <p:nvPr/>
        </p:nvSpPr>
        <p:spPr bwMode="auto">
          <a:xfrm>
            <a:off x="1715397" y="3430687"/>
            <a:ext cx="538124"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24" name="Text Box 25"/>
          <p:cNvSpPr txBox="1">
            <a:spLocks noChangeArrowheads="1"/>
          </p:cNvSpPr>
          <p:nvPr/>
        </p:nvSpPr>
        <p:spPr bwMode="auto">
          <a:xfrm>
            <a:off x="6629057" y="3428230"/>
            <a:ext cx="50566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25" name="Line 26"/>
          <p:cNvSpPr>
            <a:spLocks noChangeShapeType="1"/>
          </p:cNvSpPr>
          <p:nvPr/>
        </p:nvSpPr>
        <p:spPr bwMode="auto">
          <a:xfrm flipH="1">
            <a:off x="1209238" y="2104065"/>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27"/>
          <p:cNvSpPr txBox="1">
            <a:spLocks noChangeArrowheads="1"/>
          </p:cNvSpPr>
          <p:nvPr/>
        </p:nvSpPr>
        <p:spPr bwMode="auto">
          <a:xfrm>
            <a:off x="1638817" y="1963403"/>
            <a:ext cx="347402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27" name="Text Box 28"/>
          <p:cNvSpPr txBox="1">
            <a:spLocks noChangeArrowheads="1"/>
          </p:cNvSpPr>
          <p:nvPr/>
        </p:nvSpPr>
        <p:spPr bwMode="auto">
          <a:xfrm>
            <a:off x="6548764" y="1963403"/>
            <a:ext cx="915631"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28" name="Freeform 32"/>
          <p:cNvSpPr/>
          <p:nvPr/>
        </p:nvSpPr>
        <p:spPr bwMode="auto">
          <a:xfrm>
            <a:off x="3329046" y="2410740"/>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Text Box 48"/>
          <p:cNvSpPr txBox="1">
            <a:spLocks noChangeArrowheads="1"/>
          </p:cNvSpPr>
          <p:nvPr/>
        </p:nvSpPr>
        <p:spPr bwMode="auto">
          <a:xfrm>
            <a:off x="3170459" y="3430687"/>
            <a:ext cx="309695"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a:off x="1715398" y="3113752"/>
            <a:ext cx="5676467" cy="944924"/>
            <a:chOff x="1715396" y="3160942"/>
            <a:chExt cx="5676467" cy="944924"/>
          </a:xfrm>
        </p:grpSpPr>
        <p:sp>
          <p:nvSpPr>
            <p:cNvPr id="34" name="Text Box 47"/>
            <p:cNvSpPr txBox="1">
              <a:spLocks noChangeArrowheads="1"/>
            </p:cNvSpPr>
            <p:nvPr/>
          </p:nvSpPr>
          <p:spPr bwMode="auto">
            <a:xfrm>
              <a:off x="5520120" y="3796149"/>
              <a:ext cx="543739" cy="30777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接受</a:t>
              </a:r>
            </a:p>
          </p:txBody>
        </p:sp>
        <p:grpSp>
          <p:nvGrpSpPr>
            <p:cNvPr id="35" name="组合 34"/>
            <p:cNvGrpSpPr/>
            <p:nvPr/>
          </p:nvGrpSpPr>
          <p:grpSpPr>
            <a:xfrm>
              <a:off x="1715396" y="3160942"/>
              <a:ext cx="5676467" cy="944924"/>
              <a:chOff x="1715396" y="3160942"/>
              <a:chExt cx="5676467" cy="944924"/>
            </a:xfrm>
          </p:grpSpPr>
          <p:sp>
            <p:nvSpPr>
              <p:cNvPr id="36" name="AutoShape 38"/>
              <p:cNvSpPr>
                <a:spLocks noChangeArrowheads="1"/>
              </p:cNvSpPr>
              <p:nvPr/>
            </p:nvSpPr>
            <p:spPr bwMode="auto">
              <a:xfrm>
                <a:off x="6655680" y="3782632"/>
                <a:ext cx="736183"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不接受</a:t>
                </a:r>
              </a:p>
            </p:txBody>
          </p:sp>
          <p:sp>
            <p:nvSpPr>
              <p:cNvPr id="37" name="AutoShape 42"/>
              <p:cNvSpPr>
                <a:spLocks noChangeArrowheads="1"/>
              </p:cNvSpPr>
              <p:nvPr/>
            </p:nvSpPr>
            <p:spPr bwMode="auto">
              <a:xfrm>
                <a:off x="4191528" y="3782632"/>
                <a:ext cx="736184"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不接受</a:t>
                </a:r>
              </a:p>
            </p:txBody>
          </p:sp>
          <p:sp>
            <p:nvSpPr>
              <p:cNvPr id="38" name="AutoShape 46"/>
              <p:cNvSpPr>
                <a:spLocks noChangeArrowheads="1"/>
              </p:cNvSpPr>
              <p:nvPr/>
            </p:nvSpPr>
            <p:spPr bwMode="auto">
              <a:xfrm>
                <a:off x="1715396" y="3782632"/>
                <a:ext cx="736184"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不接受</a:t>
                </a:r>
              </a:p>
            </p:txBody>
          </p:sp>
          <p:grpSp>
            <p:nvGrpSpPr>
              <p:cNvPr id="39" name="Group 35"/>
              <p:cNvGrpSpPr/>
              <p:nvPr/>
            </p:nvGrpSpPr>
            <p:grpSpPr bwMode="auto">
              <a:xfrm>
                <a:off x="6940081" y="3160942"/>
                <a:ext cx="209007" cy="207675"/>
                <a:chOff x="1474" y="3430"/>
                <a:chExt cx="136" cy="136"/>
              </a:xfrm>
            </p:grpSpPr>
            <p:sp>
              <p:nvSpPr>
                <p:cNvPr id="46"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40" name="Group 35"/>
              <p:cNvGrpSpPr/>
              <p:nvPr/>
            </p:nvGrpSpPr>
            <p:grpSpPr bwMode="auto">
              <a:xfrm>
                <a:off x="4463416" y="3160942"/>
                <a:ext cx="209007" cy="207675"/>
                <a:chOff x="1474" y="3430"/>
                <a:chExt cx="136" cy="136"/>
              </a:xfrm>
            </p:grpSpPr>
            <p:sp>
              <p:nvSpPr>
                <p:cNvPr id="44"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41" name="Group 35"/>
              <p:cNvGrpSpPr/>
              <p:nvPr/>
            </p:nvGrpSpPr>
            <p:grpSpPr bwMode="auto">
              <a:xfrm>
                <a:off x="1979712" y="3160942"/>
                <a:ext cx="209007" cy="207675"/>
                <a:chOff x="1474" y="3430"/>
                <a:chExt cx="136" cy="136"/>
              </a:xfrm>
            </p:grpSpPr>
            <p:sp>
              <p:nvSpPr>
                <p:cNvPr id="42"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grpSp>
      <p:sp>
        <p:nvSpPr>
          <p:cNvPr id="48" name="Line 12"/>
          <p:cNvSpPr>
            <a:spLocks noChangeShapeType="1"/>
          </p:cNvSpPr>
          <p:nvPr/>
        </p:nvSpPr>
        <p:spPr bwMode="auto">
          <a:xfrm rot="16200000" flipV="1">
            <a:off x="1682500"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Freeform 29"/>
          <p:cNvSpPr/>
          <p:nvPr/>
        </p:nvSpPr>
        <p:spPr bwMode="auto">
          <a:xfrm>
            <a:off x="3293469" y="2426716"/>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Freeform 30"/>
          <p:cNvSpPr/>
          <p:nvPr/>
        </p:nvSpPr>
        <p:spPr bwMode="auto">
          <a:xfrm>
            <a:off x="3329047" y="2436547"/>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Freeform 31"/>
          <p:cNvSpPr/>
          <p:nvPr/>
        </p:nvSpPr>
        <p:spPr bwMode="auto">
          <a:xfrm>
            <a:off x="3329048" y="2439006"/>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Text Box 49"/>
          <p:cNvSpPr txBox="1">
            <a:spLocks noChangeArrowheads="1"/>
          </p:cNvSpPr>
          <p:nvPr/>
        </p:nvSpPr>
        <p:spPr bwMode="auto">
          <a:xfrm>
            <a:off x="4249740" y="2561410"/>
            <a:ext cx="1277509" cy="530912"/>
          </a:xfrm>
          <a:prstGeom prst="rect">
            <a:avLst/>
          </a:prstGeom>
          <a:solidFill>
            <a:srgbClr val="0000CC"/>
          </a:solidFill>
          <a:ln w="12700">
            <a:solidFill>
              <a:schemeClr val="tx1"/>
            </a:solidFill>
            <a:miter lim="800000"/>
          </a:ln>
          <a:effectLst/>
        </p:spPr>
        <p:txBody>
          <a:bodyPr wrap="none" lIns="91436" tIns="45718" rIns="91436" bIns="45718">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只有 </a:t>
            </a:r>
            <a:r>
              <a:rPr lang="en-US" altLang="zh-CN" sz="1400" b="1" dirty="0">
                <a:solidFill>
                  <a:schemeClr val="bg1"/>
                </a:solidFill>
                <a:latin typeface="微软雅黑" panose="020B0503020204020204" pitchFamily="34" charset="-122"/>
                <a:ea typeface="微软雅黑" panose="020B0503020204020204" pitchFamily="34" charset="-122"/>
              </a:rPr>
              <a:t>D </a:t>
            </a:r>
            <a:r>
              <a:rPr lang="zh-CN" altLang="en-US" sz="1400" b="1" dirty="0">
                <a:solidFill>
                  <a:schemeClr val="bg1"/>
                </a:solidFill>
                <a:latin typeface="微软雅黑" panose="020B0503020204020204" pitchFamily="34" charset="-122"/>
                <a:ea typeface="微软雅黑" panose="020B0503020204020204" pitchFamily="34" charset="-122"/>
              </a:rPr>
              <a:t>接受</a:t>
            </a:r>
          </a:p>
          <a:p>
            <a:pPr algn="ctr"/>
            <a:r>
              <a:rPr lang="en-US" altLang="zh-CN" sz="1400" b="1" dirty="0">
                <a:solidFill>
                  <a:schemeClr val="bg1"/>
                </a:solidFill>
                <a:latin typeface="微软雅黑" panose="020B0503020204020204" pitchFamily="34" charset="-122"/>
                <a:ea typeface="微软雅黑" panose="020B0503020204020204" pitchFamily="34" charset="-122"/>
              </a:rPr>
              <a:t>B </a:t>
            </a:r>
            <a:r>
              <a:rPr lang="zh-CN" altLang="en-US" sz="1400" b="1" dirty="0">
                <a:solidFill>
                  <a:schemeClr val="bg1"/>
                </a:solidFill>
                <a:latin typeface="微软雅黑" panose="020B0503020204020204" pitchFamily="34" charset="-122"/>
                <a:ea typeface="微软雅黑" panose="020B0503020204020204" pitchFamily="34" charset="-122"/>
              </a:rPr>
              <a:t>发送的数据</a:t>
            </a:r>
          </a:p>
        </p:txBody>
      </p:sp>
      <p:sp>
        <p:nvSpPr>
          <p:cNvPr id="53" name="Freeform 33"/>
          <p:cNvSpPr/>
          <p:nvPr/>
        </p:nvSpPr>
        <p:spPr bwMode="auto">
          <a:xfrm>
            <a:off x="1371602" y="2410740"/>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Freeform 34"/>
          <p:cNvSpPr/>
          <p:nvPr/>
        </p:nvSpPr>
        <p:spPr bwMode="auto">
          <a:xfrm flipH="1">
            <a:off x="2015319" y="2410739"/>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36"/>
          <p:cNvSpPr>
            <a:spLocks noChangeShapeType="1"/>
          </p:cNvSpPr>
          <p:nvPr/>
        </p:nvSpPr>
        <p:spPr bwMode="auto">
          <a:xfrm>
            <a:off x="1983452" y="3113750"/>
            <a:ext cx="209007" cy="207675"/>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37"/>
          <p:cNvSpPr>
            <a:spLocks noChangeShapeType="1"/>
          </p:cNvSpPr>
          <p:nvPr/>
        </p:nvSpPr>
        <p:spPr bwMode="auto">
          <a:xfrm flipH="1">
            <a:off x="1983452" y="3113750"/>
            <a:ext cx="209007" cy="207675"/>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5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right)">
                                      <p:cBhvr>
                                        <p:cTn id="14" dur="4000"/>
                                        <p:tgtEl>
                                          <p:spTgt spid="54"/>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3500"/>
                                        <p:tgtEl>
                                          <p:spTgt spid="53"/>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3500"/>
                                        <p:tgtEl>
                                          <p:spTgt spid="49"/>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500"/>
                                        <p:tgtEl>
                                          <p:spTgt spid="5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3500"/>
                                        <p:tgtEl>
                                          <p:spTgt spid="51"/>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3500"/>
                                        <p:tgtEl>
                                          <p:spTgt spid="28"/>
                                        </p:tgtEl>
                                      </p:cBhvr>
                                    </p:animEffect>
                                  </p:childTnLst>
                                </p:cTn>
                              </p:par>
                            </p:childTnLst>
                          </p:cTn>
                        </p:par>
                        <p:par>
                          <p:cTn id="30" fill="hold">
                            <p:stCondLst>
                              <p:cond delay="4000"/>
                            </p:stCondLst>
                            <p:childTnLst>
                              <p:par>
                                <p:cTn id="31" presetID="1" presetClass="entr" presetSubtype="0" fill="hold" nodeType="afterEffect">
                                  <p:stCondLst>
                                    <p:cond delay="750"/>
                                  </p:stCondLst>
                                  <p:childTnLst>
                                    <p:set>
                                      <p:cBhvr>
                                        <p:cTn id="32" dur="1" fill="hold">
                                          <p:stCondLst>
                                            <p:cond delay="0"/>
                                          </p:stCondLst>
                                        </p:cTn>
                                        <p:tgtEl>
                                          <p:spTgt spid="33"/>
                                        </p:tgtEl>
                                        <p:attrNameLst>
                                          <p:attrName>style.visibility</p:attrName>
                                        </p:attrNameLst>
                                      </p:cBhvr>
                                      <p:to>
                                        <p:strVal val="visible"/>
                                      </p:to>
                                    </p:set>
                                  </p:childTnLst>
                                </p:cTn>
                              </p:par>
                            </p:childTnLst>
                          </p:cTn>
                        </p:par>
                        <p:par>
                          <p:cTn id="33" fill="hold">
                            <p:stCondLst>
                              <p:cond delay="4750"/>
                            </p:stCondLst>
                            <p:childTnLst>
                              <p:par>
                                <p:cTn id="34" presetID="35" presetClass="emph" presetSubtype="0" repeatCount="5000" fill="hold" nodeType="afterEffect">
                                  <p:stCondLst>
                                    <p:cond delay="750"/>
                                  </p:stCondLst>
                                  <p:childTnLst>
                                    <p:anim calcmode="discrete" valueType="str">
                                      <p:cBhvr>
                                        <p:cTn id="35" dur="500" fill="hold"/>
                                        <p:tgtEl>
                                          <p:spTgt spid="33"/>
                                        </p:tgtEl>
                                        <p:attrNameLst>
                                          <p:attrName>style.visibility</p:attrName>
                                        </p:attrNameLst>
                                      </p:cBhvr>
                                      <p:tavLst>
                                        <p:tav tm="0">
                                          <p:val>
                                            <p:strVal val="hidden"/>
                                          </p:val>
                                        </p:tav>
                                        <p:tav tm="50000">
                                          <p:val>
                                            <p:strVal val="visible"/>
                                          </p:val>
                                        </p:tav>
                                      </p:tavLst>
                                    </p:anim>
                                  </p:childTnLst>
                                </p:cTn>
                              </p:par>
                            </p:childTnLst>
                          </p:cTn>
                        </p:par>
                        <p:par>
                          <p:cTn id="36" fill="hold">
                            <p:stCondLst>
                              <p:cond delay="6000"/>
                            </p:stCondLst>
                            <p:childTnLst>
                              <p:par>
                                <p:cTn id="37" presetID="10" presetClass="exit" presetSubtype="0" fill="hold" grpId="1" nodeType="afterEffect">
                                  <p:stCondLst>
                                    <p:cond delay="500"/>
                                  </p:stCondLst>
                                  <p:childTnLst>
                                    <p:animEffect transition="out" filter="fade">
                                      <p:cBhvr>
                                        <p:cTn id="38" dur="3000"/>
                                        <p:tgtEl>
                                          <p:spTgt spid="54"/>
                                        </p:tgtEl>
                                      </p:cBhvr>
                                    </p:animEffect>
                                    <p:set>
                                      <p:cBhvr>
                                        <p:cTn id="39" dur="1" fill="hold">
                                          <p:stCondLst>
                                            <p:cond delay="29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500"/>
                                  </p:stCondLst>
                                  <p:childTnLst>
                                    <p:animEffect transition="out" filter="fade">
                                      <p:cBhvr>
                                        <p:cTn id="41" dur="3000"/>
                                        <p:tgtEl>
                                          <p:spTgt spid="53"/>
                                        </p:tgtEl>
                                      </p:cBhvr>
                                    </p:animEffect>
                                    <p:set>
                                      <p:cBhvr>
                                        <p:cTn id="42" dur="1" fill="hold">
                                          <p:stCondLst>
                                            <p:cond delay="2999"/>
                                          </p:stCondLst>
                                        </p:cTn>
                                        <p:tgtEl>
                                          <p:spTgt spid="53"/>
                                        </p:tgtEl>
                                        <p:attrNameLst>
                                          <p:attrName>style.visibility</p:attrName>
                                        </p:attrNameLst>
                                      </p:cBhvr>
                                      <p:to>
                                        <p:strVal val="hidden"/>
                                      </p:to>
                                    </p:set>
                                  </p:childTnLst>
                                </p:cTn>
                              </p:par>
                              <p:par>
                                <p:cTn id="43" presetID="10" presetClass="exit" presetSubtype="0" fill="hold" grpId="1" nodeType="withEffect">
                                  <p:stCondLst>
                                    <p:cond delay="500"/>
                                  </p:stCondLst>
                                  <p:childTnLst>
                                    <p:animEffect transition="out" filter="fade">
                                      <p:cBhvr>
                                        <p:cTn id="44" dur="3000"/>
                                        <p:tgtEl>
                                          <p:spTgt spid="49"/>
                                        </p:tgtEl>
                                      </p:cBhvr>
                                    </p:animEffect>
                                    <p:set>
                                      <p:cBhvr>
                                        <p:cTn id="45" dur="1" fill="hold">
                                          <p:stCondLst>
                                            <p:cond delay="2999"/>
                                          </p:stCondLst>
                                        </p:cTn>
                                        <p:tgtEl>
                                          <p:spTgt spid="49"/>
                                        </p:tgtEl>
                                        <p:attrNameLst>
                                          <p:attrName>style.visibility</p:attrName>
                                        </p:attrNameLst>
                                      </p:cBhvr>
                                      <p:to>
                                        <p:strVal val="hidden"/>
                                      </p:to>
                                    </p:set>
                                  </p:childTnLst>
                                </p:cTn>
                              </p:par>
                              <p:par>
                                <p:cTn id="46" presetID="10" presetClass="exit" presetSubtype="0" fill="hold" grpId="1" nodeType="withEffect">
                                  <p:stCondLst>
                                    <p:cond delay="500"/>
                                  </p:stCondLst>
                                  <p:childTnLst>
                                    <p:animEffect transition="out" filter="fade">
                                      <p:cBhvr>
                                        <p:cTn id="47" dur="3000"/>
                                        <p:tgtEl>
                                          <p:spTgt spid="51"/>
                                        </p:tgtEl>
                                      </p:cBhvr>
                                    </p:animEffect>
                                    <p:set>
                                      <p:cBhvr>
                                        <p:cTn id="48" dur="1" fill="hold">
                                          <p:stCondLst>
                                            <p:cond delay="2999"/>
                                          </p:stCondLst>
                                        </p:cTn>
                                        <p:tgtEl>
                                          <p:spTgt spid="51"/>
                                        </p:tgtEl>
                                        <p:attrNameLst>
                                          <p:attrName>style.visibility</p:attrName>
                                        </p:attrNameLst>
                                      </p:cBhvr>
                                      <p:to>
                                        <p:strVal val="hidden"/>
                                      </p:to>
                                    </p:set>
                                  </p:childTnLst>
                                </p:cTn>
                              </p:par>
                              <p:par>
                                <p:cTn id="49" presetID="10" presetClass="exit" presetSubtype="0" fill="hold" grpId="1" nodeType="withEffect">
                                  <p:stCondLst>
                                    <p:cond delay="500"/>
                                  </p:stCondLst>
                                  <p:childTnLst>
                                    <p:animEffect transition="out" filter="fade">
                                      <p:cBhvr>
                                        <p:cTn id="50" dur="3000"/>
                                        <p:tgtEl>
                                          <p:spTgt spid="28"/>
                                        </p:tgtEl>
                                      </p:cBhvr>
                                    </p:animEffect>
                                    <p:set>
                                      <p:cBhvr>
                                        <p:cTn id="51" dur="1" fill="hold">
                                          <p:stCondLst>
                                            <p:cond delay="2999"/>
                                          </p:stCondLst>
                                        </p:cTn>
                                        <p:tgtEl>
                                          <p:spTgt spid="28"/>
                                        </p:tgtEl>
                                        <p:attrNameLst>
                                          <p:attrName>style.visibility</p:attrName>
                                        </p:attrNameLst>
                                      </p:cBhvr>
                                      <p:to>
                                        <p:strVal val="hidden"/>
                                      </p:to>
                                    </p:set>
                                  </p:childTnLst>
                                </p:cTn>
                              </p:par>
                            </p:childTnLst>
                          </p:cTn>
                        </p:par>
                        <p:par>
                          <p:cTn id="52" fill="hold">
                            <p:stCondLst>
                              <p:cond delay="9500"/>
                            </p:stCondLst>
                            <p:childTnLst>
                              <p:par>
                                <p:cTn id="53" presetID="1" presetClass="entr" presetSubtype="0" fill="hold" grpId="0" nodeType="afterEffect">
                                  <p:stCondLst>
                                    <p:cond delay="5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10000"/>
                            </p:stCondLst>
                            <p:childTnLst>
                              <p:par>
                                <p:cTn id="56" presetID="35" presetClass="emph" presetSubtype="0" repeatCount="5000" fill="hold" grpId="1" nodeType="afterEffect">
                                  <p:stCondLst>
                                    <p:cond delay="500"/>
                                  </p:stCondLst>
                                  <p:childTnLst>
                                    <p:anim calcmode="discrete" valueType="str">
                                      <p:cBhvr>
                                        <p:cTn id="57" dur="5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animBg="1"/>
      <p:bldP spid="28" grpId="1" animBg="1"/>
      <p:bldP spid="49" grpId="0" animBg="1"/>
      <p:bldP spid="49" grpId="1" animBg="1"/>
      <p:bldP spid="50" grpId="0"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3" y="1791696"/>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6" name="Line 7"/>
          <p:cNvSpPr>
            <a:spLocks noChangeShapeType="1"/>
          </p:cNvSpPr>
          <p:nvPr/>
        </p:nvSpPr>
        <p:spPr bwMode="auto">
          <a:xfrm flipV="1">
            <a:off x="1258776" y="2349297"/>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7668344" y="2233756"/>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3" y="625451"/>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9" name="Rectangle 6"/>
          <p:cNvSpPr>
            <a:spLocks noChangeArrowheads="1"/>
          </p:cNvSpPr>
          <p:nvPr/>
        </p:nvSpPr>
        <p:spPr bwMode="auto">
          <a:xfrm>
            <a:off x="2840854" y="583180"/>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a:solidFill>
                  <a:schemeClr val="bg1"/>
                </a:solidFill>
                <a:latin typeface="微软雅黑" panose="020B0503020204020204" pitchFamily="34" charset="-122"/>
                <a:ea typeface="微软雅黑" panose="020B0503020204020204" pitchFamily="34" charset="-122"/>
              </a:rPr>
              <a:t>协议</a:t>
            </a:r>
          </a:p>
        </p:txBody>
      </p:sp>
      <p:sp>
        <p:nvSpPr>
          <p:cNvPr id="10" name="Rectangle 8"/>
          <p:cNvSpPr>
            <a:spLocks noChangeArrowheads="1"/>
          </p:cNvSpPr>
          <p:nvPr/>
        </p:nvSpPr>
        <p:spPr bwMode="auto">
          <a:xfrm>
            <a:off x="502923"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总线也有</a:t>
            </a:r>
            <a:r>
              <a:rPr lang="zh-CN" altLang="en-US" b="1" dirty="0">
                <a:solidFill>
                  <a:srgbClr val="C00000"/>
                </a:solidFill>
                <a:latin typeface="微软雅黑" panose="020B0503020204020204" pitchFamily="34" charset="-122"/>
                <a:ea typeface="微软雅黑" panose="020B0503020204020204" pitchFamily="34" charset="-122"/>
              </a:rPr>
              <a:t>缺点</a:t>
            </a:r>
            <a:r>
              <a:rPr lang="zh-CN" altLang="en-US" b="1" dirty="0">
                <a:latin typeface="微软雅黑" panose="020B0503020204020204" pitchFamily="34" charset="-122"/>
                <a:ea typeface="微软雅黑" panose="020B0503020204020204" pitchFamily="34" charset="-122"/>
              </a:rPr>
              <a:t>。若多台计算机或多个站点同时发送时，会产生发送碰撞或冲突，导致发送失败。</a:t>
            </a:r>
          </a:p>
        </p:txBody>
      </p:sp>
      <p:sp>
        <p:nvSpPr>
          <p:cNvPr id="11" name="Line 5"/>
          <p:cNvSpPr>
            <a:spLocks noChangeShapeType="1"/>
          </p:cNvSpPr>
          <p:nvPr/>
        </p:nvSpPr>
        <p:spPr bwMode="auto">
          <a:xfrm rot="16200000" flipV="1">
            <a:off x="4153306"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078993" y="2233756"/>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Line 10"/>
          <p:cNvSpPr>
            <a:spLocks noChangeShapeType="1"/>
          </p:cNvSpPr>
          <p:nvPr/>
        </p:nvSpPr>
        <p:spPr bwMode="auto">
          <a:xfrm>
            <a:off x="7372522" y="2159805"/>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4"/>
          <p:cNvSpPr/>
          <p:nvPr/>
        </p:nvSpPr>
        <p:spPr bwMode="auto">
          <a:xfrm>
            <a:off x="3320890"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17"/>
          <p:cNvSpPr>
            <a:spLocks noChangeShapeType="1"/>
          </p:cNvSpPr>
          <p:nvPr/>
        </p:nvSpPr>
        <p:spPr bwMode="auto">
          <a:xfrm rot="16200000" flipV="1">
            <a:off x="5388709"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9"/>
          <p:cNvSpPr/>
          <p:nvPr/>
        </p:nvSpPr>
        <p:spPr bwMode="auto">
          <a:xfrm>
            <a:off x="7028433" y="2359129"/>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Text Box 21"/>
          <p:cNvSpPr txBox="1">
            <a:spLocks noChangeArrowheads="1"/>
          </p:cNvSpPr>
          <p:nvPr/>
        </p:nvSpPr>
        <p:spPr bwMode="auto">
          <a:xfrm>
            <a:off x="2868399" y="3684241"/>
            <a:ext cx="915631" cy="530912"/>
          </a:xfrm>
          <a:prstGeom prst="rect">
            <a:avLst/>
          </a:prstGeom>
          <a:solidFill>
            <a:schemeClr val="bg1"/>
          </a:solidFill>
          <a:ln>
            <a:noFill/>
          </a:ln>
          <a:effectLst/>
        </p:spPr>
        <p:txBody>
          <a:bodyPr wrap="none" lIns="91436" tIns="45718" rIns="91436" bIns="45718">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B </a:t>
            </a:r>
            <a:r>
              <a:rPr kumimoji="1" lang="zh-CN" altLang="en-US" sz="1400" b="1" dirty="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D</a:t>
            </a: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18" name="Text Box 22"/>
          <p:cNvSpPr txBox="1">
            <a:spLocks noChangeArrowheads="1"/>
          </p:cNvSpPr>
          <p:nvPr/>
        </p:nvSpPr>
        <p:spPr bwMode="auto">
          <a:xfrm>
            <a:off x="4179548" y="3441746"/>
            <a:ext cx="52369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19" name="Text Box 23"/>
          <p:cNvSpPr txBox="1">
            <a:spLocks noChangeArrowheads="1"/>
          </p:cNvSpPr>
          <p:nvPr/>
        </p:nvSpPr>
        <p:spPr bwMode="auto">
          <a:xfrm>
            <a:off x="5472195" y="3430687"/>
            <a:ext cx="49123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20" name="Text Box 24"/>
          <p:cNvSpPr txBox="1">
            <a:spLocks noChangeArrowheads="1"/>
          </p:cNvSpPr>
          <p:nvPr/>
        </p:nvSpPr>
        <p:spPr bwMode="auto">
          <a:xfrm>
            <a:off x="1715397" y="3430687"/>
            <a:ext cx="538124"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21" name="Text Box 25"/>
          <p:cNvSpPr txBox="1">
            <a:spLocks noChangeArrowheads="1"/>
          </p:cNvSpPr>
          <p:nvPr/>
        </p:nvSpPr>
        <p:spPr bwMode="auto">
          <a:xfrm>
            <a:off x="6629057" y="3428230"/>
            <a:ext cx="50566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22" name="Line 26"/>
          <p:cNvSpPr>
            <a:spLocks noChangeShapeType="1"/>
          </p:cNvSpPr>
          <p:nvPr/>
        </p:nvSpPr>
        <p:spPr bwMode="auto">
          <a:xfrm flipH="1">
            <a:off x="1209238" y="2104065"/>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27"/>
          <p:cNvSpPr txBox="1">
            <a:spLocks noChangeArrowheads="1"/>
          </p:cNvSpPr>
          <p:nvPr/>
        </p:nvSpPr>
        <p:spPr bwMode="auto">
          <a:xfrm>
            <a:off x="1638817" y="1963403"/>
            <a:ext cx="347402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24" name="Text Box 28"/>
          <p:cNvSpPr txBox="1">
            <a:spLocks noChangeArrowheads="1"/>
          </p:cNvSpPr>
          <p:nvPr/>
        </p:nvSpPr>
        <p:spPr bwMode="auto">
          <a:xfrm>
            <a:off x="6548764" y="1963403"/>
            <a:ext cx="915631"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25" name="Freeform 32"/>
          <p:cNvSpPr/>
          <p:nvPr/>
        </p:nvSpPr>
        <p:spPr bwMode="auto">
          <a:xfrm>
            <a:off x="3329047" y="2410740"/>
            <a:ext cx="1726088"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48"/>
          <p:cNvSpPr txBox="1">
            <a:spLocks noChangeArrowheads="1"/>
          </p:cNvSpPr>
          <p:nvPr/>
        </p:nvSpPr>
        <p:spPr bwMode="auto">
          <a:xfrm>
            <a:off x="3170459" y="3430687"/>
            <a:ext cx="309695"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2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9" name="Line 12"/>
          <p:cNvSpPr>
            <a:spLocks noChangeShapeType="1"/>
          </p:cNvSpPr>
          <p:nvPr/>
        </p:nvSpPr>
        <p:spPr bwMode="auto">
          <a:xfrm rot="16200000" flipV="1">
            <a:off x="1682500" y="27650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29"/>
          <p:cNvSpPr/>
          <p:nvPr/>
        </p:nvSpPr>
        <p:spPr bwMode="auto">
          <a:xfrm>
            <a:off x="3293469" y="2426716"/>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Freeform 33"/>
          <p:cNvSpPr/>
          <p:nvPr/>
        </p:nvSpPr>
        <p:spPr bwMode="auto">
          <a:xfrm>
            <a:off x="1371602" y="2410740"/>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Freeform 34"/>
          <p:cNvSpPr/>
          <p:nvPr/>
        </p:nvSpPr>
        <p:spPr bwMode="auto">
          <a:xfrm flipH="1">
            <a:off x="2088863" y="2410739"/>
            <a:ext cx="1240185"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1"/>
          <p:cNvSpPr txBox="1">
            <a:spLocks noChangeArrowheads="1"/>
          </p:cNvSpPr>
          <p:nvPr/>
        </p:nvSpPr>
        <p:spPr bwMode="auto">
          <a:xfrm>
            <a:off x="6586576" y="3684241"/>
            <a:ext cx="915631" cy="530912"/>
          </a:xfrm>
          <a:prstGeom prst="rect">
            <a:avLst/>
          </a:prstGeom>
          <a:solidFill>
            <a:schemeClr val="bg1"/>
          </a:solidFill>
          <a:ln>
            <a:noFill/>
          </a:ln>
          <a:effectLst/>
        </p:spPr>
        <p:txBody>
          <a:bodyPr wrap="none" lIns="91436" tIns="45718" rIns="91436" bIns="45718">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E </a:t>
            </a:r>
            <a:r>
              <a:rPr kumimoji="1" lang="zh-CN" altLang="en-US" sz="1400" b="1" dirty="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A</a:t>
            </a: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p>
        </p:txBody>
      </p:sp>
      <p:sp>
        <p:nvSpPr>
          <p:cNvPr id="35" name="Freeform 32"/>
          <p:cNvSpPr/>
          <p:nvPr/>
        </p:nvSpPr>
        <p:spPr bwMode="auto">
          <a:xfrm>
            <a:off x="7020256" y="2410740"/>
            <a:ext cx="559277"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Freeform 33"/>
          <p:cNvSpPr/>
          <p:nvPr/>
        </p:nvSpPr>
        <p:spPr bwMode="auto">
          <a:xfrm>
            <a:off x="5189519" y="2422614"/>
            <a:ext cx="1917717"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34"/>
          <p:cNvSpPr/>
          <p:nvPr/>
        </p:nvSpPr>
        <p:spPr bwMode="auto">
          <a:xfrm flipH="1">
            <a:off x="5820254" y="2410739"/>
            <a:ext cx="1200001"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9" name="爆炸形 1 38"/>
          <p:cNvSpPr/>
          <p:nvPr/>
        </p:nvSpPr>
        <p:spPr>
          <a:xfrm>
            <a:off x="4946869" y="2233183"/>
            <a:ext cx="470735" cy="4641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pic>
        <p:nvPicPr>
          <p:cNvPr id="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7"/>
                                        </p:tgtEl>
                                        <p:attrNameLst>
                                          <p:attrName>style.visibility</p:attrName>
                                        </p:attrNameLst>
                                      </p:cBhvr>
                                      <p:tavLst>
                                        <p:tav tm="0">
                                          <p:val>
                                            <p:strVal val="hidden"/>
                                          </p:val>
                                        </p:tav>
                                        <p:tav tm="50000">
                                          <p:val>
                                            <p:strVal val="visible"/>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35" presetClass="emph" presetSubtype="0" repeatCount="3000" fill="hold" grpId="1" nodeType="withEffect">
                                  <p:stCondLst>
                                    <p:cond delay="500"/>
                                  </p:stCondLst>
                                  <p:childTnLst>
                                    <p:anim calcmode="discrete" valueType="str">
                                      <p:cBhvr>
                                        <p:cTn id="1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4000"/>
                                        <p:tgtEl>
                                          <p:spTgt spid="3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3500"/>
                                        <p:tgtEl>
                                          <p:spTgt spid="31"/>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3500"/>
                                        <p:tgtEl>
                                          <p:spTgt spid="3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3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4000"/>
                                        <p:tgtEl>
                                          <p:spTgt spid="37"/>
                                        </p:tgtEl>
                                      </p:cBhvr>
                                    </p:animEffect>
                                  </p:childTnLst>
                                </p:cTn>
                              </p:par>
                              <p:par>
                                <p:cTn id="30" presetID="22" presetClass="entr" presetSubtype="2"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3500"/>
                                        <p:tgtEl>
                                          <p:spTgt spid="3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500"/>
                                        <p:tgtEl>
                                          <p:spTgt spid="35"/>
                                        </p:tgtEl>
                                      </p:cBhvr>
                                    </p:animEffect>
                                  </p:childTnLst>
                                </p:cTn>
                              </p:par>
                              <p:par>
                                <p:cTn id="36" presetID="1" presetClass="entr" presetSubtype="0" fill="hold" grpId="0" nodeType="withEffect">
                                  <p:stCondLst>
                                    <p:cond delay="375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5500"/>
                            </p:stCondLst>
                            <p:childTnLst>
                              <p:par>
                                <p:cTn id="39" presetID="35" presetClass="emph" presetSubtype="0" repeatCount="indefinite" fill="hold" grpId="1" nodeType="afterEffect">
                                  <p:stCondLst>
                                    <p:cond delay="0"/>
                                  </p:stCondLst>
                                  <p:endCondLst>
                                    <p:cond evt="onNext" delay="0">
                                      <p:tgtEl>
                                        <p:sldTgt/>
                                      </p:tgtEl>
                                    </p:cond>
                                  </p:endCondLst>
                                  <p:childTnLst>
                                    <p:anim calcmode="discrete" valueType="str">
                                      <p:cBhvr>
                                        <p:cTn id="40"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0" animBg="1"/>
      <p:bldP spid="30" grpId="0" animBg="1"/>
      <p:bldP spid="31" grpId="0" animBg="1"/>
      <p:bldP spid="32" grpId="0" animBg="1"/>
      <p:bldP spid="34" grpId="0" animBg="1"/>
      <p:bldP spid="34" grpId="1" animBg="1"/>
      <p:bldP spid="35" grpId="0" animBg="1"/>
      <p:bldP spid="36" grpId="0" animBg="1"/>
      <p:bldP spid="37" grpId="0" animBg="1"/>
      <p:bldP spid="39" grpId="0" animBg="1"/>
      <p:bldP spid="39"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3" y="1418754"/>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为了通信的</a:t>
            </a:r>
            <a:r>
              <a:rPr lang="zh-CN" altLang="en-US" sz="2000" b="1" dirty="0">
                <a:solidFill>
                  <a:srgbClr val="FF0000"/>
                </a:solidFill>
                <a:latin typeface="微软雅黑" panose="020B0503020204020204" pitchFamily="34" charset="-122"/>
                <a:ea typeface="微软雅黑" panose="020B0503020204020204" pitchFamily="34" charset="-122"/>
              </a:rPr>
              <a:t>简便</a:t>
            </a:r>
            <a:r>
              <a:rPr lang="zh-CN" altLang="en-US" sz="2000" b="1" dirty="0">
                <a:latin typeface="微软雅黑" panose="020B0503020204020204" pitchFamily="34" charset="-122"/>
                <a:ea typeface="微软雅黑" panose="020B0503020204020204" pitchFamily="34" charset="-122"/>
              </a:rPr>
              <a:t>，以太网采取了两种重要的措施：</a:t>
            </a:r>
          </a:p>
          <a:p>
            <a:pPr eaLnBrk="0" hangingPunct="0">
              <a:lnSpc>
                <a:spcPts val="3300"/>
              </a:lnSpc>
              <a:buClr>
                <a:srgbClr val="0070C0"/>
              </a:buClr>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采用较为灵活的</a:t>
            </a:r>
            <a:r>
              <a:rPr lang="zh-CN" altLang="en-US" sz="2000" b="1" dirty="0">
                <a:solidFill>
                  <a:srgbClr val="0000FF"/>
                </a:solidFill>
                <a:latin typeface="微软雅黑" panose="020B0503020204020204" pitchFamily="34" charset="-122"/>
                <a:ea typeface="微软雅黑" panose="020B0503020204020204" pitchFamily="34" charset="-122"/>
              </a:rPr>
              <a:t>无连接的工作方式</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不必先建立连接就可以直接发送数据。</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对发送的数据帧不进行编号，也不要求对方发回确认。</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这样做的理由是局域网信道的质量很好，因信道质量产生差错的概率是很小的。</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以太网提供的服务是不可靠的交付，即尽最大努力的交付。</a:t>
            </a:r>
          </a:p>
          <a:p>
            <a:pPr marL="342884" indent="-342884" eaLnBrk="0" hangingPunct="0">
              <a:lnSpc>
                <a:spcPts val="3300"/>
              </a:lnSpc>
              <a:buClr>
                <a:srgbClr val="0070C0"/>
              </a:buClr>
              <a:buFont typeface="Wingdings" panose="05000000000000000000" pitchFamily="2" charset="2"/>
              <a:buChar char="l"/>
            </a:pP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3" y="101404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0" name="Rectangle 6"/>
          <p:cNvSpPr>
            <a:spLocks noChangeArrowheads="1"/>
          </p:cNvSpPr>
          <p:nvPr/>
        </p:nvSpPr>
        <p:spPr bwMode="auto">
          <a:xfrm>
            <a:off x="2769146" y="990950"/>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以太网采取了两种重要的措施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3" y="1265036"/>
            <a:ext cx="7671815" cy="784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lnSpc>
                <a:spcPts val="2700"/>
              </a:lnSpc>
              <a:buClr>
                <a:srgbClr val="0070C0"/>
              </a:buClr>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以太网发送的数据都使用</a:t>
            </a:r>
            <a:r>
              <a:rPr lang="zh-CN" altLang="en-US" sz="2000" b="1" dirty="0">
                <a:solidFill>
                  <a:srgbClr val="0000FF"/>
                </a:solidFill>
                <a:latin typeface="微软雅黑" panose="020B0503020204020204" pitchFamily="34" charset="-122"/>
                <a:ea typeface="微软雅黑" panose="020B0503020204020204" pitchFamily="34" charset="-122"/>
              </a:rPr>
              <a:t>曼彻斯特</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(Manchester) </a:t>
            </a:r>
            <a:r>
              <a:rPr lang="zh-CN" altLang="en-US" sz="2000" b="1" dirty="0">
                <a:latin typeface="微软雅黑" panose="020B0503020204020204" pitchFamily="34" charset="-122"/>
                <a:ea typeface="微软雅黑" panose="020B0503020204020204" pitchFamily="34" charset="-122"/>
              </a:rPr>
              <a:t>编码</a:t>
            </a:r>
            <a:endParaRPr lang="en-US" altLang="zh-CN" sz="2000" b="1" dirty="0">
              <a:latin typeface="微软雅黑" panose="020B0503020204020204" pitchFamily="34" charset="-122"/>
              <a:ea typeface="微软雅黑" panose="020B0503020204020204" pitchFamily="34" charset="-122"/>
            </a:endParaRPr>
          </a:p>
          <a:p>
            <a:pPr eaLnBrk="0" hangingPunct="0">
              <a:lnSpc>
                <a:spcPts val="2700"/>
              </a:lnSpc>
              <a:buClr>
                <a:srgbClr val="0070C0"/>
              </a:buClr>
            </a:pPr>
            <a:r>
              <a:rPr lang="zh-CN" altLang="en-US" sz="2000" b="1" dirty="0">
                <a:latin typeface="微软雅黑" panose="020B0503020204020204" pitchFamily="34" charset="-122"/>
                <a:ea typeface="微软雅黑" panose="020B0503020204020204" pitchFamily="34" charset="-122"/>
              </a:rPr>
              <a:t>（一连串的</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接收端无法提取比特同步信号）</a:t>
            </a:r>
          </a:p>
        </p:txBody>
      </p:sp>
      <p:sp>
        <p:nvSpPr>
          <p:cNvPr id="6" name="AutoShape 5"/>
          <p:cNvSpPr>
            <a:spLocks noChangeArrowheads="1"/>
          </p:cNvSpPr>
          <p:nvPr/>
        </p:nvSpPr>
        <p:spPr bwMode="auto">
          <a:xfrm>
            <a:off x="502923" y="86032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769146" y="837234"/>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以太网采取了两种重要的措施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188722" y="1858817"/>
            <a:ext cx="5909283" cy="1572987"/>
            <a:chOff x="-826137" y="1770063"/>
            <a:chExt cx="10387649" cy="2765079"/>
          </a:xfrm>
        </p:grpSpPr>
        <p:grpSp>
          <p:nvGrpSpPr>
            <p:cNvPr id="9" name="组合 8"/>
            <p:cNvGrpSpPr/>
            <p:nvPr/>
          </p:nvGrpSpPr>
          <p:grpSpPr>
            <a:xfrm>
              <a:off x="2050862" y="1957745"/>
              <a:ext cx="7488831" cy="2577397"/>
              <a:chOff x="2050862" y="1957745"/>
              <a:chExt cx="7488831" cy="4136632"/>
            </a:xfrm>
          </p:grpSpPr>
          <p:sp>
            <p:nvSpPr>
              <p:cNvPr id="33" name="Rectangle 8"/>
              <p:cNvSpPr>
                <a:spLocks noChangeArrowheads="1"/>
              </p:cNvSpPr>
              <p:nvPr/>
            </p:nvSpPr>
            <p:spPr bwMode="auto">
              <a:xfrm>
                <a:off x="8082206" y="2007528"/>
                <a:ext cx="720633" cy="407034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4" name="Rectangle 9"/>
              <p:cNvSpPr>
                <a:spLocks noChangeArrowheads="1"/>
              </p:cNvSpPr>
              <p:nvPr/>
            </p:nvSpPr>
            <p:spPr bwMode="auto">
              <a:xfrm>
                <a:off x="3563030" y="2007528"/>
                <a:ext cx="751616" cy="407034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5" name="Rectangle 10"/>
              <p:cNvSpPr>
                <a:spLocks noChangeArrowheads="1"/>
              </p:cNvSpPr>
              <p:nvPr/>
            </p:nvSpPr>
            <p:spPr bwMode="auto">
              <a:xfrm>
                <a:off x="5073850" y="2002764"/>
                <a:ext cx="731598" cy="407742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6" name="Rectangle 11"/>
              <p:cNvSpPr>
                <a:spLocks noChangeArrowheads="1"/>
              </p:cNvSpPr>
              <p:nvPr/>
            </p:nvSpPr>
            <p:spPr bwMode="auto">
              <a:xfrm>
                <a:off x="6588491" y="2002764"/>
                <a:ext cx="713017" cy="407742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7" name="Rectangle 12"/>
              <p:cNvSpPr>
                <a:spLocks noChangeArrowheads="1"/>
              </p:cNvSpPr>
              <p:nvPr/>
            </p:nvSpPr>
            <p:spPr bwMode="auto">
              <a:xfrm>
                <a:off x="2077857" y="1995869"/>
                <a:ext cx="720123" cy="408200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8" name="Line 32"/>
              <p:cNvSpPr>
                <a:spLocks noChangeShapeType="1"/>
              </p:cNvSpPr>
              <p:nvPr/>
            </p:nvSpPr>
            <p:spPr bwMode="auto">
              <a:xfrm flipH="1" flipV="1">
                <a:off x="2050862" y="1977021"/>
                <a:ext cx="3175"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a typeface="黑体" panose="02010609060101010101" pitchFamily="2" charset="-122"/>
                </a:endParaRPr>
              </a:p>
            </p:txBody>
          </p:sp>
          <p:sp>
            <p:nvSpPr>
              <p:cNvPr id="39" name="Line 33"/>
              <p:cNvSpPr>
                <a:spLocks noChangeShapeType="1"/>
              </p:cNvSpPr>
              <p:nvPr/>
            </p:nvSpPr>
            <p:spPr bwMode="auto">
              <a:xfrm flipV="1">
                <a:off x="2800922" y="1957745"/>
                <a:ext cx="0" cy="4122657"/>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0" name="Line 34"/>
              <p:cNvSpPr>
                <a:spLocks noChangeShapeType="1"/>
              </p:cNvSpPr>
              <p:nvPr/>
            </p:nvSpPr>
            <p:spPr bwMode="auto">
              <a:xfrm flipV="1">
                <a:off x="3548040"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1" name="Line 35"/>
              <p:cNvSpPr>
                <a:spLocks noChangeShapeType="1"/>
              </p:cNvSpPr>
              <p:nvPr/>
            </p:nvSpPr>
            <p:spPr bwMode="auto">
              <a:xfrm flipH="1" flipV="1">
                <a:off x="4310148" y="1977021"/>
                <a:ext cx="0" cy="4117356"/>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2" name="Line 36"/>
              <p:cNvSpPr>
                <a:spLocks noChangeShapeType="1"/>
              </p:cNvSpPr>
              <p:nvPr/>
            </p:nvSpPr>
            <p:spPr bwMode="auto">
              <a:xfrm flipV="1">
                <a:off x="5059563"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3" name="Line 37"/>
              <p:cNvSpPr>
                <a:spLocks noChangeShapeType="1"/>
              </p:cNvSpPr>
              <p:nvPr/>
            </p:nvSpPr>
            <p:spPr bwMode="auto">
              <a:xfrm flipV="1">
                <a:off x="5822316"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4" name="Line 38"/>
              <p:cNvSpPr>
                <a:spLocks noChangeShapeType="1"/>
              </p:cNvSpPr>
              <p:nvPr/>
            </p:nvSpPr>
            <p:spPr bwMode="auto">
              <a:xfrm flipV="1">
                <a:off x="6575318"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5" name="Line 39"/>
              <p:cNvSpPr>
                <a:spLocks noChangeShapeType="1"/>
              </p:cNvSpPr>
              <p:nvPr/>
            </p:nvSpPr>
            <p:spPr bwMode="auto">
              <a:xfrm flipV="1">
                <a:off x="7316498"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6" name="Line 40"/>
              <p:cNvSpPr>
                <a:spLocks noChangeShapeType="1"/>
              </p:cNvSpPr>
              <p:nvPr/>
            </p:nvSpPr>
            <p:spPr bwMode="auto">
              <a:xfrm flipH="1" flipV="1">
                <a:off x="8067967" y="1977021"/>
                <a:ext cx="1587"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7" name="Line 41"/>
              <p:cNvSpPr>
                <a:spLocks noChangeShapeType="1"/>
              </p:cNvSpPr>
              <p:nvPr/>
            </p:nvSpPr>
            <p:spPr bwMode="auto">
              <a:xfrm flipV="1">
                <a:off x="8795696" y="1979430"/>
                <a:ext cx="14287" cy="4100972"/>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8" name="Line 41"/>
              <p:cNvSpPr>
                <a:spLocks noChangeShapeType="1"/>
              </p:cNvSpPr>
              <p:nvPr/>
            </p:nvSpPr>
            <p:spPr bwMode="auto">
              <a:xfrm flipV="1">
                <a:off x="9525406" y="1979430"/>
                <a:ext cx="14287" cy="4100972"/>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Rectangle 7"/>
            <p:cNvSpPr>
              <a:spLocks noChangeArrowheads="1"/>
            </p:cNvSpPr>
            <p:nvPr/>
          </p:nvSpPr>
          <p:spPr bwMode="auto">
            <a:xfrm>
              <a:off x="262911" y="2914404"/>
              <a:ext cx="177524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1962" eaLnBrk="0" hangingPunct="0"/>
              <a:r>
                <a:rPr kumimoji="1" lang="zh-CN" altLang="en-US" sz="1600" b="1" dirty="0">
                  <a:solidFill>
                    <a:srgbClr val="0000FF"/>
                  </a:solidFill>
                  <a:ea typeface="黑体" panose="02010609060101010101" pitchFamily="2" charset="-122"/>
                </a:rPr>
                <a:t>曼彻斯特</a:t>
              </a:r>
            </a:p>
          </p:txBody>
        </p:sp>
        <p:sp>
          <p:nvSpPr>
            <p:cNvPr id="12" name="Rectangle 13"/>
            <p:cNvSpPr>
              <a:spLocks noChangeArrowheads="1"/>
            </p:cNvSpPr>
            <p:nvPr/>
          </p:nvSpPr>
          <p:spPr bwMode="auto">
            <a:xfrm>
              <a:off x="2154594"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Arial Rounded MT Bold" panose="020F0704030504030204" pitchFamily="34" charset="0"/>
                </a:rPr>
                <a:t>1</a:t>
              </a:r>
            </a:p>
          </p:txBody>
        </p:sp>
        <p:sp>
          <p:nvSpPr>
            <p:cNvPr id="13" name="Rectangle 14"/>
            <p:cNvSpPr>
              <a:spLocks noChangeArrowheads="1"/>
            </p:cNvSpPr>
            <p:nvPr/>
          </p:nvSpPr>
          <p:spPr bwMode="auto">
            <a:xfrm>
              <a:off x="889219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Arial Rounded MT Bold" panose="020F0704030504030204" pitchFamily="34" charset="0"/>
                </a:rPr>
                <a:t>1</a:t>
              </a:r>
            </a:p>
          </p:txBody>
        </p:sp>
        <p:sp>
          <p:nvSpPr>
            <p:cNvPr id="14" name="Rectangle 15"/>
            <p:cNvSpPr>
              <a:spLocks noChangeArrowheads="1"/>
            </p:cNvSpPr>
            <p:nvPr/>
          </p:nvSpPr>
          <p:spPr bwMode="auto">
            <a:xfrm>
              <a:off x="519477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dirty="0">
                  <a:latin typeface="Arial Rounded MT Bold" panose="020F0704030504030204" pitchFamily="34" charset="0"/>
                </a:rPr>
                <a:t>1</a:t>
              </a:r>
            </a:p>
          </p:txBody>
        </p:sp>
        <p:sp>
          <p:nvSpPr>
            <p:cNvPr id="15" name="Rectangle 16"/>
            <p:cNvSpPr>
              <a:spLocks noChangeArrowheads="1"/>
            </p:cNvSpPr>
            <p:nvPr/>
          </p:nvSpPr>
          <p:spPr bwMode="auto">
            <a:xfrm>
              <a:off x="8136690" y="2067854"/>
              <a:ext cx="298450"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1962" eaLnBrk="0" hangingPunct="0"/>
              <a:r>
                <a:rPr kumimoji="1" lang="en-US" altLang="zh-CN" sz="1600" b="1">
                  <a:latin typeface="Arial Rounded MT Bold" panose="020F0704030504030204" pitchFamily="34" charset="0"/>
                </a:rPr>
                <a:t>1</a:t>
              </a:r>
            </a:p>
          </p:txBody>
        </p:sp>
        <p:sp>
          <p:nvSpPr>
            <p:cNvPr id="16" name="Rectangle 17"/>
            <p:cNvSpPr>
              <a:spLocks noChangeArrowheads="1"/>
            </p:cNvSpPr>
            <p:nvPr/>
          </p:nvSpPr>
          <p:spPr bwMode="auto">
            <a:xfrm>
              <a:off x="742702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dirty="0">
                  <a:latin typeface="Arial Rounded MT Bold" panose="020F0704030504030204" pitchFamily="34" charset="0"/>
                </a:rPr>
                <a:t>1</a:t>
              </a:r>
            </a:p>
          </p:txBody>
        </p:sp>
        <p:sp>
          <p:nvSpPr>
            <p:cNvPr id="17" name="Rectangle 18"/>
            <p:cNvSpPr>
              <a:spLocks noChangeArrowheads="1"/>
            </p:cNvSpPr>
            <p:nvPr/>
          </p:nvSpPr>
          <p:spPr bwMode="auto">
            <a:xfrm>
              <a:off x="2915533"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dirty="0">
                  <a:latin typeface="Arial Rounded MT Bold" panose="020F0704030504030204" pitchFamily="34" charset="0"/>
                </a:rPr>
                <a:t>0</a:t>
              </a:r>
            </a:p>
          </p:txBody>
        </p:sp>
        <p:sp>
          <p:nvSpPr>
            <p:cNvPr id="18" name="Rectangle 19"/>
            <p:cNvSpPr>
              <a:spLocks noChangeArrowheads="1"/>
            </p:cNvSpPr>
            <p:nvPr/>
          </p:nvSpPr>
          <p:spPr bwMode="auto">
            <a:xfrm>
              <a:off x="3707623"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Arial Rounded MT Bold" panose="020F0704030504030204" pitchFamily="34" charset="0"/>
                </a:rPr>
                <a:t>0</a:t>
              </a:r>
            </a:p>
          </p:txBody>
        </p:sp>
        <p:sp>
          <p:nvSpPr>
            <p:cNvPr id="19" name="Rectangle 20"/>
            <p:cNvSpPr>
              <a:spLocks noChangeArrowheads="1"/>
            </p:cNvSpPr>
            <p:nvPr/>
          </p:nvSpPr>
          <p:spPr bwMode="auto">
            <a:xfrm>
              <a:off x="4427701"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dirty="0">
                  <a:latin typeface="Arial Rounded MT Bold" panose="020F0704030504030204" pitchFamily="34" charset="0"/>
                </a:rPr>
                <a:t>0</a:t>
              </a:r>
            </a:p>
          </p:txBody>
        </p:sp>
        <p:sp>
          <p:nvSpPr>
            <p:cNvPr id="20" name="Rectangle 21"/>
            <p:cNvSpPr>
              <a:spLocks noChangeArrowheads="1"/>
            </p:cNvSpPr>
            <p:nvPr/>
          </p:nvSpPr>
          <p:spPr bwMode="auto">
            <a:xfrm>
              <a:off x="5939870"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dirty="0">
                  <a:latin typeface="Arial Rounded MT Bold" panose="020F0704030504030204" pitchFamily="34" charset="0"/>
                </a:rPr>
                <a:t>0</a:t>
              </a:r>
            </a:p>
          </p:txBody>
        </p:sp>
        <p:sp>
          <p:nvSpPr>
            <p:cNvPr id="21" name="Rectangle 22"/>
            <p:cNvSpPr>
              <a:spLocks noChangeArrowheads="1"/>
            </p:cNvSpPr>
            <p:nvPr/>
          </p:nvSpPr>
          <p:spPr bwMode="auto">
            <a:xfrm>
              <a:off x="665994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dirty="0">
                  <a:latin typeface="Arial Rounded MT Bold" panose="020F0704030504030204" pitchFamily="34" charset="0"/>
                </a:rPr>
                <a:t>0</a:t>
              </a:r>
            </a:p>
          </p:txBody>
        </p:sp>
        <p:sp>
          <p:nvSpPr>
            <p:cNvPr id="22" name="Freeform 30"/>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1" fmla="*/ 0 w 10101"/>
                <a:gd name="connsiteY0-2" fmla="*/ 0 h 10000"/>
                <a:gd name="connsiteX1-3" fmla="*/ 504 w 10101"/>
                <a:gd name="connsiteY1-4" fmla="*/ 0 h 10000"/>
                <a:gd name="connsiteX2-5" fmla="*/ 504 w 10101"/>
                <a:gd name="connsiteY2-6" fmla="*/ 10000 h 10000"/>
                <a:gd name="connsiteX3-7" fmla="*/ 1536 w 10101"/>
                <a:gd name="connsiteY3-8" fmla="*/ 10000 h 10000"/>
                <a:gd name="connsiteX4-9" fmla="*/ 1536 w 10101"/>
                <a:gd name="connsiteY4-10" fmla="*/ 0 h 10000"/>
                <a:gd name="connsiteX5-11" fmla="*/ 2040 w 10101"/>
                <a:gd name="connsiteY5-12" fmla="*/ 0 h 10000"/>
                <a:gd name="connsiteX6-13" fmla="*/ 2040 w 10101"/>
                <a:gd name="connsiteY6-14" fmla="*/ 10000 h 10000"/>
                <a:gd name="connsiteX7-15" fmla="*/ 2565 w 10101"/>
                <a:gd name="connsiteY7-16" fmla="*/ 10000 h 10000"/>
                <a:gd name="connsiteX8-17" fmla="*/ 2565 w 10101"/>
                <a:gd name="connsiteY8-18" fmla="*/ 0 h 10000"/>
                <a:gd name="connsiteX9-19" fmla="*/ 3070 w 10101"/>
                <a:gd name="connsiteY9-20" fmla="*/ 0 h 10000"/>
                <a:gd name="connsiteX10-21" fmla="*/ 3070 w 10101"/>
                <a:gd name="connsiteY10-22" fmla="*/ 10000 h 10000"/>
                <a:gd name="connsiteX11-23" fmla="*/ 3574 w 10101"/>
                <a:gd name="connsiteY11-24" fmla="*/ 10000 h 10000"/>
                <a:gd name="connsiteX12-25" fmla="*/ 3574 w 10101"/>
                <a:gd name="connsiteY12-26" fmla="*/ 0 h 10000"/>
                <a:gd name="connsiteX13-27" fmla="*/ 4606 w 10101"/>
                <a:gd name="connsiteY13-28" fmla="*/ 0 h 10000"/>
                <a:gd name="connsiteX14-29" fmla="*/ 4606 w 10101"/>
                <a:gd name="connsiteY14-30" fmla="*/ 10000 h 10000"/>
                <a:gd name="connsiteX15-31" fmla="*/ 5615 w 10101"/>
                <a:gd name="connsiteY15-32" fmla="*/ 10000 h 10000"/>
                <a:gd name="connsiteX16-33" fmla="*/ 5615 w 10101"/>
                <a:gd name="connsiteY16-34" fmla="*/ 122 h 10000"/>
                <a:gd name="connsiteX17-35" fmla="*/ 6119 w 10101"/>
                <a:gd name="connsiteY17-36" fmla="*/ 0 h 10000"/>
                <a:gd name="connsiteX18-37" fmla="*/ 6119 w 10101"/>
                <a:gd name="connsiteY18-38" fmla="*/ 10000 h 10000"/>
                <a:gd name="connsiteX19-39" fmla="*/ 6623 w 10101"/>
                <a:gd name="connsiteY19-40" fmla="*/ 10000 h 10000"/>
                <a:gd name="connsiteX20-41" fmla="*/ 6623 w 10101"/>
                <a:gd name="connsiteY20-42" fmla="*/ 0 h 10000"/>
                <a:gd name="connsiteX21-43" fmla="*/ 7653 w 10101"/>
                <a:gd name="connsiteY21-44" fmla="*/ 0 h 10000"/>
                <a:gd name="connsiteX22-45" fmla="*/ 7653 w 10101"/>
                <a:gd name="connsiteY22-46" fmla="*/ 10000 h 10000"/>
                <a:gd name="connsiteX23-47" fmla="*/ 8157 w 10101"/>
                <a:gd name="connsiteY23-48" fmla="*/ 10000 h 10000"/>
                <a:gd name="connsiteX24-49" fmla="*/ 8157 w 10101"/>
                <a:gd name="connsiteY24-50" fmla="*/ 0 h 10000"/>
                <a:gd name="connsiteX25-51" fmla="*/ 8662 w 10101"/>
                <a:gd name="connsiteY25-52" fmla="*/ 0 h 10000"/>
                <a:gd name="connsiteX26-53" fmla="*/ 8662 w 10101"/>
                <a:gd name="connsiteY26-54" fmla="*/ 10000 h 10000"/>
                <a:gd name="connsiteX27-55" fmla="*/ 9166 w 10101"/>
                <a:gd name="connsiteY27-56" fmla="*/ 10000 h 10000"/>
                <a:gd name="connsiteX28-57" fmla="*/ 9166 w 10101"/>
                <a:gd name="connsiteY28-58" fmla="*/ 0 h 10000"/>
                <a:gd name="connsiteX29-59" fmla="*/ 9671 w 10101"/>
                <a:gd name="connsiteY29-60" fmla="*/ 0 h 10000"/>
                <a:gd name="connsiteX30-61" fmla="*/ 9671 w 10101"/>
                <a:gd name="connsiteY30-62" fmla="*/ 10000 h 10000"/>
                <a:gd name="connsiteX31-63" fmla="*/ 10101 w 10101"/>
                <a:gd name="connsiteY31-64"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23" name="Rectangle 42"/>
            <p:cNvSpPr>
              <a:spLocks noChangeArrowheads="1"/>
            </p:cNvSpPr>
            <p:nvPr/>
          </p:nvSpPr>
          <p:spPr bwMode="auto">
            <a:xfrm>
              <a:off x="262909" y="2075792"/>
              <a:ext cx="1753421"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1962" eaLnBrk="0" hangingPunct="0"/>
              <a:r>
                <a:rPr kumimoji="1" lang="zh-CN" altLang="en-US" sz="1600" b="1" dirty="0">
                  <a:solidFill>
                    <a:srgbClr val="0000FF"/>
                  </a:solidFill>
                  <a:ea typeface="黑体" panose="02010609060101010101" pitchFamily="2" charset="-122"/>
                </a:rPr>
                <a:t>比特流</a:t>
              </a:r>
            </a:p>
          </p:txBody>
        </p:sp>
        <p:grpSp>
          <p:nvGrpSpPr>
            <p:cNvPr id="27" name="Group 65"/>
            <p:cNvGrpSpPr/>
            <p:nvPr/>
          </p:nvGrpSpPr>
          <p:grpSpPr bwMode="auto">
            <a:xfrm>
              <a:off x="2062492" y="3766245"/>
              <a:ext cx="7483921" cy="690711"/>
              <a:chOff x="1255" y="2804"/>
              <a:chExt cx="4461" cy="258"/>
            </a:xfrm>
          </p:grpSpPr>
          <p:sp>
            <p:nvSpPr>
              <p:cNvPr id="31" name="Freeform 63"/>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32" name="Freeform 64"/>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grpSp>
        <p:sp>
          <p:nvSpPr>
            <p:cNvPr id="28" name="Rectangle 68"/>
            <p:cNvSpPr>
              <a:spLocks noChangeArrowheads="1"/>
            </p:cNvSpPr>
            <p:nvPr/>
          </p:nvSpPr>
          <p:spPr bwMode="auto">
            <a:xfrm>
              <a:off x="-826137" y="3845623"/>
              <a:ext cx="2864291"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1962" eaLnBrk="0" hangingPunct="0"/>
              <a:r>
                <a:rPr kumimoji="1" lang="zh-CN" altLang="en-US" sz="1600" b="1" dirty="0">
                  <a:solidFill>
                    <a:srgbClr val="0000FF"/>
                  </a:solidFill>
                  <a:ea typeface="黑体" panose="02010609060101010101" pitchFamily="2" charset="-122"/>
                </a:rPr>
                <a:t>差分曼彻斯特</a:t>
              </a:r>
            </a:p>
          </p:txBody>
        </p:sp>
        <p:cxnSp>
          <p:nvCxnSpPr>
            <p:cNvPr id="29" name="直接连接符 2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对角圆角矩形 48"/>
          <p:cNvSpPr/>
          <p:nvPr/>
        </p:nvSpPr>
        <p:spPr>
          <a:xfrm>
            <a:off x="502923" y="3630083"/>
            <a:ext cx="8129015" cy="6828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0" name="矩形 49"/>
          <p:cNvSpPr/>
          <p:nvPr/>
        </p:nvSpPr>
        <p:spPr>
          <a:xfrm>
            <a:off x="905256" y="3714990"/>
            <a:ext cx="7461504" cy="438582"/>
          </a:xfrm>
          <a:prstGeom prst="rect">
            <a:avLst/>
          </a:prstGeom>
        </p:spPr>
        <p:txBody>
          <a:bodyPr wrap="square" lIns="91436" tIns="45718" rIns="91436" bIns="45718">
            <a:spAutoFit/>
          </a:bodyPr>
          <a:lstStyle/>
          <a:p>
            <a:pPr>
              <a:lnSpc>
                <a:spcPts val="27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曼彻斯特编码缺点是：它所占的频带宽度比原始的基带信号增加了一倍。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3" y="1357960"/>
            <a:ext cx="8129015" cy="282864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6" name="Line 7"/>
          <p:cNvSpPr>
            <a:spLocks noChangeShapeType="1"/>
          </p:cNvSpPr>
          <p:nvPr/>
        </p:nvSpPr>
        <p:spPr bwMode="auto">
          <a:xfrm flipV="1">
            <a:off x="1258776" y="1915563"/>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7668344" y="1800022"/>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Line 5"/>
          <p:cNvSpPr>
            <a:spLocks noChangeShapeType="1"/>
          </p:cNvSpPr>
          <p:nvPr/>
        </p:nvSpPr>
        <p:spPr bwMode="auto">
          <a:xfrm rot="16200000" flipV="1">
            <a:off x="4153306" y="233129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Rectangle 9"/>
          <p:cNvSpPr>
            <a:spLocks noChangeArrowheads="1"/>
          </p:cNvSpPr>
          <p:nvPr/>
        </p:nvSpPr>
        <p:spPr bwMode="auto">
          <a:xfrm>
            <a:off x="1078993" y="1800022"/>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Line 10"/>
          <p:cNvSpPr>
            <a:spLocks noChangeShapeType="1"/>
          </p:cNvSpPr>
          <p:nvPr/>
        </p:nvSpPr>
        <p:spPr bwMode="auto">
          <a:xfrm>
            <a:off x="7372522" y="1726071"/>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Freeform 14"/>
          <p:cNvSpPr/>
          <p:nvPr/>
        </p:nvSpPr>
        <p:spPr bwMode="auto">
          <a:xfrm>
            <a:off x="3320890" y="1925394"/>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Line 17"/>
          <p:cNvSpPr>
            <a:spLocks noChangeShapeType="1"/>
          </p:cNvSpPr>
          <p:nvPr/>
        </p:nvSpPr>
        <p:spPr bwMode="auto">
          <a:xfrm rot="16200000" flipV="1">
            <a:off x="5388709" y="233129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Freeform 19"/>
          <p:cNvSpPr/>
          <p:nvPr/>
        </p:nvSpPr>
        <p:spPr bwMode="auto">
          <a:xfrm>
            <a:off x="7028433" y="1925395"/>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Text Box 21"/>
          <p:cNvSpPr txBox="1">
            <a:spLocks noChangeArrowheads="1"/>
          </p:cNvSpPr>
          <p:nvPr/>
        </p:nvSpPr>
        <p:spPr bwMode="auto">
          <a:xfrm>
            <a:off x="2292429" y="3291452"/>
            <a:ext cx="3071143" cy="750203"/>
          </a:xfrm>
          <a:prstGeom prst="rect">
            <a:avLst/>
          </a:prstGeom>
          <a:solidFill>
            <a:schemeClr val="bg1"/>
          </a:solidFill>
          <a:ln>
            <a:noFill/>
          </a:ln>
          <a:effectLst/>
        </p:spPr>
        <p:txBody>
          <a:bodyPr wrap="square" lIns="91436" tIns="45718" rIns="91436" bIns="45718">
            <a:spAutoFit/>
          </a:bodyPr>
          <a:lstStyle/>
          <a:p>
            <a:r>
              <a:rPr kumimoji="1" lang="en-US" altLang="zh-CN" sz="1400" b="1" dirty="0">
                <a:latin typeface="微软雅黑" panose="020B0503020204020204" pitchFamily="34" charset="-122"/>
                <a:ea typeface="微软雅黑" panose="020B0503020204020204" pitchFamily="34" charset="-122"/>
              </a:rPr>
              <a:t>B </a:t>
            </a:r>
            <a:r>
              <a:rPr kumimoji="1" lang="zh-CN" altLang="en-US" sz="1400" b="1" dirty="0">
                <a:latin typeface="微软雅黑" panose="020B0503020204020204" pitchFamily="34" charset="-122"/>
                <a:ea typeface="微软雅黑" panose="020B0503020204020204" pitchFamily="34" charset="-122"/>
              </a:rPr>
              <a:t>向 </a:t>
            </a:r>
            <a:r>
              <a:rPr kumimoji="1" lang="en-US" altLang="zh-CN" sz="1400" b="1" dirty="0">
                <a:latin typeface="微软雅黑" panose="020B0503020204020204" pitchFamily="34" charset="-122"/>
                <a:ea typeface="微软雅黑" panose="020B0503020204020204" pitchFamily="34" charset="-122"/>
              </a:rPr>
              <a:t>D </a:t>
            </a:r>
            <a:r>
              <a:rPr kumimoji="1" lang="zh-CN" altLang="en-US" sz="1400" b="1" dirty="0">
                <a:latin typeface="微软雅黑" panose="020B0503020204020204" pitchFamily="34" charset="-122"/>
                <a:ea typeface="微软雅黑" panose="020B0503020204020204" pitchFamily="34" charset="-122"/>
              </a:rPr>
              <a:t>发送数据。能发送吗？</a:t>
            </a:r>
            <a:endParaRPr kumimoji="1" lang="en-US" altLang="zh-CN" sz="1400" b="1" dirty="0">
              <a:latin typeface="微软雅黑" panose="020B0503020204020204" pitchFamily="34" charset="-122"/>
              <a:ea typeface="微软雅黑" panose="020B0503020204020204" pitchFamily="34" charset="-122"/>
            </a:endParaRPr>
          </a:p>
          <a:p>
            <a:r>
              <a:rPr kumimoji="1" lang="zh-CN" altLang="en-US" sz="1400" b="1" dirty="0">
                <a:solidFill>
                  <a:srgbClr val="CC00CC"/>
                </a:solidFill>
                <a:latin typeface="微软雅黑" panose="020B0503020204020204" pitchFamily="34" charset="-122"/>
                <a:ea typeface="微软雅黑" panose="020B0503020204020204" pitchFamily="34" charset="-122"/>
              </a:rPr>
              <a:t>如何避免与其它站的发送产生碰撞？</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r>
              <a:rPr kumimoji="1" lang="zh-CN" altLang="en-US" sz="1400" b="1" dirty="0">
                <a:solidFill>
                  <a:srgbClr val="0000FF"/>
                </a:solidFill>
                <a:latin typeface="微软雅黑" panose="020B0503020204020204" pitchFamily="34" charset="-122"/>
                <a:ea typeface="微软雅黑" panose="020B0503020204020204" pitchFamily="34" charset="-122"/>
              </a:rPr>
              <a:t>使用这种方法吧：</a:t>
            </a:r>
            <a:r>
              <a:rPr kumimoji="1" lang="en-US" altLang="zh-CN" sz="1400" b="1" dirty="0">
                <a:solidFill>
                  <a:srgbClr val="0000FF"/>
                </a:solidFill>
                <a:latin typeface="微软雅黑" panose="020B0503020204020204" pitchFamily="34" charset="-122"/>
                <a:ea typeface="微软雅黑" panose="020B0503020204020204" pitchFamily="34" charset="-122"/>
              </a:rPr>
              <a:t>CSMA/CD</a:t>
            </a:r>
            <a:r>
              <a:rPr kumimoji="1" lang="zh-CN" altLang="en-US" sz="1400" b="1" dirty="0">
                <a:solidFill>
                  <a:srgbClr val="0000FF"/>
                </a:solidFill>
                <a:latin typeface="微软雅黑" panose="020B0503020204020204" pitchFamily="34" charset="-122"/>
                <a:ea typeface="微软雅黑" panose="020B0503020204020204" pitchFamily="34" charset="-122"/>
              </a:rPr>
              <a:t>！！！</a:t>
            </a:r>
          </a:p>
        </p:txBody>
      </p:sp>
      <p:sp>
        <p:nvSpPr>
          <p:cNvPr id="15" name="Text Box 22"/>
          <p:cNvSpPr txBox="1">
            <a:spLocks noChangeArrowheads="1"/>
          </p:cNvSpPr>
          <p:nvPr/>
        </p:nvSpPr>
        <p:spPr bwMode="auto">
          <a:xfrm>
            <a:off x="4179548" y="3008012"/>
            <a:ext cx="52369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16" name="Text Box 23"/>
          <p:cNvSpPr txBox="1">
            <a:spLocks noChangeArrowheads="1"/>
          </p:cNvSpPr>
          <p:nvPr/>
        </p:nvSpPr>
        <p:spPr bwMode="auto">
          <a:xfrm>
            <a:off x="5472195" y="2996953"/>
            <a:ext cx="49123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17" name="Text Box 24"/>
          <p:cNvSpPr txBox="1">
            <a:spLocks noChangeArrowheads="1"/>
          </p:cNvSpPr>
          <p:nvPr/>
        </p:nvSpPr>
        <p:spPr bwMode="auto">
          <a:xfrm>
            <a:off x="1715397" y="2996953"/>
            <a:ext cx="538124"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18" name="Text Box 25"/>
          <p:cNvSpPr txBox="1">
            <a:spLocks noChangeArrowheads="1"/>
          </p:cNvSpPr>
          <p:nvPr/>
        </p:nvSpPr>
        <p:spPr bwMode="auto">
          <a:xfrm>
            <a:off x="6629057" y="2994496"/>
            <a:ext cx="50566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19" name="Line 26"/>
          <p:cNvSpPr>
            <a:spLocks noChangeShapeType="1"/>
          </p:cNvSpPr>
          <p:nvPr/>
        </p:nvSpPr>
        <p:spPr bwMode="auto">
          <a:xfrm flipH="1">
            <a:off x="1209238" y="1670331"/>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Text Box 27"/>
          <p:cNvSpPr txBox="1">
            <a:spLocks noChangeArrowheads="1"/>
          </p:cNvSpPr>
          <p:nvPr/>
        </p:nvSpPr>
        <p:spPr bwMode="auto">
          <a:xfrm>
            <a:off x="1638817" y="1529669"/>
            <a:ext cx="347402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21" name="Text Box 28"/>
          <p:cNvSpPr txBox="1">
            <a:spLocks noChangeArrowheads="1"/>
          </p:cNvSpPr>
          <p:nvPr/>
        </p:nvSpPr>
        <p:spPr bwMode="auto">
          <a:xfrm>
            <a:off x="6548764" y="1529669"/>
            <a:ext cx="915631"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22" name="Text Box 48"/>
          <p:cNvSpPr txBox="1">
            <a:spLocks noChangeArrowheads="1"/>
          </p:cNvSpPr>
          <p:nvPr/>
        </p:nvSpPr>
        <p:spPr bwMode="auto">
          <a:xfrm>
            <a:off x="3170459" y="2996953"/>
            <a:ext cx="309695"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2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636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5" name="Line 12"/>
          <p:cNvSpPr>
            <a:spLocks noChangeShapeType="1"/>
          </p:cNvSpPr>
          <p:nvPr/>
        </p:nvSpPr>
        <p:spPr bwMode="auto">
          <a:xfrm rot="16200000" flipV="1">
            <a:off x="1682500" y="233129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2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636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5"/>
          <p:cNvSpPr>
            <a:spLocks noChangeArrowheads="1"/>
          </p:cNvSpPr>
          <p:nvPr/>
        </p:nvSpPr>
        <p:spPr bwMode="auto">
          <a:xfrm>
            <a:off x="502923" y="88274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2" name="Rectangle 6"/>
          <p:cNvSpPr>
            <a:spLocks noChangeArrowheads="1"/>
          </p:cNvSpPr>
          <p:nvPr/>
        </p:nvSpPr>
        <p:spPr bwMode="auto">
          <a:xfrm>
            <a:off x="1672897" y="859655"/>
            <a:ext cx="5788359"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如何避免同时发送产生的碰撞？ 采用 </a:t>
            </a:r>
            <a:r>
              <a:rPr lang="en-US" altLang="zh-CN" sz="2000" b="1" dirty="0">
                <a:solidFill>
                  <a:schemeClr val="bg1"/>
                </a:solidFill>
                <a:latin typeface="微软雅黑" panose="020B0503020204020204" pitchFamily="34" charset="-122"/>
                <a:ea typeface="微软雅黑" panose="020B0503020204020204" pitchFamily="34" charset="-122"/>
              </a:rPr>
              <a:t>CSMA/CD</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3" y="1025562"/>
            <a:ext cx="826617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含义：</a:t>
            </a:r>
            <a:r>
              <a:rPr lang="zh-CN" altLang="en-US" sz="2000" b="1" dirty="0">
                <a:solidFill>
                  <a:srgbClr val="0000FF"/>
                </a:solidFill>
                <a:latin typeface="微软雅黑" panose="020B0503020204020204" pitchFamily="34" charset="-122"/>
                <a:ea typeface="微软雅黑" panose="020B0503020204020204" pitchFamily="34" charset="-122"/>
              </a:rPr>
              <a:t>载波监听多点接入 </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碰撞检测  </a:t>
            </a:r>
            <a:r>
              <a:rPr lang="en-US" altLang="zh-CN" sz="2000" b="1" dirty="0">
                <a:latin typeface="微软雅黑" panose="020B0503020204020204" pitchFamily="34" charset="-122"/>
                <a:ea typeface="微软雅黑" panose="020B0503020204020204" pitchFamily="34" charset="-122"/>
              </a:rPr>
              <a:t>(Carrier Sense Multiple Access with Collision Detection) </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多点接入</a:t>
            </a:r>
            <a:r>
              <a:rPr lang="zh-CN" altLang="en-US" sz="2000" b="1" dirty="0">
                <a:latin typeface="微软雅黑" panose="020B0503020204020204" pitchFamily="34" charset="-122"/>
                <a:ea typeface="微软雅黑" panose="020B0503020204020204" pitchFamily="34" charset="-122"/>
              </a:rPr>
              <a:t>”表示许多计算机以多点接入的方式连接在一根总线上。</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载波监听</a:t>
            </a:r>
            <a:r>
              <a:rPr lang="zh-CN" altLang="en-US" sz="2000" b="1" dirty="0">
                <a:latin typeface="微软雅黑" panose="020B0503020204020204" pitchFamily="34" charset="-122"/>
                <a:ea typeface="微软雅黑" panose="020B0503020204020204" pitchFamily="34" charset="-122"/>
              </a:rPr>
              <a:t>”是指每一个站在发送数据之前先要检测一下总线上是否有其他计算机在发送数据，如果有，则暂时不要发送数据，以免发生碰撞。 </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“载波监听”就是用电子技术检测总线上有没有其他计算机发送的数据信号。</a:t>
            </a:r>
          </a:p>
        </p:txBody>
      </p:sp>
      <p:sp>
        <p:nvSpPr>
          <p:cNvPr id="9" name="AutoShape 5"/>
          <p:cNvSpPr>
            <a:spLocks noChangeArrowheads="1"/>
          </p:cNvSpPr>
          <p:nvPr/>
        </p:nvSpPr>
        <p:spPr bwMode="auto">
          <a:xfrm>
            <a:off x="502923" y="6665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0" name="Rectangle 6"/>
          <p:cNvSpPr>
            <a:spLocks noChangeArrowheads="1"/>
          </p:cNvSpPr>
          <p:nvPr/>
        </p:nvSpPr>
        <p:spPr bwMode="auto">
          <a:xfrm>
            <a:off x="3410346" y="643478"/>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以太网提供的服务</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7" y="604558"/>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3" name="Rectangle 6"/>
          <p:cNvSpPr>
            <a:spLocks noChangeArrowheads="1"/>
          </p:cNvSpPr>
          <p:nvPr/>
        </p:nvSpPr>
        <p:spPr bwMode="auto">
          <a:xfrm>
            <a:off x="3093071" y="553143"/>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3.1.1  </a:t>
            </a:r>
            <a:r>
              <a:rPr lang="zh-CN" altLang="en-US" sz="2400" b="1" dirty="0">
                <a:solidFill>
                  <a:schemeClr val="bg1"/>
                </a:solidFill>
                <a:latin typeface="微软雅黑" panose="020B0503020204020204" pitchFamily="34" charset="-122"/>
                <a:ea typeface="微软雅黑" panose="020B0503020204020204" pitchFamily="34" charset="-122"/>
              </a:rPr>
              <a:t>数据链路和帧</a:t>
            </a:r>
          </a:p>
        </p:txBody>
      </p:sp>
      <p:sp>
        <p:nvSpPr>
          <p:cNvPr id="4" name="Rectangle 8"/>
          <p:cNvSpPr>
            <a:spLocks noChangeArrowheads="1"/>
          </p:cNvSpPr>
          <p:nvPr/>
        </p:nvSpPr>
        <p:spPr bwMode="auto">
          <a:xfrm>
            <a:off x="466347" y="981007"/>
            <a:ext cx="8129015"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0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链路 </a:t>
            </a:r>
            <a:r>
              <a:rPr lang="en-US" altLang="zh-CN" sz="2000" b="1" dirty="0">
                <a:latin typeface="微软雅黑" panose="020B0503020204020204" pitchFamily="34" charset="-122"/>
                <a:ea typeface="微软雅黑" panose="020B0503020204020204" pitchFamily="34" charset="-122"/>
              </a:rPr>
              <a:t>(link) </a:t>
            </a:r>
            <a:r>
              <a:rPr lang="zh-CN" altLang="en-US" sz="2000" b="1" dirty="0">
                <a:latin typeface="微软雅黑" panose="020B0503020204020204" pitchFamily="34" charset="-122"/>
                <a:ea typeface="微软雅黑" panose="020B0503020204020204" pitchFamily="34" charset="-122"/>
              </a:rPr>
              <a:t>是一条无源的</a:t>
            </a:r>
            <a:r>
              <a:rPr lang="zh-CN" altLang="en-US" sz="2000" b="1" dirty="0">
                <a:solidFill>
                  <a:srgbClr val="FF0000"/>
                </a:solidFill>
                <a:latin typeface="微软雅黑" panose="020B0503020204020204" pitchFamily="34" charset="-122"/>
                <a:ea typeface="微软雅黑" panose="020B0503020204020204" pitchFamily="34" charset="-122"/>
              </a:rPr>
              <a:t>点到点</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00B050"/>
                </a:solidFill>
                <a:latin typeface="微软雅黑" panose="020B0503020204020204" pitchFamily="34" charset="-122"/>
                <a:ea typeface="微软雅黑" panose="020B0503020204020204" pitchFamily="34" charset="-122"/>
              </a:rPr>
              <a:t>物理线路</a:t>
            </a:r>
            <a:r>
              <a:rPr lang="zh-CN" altLang="en-US" sz="2000" b="1" dirty="0">
                <a:latin typeface="微软雅黑" panose="020B0503020204020204" pitchFamily="34" charset="-122"/>
                <a:ea typeface="微软雅黑" panose="020B0503020204020204" pitchFamily="34" charset="-122"/>
              </a:rPr>
              <a:t>段，中间</a:t>
            </a:r>
            <a:r>
              <a:rPr lang="zh-CN" altLang="en-US" sz="2000" b="1" dirty="0">
                <a:solidFill>
                  <a:srgbClr val="FF0000"/>
                </a:solidFill>
                <a:latin typeface="微软雅黑" panose="020B0503020204020204" pitchFamily="34" charset="-122"/>
                <a:ea typeface="微软雅黑" panose="020B0503020204020204" pitchFamily="34" charset="-122"/>
              </a:rPr>
              <a:t>没有任何其他的交换结点</a:t>
            </a:r>
            <a:r>
              <a:rPr lang="zh-CN" altLang="en-US" sz="2000" b="1" dirty="0">
                <a:latin typeface="微软雅黑" panose="020B0503020204020204" pitchFamily="34" charset="-122"/>
                <a:ea typeface="微软雅黑" panose="020B0503020204020204" pitchFamily="34" charset="-122"/>
              </a:rPr>
              <a:t>。</a:t>
            </a:r>
          </a:p>
          <a:p>
            <a:pPr marL="598775" indent="-342884">
              <a:lnSpc>
                <a:spcPts val="3000"/>
              </a:lnSpc>
              <a:buClr>
                <a:srgbClr val="7030A0"/>
              </a:buClr>
              <a:buSzPct val="75000"/>
              <a:buFont typeface="Wingdings" panose="05000000000000000000" pitchFamily="2" charset="2"/>
              <a:buChar char="u"/>
            </a:pPr>
            <a:r>
              <a:rPr lang="zh-CN" altLang="en-US" sz="2000" b="1" dirty="0">
                <a:solidFill>
                  <a:srgbClr val="0000FF"/>
                </a:solidFill>
                <a:latin typeface="微软雅黑" panose="020B0503020204020204" pitchFamily="34" charset="-122"/>
                <a:ea typeface="微软雅黑" panose="020B0503020204020204" pitchFamily="34" charset="-122"/>
              </a:rPr>
              <a:t>一条链路只是一条通路的一个组成部分</a:t>
            </a:r>
            <a:r>
              <a:rPr lang="zh-CN" altLang="en-US" sz="2000" b="1" dirty="0">
                <a:latin typeface="微软雅黑" panose="020B0503020204020204" pitchFamily="34" charset="-122"/>
                <a:ea typeface="微软雅黑" panose="020B0503020204020204" pitchFamily="34" charset="-122"/>
              </a:rPr>
              <a:t>。</a:t>
            </a:r>
          </a:p>
          <a:p>
            <a:pPr marL="268592" indent="-268592">
              <a:lnSpc>
                <a:spcPts val="30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数据链路</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(data link) </a:t>
            </a:r>
            <a:r>
              <a:rPr lang="zh-CN" altLang="en-US" sz="2000" b="1" dirty="0">
                <a:latin typeface="微软雅黑" panose="020B0503020204020204" pitchFamily="34" charset="-122"/>
                <a:ea typeface="微软雅黑" panose="020B0503020204020204" pitchFamily="34" charset="-122"/>
              </a:rPr>
              <a:t>除了</a:t>
            </a:r>
            <a:r>
              <a:rPr lang="zh-CN" altLang="en-US" sz="2000" b="1" dirty="0">
                <a:solidFill>
                  <a:srgbClr val="00B050"/>
                </a:solidFill>
                <a:latin typeface="微软雅黑" panose="020B0503020204020204" pitchFamily="34" charset="-122"/>
                <a:ea typeface="微软雅黑" panose="020B0503020204020204" pitchFamily="34" charset="-122"/>
              </a:rPr>
              <a:t>物理线路</a:t>
            </a:r>
            <a:r>
              <a:rPr lang="zh-CN" altLang="en-US" sz="2000" b="1" dirty="0">
                <a:latin typeface="微软雅黑" panose="020B0503020204020204" pitchFamily="34" charset="-122"/>
                <a:ea typeface="微软雅黑" panose="020B0503020204020204" pitchFamily="34" charset="-122"/>
              </a:rPr>
              <a:t>外，还必须有</a:t>
            </a:r>
            <a:r>
              <a:rPr lang="zh-CN" altLang="en-US" sz="2000" b="1" dirty="0">
                <a:solidFill>
                  <a:srgbClr val="00B050"/>
                </a:solidFill>
                <a:latin typeface="微软雅黑" panose="020B0503020204020204" pitchFamily="34" charset="-122"/>
                <a:ea typeface="微软雅黑" panose="020B0503020204020204" pitchFamily="34" charset="-122"/>
              </a:rPr>
              <a:t>通信协议</a:t>
            </a:r>
            <a:r>
              <a:rPr lang="zh-CN" altLang="en-US" sz="2000" b="1" dirty="0">
                <a:latin typeface="微软雅黑" panose="020B0503020204020204" pitchFamily="34" charset="-122"/>
                <a:ea typeface="微软雅黑" panose="020B0503020204020204" pitchFamily="34" charset="-122"/>
              </a:rPr>
              <a:t>来控制这些数据的传输。若把</a:t>
            </a:r>
            <a:r>
              <a:rPr lang="zh-CN" altLang="en-US" sz="2000" b="1" dirty="0">
                <a:solidFill>
                  <a:srgbClr val="FF0000"/>
                </a:solidFill>
                <a:latin typeface="微软雅黑" panose="020B0503020204020204" pitchFamily="34" charset="-122"/>
                <a:ea typeface="微软雅黑" panose="020B0503020204020204" pitchFamily="34" charset="-122"/>
              </a:rPr>
              <a:t>实现这些协议的硬件和软件</a:t>
            </a:r>
            <a:r>
              <a:rPr lang="zh-CN" altLang="en-US" sz="2000" b="1" dirty="0">
                <a:latin typeface="微软雅黑" panose="020B0503020204020204" pitchFamily="34" charset="-122"/>
                <a:ea typeface="微软雅黑" panose="020B0503020204020204" pitchFamily="34" charset="-122"/>
              </a:rPr>
              <a:t>加到链路上，就构成了数据链路。</a:t>
            </a:r>
          </a:p>
          <a:p>
            <a:pPr marL="625445" indent="-360662">
              <a:lnSpc>
                <a:spcPts val="30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现在最常用的方法是使用</a:t>
            </a:r>
            <a:r>
              <a:rPr lang="zh-CN" altLang="en-US" sz="2000" b="1" dirty="0">
                <a:solidFill>
                  <a:srgbClr val="00B050"/>
                </a:solidFill>
                <a:latin typeface="微软雅黑" panose="020B0503020204020204" pitchFamily="34" charset="-122"/>
                <a:ea typeface="微软雅黑" panose="020B0503020204020204" pitchFamily="34" charset="-122"/>
              </a:rPr>
              <a:t>适配器</a:t>
            </a:r>
            <a:r>
              <a:rPr lang="zh-CN" altLang="en-US" sz="2000" b="1" dirty="0">
                <a:latin typeface="微软雅黑" panose="020B0503020204020204" pitchFamily="34" charset="-122"/>
                <a:ea typeface="微软雅黑" panose="020B0503020204020204" pitchFamily="34" charset="-122"/>
              </a:rPr>
              <a:t>（即网卡）来实现这些协议的硬件和软件。</a:t>
            </a:r>
          </a:p>
          <a:p>
            <a:pPr marL="625445" indent="-360662">
              <a:lnSpc>
                <a:spcPts val="30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一般的适配器都包括了</a:t>
            </a:r>
            <a:r>
              <a:rPr lang="zh-CN" altLang="en-US" sz="2000" b="1" dirty="0">
                <a:solidFill>
                  <a:srgbClr val="FF0000"/>
                </a:solidFill>
                <a:latin typeface="微软雅黑" panose="020B0503020204020204" pitchFamily="34" charset="-122"/>
                <a:ea typeface="微软雅黑" panose="020B0503020204020204" pitchFamily="34" charset="-122"/>
              </a:rPr>
              <a:t>数据链路层</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物理层</a:t>
            </a:r>
            <a:r>
              <a:rPr lang="zh-CN" altLang="en-US" sz="2000" b="1" dirty="0">
                <a:latin typeface="微软雅黑" panose="020B0503020204020204" pitchFamily="34" charset="-122"/>
                <a:ea typeface="微软雅黑" panose="020B0503020204020204" pitchFamily="34" charset="-122"/>
              </a:rPr>
              <a:t>这两层的功能。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429771" y="1245018"/>
            <a:ext cx="8202167" cy="30546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碰撞检测</a:t>
            </a:r>
            <a:r>
              <a:rPr lang="zh-CN" altLang="en-US" sz="2000" b="1" dirty="0">
                <a:latin typeface="微软雅黑" panose="020B0503020204020204" pitchFamily="34" charset="-122"/>
                <a:ea typeface="微软雅黑" panose="020B0503020204020204" pitchFamily="34" charset="-122"/>
              </a:rPr>
              <a:t>”就是计算机边发送数据边检测信道上的信号电压大小。</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当几个站同时在总线上发送数据时，总线上的信号电压摆动值将会增大（互相叠加）。</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当一个站检测到的信号电压摆动值超过一定的门限值时，就认为总线上至少有两个站同时在发送数据，表明产生了碰撞。</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所谓“碰撞”就是发生了冲突。因此“碰撞检测”也称为“冲突检</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57487" eaLnBrk="0" hangingPunct="0">
              <a:lnSpc>
                <a:spcPts val="3300"/>
              </a:lnSpc>
              <a:buClr>
                <a:srgbClr val="0070C0"/>
              </a:buClr>
            </a:pPr>
            <a:r>
              <a:rPr lang="zh-CN" altLang="en-US" sz="2000" b="1" dirty="0">
                <a:solidFill>
                  <a:srgbClr val="0000FF"/>
                </a:solidFill>
                <a:latin typeface="微软雅黑" panose="020B0503020204020204" pitchFamily="34" charset="-122"/>
                <a:ea typeface="微软雅黑" panose="020B0503020204020204" pitchFamily="34" charset="-122"/>
              </a:rPr>
              <a:t>测”。</a:t>
            </a:r>
          </a:p>
        </p:txBody>
      </p:sp>
      <p:sp>
        <p:nvSpPr>
          <p:cNvPr id="6" name="AutoShape 5"/>
          <p:cNvSpPr>
            <a:spLocks noChangeArrowheads="1"/>
          </p:cNvSpPr>
          <p:nvPr/>
        </p:nvSpPr>
        <p:spPr bwMode="auto">
          <a:xfrm>
            <a:off x="502923" y="84944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3955369" y="826359"/>
            <a:ext cx="1223408"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碰撞检测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6"/>
          <p:cNvSpPr>
            <a:spLocks noChangeArrowheads="1"/>
          </p:cNvSpPr>
          <p:nvPr/>
        </p:nvSpPr>
        <p:spPr bwMode="auto">
          <a:xfrm>
            <a:off x="502923" y="1674785"/>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在发生碰撞时，总线上传输的信号产生了严重的失真，无法从中恢复出有用的信息来。</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每一个正在发送数据的站，一旦发现总线上出现了碰撞，就要</a:t>
            </a:r>
            <a:r>
              <a:rPr lang="zh-CN" altLang="en-US" sz="2000" b="1" dirty="0">
                <a:solidFill>
                  <a:srgbClr val="CC00CC"/>
                </a:solidFill>
                <a:latin typeface="微软雅黑" panose="020B0503020204020204" pitchFamily="34" charset="-122"/>
                <a:ea typeface="微软雅黑" panose="020B0503020204020204" pitchFamily="34" charset="-122"/>
              </a:rPr>
              <a:t>立即停止发送</a:t>
            </a:r>
            <a:r>
              <a:rPr lang="zh-CN" altLang="en-US" sz="2000" b="1" dirty="0">
                <a:solidFill>
                  <a:srgbClr val="0000FF"/>
                </a:solidFill>
                <a:latin typeface="微软雅黑" panose="020B0503020204020204" pitchFamily="34" charset="-122"/>
                <a:ea typeface="微软雅黑" panose="020B0503020204020204" pitchFamily="34" charset="-122"/>
              </a:rPr>
              <a:t>，免得继续浪费网络资源，然后</a:t>
            </a:r>
            <a:r>
              <a:rPr lang="zh-CN" altLang="en-US" sz="2000" b="1" dirty="0">
                <a:solidFill>
                  <a:srgbClr val="CC00CC"/>
                </a:solidFill>
                <a:latin typeface="微软雅黑" panose="020B0503020204020204" pitchFamily="34" charset="-122"/>
                <a:ea typeface="微软雅黑" panose="020B0503020204020204" pitchFamily="34" charset="-122"/>
              </a:rPr>
              <a:t>等待一段随机时间</a:t>
            </a:r>
            <a:r>
              <a:rPr lang="zh-CN" altLang="en-US" sz="2000" b="1" dirty="0">
                <a:solidFill>
                  <a:srgbClr val="0000FF"/>
                </a:solidFill>
                <a:latin typeface="微软雅黑" panose="020B0503020204020204" pitchFamily="34" charset="-122"/>
                <a:ea typeface="微软雅黑" panose="020B0503020204020204" pitchFamily="34" charset="-122"/>
              </a:rPr>
              <a:t>后再次发送。</a:t>
            </a:r>
          </a:p>
        </p:txBody>
      </p:sp>
      <p:sp>
        <p:nvSpPr>
          <p:cNvPr id="45" name="AutoShape 5"/>
          <p:cNvSpPr>
            <a:spLocks noChangeArrowheads="1"/>
          </p:cNvSpPr>
          <p:nvPr/>
        </p:nvSpPr>
        <p:spPr bwMode="auto">
          <a:xfrm>
            <a:off x="502923" y="12792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6" name="Rectangle 6"/>
          <p:cNvSpPr>
            <a:spLocks noChangeArrowheads="1"/>
          </p:cNvSpPr>
          <p:nvPr/>
        </p:nvSpPr>
        <p:spPr bwMode="auto">
          <a:xfrm>
            <a:off x="3695684" y="1256127"/>
            <a:ext cx="174278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检测到碰撞后</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5"/>
          <p:cNvSpPr>
            <a:spLocks noChangeArrowheads="1"/>
          </p:cNvSpPr>
          <p:nvPr/>
        </p:nvSpPr>
        <p:spPr bwMode="auto">
          <a:xfrm>
            <a:off x="502923" y="61567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2" name="Rectangle 6"/>
          <p:cNvSpPr>
            <a:spLocks noChangeArrowheads="1"/>
          </p:cNvSpPr>
          <p:nvPr/>
        </p:nvSpPr>
        <p:spPr bwMode="auto">
          <a:xfrm>
            <a:off x="3009801" y="592587"/>
            <a:ext cx="311455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a:solidFill>
                  <a:schemeClr val="bg1"/>
                </a:solidFill>
                <a:latin typeface="微软雅黑" panose="020B0503020204020204" pitchFamily="34" charset="-122"/>
                <a:ea typeface="微软雅黑" panose="020B0503020204020204" pitchFamily="34" charset="-122"/>
              </a:rPr>
              <a:t>协议工作流程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1149952" y="1038008"/>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准备发送</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4" name="菱形 93"/>
          <p:cNvSpPr/>
          <p:nvPr/>
        </p:nvSpPr>
        <p:spPr>
          <a:xfrm>
            <a:off x="1149952" y="2222289"/>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侦听到载波？</a:t>
            </a:r>
          </a:p>
        </p:txBody>
      </p:sp>
      <p:sp>
        <p:nvSpPr>
          <p:cNvPr id="95" name="矩形 94"/>
          <p:cNvSpPr/>
          <p:nvPr/>
        </p:nvSpPr>
        <p:spPr>
          <a:xfrm>
            <a:off x="1149952" y="294484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开始发送，</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同时进行碰撞检测</a:t>
            </a:r>
          </a:p>
        </p:txBody>
      </p:sp>
      <p:sp>
        <p:nvSpPr>
          <p:cNvPr id="96" name="菱形 95"/>
          <p:cNvSpPr/>
          <p:nvPr/>
        </p:nvSpPr>
        <p:spPr>
          <a:xfrm>
            <a:off x="1149952" y="3506797"/>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检测到碰撞？</a:t>
            </a:r>
          </a:p>
        </p:txBody>
      </p:sp>
      <p:sp>
        <p:nvSpPr>
          <p:cNvPr id="97" name="矩形 96"/>
          <p:cNvSpPr/>
          <p:nvPr/>
        </p:nvSpPr>
        <p:spPr>
          <a:xfrm>
            <a:off x="1149952" y="4250365"/>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发送，直到完毕</a:t>
            </a:r>
          </a:p>
        </p:txBody>
      </p:sp>
      <p:sp>
        <p:nvSpPr>
          <p:cNvPr id="98" name="矩形 97"/>
          <p:cNvSpPr/>
          <p:nvPr/>
        </p:nvSpPr>
        <p:spPr>
          <a:xfrm>
            <a:off x="1149952" y="163558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载波侦听</a:t>
            </a:r>
          </a:p>
        </p:txBody>
      </p:sp>
      <p:cxnSp>
        <p:nvCxnSpPr>
          <p:cNvPr id="99" name="直接箭头连接符 98"/>
          <p:cNvCxnSpPr>
            <a:stCxn id="95" idx="2"/>
            <a:endCxn id="96" idx="0"/>
          </p:cNvCxnSpPr>
          <p:nvPr/>
        </p:nvCxnSpPr>
        <p:spPr>
          <a:xfrm>
            <a:off x="1868439" y="3335594"/>
            <a:ext cx="0" cy="17120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1868439" y="4007540"/>
            <a:ext cx="0" cy="24282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1868439" y="2723031"/>
            <a:ext cx="0" cy="221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1868439" y="2026334"/>
            <a:ext cx="0"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1868439" y="1428759"/>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4161170" y="3562368"/>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停止发送</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p:nvSpPr>
        <p:spPr>
          <a:xfrm>
            <a:off x="4161170" y="1038007"/>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等待随机时间</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cxnSp>
        <p:nvCxnSpPr>
          <p:cNvPr id="106" name="直接箭头连接符 105"/>
          <p:cNvCxnSpPr>
            <a:stCxn id="96" idx="3"/>
            <a:endCxn id="104" idx="1"/>
          </p:cNvCxnSpPr>
          <p:nvPr/>
        </p:nvCxnSpPr>
        <p:spPr>
          <a:xfrm>
            <a:off x="2586929" y="3757167"/>
            <a:ext cx="1574243"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4879658" y="1428759"/>
            <a:ext cx="1" cy="213361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2586927" y="1233384"/>
            <a:ext cx="1574242"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2586929" y="1233383"/>
            <a:ext cx="1028695"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630473" y="2222279"/>
            <a:ext cx="954107"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是，信道忙</a:t>
            </a:r>
          </a:p>
        </p:txBody>
      </p:sp>
      <p:sp>
        <p:nvSpPr>
          <p:cNvPr id="111" name="TextBox 110"/>
          <p:cNvSpPr txBox="1"/>
          <p:nvPr/>
        </p:nvSpPr>
        <p:spPr>
          <a:xfrm>
            <a:off x="2661516" y="3500072"/>
            <a:ext cx="338554"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是</a:t>
            </a:r>
          </a:p>
        </p:txBody>
      </p:sp>
      <p:sp>
        <p:nvSpPr>
          <p:cNvPr id="112" name="TextBox 111"/>
          <p:cNvSpPr txBox="1"/>
          <p:nvPr/>
        </p:nvSpPr>
        <p:spPr>
          <a:xfrm>
            <a:off x="1540290" y="3986591"/>
            <a:ext cx="338554"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113" name="TextBox 112"/>
          <p:cNvSpPr txBox="1"/>
          <p:nvPr/>
        </p:nvSpPr>
        <p:spPr>
          <a:xfrm>
            <a:off x="1540290" y="2672753"/>
            <a:ext cx="338554"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2" name="矩形 1"/>
          <p:cNvSpPr/>
          <p:nvPr/>
        </p:nvSpPr>
        <p:spPr>
          <a:xfrm>
            <a:off x="5855371" y="1428758"/>
            <a:ext cx="3118022" cy="1615827"/>
          </a:xfrm>
          <a:prstGeom prst="rect">
            <a:avLst/>
          </a:prstGeom>
        </p:spPr>
        <p:txBody>
          <a:bodyPr wrap="square" lIns="91436" tIns="45718" rIns="91436" bIns="45718">
            <a:spAutoFit/>
          </a:bodyPr>
          <a:lstStyle/>
          <a:p>
            <a:pPr lvl="0" eaLnBrk="0" hangingPunct="0">
              <a:lnSpc>
                <a:spcPct val="150000"/>
              </a:lnSpc>
              <a:buClr>
                <a:srgbClr val="0070C0"/>
              </a:buClr>
            </a:pPr>
            <a:r>
              <a:rPr lang="zh-CN" altLang="en-US" sz="1600" b="1" dirty="0">
                <a:solidFill>
                  <a:srgbClr val="FF0000"/>
                </a:solidFill>
                <a:latin typeface="微软雅黑" panose="020B0503020204020204" pitchFamily="34" charset="-122"/>
                <a:ea typeface="微软雅黑" panose="020B0503020204020204" pitchFamily="34" charset="-122"/>
              </a:rPr>
              <a:t>注意：</a:t>
            </a:r>
            <a:endParaRPr lang="en-US" altLang="zh-CN" sz="1600" b="1" dirty="0">
              <a:solidFill>
                <a:srgbClr val="FF0000"/>
              </a:solidFill>
              <a:latin typeface="微软雅黑" panose="020B0503020204020204" pitchFamily="34" charset="-122"/>
              <a:ea typeface="微软雅黑" panose="020B0503020204020204" pitchFamily="34" charset="-122"/>
            </a:endParaRPr>
          </a:p>
          <a:p>
            <a:pPr lvl="0" eaLnBrk="0" hangingPunct="0">
              <a:lnSpc>
                <a:spcPct val="150000"/>
              </a:lnSpc>
              <a:buClr>
                <a:srgbClr val="0070C0"/>
              </a:buClr>
            </a:pP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）适配器每发一个新的帧，就要执行一次</a:t>
            </a:r>
            <a:r>
              <a:rPr lang="en-US" altLang="zh-CN" sz="1600" b="1" dirty="0">
                <a:solidFill>
                  <a:srgbClr val="FF0000"/>
                </a:solidFill>
                <a:latin typeface="微软雅黑" panose="020B0503020204020204" pitchFamily="34" charset="-122"/>
                <a:ea typeface="微软雅黑" panose="020B0503020204020204" pitchFamily="34" charset="-122"/>
              </a:rPr>
              <a:t>CSMA/CD</a:t>
            </a:r>
            <a:r>
              <a:rPr lang="zh-CN" altLang="en-US" sz="1600" b="1" dirty="0">
                <a:solidFill>
                  <a:srgbClr val="FF0000"/>
                </a:solidFill>
                <a:latin typeface="微软雅黑" panose="020B0503020204020204" pitchFamily="34" charset="-122"/>
                <a:ea typeface="微软雅黑" panose="020B0503020204020204" pitchFamily="34" charset="-122"/>
              </a:rPr>
              <a:t>算法。</a:t>
            </a:r>
            <a:endParaRPr lang="en-US" altLang="zh-CN" sz="1600" b="1" dirty="0">
              <a:solidFill>
                <a:srgbClr val="FF0000"/>
              </a:solidFill>
              <a:latin typeface="微软雅黑" panose="020B0503020204020204" pitchFamily="34" charset="-122"/>
              <a:ea typeface="微软雅黑" panose="020B0503020204020204" pitchFamily="34" charset="-122"/>
            </a:endParaRPr>
          </a:p>
          <a:p>
            <a:pPr lvl="0" eaLnBrk="0" hangingPunct="0">
              <a:lnSpc>
                <a:spcPct val="150000"/>
              </a:lnSpc>
              <a:buClr>
                <a:srgbClr val="0070C0"/>
              </a:buClr>
            </a:pP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2</a:t>
            </a:r>
            <a:r>
              <a:rPr lang="zh-CN" altLang="en-US" sz="1600" b="1" dirty="0">
                <a:solidFill>
                  <a:srgbClr val="FF0000"/>
                </a:solidFill>
                <a:latin typeface="微软雅黑" panose="020B0503020204020204" pitchFamily="34" charset="-122"/>
                <a:ea typeface="微软雅黑" panose="020B0503020204020204" pitchFamily="34" charset="-122"/>
              </a:rPr>
              <a:t>）帧间最小间隔为</a:t>
            </a:r>
            <a:r>
              <a:rPr lang="en-US" altLang="zh-CN" sz="1600" b="1" dirty="0">
                <a:solidFill>
                  <a:srgbClr val="FF0000"/>
                </a:solidFill>
                <a:latin typeface="微软雅黑" panose="020B0503020204020204" pitchFamily="34" charset="-122"/>
                <a:ea typeface="微软雅黑" panose="020B0503020204020204" pitchFamily="34" charset="-122"/>
              </a:rPr>
              <a:t>9.6</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b="1" dirty="0">
                <a:solidFill>
                  <a:srgbClr val="FF0000"/>
                </a:solidFill>
                <a:latin typeface="微软雅黑" panose="020B0503020204020204" pitchFamily="34" charset="-122"/>
                <a:ea typeface="微软雅黑" panose="020B0503020204020204" pitchFamily="34" charset="-122"/>
              </a:rPr>
              <a:t>s</a:t>
            </a:r>
            <a:r>
              <a:rPr lang="zh-CN" altLang="en-US" sz="1600"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 </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 name="Rectangle 6"/>
          <p:cNvSpPr>
            <a:spLocks noChangeArrowheads="1"/>
          </p:cNvSpPr>
          <p:nvPr/>
        </p:nvSpPr>
        <p:spPr bwMode="auto">
          <a:xfrm>
            <a:off x="641134" y="641362"/>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为什么要进行碰撞检测？ 因为信号传播时延对载波监听产生了影响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02923" y="1106424"/>
            <a:ext cx="8129014" cy="26334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 name="Line 2"/>
          <p:cNvSpPr>
            <a:spLocks noChangeShapeType="1"/>
          </p:cNvSpPr>
          <p:nvPr/>
        </p:nvSpPr>
        <p:spPr bwMode="auto">
          <a:xfrm>
            <a:off x="2863582" y="1715063"/>
            <a:ext cx="2983640" cy="0"/>
          </a:xfrm>
          <a:prstGeom prst="line">
            <a:avLst/>
          </a:prstGeom>
          <a:noFill/>
          <a:ln w="57150" cmpd="sng">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 name="Line 3"/>
          <p:cNvSpPr>
            <a:spLocks noChangeShapeType="1"/>
          </p:cNvSpPr>
          <p:nvPr/>
        </p:nvSpPr>
        <p:spPr bwMode="auto">
          <a:xfrm>
            <a:off x="2969530" y="1544337"/>
            <a:ext cx="2708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4055617" y="1283626"/>
            <a:ext cx="638393" cy="309056"/>
          </a:xfrm>
          <a:prstGeom prst="rect">
            <a:avLst/>
          </a:prstGeom>
          <a:noFill/>
          <a:ln>
            <a:noFill/>
          </a:ln>
          <a:effectLst/>
        </p:spPr>
        <p:txBody>
          <a:bodyPr wrap="none" lIns="90484" tIns="44448" rIns="90484" bIns="44448">
            <a:spAutoFit/>
          </a:bodyPr>
          <a:lstStyle/>
          <a:p>
            <a:pPr defTabSz="761962" eaLnBrk="0" hangingPunct="0"/>
            <a:r>
              <a:rPr kumimoji="1" lang="en-US" altLang="zh-CN" sz="1400" b="1" dirty="0">
                <a:solidFill>
                  <a:srgbClr val="CC3300"/>
                </a:solidFill>
                <a:latin typeface="微软雅黑" panose="020B0503020204020204" pitchFamily="34" charset="-122"/>
                <a:ea typeface="微软雅黑" panose="020B0503020204020204" pitchFamily="34" charset="-122"/>
              </a:rPr>
              <a:t>1 km</a:t>
            </a:r>
          </a:p>
        </p:txBody>
      </p:sp>
      <p:sp>
        <p:nvSpPr>
          <p:cNvPr id="11" name="Line 5"/>
          <p:cNvSpPr>
            <a:spLocks noChangeShapeType="1"/>
          </p:cNvSpPr>
          <p:nvPr/>
        </p:nvSpPr>
        <p:spPr bwMode="auto">
          <a:xfrm>
            <a:off x="2856468" y="1717878"/>
            <a:ext cx="0" cy="10684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Line 6"/>
          <p:cNvSpPr>
            <a:spLocks noChangeShapeType="1"/>
          </p:cNvSpPr>
          <p:nvPr/>
        </p:nvSpPr>
        <p:spPr bwMode="auto">
          <a:xfrm>
            <a:off x="2859517" y="1717879"/>
            <a:ext cx="2975510" cy="513116"/>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Rectangle 7"/>
          <p:cNvSpPr>
            <a:spLocks noChangeArrowheads="1"/>
          </p:cNvSpPr>
          <p:nvPr/>
        </p:nvSpPr>
        <p:spPr bwMode="auto">
          <a:xfrm>
            <a:off x="2720659" y="1407298"/>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600" b="1" dirty="0">
                <a:latin typeface="微软雅黑" panose="020B0503020204020204" pitchFamily="34" charset="-122"/>
                <a:ea typeface="微软雅黑" panose="020B0503020204020204" pitchFamily="34" charset="-122"/>
              </a:rPr>
              <a:t>A</a:t>
            </a:r>
          </a:p>
        </p:txBody>
      </p:sp>
      <p:sp>
        <p:nvSpPr>
          <p:cNvPr id="14" name="Rectangle 8"/>
          <p:cNvSpPr>
            <a:spLocks noChangeArrowheads="1"/>
          </p:cNvSpPr>
          <p:nvPr/>
        </p:nvSpPr>
        <p:spPr bwMode="auto">
          <a:xfrm>
            <a:off x="5667384" y="1421454"/>
            <a:ext cx="3238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600" b="1" dirty="0">
                <a:latin typeface="微软雅黑" panose="020B0503020204020204" pitchFamily="34" charset="-122"/>
                <a:ea typeface="微软雅黑" panose="020B0503020204020204" pitchFamily="34" charset="-122"/>
              </a:rPr>
              <a:t>B</a:t>
            </a:r>
          </a:p>
        </p:txBody>
      </p:sp>
      <p:sp>
        <p:nvSpPr>
          <p:cNvPr id="15" name="Line 9"/>
          <p:cNvSpPr>
            <a:spLocks noChangeShapeType="1"/>
          </p:cNvSpPr>
          <p:nvPr/>
        </p:nvSpPr>
        <p:spPr bwMode="auto">
          <a:xfrm flipH="1">
            <a:off x="2781269" y="1920499"/>
            <a:ext cx="4065" cy="6444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 name="Rectangle 10"/>
          <p:cNvSpPr>
            <a:spLocks noChangeArrowheads="1"/>
          </p:cNvSpPr>
          <p:nvPr/>
        </p:nvSpPr>
        <p:spPr bwMode="auto">
          <a:xfrm>
            <a:off x="2494727" y="2098264"/>
            <a:ext cx="2677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600" b="1" i="1" dirty="0">
                <a:latin typeface="微软雅黑" panose="020B0503020204020204" pitchFamily="34" charset="-122"/>
                <a:ea typeface="微软雅黑" panose="020B0503020204020204" pitchFamily="34" charset="-122"/>
              </a:rPr>
              <a:t>t</a:t>
            </a:r>
          </a:p>
        </p:txBody>
      </p:sp>
      <p:sp>
        <p:nvSpPr>
          <p:cNvPr id="17" name="Line 11"/>
          <p:cNvSpPr>
            <a:spLocks noChangeShapeType="1"/>
          </p:cNvSpPr>
          <p:nvPr/>
        </p:nvSpPr>
        <p:spPr bwMode="auto">
          <a:xfrm>
            <a:off x="5847221" y="1711311"/>
            <a:ext cx="0" cy="87708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8" name="Line 12"/>
          <p:cNvSpPr>
            <a:spLocks noChangeShapeType="1"/>
          </p:cNvSpPr>
          <p:nvPr/>
        </p:nvSpPr>
        <p:spPr bwMode="auto">
          <a:xfrm flipH="1">
            <a:off x="2856468" y="2133438"/>
            <a:ext cx="2989738" cy="519682"/>
          </a:xfrm>
          <a:prstGeom prst="line">
            <a:avLst/>
          </a:prstGeom>
          <a:noFill/>
          <a:ln w="571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19" name="Group 13"/>
          <p:cNvGrpSpPr/>
          <p:nvPr/>
        </p:nvGrpSpPr>
        <p:grpSpPr bwMode="auto">
          <a:xfrm>
            <a:off x="4934652" y="1497435"/>
            <a:ext cx="786559" cy="686656"/>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ln>
            <a:effectLst/>
          </p:spPr>
          <p:txBody>
            <a:bodyPr wrap="none" anchor="ctr"/>
            <a:lstStyle/>
            <a:p>
              <a:pPr algn="ct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碰撞</a:t>
              </a:r>
            </a:p>
          </p:txBody>
        </p:sp>
      </p:grpSp>
      <p:grpSp>
        <p:nvGrpSpPr>
          <p:cNvPr id="22" name="Group 16"/>
          <p:cNvGrpSpPr/>
          <p:nvPr/>
        </p:nvGrpSpPr>
        <p:grpSpPr bwMode="auto">
          <a:xfrm>
            <a:off x="1638016" y="2482392"/>
            <a:ext cx="2463332" cy="1040302"/>
            <a:chOff x="-4" y="1229"/>
            <a:chExt cx="2424" cy="1109"/>
          </a:xfrm>
        </p:grpSpPr>
        <p:sp>
          <p:nvSpPr>
            <p:cNvPr id="23" name="Text Box 17"/>
            <p:cNvSpPr txBox="1">
              <a:spLocks noChangeArrowheads="1"/>
            </p:cNvSpPr>
            <p:nvPr/>
          </p:nvSpPr>
          <p:spPr bwMode="auto">
            <a:xfrm>
              <a:off x="-4" y="1229"/>
              <a:ext cx="967"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i="1" dirty="0">
                  <a:latin typeface="微软雅黑" panose="020B0503020204020204" pitchFamily="34" charset="-122"/>
                  <a:ea typeface="微软雅黑" panose="020B0503020204020204" pitchFamily="34" charset="-122"/>
                </a:rPr>
                <a:t>t</a:t>
              </a:r>
              <a:r>
                <a:rPr kumimoji="1" lang="en-US" altLang="zh-CN" sz="1400" b="1" dirty="0">
                  <a:latin typeface="微软雅黑" panose="020B0503020204020204" pitchFamily="34" charset="-122"/>
                  <a:ea typeface="微软雅黑" panose="020B0503020204020204" pitchFamily="34" charset="-122"/>
                </a:rPr>
                <a:t> = 2</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1400" b="1" dirty="0">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p>
          </p:txBody>
        </p:sp>
        <p:sp>
          <p:nvSpPr>
            <p:cNvPr id="24" name="Line 18"/>
            <p:cNvSpPr>
              <a:spLocks noChangeShapeType="1"/>
            </p:cNvSpPr>
            <p:nvPr/>
          </p:nvSpPr>
          <p:spPr bwMode="auto">
            <a:xfrm>
              <a:off x="913" y="1417"/>
              <a:ext cx="26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25" name="Group 19"/>
            <p:cNvGrpSpPr/>
            <p:nvPr/>
          </p:nvGrpSpPr>
          <p:grpSpPr bwMode="auto">
            <a:xfrm>
              <a:off x="1251" y="1683"/>
              <a:ext cx="1169" cy="655"/>
              <a:chOff x="1251" y="1683"/>
              <a:chExt cx="1169" cy="655"/>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62"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27" name="Text Box 21"/>
              <p:cNvSpPr txBox="1">
                <a:spLocks noChangeArrowheads="1"/>
              </p:cNvSpPr>
              <p:nvPr/>
            </p:nvSpPr>
            <p:spPr bwMode="auto">
              <a:xfrm>
                <a:off x="1258" y="1755"/>
                <a:ext cx="1162"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 </a:t>
                </a:r>
                <a:r>
                  <a:rPr kumimoji="1" lang="zh-CN" altLang="en-US" sz="1400" b="1" dirty="0">
                    <a:solidFill>
                      <a:srgbClr val="000099"/>
                    </a:solidFill>
                    <a:latin typeface="微软雅黑" panose="020B0503020204020204" pitchFamily="34" charset="-122"/>
                    <a:ea typeface="微软雅黑" panose="020B0503020204020204" pitchFamily="34" charset="-122"/>
                  </a:rPr>
                  <a:t>检测到发生碰撞</a:t>
                </a:r>
              </a:p>
            </p:txBody>
          </p:sp>
        </p:grpSp>
      </p:grpSp>
      <p:grpSp>
        <p:nvGrpSpPr>
          <p:cNvPr id="28" name="Group 22"/>
          <p:cNvGrpSpPr/>
          <p:nvPr/>
        </p:nvGrpSpPr>
        <p:grpSpPr bwMode="auto">
          <a:xfrm>
            <a:off x="5876691" y="1431772"/>
            <a:ext cx="1531456" cy="890216"/>
            <a:chOff x="4167" y="109"/>
            <a:chExt cx="1507" cy="949"/>
          </a:xfrm>
        </p:grpSpPr>
        <p:grpSp>
          <p:nvGrpSpPr>
            <p:cNvPr id="29" name="Group 23"/>
            <p:cNvGrpSpPr/>
            <p:nvPr/>
          </p:nvGrpSpPr>
          <p:grpSpPr bwMode="auto">
            <a:xfrm>
              <a:off x="4167" y="697"/>
              <a:ext cx="1360" cy="361"/>
              <a:chOff x="4167" y="697"/>
              <a:chExt cx="1360" cy="361"/>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4" name="Text Box 25"/>
              <p:cNvSpPr txBox="1">
                <a:spLocks noChangeArrowheads="1"/>
              </p:cNvSpPr>
              <p:nvPr/>
            </p:nvSpPr>
            <p:spPr bwMode="auto">
              <a:xfrm>
                <a:off x="4411" y="697"/>
                <a:ext cx="11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i="1" dirty="0">
                    <a:latin typeface="微软雅黑" panose="020B0503020204020204" pitchFamily="34" charset="-122"/>
                    <a:ea typeface="微软雅黑" panose="020B0503020204020204" pitchFamily="34" charset="-122"/>
                  </a:rPr>
                  <a:t>  t</a:t>
                </a:r>
                <a:r>
                  <a:rPr kumimoji="1" lang="en-US" altLang="zh-CN" sz="1600" b="1" dirty="0">
                    <a:latin typeface="微软雅黑" panose="020B0503020204020204" pitchFamily="34" charset="-122"/>
                    <a:ea typeface="微软雅黑" panose="020B0503020204020204" pitchFamily="34" charset="-122"/>
                  </a:rPr>
                  <a:t> =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1600" b="1" dirty="0">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600" b="1" baseline="30000" dirty="0">
                    <a:latin typeface="微软雅黑" panose="020B0503020204020204" pitchFamily="34" charset="-122"/>
                    <a:ea typeface="微软雅黑" panose="020B0503020204020204" pitchFamily="34" charset="-122"/>
                  </a:rPr>
                  <a:t> </a:t>
                </a:r>
              </a:p>
            </p:txBody>
          </p:sp>
        </p:grpSp>
        <p:grpSp>
          <p:nvGrpSpPr>
            <p:cNvPr id="30" name="Group 26"/>
            <p:cNvGrpSpPr/>
            <p:nvPr/>
          </p:nvGrpSpPr>
          <p:grpSpPr bwMode="auto">
            <a:xfrm>
              <a:off x="4352" y="109"/>
              <a:ext cx="1322" cy="363"/>
              <a:chOff x="4352" y="109"/>
              <a:chExt cx="1322" cy="363"/>
            </a:xfrm>
          </p:grpSpPr>
          <p:sp>
            <p:nvSpPr>
              <p:cNvPr id="31" name="AutoShape 27"/>
              <p:cNvSpPr>
                <a:spLocks noChangeArrowheads="1"/>
              </p:cNvSpPr>
              <p:nvPr/>
            </p:nvSpPr>
            <p:spPr bwMode="auto">
              <a:xfrm>
                <a:off x="4406" y="109"/>
                <a:ext cx="1169" cy="363"/>
              </a:xfrm>
              <a:prstGeom prst="wedgeRoundRectCallout">
                <a:avLst>
                  <a:gd name="adj1" fmla="val -70042"/>
                  <a:gd name="adj2" fmla="val 145528"/>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1962"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32" name="Text Box 28"/>
              <p:cNvSpPr txBox="1">
                <a:spLocks noChangeArrowheads="1"/>
              </p:cNvSpPr>
              <p:nvPr/>
            </p:nvSpPr>
            <p:spPr bwMode="auto">
              <a:xfrm>
                <a:off x="4352" y="126"/>
                <a:ext cx="1322"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  B </a:t>
                </a:r>
                <a:r>
                  <a:rPr kumimoji="1" lang="zh-CN" altLang="en-US" sz="1400" b="1" dirty="0">
                    <a:solidFill>
                      <a:srgbClr val="000099"/>
                    </a:solidFill>
                    <a:latin typeface="微软雅黑" panose="020B0503020204020204" pitchFamily="34" charset="-122"/>
                    <a:ea typeface="微软雅黑" panose="020B0503020204020204" pitchFamily="34" charset="-122"/>
                  </a:rPr>
                  <a:t>发送数据</a:t>
                </a:r>
              </a:p>
            </p:txBody>
          </p:sp>
        </p:grpSp>
      </p:grpSp>
      <p:grpSp>
        <p:nvGrpSpPr>
          <p:cNvPr id="35" name="Group 29"/>
          <p:cNvGrpSpPr/>
          <p:nvPr/>
        </p:nvGrpSpPr>
        <p:grpSpPr bwMode="auto">
          <a:xfrm>
            <a:off x="4720230" y="2140942"/>
            <a:ext cx="2161517" cy="908036"/>
            <a:chOff x="3029" y="865"/>
            <a:chExt cx="2127" cy="968"/>
          </a:xfrm>
        </p:grpSpPr>
        <p:grpSp>
          <p:nvGrpSpPr>
            <p:cNvPr id="36" name="Group 30"/>
            <p:cNvGrpSpPr/>
            <p:nvPr/>
          </p:nvGrpSpPr>
          <p:grpSpPr bwMode="auto">
            <a:xfrm>
              <a:off x="3029" y="1223"/>
              <a:ext cx="1095" cy="610"/>
              <a:chOff x="3029" y="1223"/>
              <a:chExt cx="1095" cy="610"/>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62"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40" name="Text Box 32"/>
              <p:cNvSpPr txBox="1">
                <a:spLocks noChangeArrowheads="1"/>
              </p:cNvSpPr>
              <p:nvPr/>
            </p:nvSpPr>
            <p:spPr bwMode="auto">
              <a:xfrm>
                <a:off x="3101" y="1260"/>
                <a:ext cx="102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B </a:t>
                </a:r>
                <a:r>
                  <a:rPr kumimoji="1" lang="zh-CN" altLang="en-US" sz="1400" b="1" dirty="0">
                    <a:solidFill>
                      <a:srgbClr val="000099"/>
                    </a:solidFill>
                    <a:latin typeface="微软雅黑" panose="020B0503020204020204" pitchFamily="34" charset="-122"/>
                    <a:ea typeface="微软雅黑" panose="020B0503020204020204" pitchFamily="34" charset="-122"/>
                  </a:rPr>
                  <a:t>检测到发生碰撞</a:t>
                </a:r>
              </a:p>
            </p:txBody>
          </p:sp>
        </p:grpSp>
        <p:sp>
          <p:nvSpPr>
            <p:cNvPr id="37" name="Line 33"/>
            <p:cNvSpPr>
              <a:spLocks noChangeShapeType="1"/>
            </p:cNvSpPr>
            <p:nvPr/>
          </p:nvSpPr>
          <p:spPr bwMode="auto">
            <a:xfrm flipH="1">
              <a:off x="4167" y="964"/>
              <a:ext cx="26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Text Box 34"/>
            <p:cNvSpPr txBox="1">
              <a:spLocks noChangeArrowheads="1"/>
            </p:cNvSpPr>
            <p:nvPr/>
          </p:nvSpPr>
          <p:spPr bwMode="auto">
            <a:xfrm>
              <a:off x="4410" y="865"/>
              <a:ext cx="74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i="1" dirty="0">
                  <a:latin typeface="微软雅黑" panose="020B0503020204020204" pitchFamily="34" charset="-122"/>
                  <a:ea typeface="微软雅黑" panose="020B0503020204020204" pitchFamily="34" charset="-122"/>
                </a:rPr>
                <a:t>  t</a:t>
              </a:r>
              <a:r>
                <a:rPr kumimoji="1" lang="en-US" altLang="zh-CN" sz="1600" b="1" dirty="0">
                  <a:latin typeface="微软雅黑" panose="020B0503020204020204" pitchFamily="34" charset="-122"/>
                  <a:ea typeface="微软雅黑" panose="020B0503020204020204" pitchFamily="34" charset="-122"/>
                </a:rPr>
                <a:t> =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a:t>
              </a:r>
            </a:p>
          </p:txBody>
        </p:sp>
      </p:grpSp>
      <p:sp>
        <p:nvSpPr>
          <p:cNvPr id="41" name="Text Box 35"/>
          <p:cNvSpPr txBox="1">
            <a:spLocks noChangeArrowheads="1"/>
          </p:cNvSpPr>
          <p:nvPr/>
        </p:nvSpPr>
        <p:spPr bwMode="auto">
          <a:xfrm>
            <a:off x="2031319" y="1557479"/>
            <a:ext cx="621080"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i="1" dirty="0">
                <a:latin typeface="微软雅黑" panose="020B0503020204020204" pitchFamily="34" charset="-122"/>
                <a:ea typeface="微软雅黑" panose="020B0503020204020204" pitchFamily="34" charset="-122"/>
              </a:rPr>
              <a:t>t</a:t>
            </a:r>
            <a:r>
              <a:rPr kumimoji="1" lang="en-US" altLang="zh-CN" sz="1400" b="1" dirty="0">
                <a:latin typeface="微软雅黑" panose="020B0503020204020204" pitchFamily="34" charset="-122"/>
                <a:ea typeface="微软雅黑" panose="020B0503020204020204" pitchFamily="34" charset="-122"/>
              </a:rPr>
              <a:t> = 0</a:t>
            </a:r>
            <a:endParaRPr kumimoji="1" lang="en-US" altLang="zh-CN" sz="1400" b="1" baseline="30000" dirty="0">
              <a:latin typeface="微软雅黑" panose="020B0503020204020204" pitchFamily="34" charset="-122"/>
              <a:ea typeface="微软雅黑" panose="020B0503020204020204" pitchFamily="34" charset="-122"/>
            </a:endParaRPr>
          </a:p>
        </p:txBody>
      </p:sp>
      <p:sp>
        <p:nvSpPr>
          <p:cNvPr id="42" name="Line 36"/>
          <p:cNvSpPr>
            <a:spLocks noChangeShapeType="1"/>
          </p:cNvSpPr>
          <p:nvPr/>
        </p:nvSpPr>
        <p:spPr bwMode="auto">
          <a:xfrm>
            <a:off x="2569892" y="1715063"/>
            <a:ext cx="264219"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Text Box 37"/>
          <p:cNvSpPr txBox="1">
            <a:spLocks noChangeArrowheads="1"/>
          </p:cNvSpPr>
          <p:nvPr/>
        </p:nvSpPr>
        <p:spPr bwMode="auto">
          <a:xfrm>
            <a:off x="5895289" y="2455172"/>
            <a:ext cx="1469870" cy="53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单程端到端</a:t>
            </a:r>
          </a:p>
          <a:p>
            <a:pPr algn="ctr"/>
            <a:r>
              <a:rPr lang="zh-CN" altLang="en-US" sz="1400" b="1" dirty="0">
                <a:solidFill>
                  <a:srgbClr val="0000FF"/>
                </a:solidFill>
                <a:latin typeface="微软雅黑" panose="020B0503020204020204" pitchFamily="34" charset="-122"/>
                <a:ea typeface="微软雅黑" panose="020B0503020204020204" pitchFamily="34" charset="-122"/>
              </a:rPr>
              <a:t>传播时延记为 </a:t>
            </a:r>
            <a:r>
              <a:rPr lang="zh-CN" altLang="en-US" sz="1400"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1" dirty="0">
                <a:solidFill>
                  <a:srgbClr val="0000FF"/>
                </a:solidFill>
                <a:latin typeface="微软雅黑" panose="020B0503020204020204" pitchFamily="34" charset="-122"/>
                <a:ea typeface="微软雅黑" panose="020B0503020204020204" pitchFamily="34" charset="-122"/>
              </a:rPr>
              <a:t> </a:t>
            </a:r>
          </a:p>
        </p:txBody>
      </p:sp>
      <p:grpSp>
        <p:nvGrpSpPr>
          <p:cNvPr id="44" name="组合 43"/>
          <p:cNvGrpSpPr/>
          <p:nvPr/>
        </p:nvGrpSpPr>
        <p:grpSpPr>
          <a:xfrm>
            <a:off x="502923" y="3834300"/>
            <a:ext cx="8129014" cy="1112838"/>
            <a:chOff x="502922" y="3477684"/>
            <a:chExt cx="8129014" cy="509100"/>
          </a:xfrm>
        </p:grpSpPr>
        <p:sp>
          <p:nvSpPr>
            <p:cNvPr id="45" name="对角圆角矩形 44"/>
            <p:cNvSpPr/>
            <p:nvPr/>
          </p:nvSpPr>
          <p:spPr>
            <a:xfrm>
              <a:off x="502922" y="3477684"/>
              <a:ext cx="8129014" cy="50910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77824" y="3513507"/>
              <a:ext cx="7699646" cy="394243"/>
            </a:xfrm>
            <a:prstGeom prst="rect">
              <a:avLst/>
            </a:prstGeom>
          </p:spPr>
          <p:txBody>
            <a:bodyPr wrap="square">
              <a:spAutoFit/>
            </a:bodyPr>
            <a:lstStyle/>
            <a:p>
              <a:pPr>
                <a:lnSpc>
                  <a:spcPts val="2700"/>
                </a:lnSpc>
                <a:spcBef>
                  <a:spcPts val="600"/>
                </a:spcBef>
              </a:pPr>
              <a:r>
                <a:rPr lang="en-US" altLang="zh-CN" b="1" dirty="0">
                  <a:solidFill>
                    <a:schemeClr val="bg1"/>
                  </a:solidFill>
                  <a:latin typeface="微软雅黑" panose="020B0503020204020204" pitchFamily="34" charset="-122"/>
                  <a:ea typeface="微软雅黑" panose="020B0503020204020204" pitchFamily="34" charset="-122"/>
                </a:rPr>
                <a:t>A </a:t>
              </a:r>
              <a:r>
                <a:rPr lang="zh-CN" altLang="en-US" b="1" dirty="0">
                  <a:solidFill>
                    <a:schemeClr val="bg1"/>
                  </a:solidFill>
                  <a:latin typeface="微软雅黑" panose="020B0503020204020204" pitchFamily="34" charset="-122"/>
                  <a:ea typeface="微软雅黑" panose="020B0503020204020204" pitchFamily="34" charset="-122"/>
                </a:rPr>
                <a:t>需要单程传播时延的 </a:t>
              </a:r>
              <a:r>
                <a:rPr lang="en-US" altLang="zh-CN" b="1" dirty="0">
                  <a:solidFill>
                    <a:schemeClr val="bg1"/>
                  </a:solidFill>
                  <a:latin typeface="微软雅黑" panose="020B0503020204020204" pitchFamily="34" charset="-122"/>
                  <a:ea typeface="微软雅黑" panose="020B0503020204020204" pitchFamily="34" charset="-122"/>
                </a:rPr>
                <a:t>2 </a:t>
              </a:r>
              <a:r>
                <a:rPr lang="zh-CN" altLang="en-US" b="1" dirty="0">
                  <a:solidFill>
                    <a:schemeClr val="bg1"/>
                  </a:solidFill>
                  <a:latin typeface="微软雅黑" panose="020B0503020204020204" pitchFamily="34" charset="-122"/>
                  <a:ea typeface="微软雅黑" panose="020B0503020204020204" pitchFamily="34" charset="-122"/>
                </a:rPr>
                <a:t>倍的时间，才能检测到与 </a:t>
              </a:r>
              <a:r>
                <a:rPr lang="en-US" altLang="zh-CN" b="1" dirty="0">
                  <a:solidFill>
                    <a:schemeClr val="bg1"/>
                  </a:solidFill>
                  <a:latin typeface="微软雅黑" panose="020B0503020204020204" pitchFamily="34" charset="-122"/>
                  <a:ea typeface="微软雅黑" panose="020B0503020204020204" pitchFamily="34" charset="-122"/>
                </a:rPr>
                <a:t>B </a:t>
              </a:r>
              <a:r>
                <a:rPr lang="zh-CN" altLang="en-US" b="1" dirty="0">
                  <a:solidFill>
                    <a:schemeClr val="bg1"/>
                  </a:solidFill>
                  <a:latin typeface="微软雅黑" panose="020B0503020204020204" pitchFamily="34" charset="-122"/>
                  <a:ea typeface="微软雅黑" panose="020B0503020204020204" pitchFamily="34" charset="-122"/>
                </a:rPr>
                <a:t>的发送产生了冲突</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ts val="2700"/>
                </a:lnSpc>
                <a:spcBef>
                  <a:spcPts val="600"/>
                </a:spcBef>
              </a:pPr>
              <a:r>
                <a:rPr lang="en-US" altLang="zh-CN" b="1" dirty="0">
                  <a:solidFill>
                    <a:schemeClr val="bg1"/>
                  </a:solidFill>
                  <a:latin typeface="微软雅黑" panose="020B0503020204020204" pitchFamily="34" charset="-122"/>
                  <a:ea typeface="微软雅黑" panose="020B0503020204020204" pitchFamily="34" charset="-122"/>
                </a:rPr>
                <a:t>CSMA/CD</a:t>
              </a:r>
              <a:r>
                <a:rPr lang="zh-CN" altLang="en-US" b="1" dirty="0">
                  <a:solidFill>
                    <a:schemeClr val="bg1"/>
                  </a:solidFill>
                  <a:latin typeface="微软雅黑" panose="020B0503020204020204" pitchFamily="34" charset="-122"/>
                  <a:ea typeface="微软雅黑" panose="020B0503020204020204" pitchFamily="34" charset="-122"/>
                </a:rPr>
                <a:t>不能同时接收和发送，只能进行</a:t>
              </a:r>
              <a:r>
                <a:rPr lang="zh-CN" altLang="en-US" b="1" dirty="0">
                  <a:solidFill>
                    <a:srgbClr val="FF0000"/>
                  </a:solidFill>
                  <a:latin typeface="微软雅黑" panose="020B0503020204020204" pitchFamily="34" charset="-122"/>
                  <a:ea typeface="微软雅黑" panose="020B0503020204020204" pitchFamily="34" charset="-122"/>
                </a:rPr>
                <a:t>半双工通讯</a:t>
              </a:r>
              <a:r>
                <a:rPr lang="zh-CN" altLang="en-US" b="1" dirty="0">
                  <a:solidFill>
                    <a:schemeClr val="bg1"/>
                  </a:solidFill>
                  <a:latin typeface="微软雅黑" panose="020B0503020204020204" pitchFamily="34" charset="-122"/>
                  <a:ea typeface="微软雅黑" panose="020B0503020204020204" pitchFamily="34"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4000"/>
                                        <p:tgtEl>
                                          <p:spTgt spid="18"/>
                                        </p:tgtEl>
                                      </p:cBhvr>
                                    </p:animEffect>
                                  </p:childTnLst>
                                </p:cTn>
                              </p:par>
                              <p:par>
                                <p:cTn id="13" presetID="1" presetClass="entr" presetSubtype="0" fill="hold" nodeType="withEffect">
                                  <p:stCondLst>
                                    <p:cond delay="750"/>
                                  </p:stCondLst>
                                  <p:childTnLst>
                                    <p:set>
                                      <p:cBhvr>
                                        <p:cTn id="14" dur="1" fill="hold">
                                          <p:stCondLst>
                                            <p:cond delay="0"/>
                                          </p:stCondLst>
                                        </p:cTn>
                                        <p:tgtEl>
                                          <p:spTgt spid="28"/>
                                        </p:tgtEl>
                                        <p:attrNameLst>
                                          <p:attrName>style.visibility</p:attrName>
                                        </p:attrNameLst>
                                      </p:cBhvr>
                                      <p:to>
                                        <p:strVal val="visible"/>
                                      </p:to>
                                    </p:set>
                                  </p:childTnLst>
                                </p:cTn>
                              </p:par>
                              <p:par>
                                <p:cTn id="15" presetID="53" presetClass="entr" presetSubtype="16" fill="hold" nodeType="withEffect">
                                  <p:stCondLst>
                                    <p:cond delay="7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250" fill="hold"/>
                                        <p:tgtEl>
                                          <p:spTgt spid="19"/>
                                        </p:tgtEl>
                                        <p:attrNameLst>
                                          <p:attrName>ppt_w</p:attrName>
                                        </p:attrNameLst>
                                      </p:cBhvr>
                                      <p:tavLst>
                                        <p:tav tm="0">
                                          <p:val>
                                            <p:fltVal val="0"/>
                                          </p:val>
                                        </p:tav>
                                        <p:tav tm="100000">
                                          <p:val>
                                            <p:strVal val="#ppt_w"/>
                                          </p:val>
                                        </p:tav>
                                      </p:tavLst>
                                    </p:anim>
                                    <p:anim calcmode="lin" valueType="num">
                                      <p:cBhvr>
                                        <p:cTn id="18" dur="250" fill="hold"/>
                                        <p:tgtEl>
                                          <p:spTgt spid="19"/>
                                        </p:tgtEl>
                                        <p:attrNameLst>
                                          <p:attrName>ppt_h</p:attrName>
                                        </p:attrNameLst>
                                      </p:cBhvr>
                                      <p:tavLst>
                                        <p:tav tm="0">
                                          <p:val>
                                            <p:fltVal val="0"/>
                                          </p:val>
                                        </p:tav>
                                        <p:tav tm="100000">
                                          <p:val>
                                            <p:strVal val="#ppt_h"/>
                                          </p:val>
                                        </p:tav>
                                      </p:tavLst>
                                    </p:anim>
                                    <p:animEffect transition="in" filter="fade">
                                      <p:cBhvr>
                                        <p:cTn id="19" dur="25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25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502923" y="1647353"/>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最先发送数据帧的站，在发送数据帧后</a:t>
            </a:r>
            <a:r>
              <a:rPr lang="zh-CN" altLang="en-US" sz="2000" b="1" dirty="0">
                <a:solidFill>
                  <a:srgbClr val="0000FF"/>
                </a:solidFill>
                <a:latin typeface="微软雅黑" panose="020B0503020204020204" pitchFamily="34" charset="-122"/>
                <a:ea typeface="微软雅黑" panose="020B0503020204020204" pitchFamily="34" charset="-122"/>
              </a:rPr>
              <a:t>至多</a:t>
            </a:r>
            <a:r>
              <a:rPr lang="zh-CN" altLang="en-US" sz="2000" b="1" dirty="0">
                <a:latin typeface="微软雅黑" panose="020B0503020204020204" pitchFamily="34" charset="-122"/>
                <a:ea typeface="微软雅黑" panose="020B0503020204020204" pitchFamily="34" charset="-122"/>
              </a:rPr>
              <a:t>经过时间</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2</a:t>
            </a:r>
            <a:r>
              <a:rPr lang="en-US" altLang="zh-CN" sz="2000"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solidFill>
                  <a:srgbClr val="0000FF"/>
                </a:solidFill>
                <a:latin typeface="微软雅黑" panose="020B0503020204020204" pitchFamily="34" charset="-122"/>
                <a:ea typeface="微软雅黑" panose="020B0503020204020204" pitchFamily="34" charset="-122"/>
              </a:rPr>
              <a:t>（两倍的端到端往返时延）</a:t>
            </a:r>
            <a:r>
              <a:rPr lang="zh-CN" altLang="en-US" sz="2000" b="1" dirty="0">
                <a:latin typeface="微软雅黑" panose="020B0503020204020204" pitchFamily="34" charset="-122"/>
                <a:ea typeface="微软雅黑" panose="020B0503020204020204" pitchFamily="34" charset="-122"/>
              </a:rPr>
              <a:t>就可知道发送的数据帧是否遭受了碰撞。</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以太网的端到端往返时延 </a:t>
            </a:r>
            <a:r>
              <a:rPr lang="en-US" altLang="zh-CN" sz="2000" b="1" dirty="0">
                <a:latin typeface="微软雅黑" panose="020B0503020204020204" pitchFamily="34" charset="-122"/>
                <a:ea typeface="微软雅黑" panose="020B0503020204020204" pitchFamily="34" charset="-122"/>
              </a:rPr>
              <a:t>2</a:t>
            </a:r>
            <a:r>
              <a:rPr lang="en-US" altLang="zh-CN" sz="2000" b="1" i="1"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rPr>
              <a:t>称为</a:t>
            </a:r>
            <a:r>
              <a:rPr lang="zh-CN" altLang="en-US" sz="2000" b="1" dirty="0">
                <a:solidFill>
                  <a:srgbClr val="FF0000"/>
                </a:solidFill>
                <a:latin typeface="微软雅黑" panose="020B0503020204020204" pitchFamily="34" charset="-122"/>
                <a:ea typeface="微软雅黑" panose="020B0503020204020204" pitchFamily="34" charset="-122"/>
              </a:rPr>
              <a:t>争用期</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碰撞窗口</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经过争用期这段时间还没有检测到碰撞，才能肯定这次发送不会发生碰撞。</a:t>
            </a:r>
          </a:p>
        </p:txBody>
      </p:sp>
      <p:sp>
        <p:nvSpPr>
          <p:cNvPr id="65" name="AutoShape 5"/>
          <p:cNvSpPr>
            <a:spLocks noChangeArrowheads="1"/>
          </p:cNvSpPr>
          <p:nvPr/>
        </p:nvSpPr>
        <p:spPr bwMode="auto">
          <a:xfrm>
            <a:off x="502923" y="125178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6" name="Rectangle 6"/>
          <p:cNvSpPr>
            <a:spLocks noChangeArrowheads="1"/>
          </p:cNvSpPr>
          <p:nvPr/>
        </p:nvSpPr>
        <p:spPr bwMode="auto">
          <a:xfrm>
            <a:off x="4085214" y="1228695"/>
            <a:ext cx="96372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争用期</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t>共享式以太网的争用期</a:t>
            </a:r>
            <a:endParaRPr lang="en-US" altLang="zh-CN" sz="1500" b="1" dirty="0"/>
          </a:p>
        </p:txBody>
      </p:sp>
      <p:grpSp>
        <p:nvGrpSpPr>
          <p:cNvPr id="8" name="组合 7">
            <a:extLst>
              <a:ext uri="{FF2B5EF4-FFF2-40B4-BE49-F238E27FC236}">
                <a16:creationId xmlns:a16="http://schemas.microsoft.com/office/drawing/2014/main" id="{6A6B3B70-0EAF-49E3-BF0E-B2958CB17C29}"/>
              </a:ext>
            </a:extLst>
          </p:cNvPr>
          <p:cNvGrpSpPr/>
          <p:nvPr/>
        </p:nvGrpSpPr>
        <p:grpSpPr>
          <a:xfrm>
            <a:off x="616727" y="845409"/>
            <a:ext cx="8490320" cy="1088051"/>
            <a:chOff x="822302" y="1215265"/>
            <a:chExt cx="11320427" cy="1450734"/>
          </a:xfrm>
        </p:grpSpPr>
        <p:sp>
          <p:nvSpPr>
            <p:cNvPr id="17" name="íşlïḍè">
              <a:extLst>
                <a:ext uri="{FF2B5EF4-FFF2-40B4-BE49-F238E27FC236}">
                  <a16:creationId xmlns:a16="http://schemas.microsoft.com/office/drawing/2014/main" id="{294450E4-BC9C-4379-8EBF-3B2994B95F67}"/>
                </a:ext>
              </a:extLst>
            </p:cNvPr>
            <p:cNvSpPr txBox="1"/>
            <p:nvPr/>
          </p:nvSpPr>
          <p:spPr>
            <a:xfrm>
              <a:off x="822302" y="1215265"/>
              <a:ext cx="11209623" cy="72536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【2010</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47】</a:t>
              </a:r>
              <a:r>
                <a:rPr lang="zh-CN" altLang="en-US" sz="1350" b="1" dirty="0">
                  <a:latin typeface="Arial Narrow" panose="020B0606020202030204" pitchFamily="34" charset="0"/>
                </a:rPr>
                <a:t>某局域网采用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协议实现介质访问控制，数据传输速率为</a:t>
              </a:r>
              <a:r>
                <a:rPr lang="en-US" altLang="zh-CN" sz="1350" b="1" dirty="0">
                  <a:latin typeface="Arial Narrow" panose="020B0606020202030204" pitchFamily="34" charset="0"/>
                </a:rPr>
                <a:t>10Mbps</a:t>
              </a:r>
              <a:r>
                <a:rPr lang="zh-CN" altLang="en-US" sz="1350" b="1" dirty="0">
                  <a:latin typeface="Arial Narrow" panose="020B0606020202030204" pitchFamily="34" charset="0"/>
                </a:rPr>
                <a:t>，主机甲和主机乙之间</a:t>
              </a:r>
              <a:r>
                <a:rPr lang="en-US" altLang="zh-CN" sz="1350" b="1" dirty="0">
                  <a:latin typeface="Arial Narrow" panose="020B0606020202030204" pitchFamily="34" charset="0"/>
                </a:rPr>
                <a:t>                           </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的距离为</a:t>
              </a:r>
              <a:r>
                <a:rPr lang="en-US" altLang="zh-CN" sz="1350" b="1" dirty="0">
                  <a:latin typeface="Arial Narrow" panose="020B0606020202030204" pitchFamily="34" charset="0"/>
                </a:rPr>
                <a:t>2km</a:t>
              </a:r>
              <a:r>
                <a:rPr lang="zh-CN" altLang="en-US" sz="1350" b="1" dirty="0">
                  <a:latin typeface="Arial Narrow" panose="020B0606020202030204" pitchFamily="34" charset="0"/>
                </a:rPr>
                <a:t>，信号传播速度是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。请回答下列问题，要求说明理由或写出计算过程。</a:t>
              </a:r>
            </a:p>
          </p:txBody>
        </p:sp>
        <p:sp>
          <p:nvSpPr>
            <p:cNvPr id="19" name="íşlïḍè">
              <a:extLst>
                <a:ext uri="{FF2B5EF4-FFF2-40B4-BE49-F238E27FC236}">
                  <a16:creationId xmlns:a16="http://schemas.microsoft.com/office/drawing/2014/main" id="{C276852D-BE2C-4B24-BC1B-44E6732D7424}"/>
                </a:ext>
              </a:extLst>
            </p:cNvPr>
            <p:cNvSpPr txBox="1"/>
            <p:nvPr/>
          </p:nvSpPr>
          <p:spPr>
            <a:xfrm>
              <a:off x="933106" y="1940632"/>
              <a:ext cx="11209623" cy="7253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1</a:t>
              </a:r>
              <a:r>
                <a:rPr lang="zh-CN" altLang="en-US" sz="1350" b="1" dirty="0">
                  <a:latin typeface="Arial Narrow" panose="020B0606020202030204" pitchFamily="34" charset="0"/>
                </a:rPr>
                <a:t>）若主机甲和主机乙发送数据时发送冲突，则从开始发送数据时刻起，到两台主机均检测到冲突时刻止，最短需经过多长时间？最长需经过多长时间（假设主机甲和主机乙发送数据过程中，其他主机不发送数据）？</a:t>
              </a:r>
            </a:p>
          </p:txBody>
        </p:sp>
      </p:grpSp>
      <p:sp>
        <p:nvSpPr>
          <p:cNvPr id="20" name="íşlïḍè">
            <a:extLst>
              <a:ext uri="{FF2B5EF4-FFF2-40B4-BE49-F238E27FC236}">
                <a16:creationId xmlns:a16="http://schemas.microsoft.com/office/drawing/2014/main" id="{EC9E30EF-4B96-4C1E-89F4-45DFCC9DA7D7}"/>
              </a:ext>
            </a:extLst>
          </p:cNvPr>
          <p:cNvSpPr txBox="1"/>
          <p:nvPr/>
        </p:nvSpPr>
        <p:spPr>
          <a:xfrm>
            <a:off x="699830" y="2037136"/>
            <a:ext cx="537150"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grpSp>
        <p:nvGrpSpPr>
          <p:cNvPr id="26" name="组合 25">
            <a:extLst>
              <a:ext uri="{FF2B5EF4-FFF2-40B4-BE49-F238E27FC236}">
                <a16:creationId xmlns:a16="http://schemas.microsoft.com/office/drawing/2014/main" id="{EAD6C1B6-070D-47CB-A884-6E935767EC30}"/>
              </a:ext>
            </a:extLst>
          </p:cNvPr>
          <p:cNvGrpSpPr/>
          <p:nvPr/>
        </p:nvGrpSpPr>
        <p:grpSpPr>
          <a:xfrm>
            <a:off x="1236979" y="2224264"/>
            <a:ext cx="6474461" cy="1200242"/>
            <a:chOff x="1649306" y="2965686"/>
            <a:chExt cx="8632614" cy="1600322"/>
          </a:xfrm>
        </p:grpSpPr>
        <p:sp>
          <p:nvSpPr>
            <p:cNvPr id="9" name="矩形 8">
              <a:extLst>
                <a:ext uri="{FF2B5EF4-FFF2-40B4-BE49-F238E27FC236}">
                  <a16:creationId xmlns:a16="http://schemas.microsoft.com/office/drawing/2014/main" id="{61C52395-B0DF-4488-ABA0-ECC5FAAD75D9}"/>
                </a:ext>
              </a:extLst>
            </p:cNvPr>
            <p:cNvSpPr/>
            <p:nvPr/>
          </p:nvSpPr>
          <p:spPr>
            <a:xfrm>
              <a:off x="164930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主机甲</a:t>
              </a:r>
            </a:p>
          </p:txBody>
        </p:sp>
        <p:sp>
          <p:nvSpPr>
            <p:cNvPr id="21" name="矩形 20">
              <a:extLst>
                <a:ext uri="{FF2B5EF4-FFF2-40B4-BE49-F238E27FC236}">
                  <a16:creationId xmlns:a16="http://schemas.microsoft.com/office/drawing/2014/main" id="{19A2121A-898E-4EF4-82C7-972C1E8E422B}"/>
                </a:ext>
              </a:extLst>
            </p:cNvPr>
            <p:cNvSpPr/>
            <p:nvPr/>
          </p:nvSpPr>
          <p:spPr>
            <a:xfrm>
              <a:off x="940138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主机乙</a:t>
              </a:r>
            </a:p>
          </p:txBody>
        </p:sp>
        <p:cxnSp>
          <p:nvCxnSpPr>
            <p:cNvPr id="11" name="直接连接符 10">
              <a:extLst>
                <a:ext uri="{FF2B5EF4-FFF2-40B4-BE49-F238E27FC236}">
                  <a16:creationId xmlns:a16="http://schemas.microsoft.com/office/drawing/2014/main" id="{FC71DADE-3B4B-48D2-8A92-0B8C13F0E440}"/>
                </a:ext>
              </a:extLst>
            </p:cNvPr>
            <p:cNvCxnSpPr>
              <a:stCxn id="9" idx="3"/>
              <a:endCxn id="21" idx="1"/>
            </p:cNvCxnSpPr>
            <p:nvPr/>
          </p:nvCxnSpPr>
          <p:spPr>
            <a:xfrm>
              <a:off x="2529840" y="4126761"/>
              <a:ext cx="687154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3495F6-4C90-405D-9E2B-1B7AE38B9ED0}"/>
                </a:ext>
              </a:extLst>
            </p:cNvPr>
            <p:cNvCxnSpPr>
              <a:cxnSpLocks/>
            </p:cNvCxnSpPr>
            <p:nvPr/>
          </p:nvCxnSpPr>
          <p:spPr>
            <a:xfrm flipV="1">
              <a:off x="2529840"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027E3E9-5C12-475A-BDD2-D7386B218720}"/>
                </a:ext>
              </a:extLst>
            </p:cNvPr>
            <p:cNvCxnSpPr>
              <a:cxnSpLocks/>
            </p:cNvCxnSpPr>
            <p:nvPr/>
          </p:nvCxnSpPr>
          <p:spPr>
            <a:xfrm flipV="1">
              <a:off x="9401386"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9D2CA04-9B0E-48ED-92B6-46717002EC15}"/>
                </a:ext>
              </a:extLst>
            </p:cNvPr>
            <p:cNvCxnSpPr/>
            <p:nvPr/>
          </p:nvCxnSpPr>
          <p:spPr>
            <a:xfrm>
              <a:off x="2529840" y="3244427"/>
              <a:ext cx="687154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íşlïḍè">
              <a:extLst>
                <a:ext uri="{FF2B5EF4-FFF2-40B4-BE49-F238E27FC236}">
                  <a16:creationId xmlns:a16="http://schemas.microsoft.com/office/drawing/2014/main" id="{637E184D-0AA1-44F2-8667-15C9F189FA79}"/>
                </a:ext>
              </a:extLst>
            </p:cNvPr>
            <p:cNvSpPr txBox="1"/>
            <p:nvPr/>
          </p:nvSpPr>
          <p:spPr>
            <a:xfrm>
              <a:off x="5634606" y="3088642"/>
              <a:ext cx="662014" cy="313194"/>
            </a:xfrm>
            <a:prstGeom prst="rect">
              <a:avLst/>
            </a:prstGeom>
            <a:solidFill>
              <a:schemeClr val="bg1"/>
            </a:solidFill>
          </p:spPr>
          <p:txBody>
            <a:bodyPr wrap="square" lIns="68580" tIns="34290" rIns="68580" bIns="34290" anchor="ctr">
              <a:noAutofit/>
            </a:bodyPr>
            <a:lstStyle/>
            <a:p>
              <a:pPr algn="ctr"/>
              <a:r>
                <a:rPr lang="en-US" altLang="zh-CN" sz="1350" b="1" dirty="0">
                  <a:latin typeface="Arial Narrow" panose="020B0606020202030204" pitchFamily="34" charset="0"/>
                </a:rPr>
                <a:t>2km</a:t>
              </a:r>
              <a:endParaRPr lang="zh-CN" altLang="en-US" sz="1350" b="1" dirty="0">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334962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1000" fill="hold"/>
                                        <p:tgtEl>
                                          <p:spTgt spid="26"/>
                                        </p:tgtEl>
                                        <p:attrNameLst>
                                          <p:attrName>ppt_w</p:attrName>
                                        </p:attrNameLst>
                                      </p:cBhvr>
                                      <p:tavLst>
                                        <p:tav tm="0">
                                          <p:val>
                                            <p:fltVal val="0"/>
                                          </p:val>
                                        </p:tav>
                                        <p:tav tm="100000">
                                          <p:val>
                                            <p:strVal val="#ppt_w"/>
                                          </p:val>
                                        </p:tav>
                                      </p:tavLst>
                                    </p:anim>
                                    <p:anim calcmode="lin" valueType="num">
                                      <p:cBhvr>
                                        <p:cTn id="25" dur="1000" fill="hold"/>
                                        <p:tgtEl>
                                          <p:spTgt spid="26"/>
                                        </p:tgtEl>
                                        <p:attrNameLst>
                                          <p:attrName>ppt_h</p:attrName>
                                        </p:attrNameLst>
                                      </p:cBhvr>
                                      <p:tavLst>
                                        <p:tav tm="0">
                                          <p:val>
                                            <p:fltVal val="0"/>
                                          </p:val>
                                        </p:tav>
                                        <p:tav tm="100000">
                                          <p:val>
                                            <p:strVal val="#ppt_h"/>
                                          </p:val>
                                        </p:tav>
                                      </p:tavLst>
                                    </p:anim>
                                    <p:anim calcmode="lin" valueType="num">
                                      <p:cBhvr>
                                        <p:cTn id="26"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068D2F6-1FF6-43A0-BCCD-E1C59F109CB5}"/>
              </a:ext>
            </a:extLst>
          </p:cNvPr>
          <p:cNvSpPr/>
          <p:nvPr/>
        </p:nvSpPr>
        <p:spPr>
          <a:xfrm>
            <a:off x="7178697" y="1440983"/>
            <a:ext cx="192418" cy="231886"/>
          </a:xfrm>
          <a:prstGeom prst="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t>共享式以太网的争用期</a:t>
            </a:r>
            <a:endParaRPr lang="en-US" altLang="zh-CN" sz="1500" b="1" dirty="0"/>
          </a:p>
        </p:txBody>
      </p:sp>
      <p:grpSp>
        <p:nvGrpSpPr>
          <p:cNvPr id="8" name="组合 7">
            <a:extLst>
              <a:ext uri="{FF2B5EF4-FFF2-40B4-BE49-F238E27FC236}">
                <a16:creationId xmlns:a16="http://schemas.microsoft.com/office/drawing/2014/main" id="{6A6B3B70-0EAF-49E3-BF0E-B2958CB17C29}"/>
              </a:ext>
            </a:extLst>
          </p:cNvPr>
          <p:cNvGrpSpPr/>
          <p:nvPr/>
        </p:nvGrpSpPr>
        <p:grpSpPr>
          <a:xfrm>
            <a:off x="616727" y="845409"/>
            <a:ext cx="8490320" cy="1088051"/>
            <a:chOff x="822302" y="1215265"/>
            <a:chExt cx="11320427" cy="1450734"/>
          </a:xfrm>
        </p:grpSpPr>
        <p:sp>
          <p:nvSpPr>
            <p:cNvPr id="17" name="íşlïḍè">
              <a:extLst>
                <a:ext uri="{FF2B5EF4-FFF2-40B4-BE49-F238E27FC236}">
                  <a16:creationId xmlns:a16="http://schemas.microsoft.com/office/drawing/2014/main" id="{294450E4-BC9C-4379-8EBF-3B2994B95F67}"/>
                </a:ext>
              </a:extLst>
            </p:cNvPr>
            <p:cNvSpPr txBox="1"/>
            <p:nvPr/>
          </p:nvSpPr>
          <p:spPr>
            <a:xfrm>
              <a:off x="822302" y="1215265"/>
              <a:ext cx="11209623" cy="72536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【2010</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47】</a:t>
              </a:r>
              <a:r>
                <a:rPr lang="zh-CN" altLang="en-US" sz="1350" b="1" dirty="0">
                  <a:latin typeface="Arial Narrow" panose="020B0606020202030204" pitchFamily="34" charset="0"/>
                </a:rPr>
                <a:t>某局域网采用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协议实现介质访问控制，数据传输速率为</a:t>
              </a:r>
              <a:r>
                <a:rPr lang="en-US" altLang="zh-CN" sz="1350" b="1" dirty="0">
                  <a:latin typeface="Arial Narrow" panose="020B0606020202030204" pitchFamily="34" charset="0"/>
                </a:rPr>
                <a:t>10Mbps</a:t>
              </a:r>
              <a:r>
                <a:rPr lang="zh-CN" altLang="en-US" sz="1350" b="1" dirty="0">
                  <a:latin typeface="Arial Narrow" panose="020B0606020202030204" pitchFamily="34" charset="0"/>
                </a:rPr>
                <a:t>，主机甲和主机乙之间</a:t>
              </a:r>
              <a:r>
                <a:rPr lang="en-US" altLang="zh-CN" sz="1350" b="1" dirty="0">
                  <a:latin typeface="Arial Narrow" panose="020B0606020202030204" pitchFamily="34" charset="0"/>
                </a:rPr>
                <a:t>                           </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的距离为</a:t>
              </a:r>
              <a:r>
                <a:rPr lang="en-US" altLang="zh-CN" sz="1350" b="1" dirty="0">
                  <a:latin typeface="Arial Narrow" panose="020B0606020202030204" pitchFamily="34" charset="0"/>
                </a:rPr>
                <a:t>2km</a:t>
              </a:r>
              <a:r>
                <a:rPr lang="zh-CN" altLang="en-US" sz="1350" b="1" dirty="0">
                  <a:latin typeface="Arial Narrow" panose="020B0606020202030204" pitchFamily="34" charset="0"/>
                </a:rPr>
                <a:t>，信号传播速度是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。请回答下列问题，要求说明理由或写出计算过程。</a:t>
              </a:r>
            </a:p>
          </p:txBody>
        </p:sp>
        <p:sp>
          <p:nvSpPr>
            <p:cNvPr id="19" name="íşlïḍè">
              <a:extLst>
                <a:ext uri="{FF2B5EF4-FFF2-40B4-BE49-F238E27FC236}">
                  <a16:creationId xmlns:a16="http://schemas.microsoft.com/office/drawing/2014/main" id="{C276852D-BE2C-4B24-BC1B-44E6732D7424}"/>
                </a:ext>
              </a:extLst>
            </p:cNvPr>
            <p:cNvSpPr txBox="1"/>
            <p:nvPr/>
          </p:nvSpPr>
          <p:spPr>
            <a:xfrm>
              <a:off x="933106" y="1940632"/>
              <a:ext cx="11209623" cy="7253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1</a:t>
              </a:r>
              <a:r>
                <a:rPr lang="zh-CN" altLang="en-US" sz="1350" b="1" dirty="0">
                  <a:latin typeface="Arial Narrow" panose="020B0606020202030204" pitchFamily="34" charset="0"/>
                </a:rPr>
                <a:t>）若主机甲和主机乙发送数据时发送冲突，则从开始发送数据时刻起，到两台主机均检测到冲突时刻止，最短需经过多长时间？最长需经过多长时间（假设主机甲和主机乙发送数据过程中，其他主机不发送数据）？</a:t>
              </a:r>
            </a:p>
          </p:txBody>
        </p:sp>
      </p:grpSp>
      <p:sp>
        <p:nvSpPr>
          <p:cNvPr id="20" name="íşlïḍè">
            <a:extLst>
              <a:ext uri="{FF2B5EF4-FFF2-40B4-BE49-F238E27FC236}">
                <a16:creationId xmlns:a16="http://schemas.microsoft.com/office/drawing/2014/main" id="{EC9E30EF-4B96-4C1E-89F4-45DFCC9DA7D7}"/>
              </a:ext>
            </a:extLst>
          </p:cNvPr>
          <p:cNvSpPr txBox="1"/>
          <p:nvPr/>
        </p:nvSpPr>
        <p:spPr>
          <a:xfrm>
            <a:off x="699830" y="2037136"/>
            <a:ext cx="537150"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grpSp>
        <p:nvGrpSpPr>
          <p:cNvPr id="26" name="组合 25">
            <a:extLst>
              <a:ext uri="{FF2B5EF4-FFF2-40B4-BE49-F238E27FC236}">
                <a16:creationId xmlns:a16="http://schemas.microsoft.com/office/drawing/2014/main" id="{EAD6C1B6-070D-47CB-A884-6E935767EC30}"/>
              </a:ext>
            </a:extLst>
          </p:cNvPr>
          <p:cNvGrpSpPr/>
          <p:nvPr/>
        </p:nvGrpSpPr>
        <p:grpSpPr>
          <a:xfrm>
            <a:off x="1236979" y="2224264"/>
            <a:ext cx="6474461" cy="1200242"/>
            <a:chOff x="1649306" y="2965686"/>
            <a:chExt cx="8632614" cy="1600322"/>
          </a:xfrm>
        </p:grpSpPr>
        <p:sp>
          <p:nvSpPr>
            <p:cNvPr id="9" name="矩形 8">
              <a:extLst>
                <a:ext uri="{FF2B5EF4-FFF2-40B4-BE49-F238E27FC236}">
                  <a16:creationId xmlns:a16="http://schemas.microsoft.com/office/drawing/2014/main" id="{61C52395-B0DF-4488-ABA0-ECC5FAAD75D9}"/>
                </a:ext>
              </a:extLst>
            </p:cNvPr>
            <p:cNvSpPr/>
            <p:nvPr/>
          </p:nvSpPr>
          <p:spPr>
            <a:xfrm>
              <a:off x="164930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主机甲</a:t>
              </a:r>
            </a:p>
          </p:txBody>
        </p:sp>
        <p:sp>
          <p:nvSpPr>
            <p:cNvPr id="21" name="矩形 20">
              <a:extLst>
                <a:ext uri="{FF2B5EF4-FFF2-40B4-BE49-F238E27FC236}">
                  <a16:creationId xmlns:a16="http://schemas.microsoft.com/office/drawing/2014/main" id="{19A2121A-898E-4EF4-82C7-972C1E8E422B}"/>
                </a:ext>
              </a:extLst>
            </p:cNvPr>
            <p:cNvSpPr/>
            <p:nvPr/>
          </p:nvSpPr>
          <p:spPr>
            <a:xfrm>
              <a:off x="940138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主机乙</a:t>
              </a:r>
            </a:p>
          </p:txBody>
        </p:sp>
        <p:cxnSp>
          <p:nvCxnSpPr>
            <p:cNvPr id="11" name="直接连接符 10">
              <a:extLst>
                <a:ext uri="{FF2B5EF4-FFF2-40B4-BE49-F238E27FC236}">
                  <a16:creationId xmlns:a16="http://schemas.microsoft.com/office/drawing/2014/main" id="{FC71DADE-3B4B-48D2-8A92-0B8C13F0E440}"/>
                </a:ext>
              </a:extLst>
            </p:cNvPr>
            <p:cNvCxnSpPr>
              <a:stCxn id="9" idx="3"/>
              <a:endCxn id="21" idx="1"/>
            </p:cNvCxnSpPr>
            <p:nvPr/>
          </p:nvCxnSpPr>
          <p:spPr>
            <a:xfrm>
              <a:off x="2529840" y="4126761"/>
              <a:ext cx="687154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3495F6-4C90-405D-9E2B-1B7AE38B9ED0}"/>
                </a:ext>
              </a:extLst>
            </p:cNvPr>
            <p:cNvCxnSpPr>
              <a:cxnSpLocks/>
            </p:cNvCxnSpPr>
            <p:nvPr/>
          </p:nvCxnSpPr>
          <p:spPr>
            <a:xfrm flipV="1">
              <a:off x="2529840"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027E3E9-5C12-475A-BDD2-D7386B218720}"/>
                </a:ext>
              </a:extLst>
            </p:cNvPr>
            <p:cNvCxnSpPr>
              <a:cxnSpLocks/>
            </p:cNvCxnSpPr>
            <p:nvPr/>
          </p:nvCxnSpPr>
          <p:spPr>
            <a:xfrm flipV="1">
              <a:off x="9401386"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9D2CA04-9B0E-48ED-92B6-46717002EC15}"/>
                </a:ext>
              </a:extLst>
            </p:cNvPr>
            <p:cNvCxnSpPr/>
            <p:nvPr/>
          </p:nvCxnSpPr>
          <p:spPr>
            <a:xfrm>
              <a:off x="2529840" y="3244427"/>
              <a:ext cx="687154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íşlïḍè">
              <a:extLst>
                <a:ext uri="{FF2B5EF4-FFF2-40B4-BE49-F238E27FC236}">
                  <a16:creationId xmlns:a16="http://schemas.microsoft.com/office/drawing/2014/main" id="{637E184D-0AA1-44F2-8667-15C9F189FA79}"/>
                </a:ext>
              </a:extLst>
            </p:cNvPr>
            <p:cNvSpPr txBox="1"/>
            <p:nvPr/>
          </p:nvSpPr>
          <p:spPr>
            <a:xfrm>
              <a:off x="5634606" y="3088642"/>
              <a:ext cx="662014" cy="313194"/>
            </a:xfrm>
            <a:prstGeom prst="rect">
              <a:avLst/>
            </a:prstGeom>
            <a:solidFill>
              <a:schemeClr val="bg1"/>
            </a:solidFill>
          </p:spPr>
          <p:txBody>
            <a:bodyPr wrap="square" lIns="68580" tIns="34290" rIns="68580" bIns="34290" anchor="ctr">
              <a:noAutofit/>
            </a:bodyPr>
            <a:lstStyle/>
            <a:p>
              <a:pPr algn="ctr"/>
              <a:r>
                <a:rPr lang="en-US" altLang="zh-CN" sz="1350" b="1" dirty="0">
                  <a:latin typeface="Arial Narrow" panose="020B0606020202030204" pitchFamily="34" charset="0"/>
                </a:rPr>
                <a:t>2km</a:t>
              </a:r>
              <a:endParaRPr lang="zh-CN" altLang="en-US" sz="1350" b="1" dirty="0">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184096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35" presetClass="emph" presetSubtype="0" repeatCount="5000" fill="hold" grpId="1" nodeType="afterEffect">
                                  <p:stCondLst>
                                    <p:cond delay="0"/>
                                  </p:stCondLst>
                                  <p:childTnLst>
                                    <p:anim calcmode="discrete" valueType="str">
                                      <p:cBhvr>
                                        <p:cTn id="13" dur="5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068D2F6-1FF6-43A0-BCCD-E1C59F109CB5}"/>
              </a:ext>
            </a:extLst>
          </p:cNvPr>
          <p:cNvSpPr/>
          <p:nvPr/>
        </p:nvSpPr>
        <p:spPr>
          <a:xfrm>
            <a:off x="7178697" y="1440983"/>
            <a:ext cx="192418" cy="231886"/>
          </a:xfrm>
          <a:prstGeom prst="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t>共享式以太网的争用期</a:t>
            </a:r>
            <a:endParaRPr lang="en-US" altLang="zh-CN" sz="1500" b="1" dirty="0"/>
          </a:p>
        </p:txBody>
      </p:sp>
      <p:grpSp>
        <p:nvGrpSpPr>
          <p:cNvPr id="8" name="组合 7">
            <a:extLst>
              <a:ext uri="{FF2B5EF4-FFF2-40B4-BE49-F238E27FC236}">
                <a16:creationId xmlns:a16="http://schemas.microsoft.com/office/drawing/2014/main" id="{6A6B3B70-0EAF-49E3-BF0E-B2958CB17C29}"/>
              </a:ext>
            </a:extLst>
          </p:cNvPr>
          <p:cNvGrpSpPr/>
          <p:nvPr/>
        </p:nvGrpSpPr>
        <p:grpSpPr>
          <a:xfrm>
            <a:off x="616727" y="845409"/>
            <a:ext cx="8490320" cy="1088051"/>
            <a:chOff x="822302" y="1215265"/>
            <a:chExt cx="11320427" cy="1450734"/>
          </a:xfrm>
        </p:grpSpPr>
        <p:sp>
          <p:nvSpPr>
            <p:cNvPr id="17" name="íşlïḍè">
              <a:extLst>
                <a:ext uri="{FF2B5EF4-FFF2-40B4-BE49-F238E27FC236}">
                  <a16:creationId xmlns:a16="http://schemas.microsoft.com/office/drawing/2014/main" id="{294450E4-BC9C-4379-8EBF-3B2994B95F67}"/>
                </a:ext>
              </a:extLst>
            </p:cNvPr>
            <p:cNvSpPr txBox="1"/>
            <p:nvPr/>
          </p:nvSpPr>
          <p:spPr>
            <a:xfrm>
              <a:off x="822302" y="1215265"/>
              <a:ext cx="11209623" cy="72536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【2010</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47】</a:t>
              </a:r>
              <a:r>
                <a:rPr lang="zh-CN" altLang="en-US" sz="1350" b="1" dirty="0">
                  <a:latin typeface="Arial Narrow" panose="020B0606020202030204" pitchFamily="34" charset="0"/>
                </a:rPr>
                <a:t>某局域网采用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协议实现介质访问控制，数据传输速率为</a:t>
              </a:r>
              <a:r>
                <a:rPr lang="en-US" altLang="zh-CN" sz="1350" b="1" dirty="0">
                  <a:latin typeface="Arial Narrow" panose="020B0606020202030204" pitchFamily="34" charset="0"/>
                </a:rPr>
                <a:t>10Mbps</a:t>
              </a:r>
              <a:r>
                <a:rPr lang="zh-CN" altLang="en-US" sz="1350" b="1" dirty="0">
                  <a:latin typeface="Arial Narrow" panose="020B0606020202030204" pitchFamily="34" charset="0"/>
                </a:rPr>
                <a:t>，主机甲和主机乙之间</a:t>
              </a:r>
              <a:r>
                <a:rPr lang="en-US" altLang="zh-CN" sz="1350" b="1" dirty="0">
                  <a:latin typeface="Arial Narrow" panose="020B0606020202030204" pitchFamily="34" charset="0"/>
                </a:rPr>
                <a:t>                           </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的距离为</a:t>
              </a:r>
              <a:r>
                <a:rPr lang="en-US" altLang="zh-CN" sz="1350" b="1" dirty="0">
                  <a:latin typeface="Arial Narrow" panose="020B0606020202030204" pitchFamily="34" charset="0"/>
                </a:rPr>
                <a:t>2km</a:t>
              </a:r>
              <a:r>
                <a:rPr lang="zh-CN" altLang="en-US" sz="1350" b="1" dirty="0">
                  <a:latin typeface="Arial Narrow" panose="020B0606020202030204" pitchFamily="34" charset="0"/>
                </a:rPr>
                <a:t>，信号传播速度是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。请回答下列问题，要求说明理由或写出计算过程。</a:t>
              </a:r>
            </a:p>
          </p:txBody>
        </p:sp>
        <p:sp>
          <p:nvSpPr>
            <p:cNvPr id="19" name="íşlïḍè">
              <a:extLst>
                <a:ext uri="{FF2B5EF4-FFF2-40B4-BE49-F238E27FC236}">
                  <a16:creationId xmlns:a16="http://schemas.microsoft.com/office/drawing/2014/main" id="{C276852D-BE2C-4B24-BC1B-44E6732D7424}"/>
                </a:ext>
              </a:extLst>
            </p:cNvPr>
            <p:cNvSpPr txBox="1"/>
            <p:nvPr/>
          </p:nvSpPr>
          <p:spPr>
            <a:xfrm>
              <a:off x="933106" y="1940632"/>
              <a:ext cx="11209623" cy="7253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1</a:t>
              </a:r>
              <a:r>
                <a:rPr lang="zh-CN" altLang="en-US" sz="1350" b="1" dirty="0">
                  <a:latin typeface="Arial Narrow" panose="020B0606020202030204" pitchFamily="34" charset="0"/>
                </a:rPr>
                <a:t>）若主机甲和主机乙发送数据时发送冲突，则从开始发送数据时刻起，到两台主机均检测到冲突时刻止，最短需经过多长时间？最长需经过多长时间（假设主机甲和主机乙发送数据过程中，其他主机不发送数据）？</a:t>
              </a:r>
            </a:p>
          </p:txBody>
        </p:sp>
      </p:grpSp>
      <p:sp>
        <p:nvSpPr>
          <p:cNvPr id="20" name="íşlïḍè">
            <a:extLst>
              <a:ext uri="{FF2B5EF4-FFF2-40B4-BE49-F238E27FC236}">
                <a16:creationId xmlns:a16="http://schemas.microsoft.com/office/drawing/2014/main" id="{EC9E30EF-4B96-4C1E-89F4-45DFCC9DA7D7}"/>
              </a:ext>
            </a:extLst>
          </p:cNvPr>
          <p:cNvSpPr txBox="1"/>
          <p:nvPr/>
        </p:nvSpPr>
        <p:spPr>
          <a:xfrm>
            <a:off x="699830" y="2037136"/>
            <a:ext cx="537150"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grpSp>
        <p:nvGrpSpPr>
          <p:cNvPr id="26" name="组合 25">
            <a:extLst>
              <a:ext uri="{FF2B5EF4-FFF2-40B4-BE49-F238E27FC236}">
                <a16:creationId xmlns:a16="http://schemas.microsoft.com/office/drawing/2014/main" id="{EAD6C1B6-070D-47CB-A884-6E935767EC30}"/>
              </a:ext>
            </a:extLst>
          </p:cNvPr>
          <p:cNvGrpSpPr/>
          <p:nvPr/>
        </p:nvGrpSpPr>
        <p:grpSpPr>
          <a:xfrm>
            <a:off x="1236979" y="2224264"/>
            <a:ext cx="6474461" cy="1200242"/>
            <a:chOff x="1649306" y="2965686"/>
            <a:chExt cx="8632614" cy="1600322"/>
          </a:xfrm>
        </p:grpSpPr>
        <p:sp>
          <p:nvSpPr>
            <p:cNvPr id="9" name="矩形 8">
              <a:extLst>
                <a:ext uri="{FF2B5EF4-FFF2-40B4-BE49-F238E27FC236}">
                  <a16:creationId xmlns:a16="http://schemas.microsoft.com/office/drawing/2014/main" id="{61C52395-B0DF-4488-ABA0-ECC5FAAD75D9}"/>
                </a:ext>
              </a:extLst>
            </p:cNvPr>
            <p:cNvSpPr/>
            <p:nvPr/>
          </p:nvSpPr>
          <p:spPr>
            <a:xfrm>
              <a:off x="164930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主机甲</a:t>
              </a:r>
            </a:p>
          </p:txBody>
        </p:sp>
        <p:sp>
          <p:nvSpPr>
            <p:cNvPr id="21" name="矩形 20">
              <a:extLst>
                <a:ext uri="{FF2B5EF4-FFF2-40B4-BE49-F238E27FC236}">
                  <a16:creationId xmlns:a16="http://schemas.microsoft.com/office/drawing/2014/main" id="{19A2121A-898E-4EF4-82C7-972C1E8E422B}"/>
                </a:ext>
              </a:extLst>
            </p:cNvPr>
            <p:cNvSpPr/>
            <p:nvPr/>
          </p:nvSpPr>
          <p:spPr>
            <a:xfrm>
              <a:off x="940138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主机乙</a:t>
              </a:r>
            </a:p>
          </p:txBody>
        </p:sp>
        <p:cxnSp>
          <p:nvCxnSpPr>
            <p:cNvPr id="11" name="直接连接符 10">
              <a:extLst>
                <a:ext uri="{FF2B5EF4-FFF2-40B4-BE49-F238E27FC236}">
                  <a16:creationId xmlns:a16="http://schemas.microsoft.com/office/drawing/2014/main" id="{FC71DADE-3B4B-48D2-8A92-0B8C13F0E440}"/>
                </a:ext>
              </a:extLst>
            </p:cNvPr>
            <p:cNvCxnSpPr>
              <a:stCxn id="9" idx="3"/>
              <a:endCxn id="21" idx="1"/>
            </p:cNvCxnSpPr>
            <p:nvPr/>
          </p:nvCxnSpPr>
          <p:spPr>
            <a:xfrm>
              <a:off x="2529840" y="4126761"/>
              <a:ext cx="687154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3495F6-4C90-405D-9E2B-1B7AE38B9ED0}"/>
                </a:ext>
              </a:extLst>
            </p:cNvPr>
            <p:cNvCxnSpPr>
              <a:cxnSpLocks/>
            </p:cNvCxnSpPr>
            <p:nvPr/>
          </p:nvCxnSpPr>
          <p:spPr>
            <a:xfrm flipV="1">
              <a:off x="2529840"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027E3E9-5C12-475A-BDD2-D7386B218720}"/>
                </a:ext>
              </a:extLst>
            </p:cNvPr>
            <p:cNvCxnSpPr>
              <a:cxnSpLocks/>
            </p:cNvCxnSpPr>
            <p:nvPr/>
          </p:nvCxnSpPr>
          <p:spPr>
            <a:xfrm flipV="1">
              <a:off x="9401386"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9D2CA04-9B0E-48ED-92B6-46717002EC15}"/>
                </a:ext>
              </a:extLst>
            </p:cNvPr>
            <p:cNvCxnSpPr/>
            <p:nvPr/>
          </p:nvCxnSpPr>
          <p:spPr>
            <a:xfrm>
              <a:off x="2529840" y="3244427"/>
              <a:ext cx="687154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íşlïḍè">
              <a:extLst>
                <a:ext uri="{FF2B5EF4-FFF2-40B4-BE49-F238E27FC236}">
                  <a16:creationId xmlns:a16="http://schemas.microsoft.com/office/drawing/2014/main" id="{637E184D-0AA1-44F2-8667-15C9F189FA79}"/>
                </a:ext>
              </a:extLst>
            </p:cNvPr>
            <p:cNvSpPr txBox="1"/>
            <p:nvPr/>
          </p:nvSpPr>
          <p:spPr>
            <a:xfrm>
              <a:off x="5634606" y="3088642"/>
              <a:ext cx="662014" cy="313194"/>
            </a:xfrm>
            <a:prstGeom prst="rect">
              <a:avLst/>
            </a:prstGeom>
            <a:solidFill>
              <a:schemeClr val="bg1"/>
            </a:solidFill>
          </p:spPr>
          <p:txBody>
            <a:bodyPr wrap="square" lIns="68580" tIns="34290" rIns="68580" bIns="34290" anchor="ctr">
              <a:noAutofit/>
            </a:bodyPr>
            <a:lstStyle/>
            <a:p>
              <a:pPr algn="ctr"/>
              <a:r>
                <a:rPr lang="en-US" altLang="zh-CN" sz="1350" b="1" dirty="0">
                  <a:latin typeface="Arial Narrow" panose="020B0606020202030204" pitchFamily="34" charset="0"/>
                </a:rPr>
                <a:t>2km</a:t>
              </a:r>
              <a:endParaRPr lang="zh-CN" altLang="en-US" sz="1350" b="1" dirty="0">
                <a:latin typeface="Arial Narrow" panose="020B0606020202030204" pitchFamily="34" charset="0"/>
              </a:endParaRPr>
            </a:p>
          </p:txBody>
        </p:sp>
      </p:grpSp>
      <p:cxnSp>
        <p:nvCxnSpPr>
          <p:cNvPr id="7" name="直接箭头连接符 6">
            <a:extLst>
              <a:ext uri="{FF2B5EF4-FFF2-40B4-BE49-F238E27FC236}">
                <a16:creationId xmlns:a16="http://schemas.microsoft.com/office/drawing/2014/main" id="{A62F6BDF-8BE0-4DFB-8AD2-4BD6D32E69C3}"/>
              </a:ext>
            </a:extLst>
          </p:cNvPr>
          <p:cNvCxnSpPr>
            <a:cxnSpLocks/>
          </p:cNvCxnSpPr>
          <p:nvPr/>
        </p:nvCxnSpPr>
        <p:spPr>
          <a:xfrm>
            <a:off x="1897380" y="2880461"/>
            <a:ext cx="2542540" cy="0"/>
          </a:xfrm>
          <a:prstGeom prst="straightConnector1">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85DD98F-D87D-44FA-8266-FC9103422AA0}"/>
              </a:ext>
            </a:extLst>
          </p:cNvPr>
          <p:cNvCxnSpPr>
            <a:cxnSpLocks/>
          </p:cNvCxnSpPr>
          <p:nvPr/>
        </p:nvCxnSpPr>
        <p:spPr>
          <a:xfrm flipH="1">
            <a:off x="4508500" y="2880461"/>
            <a:ext cx="2542540" cy="0"/>
          </a:xfrm>
          <a:prstGeom prst="straightConnector1">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CE18616-6889-4F47-8FD4-D5D7F91F278F}"/>
              </a:ext>
            </a:extLst>
          </p:cNvPr>
          <p:cNvCxnSpPr>
            <a:cxnSpLocks/>
          </p:cNvCxnSpPr>
          <p:nvPr/>
        </p:nvCxnSpPr>
        <p:spPr>
          <a:xfrm flipH="1">
            <a:off x="1897380" y="3253841"/>
            <a:ext cx="2611120" cy="0"/>
          </a:xfrm>
          <a:prstGeom prst="straightConnector1">
            <a:avLst/>
          </a:prstGeom>
          <a:ln w="762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DBA0F73-0F0E-450B-978E-20F24C09F8A3}"/>
              </a:ext>
            </a:extLst>
          </p:cNvPr>
          <p:cNvCxnSpPr>
            <a:cxnSpLocks/>
          </p:cNvCxnSpPr>
          <p:nvPr/>
        </p:nvCxnSpPr>
        <p:spPr>
          <a:xfrm>
            <a:off x="4508500" y="3253841"/>
            <a:ext cx="2542540" cy="0"/>
          </a:xfrm>
          <a:prstGeom prst="straightConnector1">
            <a:avLst/>
          </a:prstGeom>
          <a:ln w="762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081F0517-735B-4E15-AC05-18C2D223257A}"/>
              </a:ext>
            </a:extLst>
          </p:cNvPr>
          <p:cNvGrpSpPr/>
          <p:nvPr/>
        </p:nvGrpSpPr>
        <p:grpSpPr>
          <a:xfrm>
            <a:off x="4166533" y="2550160"/>
            <a:ext cx="615353" cy="615353"/>
            <a:chOff x="9290558" y="4054613"/>
            <a:chExt cx="820470" cy="820470"/>
          </a:xfrm>
        </p:grpSpPr>
        <p:sp>
          <p:nvSpPr>
            <p:cNvPr id="31" name="爆炸形: 8 pt  30">
              <a:extLst>
                <a:ext uri="{FF2B5EF4-FFF2-40B4-BE49-F238E27FC236}">
                  <a16:creationId xmlns:a16="http://schemas.microsoft.com/office/drawing/2014/main" id="{C39D0C7C-F460-487E-A3F6-9F02F58EF240}"/>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p>
          </p:txBody>
        </p:sp>
        <p:sp>
          <p:nvSpPr>
            <p:cNvPr id="32" name="文本框 31">
              <a:extLst>
                <a:ext uri="{FF2B5EF4-FFF2-40B4-BE49-F238E27FC236}">
                  <a16:creationId xmlns:a16="http://schemas.microsoft.com/office/drawing/2014/main" id="{A4D02AA3-9E06-4489-A8F4-4DE4C43FB356}"/>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rPr>
                <a:t>碰撞</a:t>
              </a:r>
            </a:p>
          </p:txBody>
        </p:sp>
      </p:grpSp>
      <p:sp>
        <p:nvSpPr>
          <p:cNvPr id="33" name="íşlïḍè">
            <a:extLst>
              <a:ext uri="{FF2B5EF4-FFF2-40B4-BE49-F238E27FC236}">
                <a16:creationId xmlns:a16="http://schemas.microsoft.com/office/drawing/2014/main" id="{82523758-5D35-438A-B878-9385C88D5B8A}"/>
              </a:ext>
            </a:extLst>
          </p:cNvPr>
          <p:cNvSpPr txBox="1"/>
          <p:nvPr/>
        </p:nvSpPr>
        <p:spPr>
          <a:xfrm>
            <a:off x="4025518" y="3324282"/>
            <a:ext cx="828804" cy="234896"/>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碰撞信号</a:t>
            </a:r>
          </a:p>
        </p:txBody>
      </p:sp>
      <mc:AlternateContent xmlns:mc="http://schemas.openxmlformats.org/markup-compatibility/2006" xmlns:a14="http://schemas.microsoft.com/office/drawing/2010/main">
        <mc:Choice Requires="a14">
          <p:sp>
            <p:nvSpPr>
              <p:cNvPr id="34" name="íşlïḍè">
                <a:extLst>
                  <a:ext uri="{FF2B5EF4-FFF2-40B4-BE49-F238E27FC236}">
                    <a16:creationId xmlns:a16="http://schemas.microsoft.com/office/drawing/2014/main" id="{B19724FE-3AE3-4759-8B8B-BCAD33D9DBEB}"/>
                  </a:ext>
                </a:extLst>
              </p:cNvPr>
              <p:cNvSpPr txBox="1"/>
              <p:nvPr/>
            </p:nvSpPr>
            <p:spPr>
              <a:xfrm>
                <a:off x="1897380" y="3712637"/>
                <a:ext cx="5222113"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最短需要经过的时长：两主机之间信号的单程传播时延，记为</a:t>
                </a:r>
                <a14:m>
                  <m:oMath xmlns:m="http://schemas.openxmlformats.org/officeDocument/2006/math">
                    <m:r>
                      <a:rPr lang="el-GR" altLang="zh-CN" b="1" i="1" dirty="0">
                        <a:latin typeface="Cambria Math" panose="02040503050406030204" pitchFamily="18" charset="0"/>
                      </a:rPr>
                      <m:t>𝝉</m:t>
                    </m:r>
                    <m:r>
                      <a:rPr lang="zh-CN" altLang="en-US" b="1" i="1" dirty="0">
                        <a:latin typeface="Cambria Math" panose="02040503050406030204" pitchFamily="18" charset="0"/>
                      </a:rPr>
                      <m:t>。</m:t>
                    </m:r>
                  </m:oMath>
                </a14:m>
                <a:endParaRPr lang="zh-CN" altLang="en-US" sz="1350" b="1" dirty="0">
                  <a:latin typeface="Arial Narrow" panose="020B0606020202030204" pitchFamily="34" charset="0"/>
                </a:endParaRPr>
              </a:p>
            </p:txBody>
          </p:sp>
        </mc:Choice>
        <mc:Fallback xmlns="">
          <p:sp>
            <p:nvSpPr>
              <p:cNvPr id="34" name="íşlïḍè">
                <a:extLst>
                  <a:ext uri="{FF2B5EF4-FFF2-40B4-BE49-F238E27FC236}">
                    <a16:creationId xmlns="" xmlns:a16="http://schemas.microsoft.com/office/drawing/2014/main" xmlns:a14="http://schemas.microsoft.com/office/drawing/2010/main" id="{B19724FE-3AE3-4759-8B8B-BCAD33D9DBEB}"/>
                  </a:ext>
                </a:extLst>
              </p:cNvPr>
              <p:cNvSpPr txBox="1">
                <a:spLocks noRot="1" noChangeAspect="1" noMove="1" noResize="1" noEditPoints="1" noAdjustHandles="1" noChangeArrowheads="1" noChangeShapeType="1" noTextEdit="1"/>
              </p:cNvSpPr>
              <p:nvPr/>
            </p:nvSpPr>
            <p:spPr>
              <a:xfrm>
                <a:off x="1897380" y="3712637"/>
                <a:ext cx="5222113" cy="234896"/>
              </a:xfrm>
              <a:prstGeom prst="rect">
                <a:avLst/>
              </a:prstGeom>
              <a:blipFill rotWithShape="0">
                <a:blip r:embed="rId3"/>
                <a:stretch>
                  <a:fillRect l="-700" t="-10256" b="-4359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05051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1000"/>
                                        <p:tgtEl>
                                          <p:spTgt spid="23"/>
                                        </p:tgtEl>
                                      </p:cBhvr>
                                    </p:animEffect>
                                  </p:childTnLst>
                                </p:cTn>
                              </p:par>
                              <p:par>
                                <p:cTn id="11" presetID="53" presetClass="entr" presetSubtype="16" fill="hold" nodeType="withEffect">
                                  <p:stCondLst>
                                    <p:cond delay="60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100"/>
                            </p:stCondLst>
                            <p:childTnLst>
                              <p:par>
                                <p:cTn id="17" presetID="22" presetClass="entr" presetSubtype="2"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1000"/>
                                        <p:tgtEl>
                                          <p:spTgt spid="27"/>
                                        </p:tgtEl>
                                      </p:cBhvr>
                                    </p:animEffect>
                                  </p:childTnLst>
                                </p:cTn>
                              </p:par>
                              <p:par>
                                <p:cTn id="20" presetID="22" presetClass="entr" presetSubtype="8"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1000"/>
                                        <p:tgtEl>
                                          <p:spTgt spid="2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down)">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7"/>
                                        </p:tgtEl>
                                        <p:attrNameLst>
                                          <p:attrName>r</p:attrName>
                                        </p:attrNameLst>
                                      </p:cBhvr>
                                    </p:animRot>
                                    <p:animRot by="-240000">
                                      <p:cBhvr>
                                        <p:cTn id="31" dur="200" fill="hold">
                                          <p:stCondLst>
                                            <p:cond delay="200"/>
                                          </p:stCondLst>
                                        </p:cTn>
                                        <p:tgtEl>
                                          <p:spTgt spid="7"/>
                                        </p:tgtEl>
                                        <p:attrNameLst>
                                          <p:attrName>r</p:attrName>
                                        </p:attrNameLst>
                                      </p:cBhvr>
                                    </p:animRot>
                                    <p:animRot by="240000">
                                      <p:cBhvr>
                                        <p:cTn id="32" dur="200" fill="hold">
                                          <p:stCondLst>
                                            <p:cond delay="400"/>
                                          </p:stCondLst>
                                        </p:cTn>
                                        <p:tgtEl>
                                          <p:spTgt spid="7"/>
                                        </p:tgtEl>
                                        <p:attrNameLst>
                                          <p:attrName>r</p:attrName>
                                        </p:attrNameLst>
                                      </p:cBhvr>
                                    </p:animRot>
                                    <p:animRot by="-240000">
                                      <p:cBhvr>
                                        <p:cTn id="33" dur="200" fill="hold">
                                          <p:stCondLst>
                                            <p:cond delay="600"/>
                                          </p:stCondLst>
                                        </p:cTn>
                                        <p:tgtEl>
                                          <p:spTgt spid="7"/>
                                        </p:tgtEl>
                                        <p:attrNameLst>
                                          <p:attrName>r</p:attrName>
                                        </p:attrNameLst>
                                      </p:cBhvr>
                                    </p:animRot>
                                    <p:animRot by="120000">
                                      <p:cBhvr>
                                        <p:cTn id="34" dur="200" fill="hold">
                                          <p:stCondLst>
                                            <p:cond delay="800"/>
                                          </p:stCondLst>
                                        </p:cTn>
                                        <p:tgtEl>
                                          <p:spTgt spid="7"/>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nodeType="clickEffect">
                                  <p:stCondLst>
                                    <p:cond delay="0"/>
                                  </p:stCondLst>
                                  <p:childTnLst>
                                    <p:animRot by="120000">
                                      <p:cBhvr>
                                        <p:cTn id="38" dur="100" fill="hold">
                                          <p:stCondLst>
                                            <p:cond delay="0"/>
                                          </p:stCondLst>
                                        </p:cTn>
                                        <p:tgtEl>
                                          <p:spTgt spid="27"/>
                                        </p:tgtEl>
                                        <p:attrNameLst>
                                          <p:attrName>r</p:attrName>
                                        </p:attrNameLst>
                                      </p:cBhvr>
                                    </p:animRot>
                                    <p:animRot by="-240000">
                                      <p:cBhvr>
                                        <p:cTn id="39" dur="200" fill="hold">
                                          <p:stCondLst>
                                            <p:cond delay="200"/>
                                          </p:stCondLst>
                                        </p:cTn>
                                        <p:tgtEl>
                                          <p:spTgt spid="27"/>
                                        </p:tgtEl>
                                        <p:attrNameLst>
                                          <p:attrName>r</p:attrName>
                                        </p:attrNameLst>
                                      </p:cBhvr>
                                    </p:animRot>
                                    <p:animRot by="240000">
                                      <p:cBhvr>
                                        <p:cTn id="40" dur="200" fill="hold">
                                          <p:stCondLst>
                                            <p:cond delay="400"/>
                                          </p:stCondLst>
                                        </p:cTn>
                                        <p:tgtEl>
                                          <p:spTgt spid="27"/>
                                        </p:tgtEl>
                                        <p:attrNameLst>
                                          <p:attrName>r</p:attrName>
                                        </p:attrNameLst>
                                      </p:cBhvr>
                                    </p:animRot>
                                    <p:animRot by="-240000">
                                      <p:cBhvr>
                                        <p:cTn id="41" dur="200" fill="hold">
                                          <p:stCondLst>
                                            <p:cond delay="600"/>
                                          </p:stCondLst>
                                        </p:cTn>
                                        <p:tgtEl>
                                          <p:spTgt spid="27"/>
                                        </p:tgtEl>
                                        <p:attrNameLst>
                                          <p:attrName>r</p:attrName>
                                        </p:attrNameLst>
                                      </p:cBhvr>
                                    </p:animRot>
                                    <p:animRot by="120000">
                                      <p:cBhvr>
                                        <p:cTn id="42" dur="200" fill="hold">
                                          <p:stCondLst>
                                            <p:cond delay="800"/>
                                          </p:stCondLst>
                                        </p:cTn>
                                        <p:tgtEl>
                                          <p:spTgt spid="27"/>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100"/>
                                  </p:iterate>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068D2F6-1FF6-43A0-BCCD-E1C59F109CB5}"/>
              </a:ext>
            </a:extLst>
          </p:cNvPr>
          <p:cNvSpPr/>
          <p:nvPr/>
        </p:nvSpPr>
        <p:spPr>
          <a:xfrm>
            <a:off x="7178697" y="1440983"/>
            <a:ext cx="192418" cy="231886"/>
          </a:xfrm>
          <a:prstGeom prst="rect">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t>共享式以太网的争用期</a:t>
            </a:r>
            <a:endParaRPr lang="en-US" altLang="zh-CN" sz="1500" b="1" dirty="0"/>
          </a:p>
        </p:txBody>
      </p:sp>
      <p:grpSp>
        <p:nvGrpSpPr>
          <p:cNvPr id="8" name="组合 7">
            <a:extLst>
              <a:ext uri="{FF2B5EF4-FFF2-40B4-BE49-F238E27FC236}">
                <a16:creationId xmlns:a16="http://schemas.microsoft.com/office/drawing/2014/main" id="{6A6B3B70-0EAF-49E3-BF0E-B2958CB17C29}"/>
              </a:ext>
            </a:extLst>
          </p:cNvPr>
          <p:cNvGrpSpPr/>
          <p:nvPr/>
        </p:nvGrpSpPr>
        <p:grpSpPr>
          <a:xfrm>
            <a:off x="616727" y="845409"/>
            <a:ext cx="8490320" cy="1088051"/>
            <a:chOff x="822302" y="1215265"/>
            <a:chExt cx="11320427" cy="1450734"/>
          </a:xfrm>
        </p:grpSpPr>
        <p:sp>
          <p:nvSpPr>
            <p:cNvPr id="17" name="íşlïḍè">
              <a:extLst>
                <a:ext uri="{FF2B5EF4-FFF2-40B4-BE49-F238E27FC236}">
                  <a16:creationId xmlns:a16="http://schemas.microsoft.com/office/drawing/2014/main" id="{294450E4-BC9C-4379-8EBF-3B2994B95F67}"/>
                </a:ext>
              </a:extLst>
            </p:cNvPr>
            <p:cNvSpPr txBox="1"/>
            <p:nvPr/>
          </p:nvSpPr>
          <p:spPr>
            <a:xfrm>
              <a:off x="822302" y="1215265"/>
              <a:ext cx="11209623" cy="72536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【2010</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47】</a:t>
              </a:r>
              <a:r>
                <a:rPr lang="zh-CN" altLang="en-US" sz="1350" b="1" dirty="0">
                  <a:latin typeface="Arial Narrow" panose="020B0606020202030204" pitchFamily="34" charset="0"/>
                </a:rPr>
                <a:t>某局域网采用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协议实现介质访问控制，数据传输速率为</a:t>
              </a:r>
              <a:r>
                <a:rPr lang="en-US" altLang="zh-CN" sz="1350" b="1" dirty="0">
                  <a:latin typeface="Arial Narrow" panose="020B0606020202030204" pitchFamily="34" charset="0"/>
                </a:rPr>
                <a:t>10Mbps</a:t>
              </a:r>
              <a:r>
                <a:rPr lang="zh-CN" altLang="en-US" sz="1350" b="1" dirty="0">
                  <a:latin typeface="Arial Narrow" panose="020B0606020202030204" pitchFamily="34" charset="0"/>
                </a:rPr>
                <a:t>，主机甲和主机乙之间</a:t>
              </a:r>
              <a:r>
                <a:rPr lang="en-US" altLang="zh-CN" sz="1350" b="1" dirty="0">
                  <a:latin typeface="Arial Narrow" panose="020B0606020202030204" pitchFamily="34" charset="0"/>
                </a:rPr>
                <a:t>                           </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的距离为</a:t>
              </a:r>
              <a:r>
                <a:rPr lang="en-US" altLang="zh-CN" sz="1350" b="1" dirty="0">
                  <a:latin typeface="Arial Narrow" panose="020B0606020202030204" pitchFamily="34" charset="0"/>
                </a:rPr>
                <a:t>2km</a:t>
              </a:r>
              <a:r>
                <a:rPr lang="zh-CN" altLang="en-US" sz="1350" b="1" dirty="0">
                  <a:latin typeface="Arial Narrow" panose="020B0606020202030204" pitchFamily="34" charset="0"/>
                </a:rPr>
                <a:t>，信号传播速度是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。请回答下列问题，要求说明理由或写出计算过程。</a:t>
              </a:r>
            </a:p>
          </p:txBody>
        </p:sp>
        <p:sp>
          <p:nvSpPr>
            <p:cNvPr id="19" name="íşlïḍè">
              <a:extLst>
                <a:ext uri="{FF2B5EF4-FFF2-40B4-BE49-F238E27FC236}">
                  <a16:creationId xmlns:a16="http://schemas.microsoft.com/office/drawing/2014/main" id="{C276852D-BE2C-4B24-BC1B-44E6732D7424}"/>
                </a:ext>
              </a:extLst>
            </p:cNvPr>
            <p:cNvSpPr txBox="1"/>
            <p:nvPr/>
          </p:nvSpPr>
          <p:spPr>
            <a:xfrm>
              <a:off x="933106" y="1940632"/>
              <a:ext cx="11209623" cy="7253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a:t>
              </a:r>
              <a:r>
                <a:rPr lang="en-US" altLang="zh-CN" sz="1350" b="1" dirty="0">
                  <a:latin typeface="Arial Narrow" panose="020B0606020202030204" pitchFamily="34" charset="0"/>
                </a:rPr>
                <a:t>1</a:t>
              </a:r>
              <a:r>
                <a:rPr lang="zh-CN" altLang="en-US" sz="1350" b="1" dirty="0">
                  <a:latin typeface="Arial Narrow" panose="020B0606020202030204" pitchFamily="34" charset="0"/>
                </a:rPr>
                <a:t>）若主机甲和主机乙发送数据时发送冲突，则从开始发送数据时刻起，到两台主机均检测到冲突时刻止，最短需经过多长时间？最长需经过多长时间（假设主机甲和主机乙发送数据过程中，其他主机不发送数据）？</a:t>
              </a:r>
            </a:p>
          </p:txBody>
        </p:sp>
      </p:grpSp>
      <p:sp>
        <p:nvSpPr>
          <p:cNvPr id="20" name="íşlïḍè">
            <a:extLst>
              <a:ext uri="{FF2B5EF4-FFF2-40B4-BE49-F238E27FC236}">
                <a16:creationId xmlns:a16="http://schemas.microsoft.com/office/drawing/2014/main" id="{EC9E30EF-4B96-4C1E-89F4-45DFCC9DA7D7}"/>
              </a:ext>
            </a:extLst>
          </p:cNvPr>
          <p:cNvSpPr txBox="1"/>
          <p:nvPr/>
        </p:nvSpPr>
        <p:spPr>
          <a:xfrm>
            <a:off x="699830" y="2037136"/>
            <a:ext cx="537150"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grpSp>
        <p:nvGrpSpPr>
          <p:cNvPr id="26" name="组合 25">
            <a:extLst>
              <a:ext uri="{FF2B5EF4-FFF2-40B4-BE49-F238E27FC236}">
                <a16:creationId xmlns:a16="http://schemas.microsoft.com/office/drawing/2014/main" id="{EAD6C1B6-070D-47CB-A884-6E935767EC30}"/>
              </a:ext>
            </a:extLst>
          </p:cNvPr>
          <p:cNvGrpSpPr/>
          <p:nvPr/>
        </p:nvGrpSpPr>
        <p:grpSpPr>
          <a:xfrm>
            <a:off x="1236979" y="2224264"/>
            <a:ext cx="6474461" cy="1200242"/>
            <a:chOff x="1649306" y="2965686"/>
            <a:chExt cx="8632614" cy="1600322"/>
          </a:xfrm>
        </p:grpSpPr>
        <p:sp>
          <p:nvSpPr>
            <p:cNvPr id="9" name="矩形 8">
              <a:extLst>
                <a:ext uri="{FF2B5EF4-FFF2-40B4-BE49-F238E27FC236}">
                  <a16:creationId xmlns:a16="http://schemas.microsoft.com/office/drawing/2014/main" id="{61C52395-B0DF-4488-ABA0-ECC5FAAD75D9}"/>
                </a:ext>
              </a:extLst>
            </p:cNvPr>
            <p:cNvSpPr/>
            <p:nvPr/>
          </p:nvSpPr>
          <p:spPr>
            <a:xfrm>
              <a:off x="164930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主机甲</a:t>
              </a:r>
            </a:p>
          </p:txBody>
        </p:sp>
        <p:sp>
          <p:nvSpPr>
            <p:cNvPr id="21" name="矩形 20">
              <a:extLst>
                <a:ext uri="{FF2B5EF4-FFF2-40B4-BE49-F238E27FC236}">
                  <a16:creationId xmlns:a16="http://schemas.microsoft.com/office/drawing/2014/main" id="{19A2121A-898E-4EF4-82C7-972C1E8E422B}"/>
                </a:ext>
              </a:extLst>
            </p:cNvPr>
            <p:cNvSpPr/>
            <p:nvPr/>
          </p:nvSpPr>
          <p:spPr>
            <a:xfrm>
              <a:off x="9401386" y="3687514"/>
              <a:ext cx="880534" cy="878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主机乙</a:t>
              </a:r>
            </a:p>
          </p:txBody>
        </p:sp>
        <p:cxnSp>
          <p:nvCxnSpPr>
            <p:cNvPr id="11" name="直接连接符 10">
              <a:extLst>
                <a:ext uri="{FF2B5EF4-FFF2-40B4-BE49-F238E27FC236}">
                  <a16:creationId xmlns:a16="http://schemas.microsoft.com/office/drawing/2014/main" id="{FC71DADE-3B4B-48D2-8A92-0B8C13F0E440}"/>
                </a:ext>
              </a:extLst>
            </p:cNvPr>
            <p:cNvCxnSpPr>
              <a:stCxn id="9" idx="3"/>
              <a:endCxn id="21" idx="1"/>
            </p:cNvCxnSpPr>
            <p:nvPr/>
          </p:nvCxnSpPr>
          <p:spPr>
            <a:xfrm>
              <a:off x="2529840" y="4126761"/>
              <a:ext cx="687154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3495F6-4C90-405D-9E2B-1B7AE38B9ED0}"/>
                </a:ext>
              </a:extLst>
            </p:cNvPr>
            <p:cNvCxnSpPr>
              <a:cxnSpLocks/>
            </p:cNvCxnSpPr>
            <p:nvPr/>
          </p:nvCxnSpPr>
          <p:spPr>
            <a:xfrm flipV="1">
              <a:off x="2529840"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027E3E9-5C12-475A-BDD2-D7386B218720}"/>
                </a:ext>
              </a:extLst>
            </p:cNvPr>
            <p:cNvCxnSpPr>
              <a:cxnSpLocks/>
            </p:cNvCxnSpPr>
            <p:nvPr/>
          </p:nvCxnSpPr>
          <p:spPr>
            <a:xfrm flipV="1">
              <a:off x="9401386" y="2965686"/>
              <a:ext cx="0" cy="8749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9D2CA04-9B0E-48ED-92B6-46717002EC15}"/>
                </a:ext>
              </a:extLst>
            </p:cNvPr>
            <p:cNvCxnSpPr/>
            <p:nvPr/>
          </p:nvCxnSpPr>
          <p:spPr>
            <a:xfrm>
              <a:off x="2529840" y="3244427"/>
              <a:ext cx="687154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íşlïḍè">
              <a:extLst>
                <a:ext uri="{FF2B5EF4-FFF2-40B4-BE49-F238E27FC236}">
                  <a16:creationId xmlns:a16="http://schemas.microsoft.com/office/drawing/2014/main" id="{637E184D-0AA1-44F2-8667-15C9F189FA79}"/>
                </a:ext>
              </a:extLst>
            </p:cNvPr>
            <p:cNvSpPr txBox="1"/>
            <p:nvPr/>
          </p:nvSpPr>
          <p:spPr>
            <a:xfrm>
              <a:off x="5634606" y="3088642"/>
              <a:ext cx="662014" cy="313194"/>
            </a:xfrm>
            <a:prstGeom prst="rect">
              <a:avLst/>
            </a:prstGeom>
            <a:solidFill>
              <a:schemeClr val="bg1"/>
            </a:solidFill>
          </p:spPr>
          <p:txBody>
            <a:bodyPr wrap="square" lIns="68580" tIns="34290" rIns="68580" bIns="34290" anchor="ctr">
              <a:noAutofit/>
            </a:bodyPr>
            <a:lstStyle/>
            <a:p>
              <a:pPr algn="ctr"/>
              <a:r>
                <a:rPr lang="en-US" altLang="zh-CN" sz="1350" b="1" dirty="0">
                  <a:latin typeface="Arial Narrow" panose="020B0606020202030204" pitchFamily="34" charset="0"/>
                </a:rPr>
                <a:t>2km</a:t>
              </a:r>
              <a:endParaRPr lang="zh-CN" altLang="en-US" sz="1350" b="1" dirty="0">
                <a:latin typeface="Arial Narrow" panose="020B0606020202030204" pitchFamily="34" charset="0"/>
              </a:endParaRPr>
            </a:p>
          </p:txBody>
        </p:sp>
      </p:grpSp>
      <p:cxnSp>
        <p:nvCxnSpPr>
          <p:cNvPr id="7" name="直接箭头连接符 6">
            <a:extLst>
              <a:ext uri="{FF2B5EF4-FFF2-40B4-BE49-F238E27FC236}">
                <a16:creationId xmlns:a16="http://schemas.microsoft.com/office/drawing/2014/main" id="{A62F6BDF-8BE0-4DFB-8AD2-4BD6D32E69C3}"/>
              </a:ext>
            </a:extLst>
          </p:cNvPr>
          <p:cNvCxnSpPr>
            <a:cxnSpLocks/>
          </p:cNvCxnSpPr>
          <p:nvPr/>
        </p:nvCxnSpPr>
        <p:spPr>
          <a:xfrm>
            <a:off x="1897380" y="2880461"/>
            <a:ext cx="4822473" cy="0"/>
          </a:xfrm>
          <a:prstGeom prst="straightConnector1">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85DD98F-D87D-44FA-8266-FC9103422AA0}"/>
              </a:ext>
            </a:extLst>
          </p:cNvPr>
          <p:cNvCxnSpPr>
            <a:cxnSpLocks/>
          </p:cNvCxnSpPr>
          <p:nvPr/>
        </p:nvCxnSpPr>
        <p:spPr>
          <a:xfrm flipH="1">
            <a:off x="6719853" y="2880461"/>
            <a:ext cx="331187" cy="0"/>
          </a:xfrm>
          <a:prstGeom prst="straightConnector1">
            <a:avLst/>
          </a:prstGeom>
          <a:ln w="762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CE18616-6889-4F47-8FD4-D5D7F91F278F}"/>
              </a:ext>
            </a:extLst>
          </p:cNvPr>
          <p:cNvCxnSpPr>
            <a:cxnSpLocks/>
          </p:cNvCxnSpPr>
          <p:nvPr/>
        </p:nvCxnSpPr>
        <p:spPr>
          <a:xfrm flipH="1">
            <a:off x="1897381" y="3253841"/>
            <a:ext cx="4763267" cy="0"/>
          </a:xfrm>
          <a:prstGeom prst="straightConnector1">
            <a:avLst/>
          </a:prstGeom>
          <a:ln w="762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DBA0F73-0F0E-450B-978E-20F24C09F8A3}"/>
              </a:ext>
            </a:extLst>
          </p:cNvPr>
          <p:cNvCxnSpPr>
            <a:cxnSpLocks/>
          </p:cNvCxnSpPr>
          <p:nvPr/>
        </p:nvCxnSpPr>
        <p:spPr>
          <a:xfrm>
            <a:off x="6660648" y="3253841"/>
            <a:ext cx="390392" cy="0"/>
          </a:xfrm>
          <a:prstGeom prst="straightConnector1">
            <a:avLst/>
          </a:prstGeom>
          <a:ln w="762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081F0517-735B-4E15-AC05-18C2D223257A}"/>
              </a:ext>
            </a:extLst>
          </p:cNvPr>
          <p:cNvGrpSpPr/>
          <p:nvPr/>
        </p:nvGrpSpPr>
        <p:grpSpPr>
          <a:xfrm>
            <a:off x="6434700" y="2487370"/>
            <a:ext cx="615353" cy="615353"/>
            <a:chOff x="9290558" y="4054613"/>
            <a:chExt cx="820470" cy="820470"/>
          </a:xfrm>
        </p:grpSpPr>
        <p:sp>
          <p:nvSpPr>
            <p:cNvPr id="31" name="爆炸形: 8 pt  30">
              <a:extLst>
                <a:ext uri="{FF2B5EF4-FFF2-40B4-BE49-F238E27FC236}">
                  <a16:creationId xmlns:a16="http://schemas.microsoft.com/office/drawing/2014/main" id="{C39D0C7C-F460-487E-A3F6-9F02F58EF240}"/>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p>
          </p:txBody>
        </p:sp>
        <p:sp>
          <p:nvSpPr>
            <p:cNvPr id="32" name="文本框 31">
              <a:extLst>
                <a:ext uri="{FF2B5EF4-FFF2-40B4-BE49-F238E27FC236}">
                  <a16:creationId xmlns:a16="http://schemas.microsoft.com/office/drawing/2014/main" id="{A4D02AA3-9E06-4489-A8F4-4DE4C43FB356}"/>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rPr>
                <a:t>碰撞</a:t>
              </a:r>
            </a:p>
          </p:txBody>
        </p:sp>
      </p:grpSp>
      <p:sp>
        <p:nvSpPr>
          <p:cNvPr id="33" name="íşlïḍè">
            <a:extLst>
              <a:ext uri="{FF2B5EF4-FFF2-40B4-BE49-F238E27FC236}">
                <a16:creationId xmlns:a16="http://schemas.microsoft.com/office/drawing/2014/main" id="{82523758-5D35-438A-B878-9385C88D5B8A}"/>
              </a:ext>
            </a:extLst>
          </p:cNvPr>
          <p:cNvSpPr txBox="1"/>
          <p:nvPr/>
        </p:nvSpPr>
        <p:spPr>
          <a:xfrm>
            <a:off x="4025518" y="3324282"/>
            <a:ext cx="828804" cy="234896"/>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碰撞信号</a:t>
            </a:r>
          </a:p>
        </p:txBody>
      </p:sp>
      <mc:AlternateContent xmlns:mc="http://schemas.openxmlformats.org/markup-compatibility/2006" xmlns:a14="http://schemas.microsoft.com/office/drawing/2010/main">
        <mc:Choice Requires="a14">
          <p:sp>
            <p:nvSpPr>
              <p:cNvPr id="34" name="íşlïḍè">
                <a:extLst>
                  <a:ext uri="{FF2B5EF4-FFF2-40B4-BE49-F238E27FC236}">
                    <a16:creationId xmlns:a16="http://schemas.microsoft.com/office/drawing/2014/main" id="{B19724FE-3AE3-4759-8B8B-BCAD33D9DBEB}"/>
                  </a:ext>
                </a:extLst>
              </p:cNvPr>
              <p:cNvSpPr txBox="1"/>
              <p:nvPr/>
            </p:nvSpPr>
            <p:spPr>
              <a:xfrm>
                <a:off x="1897380" y="3712637"/>
                <a:ext cx="5222113"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最短需要经过的时长：两主机之间信号的单程传播时延，记为</a:t>
                </a:r>
                <a14:m>
                  <m:oMath xmlns:m="http://schemas.openxmlformats.org/officeDocument/2006/math">
                    <m:r>
                      <a:rPr lang="el-GR" altLang="zh-CN" b="1" i="1" dirty="0">
                        <a:latin typeface="Cambria Math" panose="02040503050406030204" pitchFamily="18" charset="0"/>
                      </a:rPr>
                      <m:t>𝝉</m:t>
                    </m:r>
                    <m:r>
                      <a:rPr lang="zh-CN" altLang="en-US" b="1" i="1" dirty="0">
                        <a:latin typeface="Cambria Math" panose="02040503050406030204" pitchFamily="18" charset="0"/>
                      </a:rPr>
                      <m:t>。</m:t>
                    </m:r>
                  </m:oMath>
                </a14:m>
                <a:endParaRPr lang="zh-CN" altLang="en-US" sz="1350" b="1" dirty="0">
                  <a:latin typeface="Arial Narrow" panose="020B0606020202030204" pitchFamily="34" charset="0"/>
                </a:endParaRPr>
              </a:p>
            </p:txBody>
          </p:sp>
        </mc:Choice>
        <mc:Fallback xmlns="">
          <p:sp>
            <p:nvSpPr>
              <p:cNvPr id="34" name="íşlïḍè">
                <a:extLst>
                  <a:ext uri="{FF2B5EF4-FFF2-40B4-BE49-F238E27FC236}">
                    <a16:creationId xmlns="" xmlns:a16="http://schemas.microsoft.com/office/drawing/2014/main" xmlns:a14="http://schemas.microsoft.com/office/drawing/2010/main" id="{B19724FE-3AE3-4759-8B8B-BCAD33D9DBEB}"/>
                  </a:ext>
                </a:extLst>
              </p:cNvPr>
              <p:cNvSpPr txBox="1">
                <a:spLocks noRot="1" noChangeAspect="1" noMove="1" noResize="1" noEditPoints="1" noAdjustHandles="1" noChangeArrowheads="1" noChangeShapeType="1" noTextEdit="1"/>
              </p:cNvSpPr>
              <p:nvPr/>
            </p:nvSpPr>
            <p:spPr>
              <a:xfrm>
                <a:off x="1897380" y="3712637"/>
                <a:ext cx="5222113" cy="234896"/>
              </a:xfrm>
              <a:prstGeom prst="rect">
                <a:avLst/>
              </a:prstGeom>
              <a:blipFill rotWithShape="0">
                <a:blip r:embed="rId3"/>
                <a:stretch>
                  <a:fillRect l="-700" t="-10256" b="-43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íşlïḍè">
                <a:extLst>
                  <a:ext uri="{FF2B5EF4-FFF2-40B4-BE49-F238E27FC236}">
                    <a16:creationId xmlns:a16="http://schemas.microsoft.com/office/drawing/2014/main" id="{2112AB3B-35DE-4EE5-A40A-DAE4D1B79D38}"/>
                  </a:ext>
                </a:extLst>
              </p:cNvPr>
              <p:cNvSpPr txBox="1"/>
              <p:nvPr/>
            </p:nvSpPr>
            <p:spPr>
              <a:xfrm>
                <a:off x="1897379" y="4000768"/>
                <a:ext cx="5518142" cy="23489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最长需要经过的时长：两主机之间信号的往返传播时延，记为</a:t>
                </a:r>
                <a14:m>
                  <m:oMath xmlns:m="http://schemas.openxmlformats.org/officeDocument/2006/math">
                    <m:r>
                      <a:rPr lang="en-US" altLang="zh-CN" b="1" dirty="0">
                        <a:latin typeface="Cambria Math" panose="02040503050406030204" pitchFamily="18" charset="0"/>
                      </a:rPr>
                      <m:t>𝟐</m:t>
                    </m:r>
                    <m:r>
                      <a:rPr lang="el-GR" altLang="zh-CN" b="1" i="1" dirty="0">
                        <a:latin typeface="Cambria Math" panose="02040503050406030204" pitchFamily="18" charset="0"/>
                      </a:rPr>
                      <m:t>𝝉</m:t>
                    </m:r>
                    <m:r>
                      <a:rPr lang="zh-CN" altLang="en-US" b="1" i="1" dirty="0">
                        <a:latin typeface="Cambria Math" panose="02040503050406030204" pitchFamily="18" charset="0"/>
                      </a:rPr>
                      <m:t>。</m:t>
                    </m:r>
                  </m:oMath>
                </a14:m>
                <a:endParaRPr lang="zh-CN" altLang="en-US" sz="1350" b="1" dirty="0">
                  <a:latin typeface="Arial Narrow" panose="020B0606020202030204" pitchFamily="34" charset="0"/>
                </a:endParaRPr>
              </a:p>
            </p:txBody>
          </p:sp>
        </mc:Choice>
        <mc:Fallback xmlns="">
          <p:sp>
            <p:nvSpPr>
              <p:cNvPr id="35" name="íşlïḍè">
                <a:extLst>
                  <a:ext uri="{FF2B5EF4-FFF2-40B4-BE49-F238E27FC236}">
                    <a16:creationId xmlns="" xmlns:a16="http://schemas.microsoft.com/office/drawing/2014/main" xmlns:a14="http://schemas.microsoft.com/office/drawing/2010/main" id="{2112AB3B-35DE-4EE5-A40A-DAE4D1B79D38}"/>
                  </a:ext>
                </a:extLst>
              </p:cNvPr>
              <p:cNvSpPr txBox="1">
                <a:spLocks noRot="1" noChangeAspect="1" noMove="1" noResize="1" noEditPoints="1" noAdjustHandles="1" noChangeArrowheads="1" noChangeShapeType="1" noTextEdit="1"/>
              </p:cNvSpPr>
              <p:nvPr/>
            </p:nvSpPr>
            <p:spPr>
              <a:xfrm>
                <a:off x="1897379" y="4000768"/>
                <a:ext cx="5518142" cy="234896"/>
              </a:xfrm>
              <a:prstGeom prst="rect">
                <a:avLst/>
              </a:prstGeom>
              <a:blipFill rotWithShape="0">
                <a:blip r:embed="rId4"/>
                <a:stretch>
                  <a:fillRect l="-663" t="-10256" b="-4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íşlïḍè">
                <a:extLst>
                  <a:ext uri="{FF2B5EF4-FFF2-40B4-BE49-F238E27FC236}">
                    <a16:creationId xmlns:a16="http://schemas.microsoft.com/office/drawing/2014/main" id="{45F40BD0-910B-4C8D-A1D2-48CC63D7724E}"/>
                  </a:ext>
                </a:extLst>
              </p:cNvPr>
              <p:cNvSpPr txBox="1"/>
              <p:nvPr/>
            </p:nvSpPr>
            <p:spPr>
              <a:xfrm>
                <a:off x="1818439" y="4244075"/>
                <a:ext cx="5518142" cy="597980"/>
              </a:xfrm>
              <a:prstGeom prst="rect">
                <a:avLst/>
              </a:prstGeom>
              <a:noFill/>
            </p:spPr>
            <p:txBody>
              <a:bodyPr wrap="square" lIns="68580" tIns="34290" rIns="68580" bIns="34290" anchor="ctr">
                <a:noAutofit/>
              </a:bodyPr>
              <a:lstStyle/>
              <a:p>
                <a:pPr/>
                <a14:m>
                  <m:oMathPara xmlns:m="http://schemas.openxmlformats.org/officeDocument/2006/math">
                    <m:oMathParaPr>
                      <m:jc m:val="centerGroup"/>
                    </m:oMathParaPr>
                    <m:oMath xmlns:m="http://schemas.openxmlformats.org/officeDocument/2006/math">
                      <m:r>
                        <a:rPr lang="el-GR" altLang="zh-CN" b="1" i="1" dirty="0">
                          <a:latin typeface="Cambria Math" panose="02040503050406030204" pitchFamily="18" charset="0"/>
                        </a:rPr>
                        <m:t>𝝉</m:t>
                      </m:r>
                      <m:r>
                        <a:rPr lang="el-GR" altLang="zh-CN" b="1" i="1" dirty="0">
                          <a:latin typeface="Cambria Math" panose="02040503050406030204" pitchFamily="18" charset="0"/>
                          <a:ea typeface="Cambria Math" panose="02040503050406030204" pitchFamily="18" charset="0"/>
                        </a:rPr>
                        <m:t>=</m:t>
                      </m:r>
                      <m:f>
                        <m:fPr>
                          <m:ctrlPr>
                            <a:rPr lang="el-GR" altLang="zh-CN" b="1" i="1" dirty="0">
                              <a:latin typeface="Cambria Math" panose="02040503050406030204" pitchFamily="18" charset="0"/>
                              <a:ea typeface="Cambria Math" panose="02040503050406030204" pitchFamily="18" charset="0"/>
                            </a:rPr>
                          </m:ctrlPr>
                        </m:fPr>
                        <m:num>
                          <m:r>
                            <a:rPr lang="en-US" altLang="zh-CN" b="1" i="1" dirty="0">
                              <a:latin typeface="Cambria Math" panose="02040503050406030204" pitchFamily="18" charset="0"/>
                              <a:ea typeface="Cambria Math" panose="02040503050406030204" pitchFamily="18" charset="0"/>
                            </a:rPr>
                            <m:t>𝟐</m:t>
                          </m:r>
                          <m:r>
                            <a:rPr lang="en-US" altLang="zh-CN" b="1" i="1" dirty="0">
                              <a:latin typeface="Cambria Math" panose="02040503050406030204" pitchFamily="18" charset="0"/>
                              <a:ea typeface="Cambria Math" panose="02040503050406030204" pitchFamily="18" charset="0"/>
                            </a:rPr>
                            <m:t>𝒌𝒎</m:t>
                          </m:r>
                        </m:num>
                        <m:den>
                          <m:r>
                            <a:rPr lang="en-US" altLang="zh-CN" b="1" i="1" dirty="0">
                              <a:latin typeface="Cambria Math" panose="02040503050406030204" pitchFamily="18" charset="0"/>
                              <a:ea typeface="Cambria Math" panose="02040503050406030204" pitchFamily="18" charset="0"/>
                            </a:rPr>
                            <m:t>𝟐𝟎𝟎𝟎𝟎𝟎</m:t>
                          </m:r>
                          <m:r>
                            <a:rPr lang="en-US" altLang="zh-CN" b="1" i="1" dirty="0">
                              <a:latin typeface="Cambria Math" panose="02040503050406030204" pitchFamily="18" charset="0"/>
                              <a:ea typeface="Cambria Math" panose="02040503050406030204" pitchFamily="18" charset="0"/>
                            </a:rPr>
                            <m:t>𝒌𝒎</m:t>
                          </m:r>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𝒔</m:t>
                          </m:r>
                        </m:den>
                      </m:f>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b="1" i="1" dirty="0">
                              <a:latin typeface="Cambria Math" panose="02040503050406030204" pitchFamily="18" charset="0"/>
                              <a:ea typeface="Cambria Math" panose="02040503050406030204" pitchFamily="18" charset="0"/>
                            </a:rPr>
                            <m:t>𝟏𝟎</m:t>
                          </m:r>
                        </m:e>
                        <m:sup>
                          <m:r>
                            <a:rPr lang="en-US" altLang="zh-CN" b="1" i="1" dirty="0">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𝟓</m:t>
                          </m:r>
                        </m:sup>
                      </m:sSup>
                      <m:r>
                        <a:rPr lang="en-US" altLang="zh-CN" b="1" i="1" dirty="0">
                          <a:latin typeface="Cambria Math" panose="02040503050406030204" pitchFamily="18" charset="0"/>
                          <a:ea typeface="Cambria Math" panose="02040503050406030204" pitchFamily="18" charset="0"/>
                        </a:rPr>
                        <m:t> </m:t>
                      </m:r>
                      <m:r>
                        <a:rPr lang="en-US" altLang="zh-CN" b="1" i="1" dirty="0">
                          <a:latin typeface="Cambria Math" panose="02040503050406030204" pitchFamily="18" charset="0"/>
                          <a:ea typeface="Cambria Math" panose="02040503050406030204" pitchFamily="18" charset="0"/>
                        </a:rPr>
                        <m:t>𝒔</m:t>
                      </m:r>
                    </m:oMath>
                  </m:oMathPara>
                </a14:m>
                <a:endParaRPr lang="zh-CN" altLang="en-US" sz="1350" b="1" dirty="0">
                  <a:latin typeface="Arial Narrow" panose="020B0606020202030204" pitchFamily="34" charset="0"/>
                </a:endParaRPr>
              </a:p>
            </p:txBody>
          </p:sp>
        </mc:Choice>
        <mc:Fallback xmlns="">
          <p:sp>
            <p:nvSpPr>
              <p:cNvPr id="36" name="íşlïḍè">
                <a:extLst>
                  <a:ext uri="{FF2B5EF4-FFF2-40B4-BE49-F238E27FC236}">
                    <a16:creationId xmlns="" xmlns:a16="http://schemas.microsoft.com/office/drawing/2014/main" xmlns:a14="http://schemas.microsoft.com/office/drawing/2010/main" id="{45F40BD0-910B-4C8D-A1D2-48CC63D7724E}"/>
                  </a:ext>
                </a:extLst>
              </p:cNvPr>
              <p:cNvSpPr txBox="1">
                <a:spLocks noRot="1" noChangeAspect="1" noMove="1" noResize="1" noEditPoints="1" noAdjustHandles="1" noChangeArrowheads="1" noChangeShapeType="1" noTextEdit="1"/>
              </p:cNvSpPr>
              <p:nvPr/>
            </p:nvSpPr>
            <p:spPr>
              <a:xfrm>
                <a:off x="1818439" y="4244075"/>
                <a:ext cx="5518142" cy="597980"/>
              </a:xfrm>
              <a:prstGeom prst="rect">
                <a:avLst/>
              </a:prstGeom>
              <a:blipFill rotWithShape="0">
                <a:blip r:embed="rId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65108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right)">
                                      <p:cBhvr>
                                        <p:cTn id="24" dur="2000"/>
                                        <p:tgtEl>
                                          <p:spTgt spid="27"/>
                                        </p:tgtEl>
                                      </p:cBhvr>
                                    </p:animEffect>
                                  </p:childTnLst>
                                </p:cTn>
                              </p:par>
                              <p:par>
                                <p:cTn id="25" presetID="2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2" presetClass="entr" presetSubtype="1" fill="hold" grpId="0" nodeType="withEffect">
                                  <p:stCondLst>
                                    <p:cond delay="6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down)">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32" presetClass="emph" presetSubtype="0" fill="hold" nodeType="clickEffect">
                                  <p:stCondLst>
                                    <p:cond delay="0"/>
                                  </p:stCondLst>
                                  <p:childTnLst>
                                    <p:animRot by="120000">
                                      <p:cBhvr>
                                        <p:cTn id="35" dur="100" fill="hold">
                                          <p:stCondLst>
                                            <p:cond delay="0"/>
                                          </p:stCondLst>
                                        </p:cTn>
                                        <p:tgtEl>
                                          <p:spTgt spid="7"/>
                                        </p:tgtEl>
                                        <p:attrNameLst>
                                          <p:attrName>r</p:attrName>
                                        </p:attrNameLst>
                                      </p:cBhvr>
                                    </p:animRot>
                                    <p:animRot by="-240000">
                                      <p:cBhvr>
                                        <p:cTn id="36" dur="200" fill="hold">
                                          <p:stCondLst>
                                            <p:cond delay="200"/>
                                          </p:stCondLst>
                                        </p:cTn>
                                        <p:tgtEl>
                                          <p:spTgt spid="7"/>
                                        </p:tgtEl>
                                        <p:attrNameLst>
                                          <p:attrName>r</p:attrName>
                                        </p:attrNameLst>
                                      </p:cBhvr>
                                    </p:animRot>
                                    <p:animRot by="240000">
                                      <p:cBhvr>
                                        <p:cTn id="37" dur="200" fill="hold">
                                          <p:stCondLst>
                                            <p:cond delay="400"/>
                                          </p:stCondLst>
                                        </p:cTn>
                                        <p:tgtEl>
                                          <p:spTgt spid="7"/>
                                        </p:tgtEl>
                                        <p:attrNameLst>
                                          <p:attrName>r</p:attrName>
                                        </p:attrNameLst>
                                      </p:cBhvr>
                                    </p:animRot>
                                    <p:animRot by="-240000">
                                      <p:cBhvr>
                                        <p:cTn id="38" dur="200" fill="hold">
                                          <p:stCondLst>
                                            <p:cond delay="600"/>
                                          </p:stCondLst>
                                        </p:cTn>
                                        <p:tgtEl>
                                          <p:spTgt spid="7"/>
                                        </p:tgtEl>
                                        <p:attrNameLst>
                                          <p:attrName>r</p:attrName>
                                        </p:attrNameLst>
                                      </p:cBhvr>
                                    </p:animRot>
                                    <p:animRot by="120000">
                                      <p:cBhvr>
                                        <p:cTn id="39" dur="200" fill="hold">
                                          <p:stCondLst>
                                            <p:cond delay="800"/>
                                          </p:stCondLst>
                                        </p:cTn>
                                        <p:tgtEl>
                                          <p:spTgt spid="7"/>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32" presetClass="emph" presetSubtype="0" fill="hold" nodeType="clickEffect">
                                  <p:stCondLst>
                                    <p:cond delay="0"/>
                                  </p:stCondLst>
                                  <p:childTnLst>
                                    <p:animRot by="120000">
                                      <p:cBhvr>
                                        <p:cTn id="43" dur="100" fill="hold">
                                          <p:stCondLst>
                                            <p:cond delay="0"/>
                                          </p:stCondLst>
                                        </p:cTn>
                                        <p:tgtEl>
                                          <p:spTgt spid="27"/>
                                        </p:tgtEl>
                                        <p:attrNameLst>
                                          <p:attrName>r</p:attrName>
                                        </p:attrNameLst>
                                      </p:cBhvr>
                                    </p:animRot>
                                    <p:animRot by="-240000">
                                      <p:cBhvr>
                                        <p:cTn id="44" dur="200" fill="hold">
                                          <p:stCondLst>
                                            <p:cond delay="200"/>
                                          </p:stCondLst>
                                        </p:cTn>
                                        <p:tgtEl>
                                          <p:spTgt spid="27"/>
                                        </p:tgtEl>
                                        <p:attrNameLst>
                                          <p:attrName>r</p:attrName>
                                        </p:attrNameLst>
                                      </p:cBhvr>
                                    </p:animRot>
                                    <p:animRot by="240000">
                                      <p:cBhvr>
                                        <p:cTn id="45" dur="200" fill="hold">
                                          <p:stCondLst>
                                            <p:cond delay="400"/>
                                          </p:stCondLst>
                                        </p:cTn>
                                        <p:tgtEl>
                                          <p:spTgt spid="27"/>
                                        </p:tgtEl>
                                        <p:attrNameLst>
                                          <p:attrName>r</p:attrName>
                                        </p:attrNameLst>
                                      </p:cBhvr>
                                    </p:animRot>
                                    <p:animRot by="-240000">
                                      <p:cBhvr>
                                        <p:cTn id="46" dur="200" fill="hold">
                                          <p:stCondLst>
                                            <p:cond delay="600"/>
                                          </p:stCondLst>
                                        </p:cTn>
                                        <p:tgtEl>
                                          <p:spTgt spid="27"/>
                                        </p:tgtEl>
                                        <p:attrNameLst>
                                          <p:attrName>r</p:attrName>
                                        </p:attrNameLst>
                                      </p:cBhvr>
                                    </p:animRot>
                                    <p:animRot by="120000">
                                      <p:cBhvr>
                                        <p:cTn id="47" dur="200" fill="hold">
                                          <p:stCondLst>
                                            <p:cond delay="800"/>
                                          </p:stCondLst>
                                        </p:cTn>
                                        <p:tgtEl>
                                          <p:spTgt spid="27"/>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3" y="1117002"/>
            <a:ext cx="8129015"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发生碰撞的站在停止发送数据后，要推迟（退避）一个</a:t>
            </a:r>
            <a:r>
              <a:rPr lang="zh-CN" altLang="en-US" b="1" dirty="0">
                <a:solidFill>
                  <a:srgbClr val="0000FF"/>
                </a:solidFill>
                <a:latin typeface="微软雅黑" panose="020B0503020204020204" pitchFamily="34" charset="-122"/>
                <a:ea typeface="微软雅黑" panose="020B0503020204020204" pitchFamily="34" charset="-122"/>
              </a:rPr>
              <a:t>随机时间</a:t>
            </a:r>
            <a:r>
              <a:rPr lang="zh-CN" altLang="en-US" b="1" dirty="0">
                <a:latin typeface="微软雅黑" panose="020B0503020204020204" pitchFamily="34" charset="-122"/>
                <a:ea typeface="微软雅黑" panose="020B0503020204020204" pitchFamily="34" charset="-122"/>
              </a:rPr>
              <a:t>才能再发送数据。</a:t>
            </a:r>
          </a:p>
          <a:p>
            <a:pPr marL="716244" indent="-342884" eaLnBrk="0" hangingPunct="0">
              <a:lnSpc>
                <a:spcPts val="2700"/>
              </a:lnSpc>
              <a:buClr>
                <a:srgbClr val="7030A0"/>
              </a:buClr>
              <a:buFont typeface="+mj-lt"/>
              <a:buAutoNum type="arabicPeriod"/>
            </a:pPr>
            <a:r>
              <a:rPr lang="zh-CN" altLang="en-US" b="1" dirty="0">
                <a:solidFill>
                  <a:srgbClr val="0000FF"/>
                </a:solidFill>
                <a:latin typeface="微软雅黑" panose="020B0503020204020204" pitchFamily="34" charset="-122"/>
                <a:ea typeface="微软雅黑" panose="020B0503020204020204" pitchFamily="34" charset="-122"/>
              </a:rPr>
              <a:t>基本退避时间取为争用期 </a:t>
            </a:r>
            <a:r>
              <a:rPr lang="en-US" altLang="zh-CN" b="1" dirty="0">
                <a:solidFill>
                  <a:srgbClr val="0000FF"/>
                </a:solidFill>
                <a:latin typeface="微软雅黑" panose="020B0503020204020204" pitchFamily="34" charset="-122"/>
                <a:ea typeface="微软雅黑" panose="020B0503020204020204" pitchFamily="34" charset="-122"/>
              </a:rPr>
              <a:t>2</a:t>
            </a:r>
            <a:r>
              <a:rPr lang="en-US" altLang="zh-CN"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b="1" dirty="0">
                <a:solidFill>
                  <a:srgbClr val="0000FF"/>
                </a:solidFill>
                <a:latin typeface="微软雅黑" panose="020B0503020204020204" pitchFamily="34" charset="-122"/>
                <a:ea typeface="微软雅黑" panose="020B0503020204020204" pitchFamily="34" charset="-122"/>
              </a:rPr>
              <a:t>。</a:t>
            </a:r>
          </a:p>
          <a:p>
            <a:pPr marL="716244" indent="-342884" eaLnBrk="0" hangingPunct="0">
              <a:lnSpc>
                <a:spcPts val="27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从整数集合 </a:t>
            </a:r>
            <a:r>
              <a:rPr lang="en-US" altLang="zh-CN" b="1" dirty="0">
                <a:latin typeface="微软雅黑" panose="020B0503020204020204" pitchFamily="34" charset="-122"/>
                <a:ea typeface="微软雅黑" panose="020B0503020204020204" pitchFamily="34" charset="-122"/>
              </a:rPr>
              <a:t>[0, 1, … , (2</a:t>
            </a:r>
            <a:r>
              <a:rPr lang="en-US" altLang="zh-CN" b="1" i="1" baseline="30000" dirty="0">
                <a:latin typeface="微软雅黑" panose="020B0503020204020204" pitchFamily="34" charset="-122"/>
                <a:ea typeface="微软雅黑" panose="020B0503020204020204" pitchFamily="34" charset="-122"/>
              </a:rPr>
              <a:t>k </a:t>
            </a:r>
            <a:r>
              <a:rPr lang="en-US" altLang="zh-CN" b="1" dirty="0">
                <a:latin typeface="微软雅黑" panose="020B0503020204020204" pitchFamily="34" charset="-122"/>
                <a:ea typeface="微软雅黑" panose="020B0503020204020204" pitchFamily="34" charset="-122"/>
              </a:rPr>
              <a:t>- 1)] </a:t>
            </a:r>
            <a:r>
              <a:rPr lang="zh-CN" altLang="en-US" b="1" dirty="0">
                <a:latin typeface="微软雅黑" panose="020B0503020204020204" pitchFamily="34" charset="-122"/>
                <a:ea typeface="微软雅黑" panose="020B0503020204020204" pitchFamily="34" charset="-122"/>
              </a:rPr>
              <a:t>中</a:t>
            </a:r>
            <a:r>
              <a:rPr lang="zh-CN" altLang="en-US" b="1" dirty="0">
                <a:solidFill>
                  <a:srgbClr val="0000FF"/>
                </a:solidFill>
                <a:latin typeface="微软雅黑" panose="020B0503020204020204" pitchFamily="34" charset="-122"/>
                <a:ea typeface="微软雅黑" panose="020B0503020204020204" pitchFamily="34" charset="-122"/>
              </a:rPr>
              <a:t>随机</a:t>
            </a:r>
            <a:r>
              <a:rPr lang="zh-CN" altLang="en-US" b="1" dirty="0">
                <a:latin typeface="微软雅黑" panose="020B0503020204020204" pitchFamily="34" charset="-122"/>
                <a:ea typeface="微软雅黑" panose="020B0503020204020204" pitchFamily="34" charset="-122"/>
              </a:rPr>
              <a:t>地取出一个数，记为</a:t>
            </a:r>
            <a:r>
              <a:rPr lang="zh-CN" altLang="en-US" b="1" i="1" dirty="0">
                <a:latin typeface="微软雅黑" panose="020B0503020204020204" pitchFamily="34" charset="-122"/>
                <a:ea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。重传所需的时延就是 </a:t>
            </a:r>
            <a:r>
              <a:rPr lang="en-US" altLang="zh-CN" b="1" dirty="0">
                <a:latin typeface="微软雅黑" panose="020B0503020204020204" pitchFamily="34" charset="-122"/>
                <a:ea typeface="微软雅黑" panose="020B0503020204020204" pitchFamily="34" charset="-122"/>
              </a:rPr>
              <a:t>r </a:t>
            </a:r>
            <a:r>
              <a:rPr lang="zh-CN" altLang="en-US" b="1" dirty="0">
                <a:latin typeface="微软雅黑" panose="020B0503020204020204" pitchFamily="34" charset="-122"/>
                <a:ea typeface="微软雅黑" panose="020B0503020204020204" pitchFamily="34" charset="-122"/>
              </a:rPr>
              <a:t>倍的基本退避时间。</a:t>
            </a:r>
          </a:p>
          <a:p>
            <a:pPr marL="373362" eaLnBrk="0" hangingPunct="0">
              <a:lnSpc>
                <a:spcPts val="2700"/>
              </a:lnSpc>
              <a:buClr>
                <a:srgbClr val="7030A0"/>
              </a:buClr>
            </a:pPr>
            <a:r>
              <a:rPr lang="zh-CN" altLang="en-US" b="1">
                <a:latin typeface="微软雅黑" panose="020B0503020204020204" pitchFamily="34" charset="-122"/>
                <a:ea typeface="微软雅黑" panose="020B0503020204020204" pitchFamily="34" charset="-122"/>
              </a:rPr>
              <a:t>     参数 </a:t>
            </a:r>
            <a:r>
              <a:rPr lang="en-US" altLang="zh-CN" b="1" i="1" dirty="0">
                <a:latin typeface="微软雅黑" panose="020B0503020204020204" pitchFamily="34" charset="-122"/>
                <a:ea typeface="微软雅黑" panose="020B0503020204020204" pitchFamily="34" charset="-122"/>
              </a:rPr>
              <a:t>k</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按下面的公式计算：</a:t>
            </a:r>
          </a:p>
          <a:p>
            <a:pPr marL="716244" indent="-342884" algn="ctr" eaLnBrk="0" hangingPunct="0">
              <a:lnSpc>
                <a:spcPts val="2700"/>
              </a:lnSpc>
              <a:buClr>
                <a:srgbClr val="7030A0"/>
              </a:buClr>
            </a:pPr>
            <a:r>
              <a:rPr lang="en-US" altLang="zh-CN" b="1" i="1" dirty="0">
                <a:solidFill>
                  <a:srgbClr val="0000FF"/>
                </a:solidFill>
                <a:latin typeface="微软雅黑" panose="020B0503020204020204" pitchFamily="34" charset="-122"/>
                <a:ea typeface="微软雅黑" panose="020B0503020204020204" pitchFamily="34" charset="-122"/>
              </a:rPr>
              <a:t>k </a:t>
            </a:r>
            <a:r>
              <a:rPr lang="en-US" altLang="zh-CN" b="1" dirty="0">
                <a:solidFill>
                  <a:srgbClr val="0000FF"/>
                </a:solidFill>
                <a:latin typeface="微软雅黑" panose="020B0503020204020204" pitchFamily="34" charset="-122"/>
                <a:ea typeface="微软雅黑" panose="020B0503020204020204" pitchFamily="34" charset="-122"/>
              </a:rPr>
              <a:t>= Min[</a:t>
            </a:r>
            <a:r>
              <a:rPr lang="zh-CN" altLang="en-US" b="1" dirty="0">
                <a:solidFill>
                  <a:srgbClr val="0000FF"/>
                </a:solidFill>
                <a:latin typeface="微软雅黑" panose="020B0503020204020204" pitchFamily="34" charset="-122"/>
                <a:ea typeface="微软雅黑" panose="020B0503020204020204" pitchFamily="34" charset="-122"/>
              </a:rPr>
              <a:t>重传次数</a:t>
            </a:r>
            <a:r>
              <a:rPr lang="en-US" altLang="zh-CN" b="1" dirty="0">
                <a:solidFill>
                  <a:srgbClr val="0000FF"/>
                </a:solidFill>
                <a:latin typeface="微软雅黑" panose="020B0503020204020204" pitchFamily="34" charset="-122"/>
                <a:ea typeface="微软雅黑" panose="020B0503020204020204" pitchFamily="34" charset="-122"/>
              </a:rPr>
              <a:t>, 10]</a:t>
            </a:r>
          </a:p>
          <a:p>
            <a:pPr marL="373362" eaLnBrk="0" hangingPunct="0">
              <a:lnSpc>
                <a:spcPts val="2700"/>
              </a:lnSpc>
              <a:buClr>
                <a:srgbClr val="7030A0"/>
              </a:buClr>
            </a:pPr>
            <a:r>
              <a:rPr lang="en-US" altLang="zh-CN" b="1">
                <a:solidFill>
                  <a:srgbClr val="7030A0"/>
                </a:solidFill>
                <a:latin typeface="微软雅黑" panose="020B0503020204020204" pitchFamily="34" charset="-122"/>
                <a:ea typeface="微软雅黑" panose="020B0503020204020204" pitchFamily="34" charset="-122"/>
              </a:rPr>
              <a:t>3.  </a:t>
            </a:r>
            <a:r>
              <a:rPr lang="zh-CN" altLang="en-US" b="1">
                <a:latin typeface="微软雅黑" panose="020B0503020204020204" pitchFamily="34" charset="-122"/>
                <a:ea typeface="微软雅黑" panose="020B0503020204020204" pitchFamily="34" charset="-122"/>
              </a:rPr>
              <a:t>当 </a:t>
            </a:r>
            <a:r>
              <a:rPr lang="en-US" altLang="zh-CN" b="1" i="1" dirty="0">
                <a:latin typeface="微软雅黑" panose="020B0503020204020204" pitchFamily="34" charset="-122"/>
                <a:ea typeface="微软雅黑" panose="020B0503020204020204" pitchFamily="34" charset="-122"/>
              </a:rPr>
              <a:t>k</a:t>
            </a:r>
            <a:r>
              <a:rPr lang="en-US" altLang="zh-CN" b="1" dirty="0">
                <a:latin typeface="微软雅黑" panose="020B0503020204020204" pitchFamily="34" charset="-122"/>
                <a:ea typeface="微软雅黑" panose="020B0503020204020204" pitchFamily="34" charset="-122"/>
              </a:rPr>
              <a:t> ≤10 </a:t>
            </a:r>
            <a:r>
              <a:rPr lang="zh-CN" altLang="en-US" b="1" dirty="0">
                <a:latin typeface="微软雅黑" panose="020B0503020204020204" pitchFamily="34" charset="-122"/>
                <a:ea typeface="微软雅黑" panose="020B0503020204020204" pitchFamily="34" charset="-122"/>
              </a:rPr>
              <a:t>时，参数 </a:t>
            </a:r>
            <a:r>
              <a:rPr lang="en-US" altLang="zh-CN" b="1" i="1" dirty="0">
                <a:latin typeface="微软雅黑" panose="020B0503020204020204" pitchFamily="34" charset="-122"/>
                <a:ea typeface="微软雅黑" panose="020B0503020204020204" pitchFamily="34" charset="-122"/>
              </a:rPr>
              <a:t>k </a:t>
            </a:r>
            <a:r>
              <a:rPr lang="zh-CN" altLang="en-US" b="1" dirty="0">
                <a:latin typeface="微软雅黑" panose="020B0503020204020204" pitchFamily="34" charset="-122"/>
                <a:ea typeface="微软雅黑" panose="020B0503020204020204" pitchFamily="34" charset="-122"/>
              </a:rPr>
              <a:t>等于重传次数。</a:t>
            </a:r>
          </a:p>
          <a:p>
            <a:pPr marL="716244" indent="-342884" eaLnBrk="0" hangingPunct="0">
              <a:lnSpc>
                <a:spcPts val="2700"/>
              </a:lnSpc>
              <a:buClr>
                <a:srgbClr val="7030A0"/>
              </a:buClr>
              <a:buFont typeface="+mj-lt"/>
              <a:buAutoNum type="arabicPeriod" startAt="4"/>
            </a:pPr>
            <a:r>
              <a:rPr lang="zh-CN" altLang="en-US" b="1" dirty="0">
                <a:latin typeface="微软雅黑" panose="020B0503020204020204" pitchFamily="34" charset="-122"/>
                <a:ea typeface="微软雅黑" panose="020B0503020204020204" pitchFamily="34" charset="-122"/>
              </a:rPr>
              <a:t>当重传达 </a:t>
            </a:r>
            <a:r>
              <a:rPr lang="en-US" altLang="zh-CN" b="1" dirty="0">
                <a:latin typeface="微软雅黑" panose="020B0503020204020204" pitchFamily="34" charset="-122"/>
                <a:ea typeface="微软雅黑" panose="020B0503020204020204" pitchFamily="34" charset="-122"/>
              </a:rPr>
              <a:t>16 </a:t>
            </a:r>
            <a:r>
              <a:rPr lang="zh-CN" altLang="en-US" b="1" dirty="0">
                <a:latin typeface="微软雅黑" panose="020B0503020204020204" pitchFamily="34" charset="-122"/>
                <a:ea typeface="微软雅黑" panose="020B0503020204020204" pitchFamily="34" charset="-122"/>
              </a:rPr>
              <a:t>次仍不能成功时即丢弃该帧，并向高层报告。 </a:t>
            </a:r>
          </a:p>
        </p:txBody>
      </p:sp>
      <p:sp>
        <p:nvSpPr>
          <p:cNvPr id="58" name="AutoShape 5"/>
          <p:cNvSpPr>
            <a:spLocks noChangeArrowheads="1"/>
          </p:cNvSpPr>
          <p:nvPr/>
        </p:nvSpPr>
        <p:spPr bwMode="auto">
          <a:xfrm>
            <a:off x="502923" y="7214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59" name="Rectangle 6"/>
          <p:cNvSpPr>
            <a:spLocks noChangeArrowheads="1"/>
          </p:cNvSpPr>
          <p:nvPr/>
        </p:nvSpPr>
        <p:spPr bwMode="auto">
          <a:xfrm>
            <a:off x="764598" y="698343"/>
            <a:ext cx="7620450"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二进制指数类型退避算法 </a:t>
            </a:r>
            <a:r>
              <a:rPr lang="en-US" altLang="zh-CN" sz="2000" b="1" dirty="0">
                <a:solidFill>
                  <a:schemeClr val="bg1"/>
                </a:solidFill>
                <a:latin typeface="微软雅黑" panose="020B0503020204020204" pitchFamily="34" charset="-122"/>
                <a:ea typeface="微软雅黑" panose="020B0503020204020204" pitchFamily="34" charset="-122"/>
              </a:rPr>
              <a:t>(truncated binary exponential type)</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3172594" y="611930"/>
            <a:ext cx="2781527"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数据链路层传送的是帧</a:t>
            </a:r>
          </a:p>
        </p:txBody>
      </p:sp>
      <p:sp>
        <p:nvSpPr>
          <p:cNvPr id="7" name="圆角矩形 6"/>
          <p:cNvSpPr/>
          <p:nvPr/>
        </p:nvSpPr>
        <p:spPr>
          <a:xfrm>
            <a:off x="466346" y="1083015"/>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2" name="矩形 71"/>
          <p:cNvSpPr/>
          <p:nvPr/>
        </p:nvSpPr>
        <p:spPr>
          <a:xfrm>
            <a:off x="2637496" y="4004421"/>
            <a:ext cx="3861998" cy="338554"/>
          </a:xfrm>
          <a:prstGeom prst="rect">
            <a:avLst/>
          </a:prstGeom>
        </p:spPr>
        <p:txBody>
          <a:bodyPr wrap="square" lIns="91436" tIns="45718" rIns="91436" bIns="45718">
            <a:spAutoFit/>
          </a:bodyPr>
          <a:lstStyle/>
          <a:p>
            <a:pPr algn="ctr"/>
            <a:r>
              <a:rPr lang="zh-CN" altLang="en-US" sz="1600" b="1" dirty="0">
                <a:latin typeface="微软雅黑" panose="020B0503020204020204" pitchFamily="34" charset="-122"/>
                <a:ea typeface="微软雅黑" panose="020B0503020204020204" pitchFamily="34" charset="-122"/>
              </a:rPr>
              <a:t>使用点对点信道的数据链路层</a:t>
            </a:r>
          </a:p>
        </p:txBody>
      </p:sp>
      <p:grpSp>
        <p:nvGrpSpPr>
          <p:cNvPr id="132" name="组合 131"/>
          <p:cNvGrpSpPr/>
          <p:nvPr/>
        </p:nvGrpSpPr>
        <p:grpSpPr>
          <a:xfrm>
            <a:off x="1728466" y="3046517"/>
            <a:ext cx="5303095" cy="925407"/>
            <a:chOff x="301634" y="4509120"/>
            <a:chExt cx="9433363" cy="1646150"/>
          </a:xfrm>
        </p:grpSpPr>
        <p:sp>
          <p:nvSpPr>
            <p:cNvPr id="133" name="Freeform 19"/>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4" name="Rectangle 20"/>
            <p:cNvSpPr>
              <a:spLocks noChangeArrowheads="1"/>
            </p:cNvSpPr>
            <p:nvPr/>
          </p:nvSpPr>
          <p:spPr bwMode="auto">
            <a:xfrm>
              <a:off x="7556020" y="4971879"/>
              <a:ext cx="2178977" cy="758825"/>
            </a:xfrm>
            <a:prstGeom prst="rect">
              <a:avLst/>
            </a:prstGeom>
            <a:solidFill>
              <a:srgbClr val="0070C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5" name="Rectangle 47"/>
            <p:cNvSpPr>
              <a:spLocks noChangeArrowheads="1"/>
            </p:cNvSpPr>
            <p:nvPr/>
          </p:nvSpPr>
          <p:spPr bwMode="auto">
            <a:xfrm>
              <a:off x="301634" y="4948066"/>
              <a:ext cx="1077864" cy="76191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62" eaLnBrk="0" hangingPunct="0"/>
              <a:r>
                <a:rPr kumimoji="1" lang="zh-CN" altLang="en-US" sz="1100" b="1" dirty="0">
                  <a:latin typeface="微软雅黑" panose="020B0503020204020204" pitchFamily="34" charset="-122"/>
                  <a:ea typeface="微软雅黑" panose="020B0503020204020204" pitchFamily="34" charset="-122"/>
                </a:rPr>
                <a:t>数据</a:t>
              </a:r>
            </a:p>
            <a:p>
              <a:pPr algn="ctr" defTabSz="761962" eaLnBrk="0" hangingPunct="0"/>
              <a:r>
                <a:rPr kumimoji="1" lang="zh-CN" altLang="en-US" sz="1100" b="1" dirty="0">
                  <a:latin typeface="微软雅黑" panose="020B0503020204020204" pitchFamily="34" charset="-122"/>
                  <a:ea typeface="微软雅黑" panose="020B0503020204020204" pitchFamily="34" charset="-122"/>
                </a:rPr>
                <a:t>链路层</a:t>
              </a:r>
            </a:p>
          </p:txBody>
        </p:sp>
        <p:sp>
          <p:nvSpPr>
            <p:cNvPr id="136" name="Rectangle 48"/>
            <p:cNvSpPr>
              <a:spLocks noChangeArrowheads="1"/>
            </p:cNvSpPr>
            <p:nvPr/>
          </p:nvSpPr>
          <p:spPr bwMode="auto">
            <a:xfrm>
              <a:off x="1344132" y="4971879"/>
              <a:ext cx="2178977" cy="758825"/>
            </a:xfrm>
            <a:prstGeom prst="rect">
              <a:avLst/>
            </a:prstGeom>
            <a:solidFill>
              <a:srgbClr val="00800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7" name="Rectangle 49"/>
            <p:cNvSpPr>
              <a:spLocks noChangeArrowheads="1"/>
            </p:cNvSpPr>
            <p:nvPr/>
          </p:nvSpPr>
          <p:spPr bwMode="auto">
            <a:xfrm>
              <a:off x="1928665" y="4509120"/>
              <a:ext cx="1160559"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A</a:t>
              </a:r>
            </a:p>
          </p:txBody>
        </p:sp>
        <p:sp>
          <p:nvSpPr>
            <p:cNvPr id="138" name="Rectangle 50"/>
            <p:cNvSpPr>
              <a:spLocks noChangeArrowheads="1"/>
            </p:cNvSpPr>
            <p:nvPr/>
          </p:nvSpPr>
          <p:spPr bwMode="auto">
            <a:xfrm>
              <a:off x="8121353" y="4509120"/>
              <a:ext cx="1143450"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B</a:t>
              </a:r>
            </a:p>
          </p:txBody>
        </p:sp>
        <p:grpSp>
          <p:nvGrpSpPr>
            <p:cNvPr id="139" name="Group 51"/>
            <p:cNvGrpSpPr/>
            <p:nvPr/>
          </p:nvGrpSpPr>
          <p:grpSpPr bwMode="auto">
            <a:xfrm>
              <a:off x="2948698" y="5143335"/>
              <a:ext cx="1059392" cy="438150"/>
              <a:chOff x="1701" y="2652"/>
              <a:chExt cx="616" cy="276"/>
            </a:xfrm>
          </p:grpSpPr>
          <p:grpSp>
            <p:nvGrpSpPr>
              <p:cNvPr id="149" name="Group 52"/>
              <p:cNvGrpSpPr/>
              <p:nvPr/>
            </p:nvGrpSpPr>
            <p:grpSpPr bwMode="auto">
              <a:xfrm>
                <a:off x="1701" y="2694"/>
                <a:ext cx="616" cy="192"/>
                <a:chOff x="1701" y="2694"/>
                <a:chExt cx="616" cy="192"/>
              </a:xfrm>
            </p:grpSpPr>
            <p:sp>
              <p:nvSpPr>
                <p:cNvPr id="151" name="AutoShape 53"/>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2" name="Rectangle 54"/>
                <p:cNvSpPr>
                  <a:spLocks noChangeArrowheads="1"/>
                </p:cNvSpPr>
                <p:nvPr/>
              </p:nvSpPr>
              <p:spPr bwMode="auto">
                <a:xfrm>
                  <a:off x="1701" y="2694"/>
                  <a:ext cx="408" cy="192"/>
                </a:xfrm>
                <a:prstGeom prst="rect">
                  <a:avLst/>
                </a:prstGeom>
                <a:solidFill>
                  <a:schemeClr val="bg1"/>
                </a:solidFill>
                <a:ln w="12700">
                  <a:solidFill>
                    <a:schemeClr val="tx1"/>
                  </a:solidFill>
                  <a:miter lim="800000"/>
                </a:ln>
                <a:effectLst/>
              </p:spPr>
              <p:txBody>
                <a:bodyPr wrap="none" anchor="ctr"/>
                <a:lstStyle/>
                <a:p>
                  <a:pPr algn="ctr" defTabSz="761962"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grpSp>
          <p:sp>
            <p:nvSpPr>
              <p:cNvPr id="150" name="Text Box 55"/>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00" b="1" dirty="0">
                    <a:solidFill>
                      <a:srgbClr val="CC00CC"/>
                    </a:solidFill>
                    <a:latin typeface="微软雅黑" panose="020B0503020204020204" pitchFamily="34" charset="-122"/>
                    <a:ea typeface="微软雅黑" panose="020B0503020204020204" pitchFamily="34" charset="-122"/>
                  </a:rPr>
                  <a:t>帧</a:t>
                </a:r>
              </a:p>
            </p:txBody>
          </p:sp>
        </p:grpSp>
        <p:sp>
          <p:nvSpPr>
            <p:cNvPr id="140" name="Rectangle 57"/>
            <p:cNvSpPr>
              <a:spLocks noChangeArrowheads="1"/>
            </p:cNvSpPr>
            <p:nvPr/>
          </p:nvSpPr>
          <p:spPr bwMode="auto">
            <a:xfrm>
              <a:off x="3578900" y="5667096"/>
              <a:ext cx="390439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(b) </a:t>
              </a:r>
              <a:r>
                <a:rPr kumimoji="1" lang="zh-CN" altLang="en-US" sz="1200" b="1" dirty="0">
                  <a:solidFill>
                    <a:srgbClr val="000099"/>
                  </a:solidFill>
                  <a:latin typeface="微软雅黑" panose="020B0503020204020204" pitchFamily="34" charset="-122"/>
                  <a:ea typeface="微软雅黑" panose="020B0503020204020204" pitchFamily="34" charset="-122"/>
                </a:rPr>
                <a:t>只考虑数据链路层</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141" name="Rectangle 58"/>
            <p:cNvSpPr>
              <a:spLocks noChangeArrowheads="1"/>
            </p:cNvSpPr>
            <p:nvPr/>
          </p:nvSpPr>
          <p:spPr bwMode="auto">
            <a:xfrm>
              <a:off x="3572983" y="4832497"/>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发送</a:t>
              </a:r>
            </a:p>
          </p:txBody>
        </p:sp>
        <p:grpSp>
          <p:nvGrpSpPr>
            <p:cNvPr id="142" name="Group 59"/>
            <p:cNvGrpSpPr/>
            <p:nvPr/>
          </p:nvGrpSpPr>
          <p:grpSpPr bwMode="auto">
            <a:xfrm>
              <a:off x="7115753" y="5143335"/>
              <a:ext cx="1059392" cy="438150"/>
              <a:chOff x="1701" y="2652"/>
              <a:chExt cx="616" cy="276"/>
            </a:xfrm>
          </p:grpSpPr>
          <p:grpSp>
            <p:nvGrpSpPr>
              <p:cNvPr id="145" name="Group 60"/>
              <p:cNvGrpSpPr/>
              <p:nvPr/>
            </p:nvGrpSpPr>
            <p:grpSpPr bwMode="auto">
              <a:xfrm>
                <a:off x="1701" y="2694"/>
                <a:ext cx="616" cy="192"/>
                <a:chOff x="1701" y="2694"/>
                <a:chExt cx="616" cy="192"/>
              </a:xfrm>
            </p:grpSpPr>
            <p:sp>
              <p:nvSpPr>
                <p:cNvPr id="147" name="AutoShape 61"/>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8" name="Rectangle 62"/>
                <p:cNvSpPr>
                  <a:spLocks noChangeArrowheads="1"/>
                </p:cNvSpPr>
                <p:nvPr/>
              </p:nvSpPr>
              <p:spPr bwMode="auto">
                <a:xfrm>
                  <a:off x="1701" y="2694"/>
                  <a:ext cx="408" cy="192"/>
                </a:xfrm>
                <a:prstGeom prst="rect">
                  <a:avLst/>
                </a:prstGeom>
                <a:solidFill>
                  <a:schemeClr val="bg1"/>
                </a:solidFill>
                <a:ln w="12700">
                  <a:solidFill>
                    <a:schemeClr val="tx1"/>
                  </a:solidFill>
                  <a:miter lim="800000"/>
                </a:ln>
                <a:effectLst/>
              </p:spPr>
              <p:txBody>
                <a:bodyPr wrap="none" anchor="ctr"/>
                <a:lstStyle/>
                <a:p>
                  <a:pPr algn="ctr" defTabSz="761962"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grpSp>
          <p:sp>
            <p:nvSpPr>
              <p:cNvPr id="146" name="Text Box 63"/>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00" b="1" dirty="0">
                    <a:solidFill>
                      <a:srgbClr val="CC00CC"/>
                    </a:solidFill>
                    <a:latin typeface="微软雅黑" panose="020B0503020204020204" pitchFamily="34" charset="-122"/>
                    <a:ea typeface="微软雅黑" panose="020B0503020204020204" pitchFamily="34" charset="-122"/>
                  </a:rPr>
                  <a:t>帧</a:t>
                </a:r>
              </a:p>
            </p:txBody>
          </p:sp>
        </p:grpSp>
        <p:sp>
          <p:nvSpPr>
            <p:cNvPr id="143" name="Rectangle 64"/>
            <p:cNvSpPr>
              <a:spLocks noChangeArrowheads="1"/>
            </p:cNvSpPr>
            <p:nvPr/>
          </p:nvSpPr>
          <p:spPr bwMode="auto">
            <a:xfrm>
              <a:off x="6756397" y="479789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接收</a:t>
              </a:r>
            </a:p>
          </p:txBody>
        </p:sp>
        <p:sp>
          <p:nvSpPr>
            <p:cNvPr id="144" name="Rectangle 65"/>
            <p:cNvSpPr>
              <a:spLocks noChangeArrowheads="1"/>
            </p:cNvSpPr>
            <p:nvPr/>
          </p:nvSpPr>
          <p:spPr bwMode="auto">
            <a:xfrm>
              <a:off x="5141008" y="506167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链路</a:t>
              </a:r>
            </a:p>
          </p:txBody>
        </p:sp>
      </p:grpSp>
      <p:grpSp>
        <p:nvGrpSpPr>
          <p:cNvPr id="153" name="组合 152"/>
          <p:cNvGrpSpPr/>
          <p:nvPr/>
        </p:nvGrpSpPr>
        <p:grpSpPr>
          <a:xfrm>
            <a:off x="1401300" y="1116432"/>
            <a:ext cx="5753838" cy="1927296"/>
            <a:chOff x="84858" y="1052736"/>
            <a:chExt cx="9679374" cy="3242183"/>
          </a:xfrm>
        </p:grpSpPr>
        <p:sp>
          <p:nvSpPr>
            <p:cNvPr id="154" name="Rectangle 4"/>
            <p:cNvSpPr>
              <a:spLocks noChangeArrowheads="1"/>
            </p:cNvSpPr>
            <p:nvPr/>
          </p:nvSpPr>
          <p:spPr bwMode="auto">
            <a:xfrm>
              <a:off x="7411119" y="1498029"/>
              <a:ext cx="2353113" cy="1828800"/>
            </a:xfrm>
            <a:prstGeom prst="rect">
              <a:avLst/>
            </a:prstGeom>
            <a:solidFill>
              <a:srgbClr val="0070C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5" name="Rectangle 5"/>
            <p:cNvSpPr>
              <a:spLocks noChangeArrowheads="1"/>
            </p:cNvSpPr>
            <p:nvPr/>
          </p:nvSpPr>
          <p:spPr bwMode="auto">
            <a:xfrm>
              <a:off x="7426917" y="2107630"/>
              <a:ext cx="2325278" cy="60960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6" name="Line 6"/>
            <p:cNvSpPr>
              <a:spLocks noChangeShapeType="1"/>
            </p:cNvSpPr>
            <p:nvPr/>
          </p:nvSpPr>
          <p:spPr bwMode="auto">
            <a:xfrm>
              <a:off x="7426917" y="2107630"/>
              <a:ext cx="23338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7" name="Rectangle 7"/>
            <p:cNvSpPr>
              <a:spLocks noChangeArrowheads="1"/>
            </p:cNvSpPr>
            <p:nvPr/>
          </p:nvSpPr>
          <p:spPr bwMode="auto">
            <a:xfrm>
              <a:off x="7917176" y="2260030"/>
              <a:ext cx="1506538" cy="304800"/>
            </a:xfrm>
            <a:prstGeom prst="rect">
              <a:avLst/>
            </a:prstGeom>
            <a:solidFill>
              <a:srgbClr val="0000FF"/>
            </a:solidFill>
            <a:ln w="12700">
              <a:solidFill>
                <a:schemeClr val="tx1"/>
              </a:solidFill>
              <a:miter lim="800000"/>
            </a:ln>
            <a:effectLst/>
          </p:spPr>
          <p:txBody>
            <a:bodyPr wrap="none" anchor="ctr"/>
            <a:lstStyle/>
            <a:p>
              <a:pPr algn="ctr" defTabSz="761962"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58" name="Line 8"/>
            <p:cNvSpPr>
              <a:spLocks noChangeShapeType="1"/>
            </p:cNvSpPr>
            <p:nvPr/>
          </p:nvSpPr>
          <p:spPr bwMode="auto">
            <a:xfrm>
              <a:off x="7426917" y="2717230"/>
              <a:ext cx="23338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9" name="Rectangle 9"/>
            <p:cNvSpPr>
              <a:spLocks noChangeArrowheads="1"/>
            </p:cNvSpPr>
            <p:nvPr/>
          </p:nvSpPr>
          <p:spPr bwMode="auto">
            <a:xfrm>
              <a:off x="8128120" y="1650431"/>
              <a:ext cx="1073150" cy="304799"/>
            </a:xfrm>
            <a:prstGeom prst="rect">
              <a:avLst/>
            </a:prstGeom>
            <a:solidFill>
              <a:schemeClr val="bg1"/>
            </a:solidFill>
            <a:ln w="12700">
              <a:solidFill>
                <a:schemeClr val="tx1"/>
              </a:solidFill>
              <a:miter lim="800000"/>
            </a:ln>
            <a:effectLst/>
          </p:spPr>
          <p:txBody>
            <a:bodyPr wrap="none" anchor="ctr"/>
            <a:lstStyle/>
            <a:p>
              <a:pPr algn="ctr" defTabSz="761962" eaLnBrk="0" hangingPunct="0"/>
              <a:r>
                <a:rPr kumimoji="1" lang="en-US" altLang="zh-CN" sz="900" b="1" dirty="0">
                  <a:latin typeface="微软雅黑" panose="020B0503020204020204" pitchFamily="34" charset="-122"/>
                  <a:ea typeface="微软雅黑" panose="020B0503020204020204" pitchFamily="34" charset="-122"/>
                </a:rPr>
                <a:t>IP </a:t>
              </a:r>
              <a:r>
                <a:rPr kumimoji="1" lang="zh-CN" altLang="en-US" sz="900" b="1" dirty="0">
                  <a:latin typeface="微软雅黑" panose="020B0503020204020204" pitchFamily="34" charset="-122"/>
                  <a:ea typeface="微软雅黑" panose="020B0503020204020204" pitchFamily="34" charset="-122"/>
                </a:rPr>
                <a:t>数据报</a:t>
              </a:r>
            </a:p>
          </p:txBody>
        </p:sp>
        <p:sp>
          <p:nvSpPr>
            <p:cNvPr id="160"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ln>
            <a:effectLst/>
          </p:spPr>
          <p:txBody>
            <a:bodyPr wrap="none" anchor="ctr"/>
            <a:lstStyle/>
            <a:p>
              <a:pPr algn="ctr" defTabSz="761962"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61" name="Rectangle 11"/>
            <p:cNvSpPr>
              <a:spLocks noChangeArrowheads="1"/>
            </p:cNvSpPr>
            <p:nvPr/>
          </p:nvSpPr>
          <p:spPr bwMode="auto">
            <a:xfrm>
              <a:off x="7808780" y="2871421"/>
              <a:ext cx="1742035"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lnSpc>
                  <a:spcPct val="85000"/>
                </a:lnSpc>
              </a:pPr>
              <a:r>
                <a:rPr kumimoji="1" lang="en-US" altLang="zh-CN" sz="900" b="1" dirty="0">
                  <a:latin typeface="微软雅黑" panose="020B0503020204020204" pitchFamily="34" charset="-122"/>
                  <a:ea typeface="微软雅黑" panose="020B0503020204020204" pitchFamily="34" charset="-122"/>
                </a:rPr>
                <a:t>1010…  …0110</a:t>
              </a:r>
            </a:p>
          </p:txBody>
        </p:sp>
        <p:sp>
          <p:nvSpPr>
            <p:cNvPr id="162" name="AutoShape 12"/>
            <p:cNvSpPr>
              <a:spLocks noChangeArrowheads="1"/>
            </p:cNvSpPr>
            <p:nvPr/>
          </p:nvSpPr>
          <p:spPr bwMode="auto">
            <a:xfrm flipV="1">
              <a:off x="8529422" y="2612455"/>
              <a:ext cx="330200" cy="334962"/>
            </a:xfrm>
            <a:prstGeom prst="downArrow">
              <a:avLst>
                <a:gd name="adj1" fmla="val 50000"/>
                <a:gd name="adj2" fmla="val 43231"/>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3" name="Rectangle 13"/>
            <p:cNvSpPr>
              <a:spLocks noChangeArrowheads="1"/>
            </p:cNvSpPr>
            <p:nvPr/>
          </p:nvSpPr>
          <p:spPr bwMode="auto">
            <a:xfrm>
              <a:off x="8132149" y="2280465"/>
              <a:ext cx="1073150" cy="280987"/>
            </a:xfrm>
            <a:prstGeom prst="rect">
              <a:avLst/>
            </a:prstGeom>
            <a:solidFill>
              <a:srgbClr val="00B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4" name="AutoShape 14"/>
            <p:cNvSpPr>
              <a:spLocks noChangeArrowheads="1"/>
            </p:cNvSpPr>
            <p:nvPr/>
          </p:nvSpPr>
          <p:spPr bwMode="auto">
            <a:xfrm flipV="1">
              <a:off x="8128710" y="1901255"/>
              <a:ext cx="1073150" cy="369887"/>
            </a:xfrm>
            <a:prstGeom prst="downArrow">
              <a:avLst>
                <a:gd name="adj1" fmla="val 65389"/>
                <a:gd name="adj2" fmla="val 39394"/>
              </a:avLst>
            </a:prstGeom>
            <a:solidFill>
              <a:srgbClr val="FFFF00"/>
            </a:solidFill>
            <a:ln w="12700">
              <a:solidFill>
                <a:schemeClr val="tx1"/>
              </a:solidFill>
              <a:miter lim="800000"/>
            </a:ln>
            <a:effec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5" name="Text Box 15"/>
            <p:cNvSpPr txBox="1">
              <a:spLocks noChangeArrowheads="1"/>
            </p:cNvSpPr>
            <p:nvPr/>
          </p:nvSpPr>
          <p:spPr bwMode="auto">
            <a:xfrm>
              <a:off x="7387219" y="2170355"/>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帧</a:t>
              </a:r>
            </a:p>
          </p:txBody>
        </p:sp>
        <p:sp>
          <p:nvSpPr>
            <p:cNvPr id="166" name="Rectangle 16"/>
            <p:cNvSpPr>
              <a:spLocks noChangeArrowheads="1"/>
            </p:cNvSpPr>
            <p:nvPr/>
          </p:nvSpPr>
          <p:spPr bwMode="auto">
            <a:xfrm>
              <a:off x="8309580" y="1905171"/>
              <a:ext cx="695737"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900" b="1" dirty="0">
                  <a:latin typeface="微软雅黑" panose="020B0503020204020204" pitchFamily="34" charset="-122"/>
                  <a:ea typeface="微软雅黑" panose="020B0503020204020204" pitchFamily="34" charset="-122"/>
                </a:rPr>
                <a:t>取出</a:t>
              </a:r>
            </a:p>
          </p:txBody>
        </p:sp>
        <p:sp>
          <p:nvSpPr>
            <p:cNvPr id="167" name="Line 17"/>
            <p:cNvSpPr>
              <a:spLocks noChangeShapeType="1"/>
            </p:cNvSpPr>
            <p:nvPr/>
          </p:nvSpPr>
          <p:spPr bwMode="auto">
            <a:xfrm>
              <a:off x="8126990" y="2264792"/>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8" name="Line 18"/>
            <p:cNvSpPr>
              <a:spLocks noChangeShapeType="1"/>
            </p:cNvSpPr>
            <p:nvPr/>
          </p:nvSpPr>
          <p:spPr bwMode="auto">
            <a:xfrm>
              <a:off x="9200140" y="2266380"/>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9" name="Freeform 21"/>
            <p:cNvSpPr/>
            <p:nvPr/>
          </p:nvSpPr>
          <p:spPr bwMode="auto">
            <a:xfrm>
              <a:off x="2417281"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0" name="Rectangle 22"/>
            <p:cNvSpPr>
              <a:spLocks noChangeArrowheads="1"/>
            </p:cNvSpPr>
            <p:nvPr/>
          </p:nvSpPr>
          <p:spPr bwMode="auto">
            <a:xfrm>
              <a:off x="84858" y="2029842"/>
              <a:ext cx="1019334" cy="7205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62" eaLnBrk="0" hangingPunct="0"/>
              <a:r>
                <a:rPr kumimoji="1" lang="zh-CN" altLang="en-US" sz="1100" b="1">
                  <a:latin typeface="微软雅黑" panose="020B0503020204020204" pitchFamily="34" charset="-122"/>
                  <a:ea typeface="微软雅黑" panose="020B0503020204020204" pitchFamily="34" charset="-122"/>
                </a:rPr>
                <a:t>数据</a:t>
              </a:r>
            </a:p>
            <a:p>
              <a:pPr algn="ctr" defTabSz="761962" eaLnBrk="0" hangingPunct="0"/>
              <a:r>
                <a:rPr kumimoji="1" lang="zh-CN" altLang="en-US" sz="1100" b="1">
                  <a:latin typeface="微软雅黑" panose="020B0503020204020204" pitchFamily="34" charset="-122"/>
                  <a:ea typeface="微软雅黑" panose="020B0503020204020204" pitchFamily="34" charset="-122"/>
                </a:rPr>
                <a:t>链路层</a:t>
              </a:r>
            </a:p>
          </p:txBody>
        </p:sp>
        <p:sp>
          <p:nvSpPr>
            <p:cNvPr id="171" name="Rectangle 23"/>
            <p:cNvSpPr>
              <a:spLocks noChangeArrowheads="1"/>
            </p:cNvSpPr>
            <p:nvPr/>
          </p:nvSpPr>
          <p:spPr bwMode="auto">
            <a:xfrm>
              <a:off x="84858" y="16345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62"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网络层</a:t>
              </a:r>
            </a:p>
          </p:txBody>
        </p:sp>
        <p:sp>
          <p:nvSpPr>
            <p:cNvPr id="172" name="Rectangle 24"/>
            <p:cNvSpPr>
              <a:spLocks noChangeArrowheads="1"/>
            </p:cNvSpPr>
            <p:nvPr/>
          </p:nvSpPr>
          <p:spPr bwMode="auto">
            <a:xfrm>
              <a:off x="5141432" y="3299135"/>
              <a:ext cx="825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链路</a:t>
              </a:r>
            </a:p>
          </p:txBody>
        </p:sp>
        <p:sp>
          <p:nvSpPr>
            <p:cNvPr id="173" name="Rectangle 25"/>
            <p:cNvSpPr>
              <a:spLocks noChangeArrowheads="1"/>
            </p:cNvSpPr>
            <p:nvPr/>
          </p:nvSpPr>
          <p:spPr bwMode="auto">
            <a:xfrm>
              <a:off x="1928667" y="1052736"/>
              <a:ext cx="1097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A</a:t>
              </a:r>
            </a:p>
          </p:txBody>
        </p:sp>
        <p:sp>
          <p:nvSpPr>
            <p:cNvPr id="174" name="Rectangle 26"/>
            <p:cNvSpPr>
              <a:spLocks noChangeArrowheads="1"/>
            </p:cNvSpPr>
            <p:nvPr/>
          </p:nvSpPr>
          <p:spPr bwMode="auto">
            <a:xfrm>
              <a:off x="8121353" y="1052736"/>
              <a:ext cx="10813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B</a:t>
              </a:r>
            </a:p>
          </p:txBody>
        </p:sp>
        <p:sp>
          <p:nvSpPr>
            <p:cNvPr id="175" name="Rectangle 27"/>
            <p:cNvSpPr>
              <a:spLocks noChangeArrowheads="1"/>
            </p:cNvSpPr>
            <p:nvPr/>
          </p:nvSpPr>
          <p:spPr bwMode="auto">
            <a:xfrm>
              <a:off x="84858" y="28537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1962"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物理层</a:t>
              </a:r>
            </a:p>
          </p:txBody>
        </p:sp>
        <p:sp>
          <p:nvSpPr>
            <p:cNvPr id="176" name="Rectangle 28"/>
            <p:cNvSpPr>
              <a:spLocks noChangeArrowheads="1"/>
            </p:cNvSpPr>
            <p:nvPr/>
          </p:nvSpPr>
          <p:spPr bwMode="auto">
            <a:xfrm>
              <a:off x="2499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7" name="Rectangle 29"/>
            <p:cNvSpPr>
              <a:spLocks noChangeArrowheads="1"/>
            </p:cNvSpPr>
            <p:nvPr/>
          </p:nvSpPr>
          <p:spPr bwMode="auto">
            <a:xfrm>
              <a:off x="2664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8" name="Rectangle 30"/>
            <p:cNvSpPr>
              <a:spLocks noChangeArrowheads="1"/>
            </p:cNvSpPr>
            <p:nvPr/>
          </p:nvSpPr>
          <p:spPr bwMode="auto">
            <a:xfrm>
              <a:off x="4150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9" name="Rectangle 31"/>
            <p:cNvSpPr>
              <a:spLocks noChangeArrowheads="1"/>
            </p:cNvSpPr>
            <p:nvPr/>
          </p:nvSpPr>
          <p:spPr bwMode="auto">
            <a:xfrm>
              <a:off x="4315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0" name="Rectangle 32"/>
            <p:cNvSpPr>
              <a:spLocks noChangeArrowheads="1"/>
            </p:cNvSpPr>
            <p:nvPr/>
          </p:nvSpPr>
          <p:spPr bwMode="auto">
            <a:xfrm>
              <a:off x="62145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1" name="Rectangle 33"/>
            <p:cNvSpPr>
              <a:spLocks noChangeArrowheads="1"/>
            </p:cNvSpPr>
            <p:nvPr/>
          </p:nvSpPr>
          <p:spPr bwMode="auto">
            <a:xfrm>
              <a:off x="6379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2" name="Rectangle 34"/>
            <p:cNvSpPr>
              <a:spLocks noChangeArrowheads="1"/>
            </p:cNvSpPr>
            <p:nvPr/>
          </p:nvSpPr>
          <p:spPr bwMode="auto">
            <a:xfrm>
              <a:off x="8030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3" name="Rectangle 35"/>
            <p:cNvSpPr>
              <a:spLocks noChangeArrowheads="1"/>
            </p:cNvSpPr>
            <p:nvPr/>
          </p:nvSpPr>
          <p:spPr bwMode="auto">
            <a:xfrm>
              <a:off x="81957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4" name="Rectangle 36"/>
            <p:cNvSpPr>
              <a:spLocks noChangeArrowheads="1"/>
            </p:cNvSpPr>
            <p:nvPr/>
          </p:nvSpPr>
          <p:spPr bwMode="auto">
            <a:xfrm>
              <a:off x="83608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5" name="Rectangle 37"/>
            <p:cNvSpPr>
              <a:spLocks noChangeArrowheads="1"/>
            </p:cNvSpPr>
            <p:nvPr/>
          </p:nvSpPr>
          <p:spPr bwMode="auto">
            <a:xfrm>
              <a:off x="85259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6" name="Line 38"/>
            <p:cNvSpPr>
              <a:spLocks noChangeShapeType="1"/>
            </p:cNvSpPr>
            <p:nvPr/>
          </p:nvSpPr>
          <p:spPr bwMode="auto">
            <a:xfrm>
              <a:off x="4481032" y="3615755"/>
              <a:ext cx="3302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7" name="Line 39"/>
            <p:cNvSpPr>
              <a:spLocks noChangeShapeType="1"/>
            </p:cNvSpPr>
            <p:nvPr/>
          </p:nvSpPr>
          <p:spPr bwMode="auto">
            <a:xfrm rot="5400000">
              <a:off x="2388707" y="33490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8" name="Line 40"/>
            <p:cNvSpPr>
              <a:spLocks noChangeShapeType="1"/>
            </p:cNvSpPr>
            <p:nvPr/>
          </p:nvSpPr>
          <p:spPr bwMode="auto">
            <a:xfrm rot="16200000" flipV="1">
              <a:off x="8414857" y="33871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189" name="Group 41"/>
            <p:cNvGrpSpPr/>
            <p:nvPr/>
          </p:nvGrpSpPr>
          <p:grpSpPr bwMode="auto">
            <a:xfrm>
              <a:off x="2830032" y="3539555"/>
              <a:ext cx="1155700" cy="152400"/>
              <a:chOff x="1344" y="912"/>
              <a:chExt cx="672" cy="96"/>
            </a:xfrm>
            <a:solidFill>
              <a:srgbClr val="FFC000"/>
            </a:solidFill>
          </p:grpSpPr>
          <p:sp>
            <p:nvSpPr>
              <p:cNvPr id="209"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0" name="Freeform 43"/>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grpSp>
          <p:nvGrpSpPr>
            <p:cNvPr id="190" name="Group 44"/>
            <p:cNvGrpSpPr/>
            <p:nvPr/>
          </p:nvGrpSpPr>
          <p:grpSpPr bwMode="auto">
            <a:xfrm>
              <a:off x="6627332" y="3539555"/>
              <a:ext cx="1155700" cy="157162"/>
              <a:chOff x="4080" y="3676"/>
              <a:chExt cx="672" cy="99"/>
            </a:xfrm>
            <a:solidFill>
              <a:srgbClr val="FFC000"/>
            </a:solidFill>
          </p:grpSpPr>
          <p:sp>
            <p:nvSpPr>
              <p:cNvPr id="20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8" name="Freeform 46"/>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191" name="Rectangle 56"/>
            <p:cNvSpPr>
              <a:spLocks noChangeArrowheads="1"/>
            </p:cNvSpPr>
            <p:nvPr/>
          </p:nvSpPr>
          <p:spPr bwMode="auto">
            <a:xfrm>
              <a:off x="3774200" y="3833254"/>
              <a:ext cx="35950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(a) </a:t>
              </a:r>
              <a:r>
                <a:rPr kumimoji="1" lang="zh-CN" altLang="en-US" sz="1200" b="1" dirty="0">
                  <a:solidFill>
                    <a:srgbClr val="000099"/>
                  </a:solidFill>
                  <a:latin typeface="微软雅黑" panose="020B0503020204020204" pitchFamily="34" charset="-122"/>
                  <a:ea typeface="微软雅黑" panose="020B0503020204020204" pitchFamily="34" charset="-122"/>
                </a:rPr>
                <a:t>三层的简化模型</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192" name="Rectangle 67"/>
            <p:cNvSpPr>
              <a:spLocks noChangeArrowheads="1"/>
            </p:cNvSpPr>
            <p:nvPr/>
          </p:nvSpPr>
          <p:spPr bwMode="auto">
            <a:xfrm>
              <a:off x="1054950" y="1482156"/>
              <a:ext cx="2468160" cy="1828800"/>
            </a:xfrm>
            <a:prstGeom prst="rect">
              <a:avLst/>
            </a:prstGeom>
            <a:solidFill>
              <a:srgbClr val="00800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3" name="Rectangle 68"/>
            <p:cNvSpPr>
              <a:spLocks noChangeArrowheads="1"/>
            </p:cNvSpPr>
            <p:nvPr/>
          </p:nvSpPr>
          <p:spPr bwMode="auto">
            <a:xfrm>
              <a:off x="1054952" y="2091756"/>
              <a:ext cx="2456121" cy="609600"/>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4" name="Line 69"/>
            <p:cNvSpPr>
              <a:spLocks noChangeShapeType="1"/>
            </p:cNvSpPr>
            <p:nvPr/>
          </p:nvSpPr>
          <p:spPr bwMode="auto">
            <a:xfrm>
              <a:off x="1054950" y="2091756"/>
              <a:ext cx="246471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5" name="Rectangle 70"/>
            <p:cNvSpPr>
              <a:spLocks noChangeArrowheads="1"/>
            </p:cNvSpPr>
            <p:nvPr/>
          </p:nvSpPr>
          <p:spPr bwMode="auto">
            <a:xfrm>
              <a:off x="1676052" y="2244155"/>
              <a:ext cx="1506538" cy="304800"/>
            </a:xfrm>
            <a:prstGeom prst="rect">
              <a:avLst/>
            </a:prstGeom>
            <a:solidFill>
              <a:srgbClr val="0000FF"/>
            </a:solidFill>
            <a:ln w="12700">
              <a:solidFill>
                <a:schemeClr val="tx1"/>
              </a:solidFill>
              <a:miter lim="800000"/>
            </a:ln>
            <a:effectLst/>
          </p:spPr>
          <p:txBody>
            <a:bodyPr wrap="none" anchor="ctr"/>
            <a:lstStyle/>
            <a:p>
              <a:pPr algn="ctr" defTabSz="761962"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96" name="Line 71"/>
            <p:cNvSpPr>
              <a:spLocks noChangeShapeType="1"/>
            </p:cNvSpPr>
            <p:nvPr/>
          </p:nvSpPr>
          <p:spPr bwMode="auto">
            <a:xfrm>
              <a:off x="1054950" y="2701356"/>
              <a:ext cx="246471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7" name="Rectangle 72"/>
            <p:cNvSpPr>
              <a:spLocks noChangeArrowheads="1"/>
            </p:cNvSpPr>
            <p:nvPr/>
          </p:nvSpPr>
          <p:spPr bwMode="auto">
            <a:xfrm>
              <a:off x="1897905" y="1634555"/>
              <a:ext cx="1073150" cy="304800"/>
            </a:xfrm>
            <a:prstGeom prst="rect">
              <a:avLst/>
            </a:prstGeom>
            <a:solidFill>
              <a:schemeClr val="bg1"/>
            </a:solidFill>
            <a:ln w="12700">
              <a:solidFill>
                <a:schemeClr val="tx1"/>
              </a:solidFill>
              <a:miter lim="800000"/>
            </a:ln>
            <a:effectLst/>
          </p:spPr>
          <p:txBody>
            <a:bodyPr wrap="none" anchor="ctr"/>
            <a:lstStyle/>
            <a:p>
              <a:pPr algn="ctr" defTabSz="761962" eaLnBrk="0" hangingPunct="0"/>
              <a:r>
                <a:rPr kumimoji="1" lang="en-US" altLang="zh-CN" sz="900" b="1" dirty="0">
                  <a:latin typeface="微软雅黑" panose="020B0503020204020204" pitchFamily="34" charset="-122"/>
                  <a:ea typeface="微软雅黑" panose="020B0503020204020204" pitchFamily="34" charset="-122"/>
                </a:rPr>
                <a:t>IP </a:t>
              </a:r>
              <a:r>
                <a:rPr kumimoji="1" lang="zh-CN" altLang="en-US" sz="900" b="1" dirty="0">
                  <a:latin typeface="微软雅黑" panose="020B0503020204020204" pitchFamily="34" charset="-122"/>
                  <a:ea typeface="微软雅黑" panose="020B0503020204020204" pitchFamily="34" charset="-122"/>
                </a:rPr>
                <a:t>数据报</a:t>
              </a:r>
            </a:p>
          </p:txBody>
        </p:sp>
        <p:sp>
          <p:nvSpPr>
            <p:cNvPr id="198" name="Rectangle 73"/>
            <p:cNvSpPr>
              <a:spLocks noChangeArrowheads="1"/>
            </p:cNvSpPr>
            <p:nvPr/>
          </p:nvSpPr>
          <p:spPr bwMode="auto">
            <a:xfrm>
              <a:off x="1669173" y="2853755"/>
              <a:ext cx="1520296" cy="304800"/>
            </a:xfrm>
            <a:prstGeom prst="rect">
              <a:avLst/>
            </a:prstGeom>
            <a:solidFill>
              <a:srgbClr val="99FFCC"/>
            </a:solidFill>
            <a:ln w="12700">
              <a:solidFill>
                <a:schemeClr val="tx1"/>
              </a:solidFill>
              <a:miter lim="800000"/>
            </a:ln>
            <a:effectLst/>
          </p:spPr>
          <p:txBody>
            <a:bodyPr wrap="none" anchor="ctr"/>
            <a:lstStyle/>
            <a:p>
              <a:pPr algn="ctr" defTabSz="761962"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99" name="Rectangle 74"/>
            <p:cNvSpPr>
              <a:spLocks noChangeArrowheads="1"/>
            </p:cNvSpPr>
            <p:nvPr/>
          </p:nvSpPr>
          <p:spPr bwMode="auto">
            <a:xfrm>
              <a:off x="1529916" y="2855547"/>
              <a:ext cx="1742035"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defTabSz="761962" eaLnBrk="0" hangingPunct="0">
                <a:lnSpc>
                  <a:spcPct val="85000"/>
                </a:lnSpc>
              </a:pPr>
              <a:r>
                <a:rPr kumimoji="1" lang="en-US" altLang="zh-CN" sz="900" b="1" dirty="0">
                  <a:latin typeface="微软雅黑" panose="020B0503020204020204" pitchFamily="34" charset="-122"/>
                  <a:ea typeface="微软雅黑" panose="020B0503020204020204" pitchFamily="34" charset="-122"/>
                </a:rPr>
                <a:t>1010…  …0110</a:t>
              </a:r>
            </a:p>
          </p:txBody>
        </p:sp>
        <p:sp>
          <p:nvSpPr>
            <p:cNvPr id="200" name="AutoShape 75"/>
            <p:cNvSpPr>
              <a:spLocks noChangeArrowheads="1"/>
            </p:cNvSpPr>
            <p:nvPr/>
          </p:nvSpPr>
          <p:spPr bwMode="auto">
            <a:xfrm>
              <a:off x="2267661" y="2701355"/>
              <a:ext cx="330200" cy="334962"/>
            </a:xfrm>
            <a:prstGeom prst="downArrow">
              <a:avLst>
                <a:gd name="adj1" fmla="val 50000"/>
                <a:gd name="adj2" fmla="val 43231"/>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1" name="Rectangle 76"/>
            <p:cNvSpPr>
              <a:spLocks noChangeArrowheads="1"/>
            </p:cNvSpPr>
            <p:nvPr/>
          </p:nvSpPr>
          <p:spPr bwMode="auto">
            <a:xfrm>
              <a:off x="1891026" y="2253681"/>
              <a:ext cx="1073150" cy="280987"/>
            </a:xfrm>
            <a:prstGeom prst="rect">
              <a:avLst/>
            </a:prstGeom>
            <a:solidFill>
              <a:srgbClr val="00B0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2" name="AutoShape 77"/>
            <p:cNvSpPr>
              <a:spLocks noChangeArrowheads="1"/>
            </p:cNvSpPr>
            <p:nvPr/>
          </p:nvSpPr>
          <p:spPr bwMode="auto">
            <a:xfrm>
              <a:off x="1897905" y="1948881"/>
              <a:ext cx="1073150" cy="369887"/>
            </a:xfrm>
            <a:prstGeom prst="downArrow">
              <a:avLst>
                <a:gd name="adj1" fmla="val 65389"/>
                <a:gd name="adj2" fmla="val 39394"/>
              </a:avLst>
            </a:prstGeom>
            <a:solidFill>
              <a:srgbClr val="FFFF00"/>
            </a:solidFill>
            <a:ln w="12700">
              <a:solidFill>
                <a:schemeClr val="tx1"/>
              </a:solidFill>
              <a:miter lim="800000"/>
            </a:ln>
            <a:effec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3" name="Text Box 78"/>
            <p:cNvSpPr txBox="1">
              <a:spLocks noChangeArrowheads="1"/>
            </p:cNvSpPr>
            <p:nvPr/>
          </p:nvSpPr>
          <p:spPr bwMode="auto">
            <a:xfrm>
              <a:off x="1047912" y="2165391"/>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帧</a:t>
              </a:r>
            </a:p>
          </p:txBody>
        </p:sp>
        <p:sp>
          <p:nvSpPr>
            <p:cNvPr id="204" name="Rectangle 79"/>
            <p:cNvSpPr>
              <a:spLocks noChangeArrowheads="1"/>
            </p:cNvSpPr>
            <p:nvPr/>
          </p:nvSpPr>
          <p:spPr bwMode="auto">
            <a:xfrm>
              <a:off x="2068455" y="1889294"/>
              <a:ext cx="695737"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900" b="1" dirty="0">
                  <a:latin typeface="微软雅黑" panose="020B0503020204020204" pitchFamily="34" charset="-122"/>
                  <a:ea typeface="微软雅黑" panose="020B0503020204020204" pitchFamily="34" charset="-122"/>
                </a:rPr>
                <a:t>装入</a:t>
              </a:r>
            </a:p>
          </p:txBody>
        </p:sp>
        <p:sp>
          <p:nvSpPr>
            <p:cNvPr id="205" name="Line 80"/>
            <p:cNvSpPr>
              <a:spLocks noChangeShapeType="1"/>
            </p:cNvSpPr>
            <p:nvPr/>
          </p:nvSpPr>
          <p:spPr bwMode="auto">
            <a:xfrm>
              <a:off x="1885867" y="2248917"/>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6" name="Line 81"/>
            <p:cNvSpPr>
              <a:spLocks noChangeShapeType="1"/>
            </p:cNvSpPr>
            <p:nvPr/>
          </p:nvSpPr>
          <p:spPr bwMode="auto">
            <a:xfrm>
              <a:off x="2959017" y="2250505"/>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3" y="1108910"/>
            <a:ext cx="8129015"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例如：</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b="1" dirty="0">
                <a:latin typeface="微软雅黑" panose="020B0503020204020204" pitchFamily="34" charset="-122"/>
                <a:ea typeface="微软雅黑" panose="020B0503020204020204" pitchFamily="34" charset="-122"/>
              </a:rPr>
              <a:t>第 </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次冲突重传时：</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b="1" dirty="0">
                <a:latin typeface="微软雅黑" panose="020B0503020204020204" pitchFamily="34" charset="-122"/>
                <a:ea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rPr>
              <a:t>k </a:t>
            </a:r>
            <a:r>
              <a:rPr lang="en-US" altLang="zh-CN" b="1" dirty="0">
                <a:latin typeface="微软雅黑" panose="020B0503020204020204" pitchFamily="34" charset="-122"/>
                <a:ea typeface="微软雅黑" panose="020B0503020204020204" pitchFamily="34" charset="-122"/>
              </a:rPr>
              <a:t>= 1</a:t>
            </a:r>
            <a:r>
              <a:rPr lang="zh-CN" altLang="en-US" b="1" dirty="0">
                <a:latin typeface="微软雅黑" panose="020B0503020204020204" pitchFamily="34" charset="-122"/>
                <a:ea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rPr>
              <a:t>r </a:t>
            </a:r>
            <a:r>
              <a:rPr lang="zh-CN" altLang="en-US" b="1" dirty="0">
                <a:latin typeface="微软雅黑" panose="020B0503020204020204" pitchFamily="34" charset="-122"/>
                <a:ea typeface="微软雅黑" panose="020B0503020204020204" pitchFamily="34" charset="-122"/>
              </a:rPr>
              <a:t>为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集合中的任何一个数。</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b="1" dirty="0">
                <a:latin typeface="微软雅黑" panose="020B0503020204020204" pitchFamily="34" charset="-122"/>
                <a:ea typeface="微软雅黑" panose="020B0503020204020204" pitchFamily="34" charset="-122"/>
              </a:rPr>
              <a:t>第 </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次冲突重传时：</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b="1" dirty="0">
                <a:latin typeface="微软雅黑" panose="020B0503020204020204" pitchFamily="34" charset="-122"/>
                <a:ea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rPr>
              <a:t>k </a:t>
            </a:r>
            <a:r>
              <a:rPr lang="en-US" altLang="zh-CN" b="1" dirty="0">
                <a:latin typeface="微软雅黑" panose="020B0503020204020204" pitchFamily="34" charset="-122"/>
                <a:ea typeface="微软雅黑" panose="020B0503020204020204" pitchFamily="34" charset="-122"/>
              </a:rPr>
              <a:t>= 2</a:t>
            </a:r>
            <a:r>
              <a:rPr lang="zh-CN" altLang="en-US" b="1" dirty="0">
                <a:latin typeface="微软雅黑" panose="020B0503020204020204" pitchFamily="34" charset="-122"/>
                <a:ea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rPr>
              <a:t>r </a:t>
            </a:r>
            <a:r>
              <a:rPr lang="zh-CN" altLang="en-US" b="1" dirty="0">
                <a:latin typeface="微软雅黑" panose="020B0503020204020204" pitchFamily="34" charset="-122"/>
                <a:ea typeface="微软雅黑" panose="020B0503020204020204" pitchFamily="34" charset="-122"/>
              </a:rPr>
              <a:t>为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集合中的任何一个数。</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b="1" dirty="0">
                <a:latin typeface="微软雅黑" panose="020B0503020204020204" pitchFamily="34" charset="-122"/>
                <a:ea typeface="微软雅黑" panose="020B0503020204020204" pitchFamily="34" charset="-122"/>
              </a:rPr>
              <a:t>第 </a:t>
            </a: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次冲突重传时：</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b="1" dirty="0">
                <a:latin typeface="微软雅黑" panose="020B0503020204020204" pitchFamily="34" charset="-122"/>
                <a:ea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rPr>
              <a:t>k </a:t>
            </a:r>
            <a:r>
              <a:rPr lang="en-US" altLang="zh-CN" b="1" dirty="0">
                <a:latin typeface="微软雅黑" panose="020B0503020204020204" pitchFamily="34" charset="-122"/>
                <a:ea typeface="微软雅黑" panose="020B0503020204020204" pitchFamily="34" charset="-122"/>
              </a:rPr>
              <a:t>= 3</a:t>
            </a:r>
            <a:r>
              <a:rPr lang="zh-CN" altLang="en-US" b="1" dirty="0">
                <a:latin typeface="微软雅黑" panose="020B0503020204020204" pitchFamily="34" charset="-122"/>
                <a:ea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为 </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rPr>
              <a:t>集合中的任何一个数。</a:t>
            </a:r>
            <a:endParaRPr lang="en-US" altLang="zh-CN"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2923" y="7214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 name="Rectangle 6"/>
          <p:cNvSpPr>
            <a:spLocks noChangeArrowheads="1"/>
          </p:cNvSpPr>
          <p:nvPr/>
        </p:nvSpPr>
        <p:spPr bwMode="auto">
          <a:xfrm>
            <a:off x="764598" y="698343"/>
            <a:ext cx="7620450"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二进制指数类型退避算法 </a:t>
            </a:r>
            <a:r>
              <a:rPr lang="en-US" altLang="zh-CN" sz="2000" b="1" dirty="0">
                <a:solidFill>
                  <a:schemeClr val="bg1"/>
                </a:solidFill>
                <a:latin typeface="微软雅黑" panose="020B0503020204020204" pitchFamily="34" charset="-122"/>
                <a:ea typeface="微软雅黑" panose="020B0503020204020204" pitchFamily="34" charset="-122"/>
              </a:rPr>
              <a:t>(truncated binary exponential type)</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376990" y="1424651"/>
            <a:ext cx="903972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10 Mbit/s </a:t>
            </a:r>
            <a:r>
              <a:rPr lang="zh-CN" altLang="en-US" b="1" dirty="0">
                <a:latin typeface="微软雅黑" panose="020B0503020204020204" pitchFamily="34" charset="-122"/>
                <a:ea typeface="微软雅黑" panose="020B0503020204020204" pitchFamily="34" charset="-122"/>
              </a:rPr>
              <a:t>以太网取 </a:t>
            </a:r>
            <a:r>
              <a:rPr lang="en-US" altLang="zh-CN" b="1" dirty="0">
                <a:solidFill>
                  <a:srgbClr val="FF0000"/>
                </a:solidFill>
                <a:latin typeface="微软雅黑" panose="020B0503020204020204" pitchFamily="34" charset="-122"/>
                <a:ea typeface="微软雅黑" panose="020B0503020204020204" pitchFamily="34" charset="-122"/>
              </a:rPr>
              <a:t>51.2</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b="1" dirty="0">
                <a:solidFill>
                  <a:srgbClr val="FF0000"/>
                </a:solidFill>
                <a:latin typeface="微软雅黑" panose="020B0503020204020204" pitchFamily="34" charset="-122"/>
                <a:ea typeface="微软雅黑" panose="020B0503020204020204" pitchFamily="34" charset="-122"/>
              </a:rPr>
              <a:t>s </a:t>
            </a:r>
            <a:r>
              <a:rPr lang="zh-CN" altLang="en-US" b="1" dirty="0">
                <a:latin typeface="微软雅黑" panose="020B0503020204020204" pitchFamily="34" charset="-122"/>
                <a:ea typeface="微软雅黑" panose="020B0503020204020204" pitchFamily="34" charset="-122"/>
              </a:rPr>
              <a:t>为争用期的长度。</a:t>
            </a:r>
          </a:p>
          <a:p>
            <a:pPr marL="342884" indent="-342884"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对于 </a:t>
            </a:r>
            <a:r>
              <a:rPr lang="en-US" altLang="zh-CN" b="1" dirty="0">
                <a:latin typeface="微软雅黑" panose="020B0503020204020204" pitchFamily="34" charset="-122"/>
                <a:ea typeface="微软雅黑" panose="020B0503020204020204" pitchFamily="34" charset="-122"/>
              </a:rPr>
              <a:t>10 Mbit/s </a:t>
            </a:r>
            <a:r>
              <a:rPr lang="zh-CN" altLang="en-US" b="1" dirty="0">
                <a:latin typeface="微软雅黑" panose="020B0503020204020204" pitchFamily="34" charset="-122"/>
                <a:ea typeface="微软雅黑" panose="020B0503020204020204" pitchFamily="34" charset="-122"/>
              </a:rPr>
              <a:t>以太网，在争用期内发送 </a:t>
            </a:r>
            <a:r>
              <a:rPr lang="en-US" altLang="zh-CN" b="1" dirty="0">
                <a:latin typeface="微软雅黑" panose="020B0503020204020204" pitchFamily="34" charset="-122"/>
                <a:ea typeface="微软雅黑" panose="020B0503020204020204" pitchFamily="34" charset="-122"/>
              </a:rPr>
              <a:t>512 bit</a:t>
            </a:r>
            <a:r>
              <a:rPr lang="zh-CN" altLang="en-US" b="1" dirty="0">
                <a:latin typeface="微软雅黑" panose="020B0503020204020204" pitchFamily="34" charset="-122"/>
                <a:ea typeface="微软雅黑" panose="020B0503020204020204" pitchFamily="34" charset="-122"/>
              </a:rPr>
              <a:t>，即 </a:t>
            </a:r>
            <a:r>
              <a:rPr lang="en-US" altLang="zh-CN" b="1" dirty="0">
                <a:latin typeface="微软雅黑" panose="020B0503020204020204" pitchFamily="34" charset="-122"/>
                <a:ea typeface="微软雅黑" panose="020B0503020204020204" pitchFamily="34" charset="-122"/>
              </a:rPr>
              <a:t>64 </a:t>
            </a:r>
            <a:r>
              <a:rPr lang="zh-CN" altLang="en-US" b="1" dirty="0">
                <a:latin typeface="微软雅黑" panose="020B0503020204020204" pitchFamily="34" charset="-122"/>
                <a:ea typeface="微软雅黑" panose="020B0503020204020204" pitchFamily="34" charset="-122"/>
              </a:rPr>
              <a:t>字节。（</a:t>
            </a:r>
            <a:r>
              <a:rPr lang="en-US" altLang="zh-CN" b="1" dirty="0">
                <a:latin typeface="微软雅黑" panose="020B0503020204020204" pitchFamily="34" charset="-122"/>
                <a:ea typeface="微软雅黑" panose="020B0503020204020204" pitchFamily="34" charset="-122"/>
              </a:rPr>
              <a:t>1bit0.1</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b="1" dirty="0">
                <a:solidFill>
                  <a:srgbClr val="FF0000"/>
                </a:solidFill>
                <a:latin typeface="微软雅黑" panose="020B0503020204020204" pitchFamily="34" charset="-122"/>
                <a:ea typeface="微软雅黑" panose="020B0503020204020204" pitchFamily="34" charset="-122"/>
              </a:rPr>
              <a:t>s </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51.2</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b="1" dirty="0">
                <a:solidFill>
                  <a:srgbClr val="FF0000"/>
                </a:solidFill>
                <a:latin typeface="微软雅黑" panose="020B0503020204020204" pitchFamily="34" charset="-122"/>
                <a:ea typeface="微软雅黑" panose="020B0503020204020204" pitchFamily="34" charset="-122"/>
              </a:rPr>
              <a:t>s </a:t>
            </a:r>
            <a:r>
              <a:rPr lang="zh-CN" altLang="en-US" b="1" dirty="0">
                <a:solidFill>
                  <a:srgbClr val="FF0000"/>
                </a:solidFill>
                <a:latin typeface="微软雅黑" panose="020B0503020204020204" pitchFamily="34" charset="-122"/>
                <a:ea typeface="微软雅黑" panose="020B0503020204020204" pitchFamily="34" charset="-122"/>
              </a:rPr>
              <a:t>的由来：</a:t>
            </a:r>
            <a:r>
              <a:rPr lang="en-US" altLang="zh-CN"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=51.2/2=25.6</a:t>
            </a:r>
            <a:r>
              <a:rPr lang="en-US" altLang="zh-CN"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b="1" dirty="0">
                <a:solidFill>
                  <a:srgbClr val="FF0000"/>
                </a:solidFill>
                <a:latin typeface="微软雅黑" panose="020B0503020204020204" pitchFamily="34" charset="-122"/>
                <a:ea typeface="微软雅黑" panose="020B0503020204020204" pitchFamily="34" charset="-122"/>
              </a:rPr>
              <a:t>s    </a:t>
            </a:r>
          </a:p>
          <a:p>
            <a:pPr marL="342884" indent="-342884" eaLnBrk="0" hangingPunct="0">
              <a:lnSpc>
                <a:spcPts val="3300"/>
              </a:lnSpc>
              <a:buClr>
                <a:srgbClr val="0070C0"/>
              </a:buClr>
              <a:buFont typeface="Wingdings" panose="05000000000000000000" pitchFamily="2" charset="2"/>
              <a:buChar char="l"/>
            </a:pP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i="1" dirty="0">
                <a:solidFill>
                  <a:srgbClr val="0000FF"/>
                </a:solidFill>
                <a:latin typeface="微软雅黑" panose="020B0503020204020204" pitchFamily="34" charset="-122"/>
                <a:ea typeface="微软雅黑" panose="020B0503020204020204" pitchFamily="34" charset="-122"/>
              </a:rPr>
              <a:t>25.6</a:t>
            </a:r>
            <a:r>
              <a:rPr lang="zh-CN" altLang="en-US" b="1" i="1" dirty="0">
                <a:solidFill>
                  <a:srgbClr val="0000FF"/>
                </a:solidFill>
                <a:latin typeface="微软雅黑" panose="020B0503020204020204" pitchFamily="34" charset="-122"/>
                <a:ea typeface="微软雅黑" panose="020B0503020204020204" pitchFamily="34" charset="-122"/>
              </a:rPr>
              <a:t>*</a:t>
            </a:r>
            <a:r>
              <a:rPr lang="en-US" altLang="zh-CN" b="1" i="1" dirty="0">
                <a:solidFill>
                  <a:srgbClr val="0000FF"/>
                </a:solidFill>
                <a:latin typeface="微软雅黑" panose="020B0503020204020204" pitchFamily="34" charset="-122"/>
                <a:ea typeface="微软雅黑" panose="020B0503020204020204" pitchFamily="34" charset="-122"/>
              </a:rPr>
              <a:t>10</a:t>
            </a:r>
            <a:r>
              <a:rPr lang="en-US" altLang="zh-CN" b="1" i="1" baseline="30000" dirty="0">
                <a:solidFill>
                  <a:srgbClr val="0000FF"/>
                </a:solidFill>
                <a:latin typeface="微软雅黑" panose="020B0503020204020204" pitchFamily="34" charset="-122"/>
                <a:ea typeface="微软雅黑" panose="020B0503020204020204" pitchFamily="34" charset="-122"/>
              </a:rPr>
              <a:t>-6</a:t>
            </a:r>
            <a:r>
              <a:rPr lang="zh-CN" altLang="en-US" b="1" i="1" dirty="0">
                <a:solidFill>
                  <a:srgbClr val="0000FF"/>
                </a:solidFill>
                <a:latin typeface="微软雅黑" panose="020B0503020204020204" pitchFamily="34" charset="-122"/>
                <a:ea typeface="微软雅黑" panose="020B0503020204020204" pitchFamily="34" charset="-122"/>
              </a:rPr>
              <a:t>*</a:t>
            </a:r>
            <a:r>
              <a:rPr lang="en-US" altLang="zh-CN" b="1" i="1" dirty="0">
                <a:solidFill>
                  <a:srgbClr val="0000FF"/>
                </a:solidFill>
                <a:latin typeface="微软雅黑" panose="020B0503020204020204" pitchFamily="34" charset="-122"/>
                <a:ea typeface="微软雅黑" panose="020B0503020204020204" pitchFamily="34" charset="-122"/>
              </a:rPr>
              <a:t>2.0</a:t>
            </a:r>
            <a:r>
              <a:rPr lang="zh-CN" altLang="en-US" b="1" i="1" dirty="0">
                <a:solidFill>
                  <a:srgbClr val="0000FF"/>
                </a:solidFill>
                <a:latin typeface="微软雅黑" panose="020B0503020204020204" pitchFamily="34" charset="-122"/>
                <a:ea typeface="微软雅黑" panose="020B0503020204020204" pitchFamily="34" charset="-122"/>
              </a:rPr>
              <a:t>*</a:t>
            </a:r>
            <a:r>
              <a:rPr lang="en-US" altLang="zh-CN" b="1" i="1" dirty="0">
                <a:solidFill>
                  <a:srgbClr val="0000FF"/>
                </a:solidFill>
                <a:latin typeface="微软雅黑" panose="020B0503020204020204" pitchFamily="34" charset="-122"/>
                <a:ea typeface="微软雅黑" panose="020B0503020204020204" pitchFamily="34" charset="-122"/>
              </a:rPr>
              <a:t>10</a:t>
            </a:r>
            <a:r>
              <a:rPr lang="en-US" altLang="zh-CN" b="1" i="1" baseline="30000" dirty="0">
                <a:solidFill>
                  <a:srgbClr val="0000FF"/>
                </a:solidFill>
                <a:latin typeface="微软雅黑" panose="020B0503020204020204" pitchFamily="34" charset="-122"/>
                <a:ea typeface="微软雅黑" panose="020B0503020204020204" pitchFamily="34" charset="-122"/>
              </a:rPr>
              <a:t>8</a:t>
            </a:r>
            <a:r>
              <a:rPr lang="en-US" altLang="zh-CN" b="1" i="1" dirty="0">
                <a:solidFill>
                  <a:srgbClr val="0000FF"/>
                </a:solidFill>
                <a:latin typeface="微软雅黑" panose="020B0503020204020204" pitchFamily="34" charset="-122"/>
                <a:ea typeface="微软雅黑" panose="020B0503020204020204" pitchFamily="34" charset="-122"/>
              </a:rPr>
              <a:t>=5012</a:t>
            </a:r>
            <a:r>
              <a:rPr lang="en-US" altLang="zh-CN" b="1" dirty="0">
                <a:solidFill>
                  <a:srgbClr val="FF0000"/>
                </a:solidFill>
                <a:latin typeface="微软雅黑" panose="020B0503020204020204" pitchFamily="34" charset="-122"/>
                <a:ea typeface="微软雅黑" panose="020B0503020204020204" pitchFamily="34" charset="-122"/>
              </a:rPr>
              <a:t>m </a:t>
            </a:r>
            <a:r>
              <a:rPr lang="zh-CN" altLang="en-US" b="1" dirty="0">
                <a:solidFill>
                  <a:srgbClr val="FF0000"/>
                </a:solidFill>
                <a:latin typeface="微软雅黑" panose="020B0503020204020204" pitchFamily="34" charset="-122"/>
                <a:ea typeface="微软雅黑" panose="020B0503020204020204" pitchFamily="34" charset="-122"/>
              </a:rPr>
              <a:t>以太网最大传输距离</a:t>
            </a:r>
            <a:endParaRPr lang="en-US" altLang="zh-CN"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3" y="10060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0" name="Rectangle 6"/>
          <p:cNvSpPr>
            <a:spLocks noChangeArrowheads="1"/>
          </p:cNvSpPr>
          <p:nvPr/>
        </p:nvSpPr>
        <p:spPr bwMode="auto">
          <a:xfrm>
            <a:off x="2631692" y="982920"/>
            <a:ext cx="3870767"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 Mbit/s </a:t>
            </a:r>
            <a:r>
              <a:rPr lang="zh-CN" altLang="en-US" sz="2000" b="1" dirty="0">
                <a:solidFill>
                  <a:schemeClr val="bg1"/>
                </a:solidFill>
                <a:latin typeface="微软雅黑" panose="020B0503020204020204" pitchFamily="34" charset="-122"/>
                <a:ea typeface="微软雅黑" panose="020B0503020204020204" pitchFamily="34" charset="-122"/>
              </a:rPr>
              <a:t>以太网争用期的长度</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对角圆角矩形 10"/>
          <p:cNvSpPr/>
          <p:nvPr/>
        </p:nvSpPr>
        <p:spPr>
          <a:xfrm>
            <a:off x="502923" y="3234925"/>
            <a:ext cx="8129015" cy="107260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 name="矩形 11"/>
          <p:cNvSpPr/>
          <p:nvPr/>
        </p:nvSpPr>
        <p:spPr>
          <a:xfrm>
            <a:off x="1133154" y="3309564"/>
            <a:ext cx="6864823" cy="923330"/>
          </a:xfrm>
          <a:prstGeom prst="rect">
            <a:avLst/>
          </a:prstGeom>
        </p:spPr>
        <p:txBody>
          <a:bodyPr wrap="square" lIns="91436" tIns="45718" rIns="91436" bIns="45718">
            <a:spAutoFit/>
          </a:bodyPr>
          <a:lstStyle/>
          <a:p>
            <a:r>
              <a:rPr lang="zh-CN" altLang="en-US" b="1" dirty="0">
                <a:solidFill>
                  <a:schemeClr val="bg1"/>
                </a:solidFill>
                <a:latin typeface="微软雅黑" panose="020B0503020204020204" pitchFamily="34" charset="-122"/>
                <a:ea typeface="微软雅黑" panose="020B0503020204020204" pitchFamily="34" charset="-122"/>
              </a:rPr>
              <a:t>这意味着：</a:t>
            </a:r>
          </a:p>
          <a:p>
            <a:r>
              <a:rPr lang="zh-CN" altLang="en-US" b="1" dirty="0">
                <a:solidFill>
                  <a:schemeClr val="bg1"/>
                </a:solidFill>
                <a:latin typeface="微软雅黑" panose="020B0503020204020204" pitchFamily="34" charset="-122"/>
                <a:ea typeface="微软雅黑" panose="020B0503020204020204" pitchFamily="34" charset="-122"/>
              </a:rPr>
              <a:t>以太网在发送数据时，若前 </a:t>
            </a:r>
            <a:r>
              <a:rPr lang="en-US" altLang="zh-CN" b="1" dirty="0">
                <a:solidFill>
                  <a:srgbClr val="FF0000"/>
                </a:solidFill>
                <a:latin typeface="微软雅黑" panose="020B0503020204020204" pitchFamily="34" charset="-122"/>
                <a:ea typeface="微软雅黑" panose="020B0503020204020204" pitchFamily="34" charset="-122"/>
              </a:rPr>
              <a:t>64 </a:t>
            </a:r>
            <a:r>
              <a:rPr lang="zh-CN" altLang="en-US" b="1" dirty="0">
                <a:solidFill>
                  <a:srgbClr val="FF0000"/>
                </a:solidFill>
                <a:latin typeface="微软雅黑" panose="020B0503020204020204" pitchFamily="34" charset="-122"/>
                <a:ea typeface="微软雅黑" panose="020B0503020204020204" pitchFamily="34" charset="-122"/>
              </a:rPr>
              <a:t>字节</a:t>
            </a:r>
            <a:r>
              <a:rPr lang="zh-CN" altLang="en-US" b="1" dirty="0">
                <a:solidFill>
                  <a:schemeClr val="bg1"/>
                </a:solidFill>
                <a:latin typeface="微软雅黑" panose="020B0503020204020204" pitchFamily="34" charset="-122"/>
                <a:ea typeface="微软雅黑" panose="020B0503020204020204" pitchFamily="34" charset="-122"/>
              </a:rPr>
              <a:t>没有发生冲突，则后续的数据就不会发生冲突。</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3" y="1593602"/>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如果发生冲突，就一定是在发送的前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字节之内。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由于一检测到冲突就立即中止发送，这时已经发送出去的数据一定小于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以太网规定了最短有效帧长为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凡长度小于 </a:t>
            </a:r>
            <a:r>
              <a:rPr lang="en-US" altLang="zh-CN" sz="2000" b="1" dirty="0">
                <a:solidFill>
                  <a:srgbClr val="3333FF"/>
                </a:solidFill>
                <a:latin typeface="微软雅黑" panose="020B0503020204020204" pitchFamily="34" charset="-122"/>
                <a:ea typeface="微软雅黑" panose="020B0503020204020204" pitchFamily="34" charset="-122"/>
              </a:rPr>
              <a:t>64</a:t>
            </a: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字节的帧都是由于冲突而异常中止的</a:t>
            </a:r>
            <a:r>
              <a:rPr lang="zh-CN" altLang="en-US" sz="2000" b="1" dirty="0">
                <a:solidFill>
                  <a:srgbClr val="3333FF"/>
                </a:solidFill>
                <a:latin typeface="微软雅黑" panose="020B0503020204020204" pitchFamily="34" charset="-122"/>
                <a:ea typeface="微软雅黑" panose="020B0503020204020204" pitchFamily="34" charset="-122"/>
              </a:rPr>
              <a:t>无效帧。</a:t>
            </a:r>
          </a:p>
        </p:txBody>
      </p:sp>
      <p:sp>
        <p:nvSpPr>
          <p:cNvPr id="9" name="AutoShape 5"/>
          <p:cNvSpPr>
            <a:spLocks noChangeArrowheads="1"/>
          </p:cNvSpPr>
          <p:nvPr/>
        </p:nvSpPr>
        <p:spPr bwMode="auto">
          <a:xfrm>
            <a:off x="502923" y="11980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0" name="Rectangle 6"/>
          <p:cNvSpPr>
            <a:spLocks noChangeArrowheads="1"/>
          </p:cNvSpPr>
          <p:nvPr/>
        </p:nvSpPr>
        <p:spPr bwMode="auto">
          <a:xfrm>
            <a:off x="3695684" y="1174944"/>
            <a:ext cx="174278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最短有效帧长</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29" cy="323165"/>
          </a:xfrm>
          <a:prstGeom prst="rect">
            <a:avLst/>
          </a:prstGeom>
          <a:noFill/>
        </p:spPr>
        <p:txBody>
          <a:bodyPr wrap="square" rtlCol="0">
            <a:spAutoFit/>
          </a:bodyPr>
          <a:lstStyle/>
          <a:p>
            <a:r>
              <a:rPr lang="zh-CN" altLang="en-US" sz="1500" b="1" dirty="0"/>
              <a:t>共享式以太网的最小帧长和最大帧长</a:t>
            </a:r>
            <a:endParaRPr lang="en-US" altLang="zh-CN" sz="1500" b="1" dirty="0"/>
          </a:p>
        </p:txBody>
      </p:sp>
      <p:grpSp>
        <p:nvGrpSpPr>
          <p:cNvPr id="9" name="组合 8">
            <a:extLst>
              <a:ext uri="{FF2B5EF4-FFF2-40B4-BE49-F238E27FC236}">
                <a16:creationId xmlns:a16="http://schemas.microsoft.com/office/drawing/2014/main" id="{6CEDE918-FB02-41FB-A023-12D2CAF03D71}"/>
              </a:ext>
            </a:extLst>
          </p:cNvPr>
          <p:cNvGrpSpPr/>
          <p:nvPr/>
        </p:nvGrpSpPr>
        <p:grpSpPr>
          <a:xfrm>
            <a:off x="587123" y="919786"/>
            <a:ext cx="7770756" cy="1032906"/>
            <a:chOff x="782831" y="1226381"/>
            <a:chExt cx="10361008" cy="1377208"/>
          </a:xfrm>
        </p:grpSpPr>
        <p:sp>
          <p:nvSpPr>
            <p:cNvPr id="20" name="íşlïḍè">
              <a:extLst>
                <a:ext uri="{FF2B5EF4-FFF2-40B4-BE49-F238E27FC236}">
                  <a16:creationId xmlns:a16="http://schemas.microsoft.com/office/drawing/2014/main" id="{94681B98-5DF9-4F8B-8A8C-DCAAAF600E68}"/>
                </a:ext>
              </a:extLst>
            </p:cNvPr>
            <p:cNvSpPr txBox="1"/>
            <p:nvPr/>
          </p:nvSpPr>
          <p:spPr>
            <a:xfrm>
              <a:off x="782831" y="1226381"/>
              <a:ext cx="10361008" cy="90956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【2009</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在一个采用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协议的网络中，传输介质是一根完整的电缆，传输速率为</a:t>
              </a:r>
              <a:r>
                <a:rPr lang="en-US" altLang="zh-CN" sz="1350" b="1" dirty="0">
                  <a:latin typeface="Arial Narrow" panose="020B0606020202030204" pitchFamily="34" charset="0"/>
                </a:rPr>
                <a:t>1Gbps</a:t>
              </a:r>
              <a:r>
                <a:rPr lang="zh-CN" altLang="en-US" sz="1350" b="1" dirty="0">
                  <a:latin typeface="Arial Narrow" panose="020B0606020202030204" pitchFamily="34" charset="0"/>
                </a:rPr>
                <a:t>，</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电缆中的信号传播速度是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。若最小数据帧长度减少</a:t>
              </a:r>
              <a:r>
                <a:rPr lang="en-US" altLang="zh-CN" sz="1350" b="1" dirty="0">
                  <a:latin typeface="Arial Narrow" panose="020B0606020202030204" pitchFamily="34" charset="0"/>
                </a:rPr>
                <a:t>800</a:t>
              </a:r>
              <a:r>
                <a:rPr lang="zh-CN" altLang="en-US" sz="1350" b="1" dirty="0">
                  <a:latin typeface="Arial Narrow" panose="020B0606020202030204" pitchFamily="34" charset="0"/>
                </a:rPr>
                <a:t>比特，则最远的两个</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站点之间的距离至少需要（      ）</a:t>
              </a:r>
            </a:p>
          </p:txBody>
        </p:sp>
        <p:sp>
          <p:nvSpPr>
            <p:cNvPr id="21" name="íşlïḍè">
              <a:extLst>
                <a:ext uri="{FF2B5EF4-FFF2-40B4-BE49-F238E27FC236}">
                  <a16:creationId xmlns:a16="http://schemas.microsoft.com/office/drawing/2014/main" id="{C43DA465-D634-46EA-A832-4758B6724435}"/>
                </a:ext>
              </a:extLst>
            </p:cNvPr>
            <p:cNvSpPr txBox="1"/>
            <p:nvPr/>
          </p:nvSpPr>
          <p:spPr>
            <a:xfrm>
              <a:off x="2389061"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增加</a:t>
              </a:r>
              <a:r>
                <a:rPr lang="en-US" altLang="zh-CN" sz="1350" b="1" dirty="0">
                  <a:latin typeface="Arial Narrow" panose="020B0606020202030204" pitchFamily="34" charset="0"/>
                </a:rPr>
                <a:t>160m</a:t>
              </a:r>
              <a:endParaRPr lang="zh-CN" altLang="en-US" sz="1350" b="1" dirty="0">
                <a:latin typeface="Arial Narrow" panose="020B0606020202030204" pitchFamily="34" charset="0"/>
              </a:endParaRPr>
            </a:p>
          </p:txBody>
        </p:sp>
        <p:sp>
          <p:nvSpPr>
            <p:cNvPr id="22" name="íşlïḍè">
              <a:extLst>
                <a:ext uri="{FF2B5EF4-FFF2-40B4-BE49-F238E27FC236}">
                  <a16:creationId xmlns:a16="http://schemas.microsoft.com/office/drawing/2014/main" id="{0643B208-5B5E-4676-B310-4FFD4452737B}"/>
                </a:ext>
              </a:extLst>
            </p:cNvPr>
            <p:cNvSpPr txBox="1"/>
            <p:nvPr/>
          </p:nvSpPr>
          <p:spPr>
            <a:xfrm>
              <a:off x="4577847"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增加</a:t>
              </a:r>
              <a:r>
                <a:rPr lang="en-US" altLang="zh-CN" sz="1350" b="1" dirty="0">
                  <a:latin typeface="Arial Narrow" panose="020B0606020202030204" pitchFamily="34" charset="0"/>
                </a:rPr>
                <a:t>80m</a:t>
              </a:r>
              <a:endParaRPr lang="zh-CN" altLang="en-US" sz="1350" b="1" dirty="0">
                <a:latin typeface="Arial Narrow" panose="020B0606020202030204" pitchFamily="34" charset="0"/>
              </a:endParaRPr>
            </a:p>
          </p:txBody>
        </p:sp>
        <p:sp>
          <p:nvSpPr>
            <p:cNvPr id="23" name="íşlïḍè">
              <a:extLst>
                <a:ext uri="{FF2B5EF4-FFF2-40B4-BE49-F238E27FC236}">
                  <a16:creationId xmlns:a16="http://schemas.microsoft.com/office/drawing/2014/main" id="{6F14690B-8738-4420-A9A0-312F15714745}"/>
                </a:ext>
              </a:extLst>
            </p:cNvPr>
            <p:cNvSpPr txBox="1"/>
            <p:nvPr/>
          </p:nvSpPr>
          <p:spPr>
            <a:xfrm>
              <a:off x="6766633"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减少</a:t>
              </a:r>
              <a:r>
                <a:rPr lang="en-US" altLang="zh-CN" sz="1350" b="1" dirty="0">
                  <a:latin typeface="Arial Narrow" panose="020B0606020202030204" pitchFamily="34" charset="0"/>
                </a:rPr>
                <a:t>160m</a:t>
              </a:r>
              <a:endParaRPr lang="zh-CN" altLang="en-US" sz="1350" b="1" dirty="0">
                <a:latin typeface="Arial Narrow" panose="020B0606020202030204" pitchFamily="34" charset="0"/>
              </a:endParaRPr>
            </a:p>
          </p:txBody>
        </p:sp>
        <p:sp>
          <p:nvSpPr>
            <p:cNvPr id="24" name="íşlïḍè">
              <a:extLst>
                <a:ext uri="{FF2B5EF4-FFF2-40B4-BE49-F238E27FC236}">
                  <a16:creationId xmlns:a16="http://schemas.microsoft.com/office/drawing/2014/main" id="{3D12A323-B056-46EF-BA4E-5933B6194E80}"/>
                </a:ext>
              </a:extLst>
            </p:cNvPr>
            <p:cNvSpPr txBox="1"/>
            <p:nvPr/>
          </p:nvSpPr>
          <p:spPr>
            <a:xfrm>
              <a:off x="8955418"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减少</a:t>
              </a:r>
              <a:r>
                <a:rPr lang="en-US" altLang="zh-CN" sz="1350" b="1" dirty="0">
                  <a:latin typeface="Arial Narrow" panose="020B0606020202030204" pitchFamily="34" charset="0"/>
                </a:rPr>
                <a:t>80m</a:t>
              </a:r>
              <a:endParaRPr lang="zh-CN" altLang="en-US" sz="1350" b="1" dirty="0">
                <a:latin typeface="Arial Narrow" panose="020B0606020202030204" pitchFamily="34" charset="0"/>
              </a:endParaRPr>
            </a:p>
          </p:txBody>
        </p:sp>
      </p:grpSp>
      <p:sp>
        <p:nvSpPr>
          <p:cNvPr id="25" name="íşlïḍè">
            <a:extLst>
              <a:ext uri="{FF2B5EF4-FFF2-40B4-BE49-F238E27FC236}">
                <a16:creationId xmlns:a16="http://schemas.microsoft.com/office/drawing/2014/main" id="{265975B8-95B4-4C04-8E08-F94BC7B9625A}"/>
              </a:ext>
            </a:extLst>
          </p:cNvPr>
          <p:cNvSpPr txBox="1"/>
          <p:nvPr/>
        </p:nvSpPr>
        <p:spPr>
          <a:xfrm>
            <a:off x="745005" y="2217926"/>
            <a:ext cx="547654" cy="28324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26" name="íşlïḍè">
            <a:extLst>
              <a:ext uri="{FF2B5EF4-FFF2-40B4-BE49-F238E27FC236}">
                <a16:creationId xmlns:a16="http://schemas.microsoft.com/office/drawing/2014/main" id="{16D5B0E9-6965-449B-8B55-2EE70502D1F9}"/>
              </a:ext>
            </a:extLst>
          </p:cNvPr>
          <p:cNvSpPr txBox="1"/>
          <p:nvPr/>
        </p:nvSpPr>
        <p:spPr>
          <a:xfrm>
            <a:off x="3889489" y="1332728"/>
            <a:ext cx="328922" cy="283242"/>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D</a:t>
            </a:r>
            <a:endParaRPr lang="zh-CN" altLang="en-US" sz="2100" b="1" dirty="0">
              <a:solidFill>
                <a:schemeClr val="accent1">
                  <a:lumMod val="75000"/>
                </a:schemeClr>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302582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800" decel="100000"/>
                                        <p:tgtEl>
                                          <p:spTgt spid="26"/>
                                        </p:tgtEl>
                                      </p:cBhvr>
                                    </p:animEffect>
                                    <p:anim calcmode="lin" valueType="num">
                                      <p:cBhvr>
                                        <p:cTn id="18" dur="800" decel="100000" fill="hold"/>
                                        <p:tgtEl>
                                          <p:spTgt spid="26"/>
                                        </p:tgtEl>
                                        <p:attrNameLst>
                                          <p:attrName>style.rotation</p:attrName>
                                        </p:attrNameLst>
                                      </p:cBhvr>
                                      <p:tavLst>
                                        <p:tav tm="0">
                                          <p:val>
                                            <p:fltVal val="-90"/>
                                          </p:val>
                                        </p:tav>
                                        <p:tav tm="100000">
                                          <p:val>
                                            <p:fltVal val="0"/>
                                          </p:val>
                                        </p:tav>
                                      </p:tavLst>
                                    </p:anim>
                                    <p:anim calcmode="lin" valueType="num">
                                      <p:cBhvr>
                                        <p:cTn id="19" dur="800" decel="100000" fill="hold"/>
                                        <p:tgtEl>
                                          <p:spTgt spid="26"/>
                                        </p:tgtEl>
                                        <p:attrNameLst>
                                          <p:attrName>ppt_x</p:attrName>
                                        </p:attrNameLst>
                                      </p:cBhvr>
                                      <p:tavLst>
                                        <p:tav tm="0">
                                          <p:val>
                                            <p:strVal val="#ppt_x+0.4"/>
                                          </p:val>
                                        </p:tav>
                                        <p:tav tm="100000">
                                          <p:val>
                                            <p:strVal val="#ppt_x-0.05"/>
                                          </p:val>
                                        </p:tav>
                                      </p:tavLst>
                                    </p:anim>
                                    <p:anim calcmode="lin" valueType="num">
                                      <p:cBhvr>
                                        <p:cTn id="20" dur="800" decel="100000" fill="hold"/>
                                        <p:tgtEl>
                                          <p:spTgt spid="26"/>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785D4A3-4DE9-4CF6-B986-6F4BA8BDA90B}"/>
              </a:ext>
            </a:extLst>
          </p:cNvPr>
          <p:cNvSpPr/>
          <p:nvPr/>
        </p:nvSpPr>
        <p:spPr>
          <a:xfrm>
            <a:off x="1874026" y="1930140"/>
            <a:ext cx="532852" cy="283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b="1" dirty="0">
                <a:solidFill>
                  <a:schemeClr val="tx1"/>
                </a:solidFill>
              </a:rPr>
              <a:t>排除</a:t>
            </a:r>
          </a:p>
        </p:txBody>
      </p:sp>
      <p:sp>
        <p:nvSpPr>
          <p:cNvPr id="30" name="矩形 29">
            <a:extLst>
              <a:ext uri="{FF2B5EF4-FFF2-40B4-BE49-F238E27FC236}">
                <a16:creationId xmlns:a16="http://schemas.microsoft.com/office/drawing/2014/main" id="{C4C0F83F-8F70-4E50-89FC-905C9451D846}"/>
              </a:ext>
            </a:extLst>
          </p:cNvPr>
          <p:cNvSpPr/>
          <p:nvPr/>
        </p:nvSpPr>
        <p:spPr>
          <a:xfrm>
            <a:off x="3521098" y="1930140"/>
            <a:ext cx="532852" cy="283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b="1" dirty="0">
                <a:solidFill>
                  <a:schemeClr val="tx1"/>
                </a:solidFill>
              </a:rPr>
              <a:t>排除</a:t>
            </a:r>
          </a:p>
        </p:txBody>
      </p:sp>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29" cy="323165"/>
          </a:xfrm>
          <a:prstGeom prst="rect">
            <a:avLst/>
          </a:prstGeom>
          <a:noFill/>
        </p:spPr>
        <p:txBody>
          <a:bodyPr wrap="square" rtlCol="0">
            <a:spAutoFit/>
          </a:bodyPr>
          <a:lstStyle/>
          <a:p>
            <a:r>
              <a:rPr lang="zh-CN" altLang="en-US" sz="1500" b="1" dirty="0"/>
              <a:t>共享式以太网的最小帧长和最大帧长</a:t>
            </a:r>
            <a:endParaRPr lang="en-US" altLang="zh-CN" sz="1500" b="1" dirty="0"/>
          </a:p>
        </p:txBody>
      </p:sp>
      <p:grpSp>
        <p:nvGrpSpPr>
          <p:cNvPr id="9" name="组合 8">
            <a:extLst>
              <a:ext uri="{FF2B5EF4-FFF2-40B4-BE49-F238E27FC236}">
                <a16:creationId xmlns:a16="http://schemas.microsoft.com/office/drawing/2014/main" id="{6CEDE918-FB02-41FB-A023-12D2CAF03D71}"/>
              </a:ext>
            </a:extLst>
          </p:cNvPr>
          <p:cNvGrpSpPr/>
          <p:nvPr/>
        </p:nvGrpSpPr>
        <p:grpSpPr>
          <a:xfrm>
            <a:off x="587123" y="919786"/>
            <a:ext cx="7770756" cy="1032906"/>
            <a:chOff x="782831" y="1226381"/>
            <a:chExt cx="10361008" cy="1377208"/>
          </a:xfrm>
        </p:grpSpPr>
        <p:sp>
          <p:nvSpPr>
            <p:cNvPr id="20" name="íşlïḍè">
              <a:extLst>
                <a:ext uri="{FF2B5EF4-FFF2-40B4-BE49-F238E27FC236}">
                  <a16:creationId xmlns:a16="http://schemas.microsoft.com/office/drawing/2014/main" id="{94681B98-5DF9-4F8B-8A8C-DCAAAF600E68}"/>
                </a:ext>
              </a:extLst>
            </p:cNvPr>
            <p:cNvSpPr txBox="1"/>
            <p:nvPr/>
          </p:nvSpPr>
          <p:spPr>
            <a:xfrm>
              <a:off x="782831" y="1226381"/>
              <a:ext cx="10361008" cy="90956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【2009</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在一个采用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协议的网络中，传输介质是一根完整的电缆，传输速率为</a:t>
              </a:r>
              <a:r>
                <a:rPr lang="en-US" altLang="zh-CN" sz="1350" b="1" dirty="0">
                  <a:latin typeface="Arial Narrow" panose="020B0606020202030204" pitchFamily="34" charset="0"/>
                </a:rPr>
                <a:t>1Gbps</a:t>
              </a:r>
              <a:r>
                <a:rPr lang="zh-CN" altLang="en-US" sz="1350" b="1" dirty="0">
                  <a:latin typeface="Arial Narrow" panose="020B0606020202030204" pitchFamily="34" charset="0"/>
                </a:rPr>
                <a:t>，</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电缆中的信号传播速度是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。若最小数据帧长度减少</a:t>
              </a:r>
              <a:r>
                <a:rPr lang="en-US" altLang="zh-CN" sz="1350" b="1" dirty="0">
                  <a:latin typeface="Arial Narrow" panose="020B0606020202030204" pitchFamily="34" charset="0"/>
                </a:rPr>
                <a:t>800</a:t>
              </a:r>
              <a:r>
                <a:rPr lang="zh-CN" altLang="en-US" sz="1350" b="1" dirty="0">
                  <a:latin typeface="Arial Narrow" panose="020B0606020202030204" pitchFamily="34" charset="0"/>
                </a:rPr>
                <a:t>比特，则最远的两个</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站点之间的距离至少需要（      ）</a:t>
              </a:r>
            </a:p>
          </p:txBody>
        </p:sp>
        <p:sp>
          <p:nvSpPr>
            <p:cNvPr id="21" name="íşlïḍè">
              <a:extLst>
                <a:ext uri="{FF2B5EF4-FFF2-40B4-BE49-F238E27FC236}">
                  <a16:creationId xmlns:a16="http://schemas.microsoft.com/office/drawing/2014/main" id="{C43DA465-D634-46EA-A832-4758B6724435}"/>
                </a:ext>
              </a:extLst>
            </p:cNvPr>
            <p:cNvSpPr txBox="1"/>
            <p:nvPr/>
          </p:nvSpPr>
          <p:spPr>
            <a:xfrm>
              <a:off x="2389061"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增加</a:t>
              </a:r>
              <a:r>
                <a:rPr lang="en-US" altLang="zh-CN" sz="1350" b="1" dirty="0">
                  <a:latin typeface="Arial Narrow" panose="020B0606020202030204" pitchFamily="34" charset="0"/>
                </a:rPr>
                <a:t>160m</a:t>
              </a:r>
              <a:endParaRPr lang="zh-CN" altLang="en-US" sz="1350" b="1" dirty="0">
                <a:latin typeface="Arial Narrow" panose="020B0606020202030204" pitchFamily="34" charset="0"/>
              </a:endParaRPr>
            </a:p>
          </p:txBody>
        </p:sp>
        <p:sp>
          <p:nvSpPr>
            <p:cNvPr id="22" name="íşlïḍè">
              <a:extLst>
                <a:ext uri="{FF2B5EF4-FFF2-40B4-BE49-F238E27FC236}">
                  <a16:creationId xmlns:a16="http://schemas.microsoft.com/office/drawing/2014/main" id="{0643B208-5B5E-4676-B310-4FFD4452737B}"/>
                </a:ext>
              </a:extLst>
            </p:cNvPr>
            <p:cNvSpPr txBox="1"/>
            <p:nvPr/>
          </p:nvSpPr>
          <p:spPr>
            <a:xfrm>
              <a:off x="4577847"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增加</a:t>
              </a:r>
              <a:r>
                <a:rPr lang="en-US" altLang="zh-CN" sz="1350" b="1" dirty="0">
                  <a:latin typeface="Arial Narrow" panose="020B0606020202030204" pitchFamily="34" charset="0"/>
                </a:rPr>
                <a:t>80m</a:t>
              </a:r>
              <a:endParaRPr lang="zh-CN" altLang="en-US" sz="1350" b="1" dirty="0">
                <a:latin typeface="Arial Narrow" panose="020B0606020202030204" pitchFamily="34" charset="0"/>
              </a:endParaRPr>
            </a:p>
          </p:txBody>
        </p:sp>
        <p:sp>
          <p:nvSpPr>
            <p:cNvPr id="23" name="íşlïḍè">
              <a:extLst>
                <a:ext uri="{FF2B5EF4-FFF2-40B4-BE49-F238E27FC236}">
                  <a16:creationId xmlns:a16="http://schemas.microsoft.com/office/drawing/2014/main" id="{6F14690B-8738-4420-A9A0-312F15714745}"/>
                </a:ext>
              </a:extLst>
            </p:cNvPr>
            <p:cNvSpPr txBox="1"/>
            <p:nvPr/>
          </p:nvSpPr>
          <p:spPr>
            <a:xfrm>
              <a:off x="6766633"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减少</a:t>
              </a:r>
              <a:r>
                <a:rPr lang="en-US" altLang="zh-CN" sz="1350" b="1" dirty="0">
                  <a:latin typeface="Arial Narrow" panose="020B0606020202030204" pitchFamily="34" charset="0"/>
                </a:rPr>
                <a:t>160m</a:t>
              </a:r>
              <a:endParaRPr lang="zh-CN" altLang="en-US" sz="1350" b="1" dirty="0">
                <a:latin typeface="Arial Narrow" panose="020B0606020202030204" pitchFamily="34" charset="0"/>
              </a:endParaRPr>
            </a:p>
          </p:txBody>
        </p:sp>
        <p:sp>
          <p:nvSpPr>
            <p:cNvPr id="24" name="íşlïḍè">
              <a:extLst>
                <a:ext uri="{FF2B5EF4-FFF2-40B4-BE49-F238E27FC236}">
                  <a16:creationId xmlns:a16="http://schemas.microsoft.com/office/drawing/2014/main" id="{3D12A323-B056-46EF-BA4E-5933B6194E80}"/>
                </a:ext>
              </a:extLst>
            </p:cNvPr>
            <p:cNvSpPr txBox="1"/>
            <p:nvPr/>
          </p:nvSpPr>
          <p:spPr>
            <a:xfrm>
              <a:off x="8955418"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减少</a:t>
              </a:r>
              <a:r>
                <a:rPr lang="en-US" altLang="zh-CN" sz="1350" b="1" dirty="0">
                  <a:latin typeface="Arial Narrow" panose="020B0606020202030204" pitchFamily="34" charset="0"/>
                </a:rPr>
                <a:t>80m</a:t>
              </a:r>
              <a:endParaRPr lang="zh-CN" altLang="en-US" sz="1350" b="1" dirty="0">
                <a:latin typeface="Arial Narrow" panose="020B0606020202030204" pitchFamily="34" charset="0"/>
              </a:endParaRPr>
            </a:p>
          </p:txBody>
        </p:sp>
      </p:grpSp>
      <p:sp>
        <p:nvSpPr>
          <p:cNvPr id="25" name="íşlïḍè">
            <a:extLst>
              <a:ext uri="{FF2B5EF4-FFF2-40B4-BE49-F238E27FC236}">
                <a16:creationId xmlns:a16="http://schemas.microsoft.com/office/drawing/2014/main" id="{265975B8-95B4-4C04-8E08-F94BC7B9625A}"/>
              </a:ext>
            </a:extLst>
          </p:cNvPr>
          <p:cNvSpPr txBox="1"/>
          <p:nvPr/>
        </p:nvSpPr>
        <p:spPr>
          <a:xfrm>
            <a:off x="745005" y="2217926"/>
            <a:ext cx="547654" cy="28324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26" name="íşlïḍè">
            <a:extLst>
              <a:ext uri="{FF2B5EF4-FFF2-40B4-BE49-F238E27FC236}">
                <a16:creationId xmlns:a16="http://schemas.microsoft.com/office/drawing/2014/main" id="{16D5B0E9-6965-449B-8B55-2EE70502D1F9}"/>
              </a:ext>
            </a:extLst>
          </p:cNvPr>
          <p:cNvSpPr txBox="1"/>
          <p:nvPr/>
        </p:nvSpPr>
        <p:spPr>
          <a:xfrm>
            <a:off x="3889489" y="1332728"/>
            <a:ext cx="328922" cy="283242"/>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D</a:t>
            </a:r>
            <a:endParaRPr lang="zh-CN" altLang="en-US" sz="21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4" name="íşlïḍè">
                <a:extLst>
                  <a:ext uri="{FF2B5EF4-FFF2-40B4-BE49-F238E27FC236}">
                    <a16:creationId xmlns:a16="http://schemas.microsoft.com/office/drawing/2014/main" id="{033C016B-87EC-4BE7-B5BB-BC036556B431}"/>
                  </a:ext>
                </a:extLst>
              </p:cNvPr>
              <p:cNvSpPr txBox="1"/>
              <p:nvPr/>
            </p:nvSpPr>
            <p:spPr>
              <a:xfrm>
                <a:off x="1747227" y="2657084"/>
                <a:ext cx="3512218" cy="28324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最小帧长    </a:t>
                </a:r>
                <a:r>
                  <a:rPr lang="en-US" altLang="zh-CN" sz="1350" b="1" dirty="0">
                    <a:latin typeface="Arial Narrow" panose="020B0606020202030204" pitchFamily="34" charset="0"/>
                  </a:rPr>
                  <a:t>=    </a:t>
                </a:r>
                <a:r>
                  <a:rPr lang="zh-CN" altLang="en-US" sz="1350" b="1" dirty="0">
                    <a:latin typeface="Arial Narrow" panose="020B0606020202030204" pitchFamily="34" charset="0"/>
                  </a:rPr>
                  <a:t>数据传输速率    </a:t>
                </a:r>
                <a:r>
                  <a:rPr lang="en-US" altLang="zh-CN" sz="1350" b="1" dirty="0">
                    <a:latin typeface="Arial Narrow" panose="020B0606020202030204" pitchFamily="34" charset="0"/>
                  </a:rPr>
                  <a:t>×    </a:t>
                </a:r>
                <a:r>
                  <a:rPr lang="zh-CN" altLang="en-US" sz="1350" b="1" dirty="0">
                    <a:latin typeface="Arial Narrow" panose="020B0606020202030204" pitchFamily="34" charset="0"/>
                  </a:rPr>
                  <a:t>争用期</a:t>
                </a:r>
                <a14:m>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r>
                      <a:rPr lang="el-GR" altLang="zh-CN" sz="1350" b="1" i="1" dirty="0">
                        <a:latin typeface="Cambria Math" panose="02040503050406030204" pitchFamily="18" charset="0"/>
                      </a:rPr>
                      <m:t> </m:t>
                    </m:r>
                  </m:oMath>
                </a14:m>
                <a:endParaRPr lang="zh-CN" altLang="en-US" sz="1350" b="1" dirty="0">
                  <a:latin typeface="Arial Narrow" panose="020B0606020202030204" pitchFamily="34" charset="0"/>
                </a:endParaRPr>
              </a:p>
            </p:txBody>
          </p:sp>
        </mc:Choice>
        <mc:Fallback xmlns="">
          <p:sp>
            <p:nvSpPr>
              <p:cNvPr id="14" name="íşlïḍè">
                <a:extLst>
                  <a:ext uri="{FF2B5EF4-FFF2-40B4-BE49-F238E27FC236}">
                    <a16:creationId xmlns="" xmlns:a16="http://schemas.microsoft.com/office/drawing/2014/main" xmlns:a14="http://schemas.microsoft.com/office/drawing/2010/main" id="{033C016B-87EC-4BE7-B5BB-BC036556B431}"/>
                  </a:ext>
                </a:extLst>
              </p:cNvPr>
              <p:cNvSpPr txBox="1">
                <a:spLocks noRot="1" noChangeAspect="1" noMove="1" noResize="1" noEditPoints="1" noAdjustHandles="1" noChangeArrowheads="1" noChangeShapeType="1" noTextEdit="1"/>
              </p:cNvSpPr>
              <p:nvPr/>
            </p:nvSpPr>
            <p:spPr>
              <a:xfrm>
                <a:off x="1747227" y="2657084"/>
                <a:ext cx="3512218" cy="283242"/>
              </a:xfrm>
              <a:prstGeom prst="rect">
                <a:avLst/>
              </a:prstGeom>
              <a:blipFill rotWithShape="0">
                <a:blip r:embed="rId3"/>
                <a:stretch>
                  <a:fillRect l="-1215" t="-8696" b="-26087"/>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D28973AA-AA48-4D8B-94FA-5FBCAE53C09B}"/>
              </a:ext>
            </a:extLst>
          </p:cNvPr>
          <p:cNvCxnSpPr>
            <a:cxnSpLocks/>
          </p:cNvCxnSpPr>
          <p:nvPr/>
        </p:nvCxnSpPr>
        <p:spPr>
          <a:xfrm>
            <a:off x="2569898" y="2657085"/>
            <a:ext cx="0" cy="36016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B3DFF66-CFC8-41A9-80D5-CE7DBB219F4F}"/>
              </a:ext>
            </a:extLst>
          </p:cNvPr>
          <p:cNvCxnSpPr>
            <a:cxnSpLocks/>
          </p:cNvCxnSpPr>
          <p:nvPr/>
        </p:nvCxnSpPr>
        <p:spPr>
          <a:xfrm>
            <a:off x="5163236" y="2657085"/>
            <a:ext cx="0" cy="36016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对话气泡: 圆角矩形 27">
            <a:extLst>
              <a:ext uri="{FF2B5EF4-FFF2-40B4-BE49-F238E27FC236}">
                <a16:creationId xmlns:a16="http://schemas.microsoft.com/office/drawing/2014/main" id="{39011324-7DEE-4DFD-A42E-325447EF75C6}"/>
              </a:ext>
            </a:extLst>
          </p:cNvPr>
          <p:cNvSpPr/>
          <p:nvPr/>
        </p:nvSpPr>
        <p:spPr>
          <a:xfrm>
            <a:off x="5468855" y="2359547"/>
            <a:ext cx="3337599" cy="682171"/>
          </a:xfrm>
          <a:prstGeom prst="wedgeRoundRectCallout">
            <a:avLst>
              <a:gd name="adj1" fmla="val -57778"/>
              <a:gd name="adj2" fmla="val 150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350" b="1" dirty="0"/>
              <a:t>相当于减少最远的两个站点之间的距离</a:t>
            </a:r>
            <a:endParaRPr lang="en-US" altLang="zh-CN" sz="1350" b="1" dirty="0"/>
          </a:p>
          <a:p>
            <a:pPr algn="ctr">
              <a:lnSpc>
                <a:spcPct val="150000"/>
              </a:lnSpc>
            </a:pPr>
            <a:r>
              <a:rPr lang="zh-CN" altLang="en-US" sz="1350" b="1" dirty="0"/>
              <a:t>（即减少总线长度）</a:t>
            </a:r>
          </a:p>
        </p:txBody>
      </p:sp>
    </p:spTree>
    <p:custDataLst>
      <p:tags r:id="rId1"/>
    </p:custDataLst>
    <p:extLst>
      <p:ext uri="{BB962C8B-B14F-4D97-AF65-F5344CB8AC3E}">
        <p14:creationId xmlns:p14="http://schemas.microsoft.com/office/powerpoint/2010/main" val="2733124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ppt_y</p:attrName>
                                        </p:attrNameLst>
                                      </p:cBhvr>
                                      <p:tavLst>
                                        <p:tav tm="0">
                                          <p:val>
                                            <p:strVal val="#ppt_y-#ppt_h*1.125000"/>
                                          </p:val>
                                        </p:tav>
                                        <p:tav tm="100000">
                                          <p:val>
                                            <p:strVal val="#ppt_y"/>
                                          </p:val>
                                        </p:tav>
                                      </p:tavLst>
                                    </p:anim>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1+#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down)">
                                      <p:cBhvr>
                                        <p:cTn id="30" dur="500"/>
                                        <p:tgtEl>
                                          <p:spTgt spid="10"/>
                                        </p:tgtEl>
                                      </p:cBhvr>
                                    </p:animEffect>
                                  </p:childTnLst>
                                </p:cTn>
                              </p:par>
                              <p:par>
                                <p:cTn id="31" presetID="1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ppt_y</p:attrName>
                                        </p:attrNameLst>
                                      </p:cBhvr>
                                      <p:tavLst>
                                        <p:tav tm="0">
                                          <p:val>
                                            <p:strVal val="#ppt_y-#ppt_h*1.125000"/>
                                          </p:val>
                                        </p:tav>
                                        <p:tav tm="100000">
                                          <p:val>
                                            <p:strVal val="#ppt_y"/>
                                          </p:val>
                                        </p:tav>
                                      </p:tavLst>
                                    </p:anim>
                                    <p:animEffect transition="in" filter="wipe(down)">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animBg="1"/>
      <p:bldP spid="14" grpId="0"/>
      <p:bldP spid="2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785D4A3-4DE9-4CF6-B986-6F4BA8BDA90B}"/>
              </a:ext>
            </a:extLst>
          </p:cNvPr>
          <p:cNvSpPr/>
          <p:nvPr/>
        </p:nvSpPr>
        <p:spPr>
          <a:xfrm>
            <a:off x="1874026" y="1930140"/>
            <a:ext cx="532852" cy="283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b="1" dirty="0">
                <a:solidFill>
                  <a:schemeClr val="tx1"/>
                </a:solidFill>
              </a:rPr>
              <a:t>排除</a:t>
            </a:r>
          </a:p>
        </p:txBody>
      </p:sp>
      <p:sp>
        <p:nvSpPr>
          <p:cNvPr id="30" name="矩形 29">
            <a:extLst>
              <a:ext uri="{FF2B5EF4-FFF2-40B4-BE49-F238E27FC236}">
                <a16:creationId xmlns:a16="http://schemas.microsoft.com/office/drawing/2014/main" id="{C4C0F83F-8F70-4E50-89FC-905C9451D846}"/>
              </a:ext>
            </a:extLst>
          </p:cNvPr>
          <p:cNvSpPr/>
          <p:nvPr/>
        </p:nvSpPr>
        <p:spPr>
          <a:xfrm>
            <a:off x="3521098" y="1930140"/>
            <a:ext cx="532852" cy="2832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b="1" dirty="0">
                <a:solidFill>
                  <a:schemeClr val="tx1"/>
                </a:solidFill>
              </a:rPr>
              <a:t>排除</a:t>
            </a:r>
          </a:p>
        </p:txBody>
      </p:sp>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29" cy="323165"/>
          </a:xfrm>
          <a:prstGeom prst="rect">
            <a:avLst/>
          </a:prstGeom>
          <a:noFill/>
        </p:spPr>
        <p:txBody>
          <a:bodyPr wrap="square" rtlCol="0">
            <a:spAutoFit/>
          </a:bodyPr>
          <a:lstStyle/>
          <a:p>
            <a:r>
              <a:rPr lang="zh-CN" altLang="en-US" sz="1500" b="1" dirty="0"/>
              <a:t>共享式以太网的最小帧长和最大帧长</a:t>
            </a:r>
            <a:endParaRPr lang="en-US" altLang="zh-CN" sz="1500" b="1" dirty="0"/>
          </a:p>
        </p:txBody>
      </p:sp>
      <p:grpSp>
        <p:nvGrpSpPr>
          <p:cNvPr id="9" name="组合 8">
            <a:extLst>
              <a:ext uri="{FF2B5EF4-FFF2-40B4-BE49-F238E27FC236}">
                <a16:creationId xmlns:a16="http://schemas.microsoft.com/office/drawing/2014/main" id="{6CEDE918-FB02-41FB-A023-12D2CAF03D71}"/>
              </a:ext>
            </a:extLst>
          </p:cNvPr>
          <p:cNvGrpSpPr/>
          <p:nvPr/>
        </p:nvGrpSpPr>
        <p:grpSpPr>
          <a:xfrm>
            <a:off x="587123" y="919786"/>
            <a:ext cx="7770756" cy="1032906"/>
            <a:chOff x="782831" y="1226381"/>
            <a:chExt cx="10361008" cy="1377208"/>
          </a:xfrm>
        </p:grpSpPr>
        <p:sp>
          <p:nvSpPr>
            <p:cNvPr id="20" name="íşlïḍè">
              <a:extLst>
                <a:ext uri="{FF2B5EF4-FFF2-40B4-BE49-F238E27FC236}">
                  <a16:creationId xmlns:a16="http://schemas.microsoft.com/office/drawing/2014/main" id="{94681B98-5DF9-4F8B-8A8C-DCAAAF600E68}"/>
                </a:ext>
              </a:extLst>
            </p:cNvPr>
            <p:cNvSpPr txBox="1"/>
            <p:nvPr/>
          </p:nvSpPr>
          <p:spPr>
            <a:xfrm>
              <a:off x="782831" y="1226381"/>
              <a:ext cx="10361008" cy="90956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【2009</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在一个采用</a:t>
              </a:r>
              <a:r>
                <a:rPr lang="en-US" altLang="zh-CN" sz="1350" b="1" dirty="0">
                  <a:latin typeface="Arial Narrow" panose="020B0606020202030204" pitchFamily="34" charset="0"/>
                </a:rPr>
                <a:t>CSMA/CD</a:t>
              </a:r>
              <a:r>
                <a:rPr lang="zh-CN" altLang="en-US" sz="1350" b="1" dirty="0">
                  <a:latin typeface="Arial Narrow" panose="020B0606020202030204" pitchFamily="34" charset="0"/>
                </a:rPr>
                <a:t>协议的网络中，传输介质是一根完整的电缆，传输速率为</a:t>
              </a:r>
              <a:r>
                <a:rPr lang="en-US" altLang="zh-CN" sz="1350" b="1" dirty="0">
                  <a:latin typeface="Arial Narrow" panose="020B0606020202030204" pitchFamily="34" charset="0"/>
                </a:rPr>
                <a:t>1Gbps</a:t>
              </a:r>
              <a:r>
                <a:rPr lang="zh-CN" altLang="en-US" sz="1350" b="1" dirty="0">
                  <a:latin typeface="Arial Narrow" panose="020B0606020202030204" pitchFamily="34" charset="0"/>
                </a:rPr>
                <a:t>，</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电缆中的信号传播速度是</a:t>
              </a:r>
              <a:r>
                <a:rPr lang="en-US" altLang="zh-CN" sz="1350" b="1" dirty="0">
                  <a:latin typeface="Arial Narrow" panose="020B0606020202030204" pitchFamily="34" charset="0"/>
                </a:rPr>
                <a:t>200 000km/s</a:t>
              </a:r>
              <a:r>
                <a:rPr lang="zh-CN" altLang="en-US" sz="1350" b="1" dirty="0">
                  <a:latin typeface="Arial Narrow" panose="020B0606020202030204" pitchFamily="34" charset="0"/>
                </a:rPr>
                <a:t>。若最小数据帧长度减少</a:t>
              </a:r>
              <a:r>
                <a:rPr lang="en-US" altLang="zh-CN" sz="1350" b="1" dirty="0">
                  <a:latin typeface="Arial Narrow" panose="020B0606020202030204" pitchFamily="34" charset="0"/>
                </a:rPr>
                <a:t>800</a:t>
              </a:r>
              <a:r>
                <a:rPr lang="zh-CN" altLang="en-US" sz="1350" b="1" dirty="0">
                  <a:latin typeface="Arial Narrow" panose="020B0606020202030204" pitchFamily="34" charset="0"/>
                </a:rPr>
                <a:t>比特，则最远的两个</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站点之间的距离至少需要（      ）</a:t>
              </a:r>
            </a:p>
          </p:txBody>
        </p:sp>
        <p:sp>
          <p:nvSpPr>
            <p:cNvPr id="21" name="íşlïḍè">
              <a:extLst>
                <a:ext uri="{FF2B5EF4-FFF2-40B4-BE49-F238E27FC236}">
                  <a16:creationId xmlns:a16="http://schemas.microsoft.com/office/drawing/2014/main" id="{C43DA465-D634-46EA-A832-4758B6724435}"/>
                </a:ext>
              </a:extLst>
            </p:cNvPr>
            <p:cNvSpPr txBox="1"/>
            <p:nvPr/>
          </p:nvSpPr>
          <p:spPr>
            <a:xfrm>
              <a:off x="2389061"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增加</a:t>
              </a:r>
              <a:r>
                <a:rPr lang="en-US" altLang="zh-CN" sz="1350" b="1" dirty="0">
                  <a:latin typeface="Arial Narrow" panose="020B0606020202030204" pitchFamily="34" charset="0"/>
                </a:rPr>
                <a:t>160m</a:t>
              </a:r>
              <a:endParaRPr lang="zh-CN" altLang="en-US" sz="1350" b="1" dirty="0">
                <a:latin typeface="Arial Narrow" panose="020B0606020202030204" pitchFamily="34" charset="0"/>
              </a:endParaRPr>
            </a:p>
          </p:txBody>
        </p:sp>
        <p:sp>
          <p:nvSpPr>
            <p:cNvPr id="22" name="íşlïḍè">
              <a:extLst>
                <a:ext uri="{FF2B5EF4-FFF2-40B4-BE49-F238E27FC236}">
                  <a16:creationId xmlns:a16="http://schemas.microsoft.com/office/drawing/2014/main" id="{0643B208-5B5E-4676-B310-4FFD4452737B}"/>
                </a:ext>
              </a:extLst>
            </p:cNvPr>
            <p:cNvSpPr txBox="1"/>
            <p:nvPr/>
          </p:nvSpPr>
          <p:spPr>
            <a:xfrm>
              <a:off x="4577847"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增加</a:t>
              </a:r>
              <a:r>
                <a:rPr lang="en-US" altLang="zh-CN" sz="1350" b="1" dirty="0">
                  <a:latin typeface="Arial Narrow" panose="020B0606020202030204" pitchFamily="34" charset="0"/>
                </a:rPr>
                <a:t>80m</a:t>
              </a:r>
              <a:endParaRPr lang="zh-CN" altLang="en-US" sz="1350" b="1" dirty="0">
                <a:latin typeface="Arial Narrow" panose="020B0606020202030204" pitchFamily="34" charset="0"/>
              </a:endParaRPr>
            </a:p>
          </p:txBody>
        </p:sp>
        <p:sp>
          <p:nvSpPr>
            <p:cNvPr id="23" name="íşlïḍè">
              <a:extLst>
                <a:ext uri="{FF2B5EF4-FFF2-40B4-BE49-F238E27FC236}">
                  <a16:creationId xmlns:a16="http://schemas.microsoft.com/office/drawing/2014/main" id="{6F14690B-8738-4420-A9A0-312F15714745}"/>
                </a:ext>
              </a:extLst>
            </p:cNvPr>
            <p:cNvSpPr txBox="1"/>
            <p:nvPr/>
          </p:nvSpPr>
          <p:spPr>
            <a:xfrm>
              <a:off x="6766633"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减少</a:t>
              </a:r>
              <a:r>
                <a:rPr lang="en-US" altLang="zh-CN" sz="1350" b="1" dirty="0">
                  <a:latin typeface="Arial Narrow" panose="020B0606020202030204" pitchFamily="34" charset="0"/>
                </a:rPr>
                <a:t>160m</a:t>
              </a:r>
              <a:endParaRPr lang="zh-CN" altLang="en-US" sz="1350" b="1" dirty="0">
                <a:latin typeface="Arial Narrow" panose="020B0606020202030204" pitchFamily="34" charset="0"/>
              </a:endParaRPr>
            </a:p>
          </p:txBody>
        </p:sp>
        <p:sp>
          <p:nvSpPr>
            <p:cNvPr id="24" name="íşlïḍè">
              <a:extLst>
                <a:ext uri="{FF2B5EF4-FFF2-40B4-BE49-F238E27FC236}">
                  <a16:creationId xmlns:a16="http://schemas.microsoft.com/office/drawing/2014/main" id="{3D12A323-B056-46EF-BA4E-5933B6194E80}"/>
                </a:ext>
              </a:extLst>
            </p:cNvPr>
            <p:cNvSpPr txBox="1"/>
            <p:nvPr/>
          </p:nvSpPr>
          <p:spPr>
            <a:xfrm>
              <a:off x="8955418" y="2225933"/>
              <a:ext cx="1492205" cy="37765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减少</a:t>
              </a:r>
              <a:r>
                <a:rPr lang="en-US" altLang="zh-CN" sz="1350" b="1" dirty="0">
                  <a:latin typeface="Arial Narrow" panose="020B0606020202030204" pitchFamily="34" charset="0"/>
                </a:rPr>
                <a:t>80m</a:t>
              </a:r>
              <a:endParaRPr lang="zh-CN" altLang="en-US" sz="1350" b="1" dirty="0">
                <a:latin typeface="Arial Narrow" panose="020B0606020202030204" pitchFamily="34" charset="0"/>
              </a:endParaRPr>
            </a:p>
          </p:txBody>
        </p:sp>
      </p:grpSp>
      <p:sp>
        <p:nvSpPr>
          <p:cNvPr id="25" name="íşlïḍè">
            <a:extLst>
              <a:ext uri="{FF2B5EF4-FFF2-40B4-BE49-F238E27FC236}">
                <a16:creationId xmlns:a16="http://schemas.microsoft.com/office/drawing/2014/main" id="{265975B8-95B4-4C04-8E08-F94BC7B9625A}"/>
              </a:ext>
            </a:extLst>
          </p:cNvPr>
          <p:cNvSpPr txBox="1"/>
          <p:nvPr/>
        </p:nvSpPr>
        <p:spPr>
          <a:xfrm>
            <a:off x="745005" y="2217926"/>
            <a:ext cx="547654" cy="28324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26" name="íşlïḍè">
            <a:extLst>
              <a:ext uri="{FF2B5EF4-FFF2-40B4-BE49-F238E27FC236}">
                <a16:creationId xmlns:a16="http://schemas.microsoft.com/office/drawing/2014/main" id="{16D5B0E9-6965-449B-8B55-2EE70502D1F9}"/>
              </a:ext>
            </a:extLst>
          </p:cNvPr>
          <p:cNvSpPr txBox="1"/>
          <p:nvPr/>
        </p:nvSpPr>
        <p:spPr>
          <a:xfrm>
            <a:off x="3889489" y="1332728"/>
            <a:ext cx="328922" cy="283242"/>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D</a:t>
            </a:r>
            <a:endParaRPr lang="zh-CN" altLang="en-US" sz="2100" b="1" dirty="0">
              <a:solidFill>
                <a:schemeClr val="accent1">
                  <a:lumMod val="75000"/>
                </a:schemeClr>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4" name="íşlïḍè">
                <a:extLst>
                  <a:ext uri="{FF2B5EF4-FFF2-40B4-BE49-F238E27FC236}">
                    <a16:creationId xmlns:a16="http://schemas.microsoft.com/office/drawing/2014/main" id="{033C016B-87EC-4BE7-B5BB-BC036556B431}"/>
                  </a:ext>
                </a:extLst>
              </p:cNvPr>
              <p:cNvSpPr txBox="1"/>
              <p:nvPr/>
            </p:nvSpPr>
            <p:spPr>
              <a:xfrm>
                <a:off x="1747227" y="2657084"/>
                <a:ext cx="3512218" cy="28324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最小帧长    </a:t>
                </a:r>
                <a:r>
                  <a:rPr lang="en-US" altLang="zh-CN" sz="1350" b="1" dirty="0">
                    <a:latin typeface="Arial Narrow" panose="020B0606020202030204" pitchFamily="34" charset="0"/>
                  </a:rPr>
                  <a:t>=    </a:t>
                </a:r>
                <a:r>
                  <a:rPr lang="zh-CN" altLang="en-US" sz="1350" b="1" dirty="0">
                    <a:latin typeface="Arial Narrow" panose="020B0606020202030204" pitchFamily="34" charset="0"/>
                  </a:rPr>
                  <a:t>数据传输速率    </a:t>
                </a:r>
                <a:r>
                  <a:rPr lang="en-US" altLang="zh-CN" sz="1350" b="1" dirty="0">
                    <a:latin typeface="Arial Narrow" panose="020B0606020202030204" pitchFamily="34" charset="0"/>
                  </a:rPr>
                  <a:t>×    </a:t>
                </a:r>
                <a:r>
                  <a:rPr lang="zh-CN" altLang="en-US" sz="1350" b="1" dirty="0">
                    <a:latin typeface="Arial Narrow" panose="020B0606020202030204" pitchFamily="34" charset="0"/>
                  </a:rPr>
                  <a:t>争用期</a:t>
                </a:r>
                <a14:m>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r>
                      <a:rPr lang="el-GR" altLang="zh-CN" sz="1350" b="1" i="1" dirty="0">
                        <a:latin typeface="Cambria Math" panose="02040503050406030204" pitchFamily="18" charset="0"/>
                      </a:rPr>
                      <m:t> </m:t>
                    </m:r>
                  </m:oMath>
                </a14:m>
                <a:endParaRPr lang="zh-CN" altLang="en-US" sz="1350" b="1" dirty="0">
                  <a:latin typeface="Arial Narrow" panose="020B0606020202030204" pitchFamily="34" charset="0"/>
                </a:endParaRPr>
              </a:p>
            </p:txBody>
          </p:sp>
        </mc:Choice>
        <mc:Fallback xmlns="">
          <p:sp>
            <p:nvSpPr>
              <p:cNvPr id="14" name="íşlïḍè">
                <a:extLst>
                  <a:ext uri="{FF2B5EF4-FFF2-40B4-BE49-F238E27FC236}">
                    <a16:creationId xmlns="" xmlns:a16="http://schemas.microsoft.com/office/drawing/2014/main" xmlns:a14="http://schemas.microsoft.com/office/drawing/2010/main" id="{033C016B-87EC-4BE7-B5BB-BC036556B431}"/>
                  </a:ext>
                </a:extLst>
              </p:cNvPr>
              <p:cNvSpPr txBox="1">
                <a:spLocks noRot="1" noChangeAspect="1" noMove="1" noResize="1" noEditPoints="1" noAdjustHandles="1" noChangeArrowheads="1" noChangeShapeType="1" noTextEdit="1"/>
              </p:cNvSpPr>
              <p:nvPr/>
            </p:nvSpPr>
            <p:spPr>
              <a:xfrm>
                <a:off x="1747227" y="2657084"/>
                <a:ext cx="3512218" cy="283242"/>
              </a:xfrm>
              <a:prstGeom prst="rect">
                <a:avLst/>
              </a:prstGeom>
              <a:blipFill rotWithShape="0">
                <a:blip r:embed="rId3"/>
                <a:stretch>
                  <a:fillRect l="-1215" t="-8696"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íşlïḍè">
                <a:extLst>
                  <a:ext uri="{FF2B5EF4-FFF2-40B4-BE49-F238E27FC236}">
                    <a16:creationId xmlns:a16="http://schemas.microsoft.com/office/drawing/2014/main" id="{91522771-6535-4348-BA2A-8564537516AD}"/>
                  </a:ext>
                </a:extLst>
              </p:cNvPr>
              <p:cNvSpPr txBox="1"/>
              <p:nvPr/>
            </p:nvSpPr>
            <p:spPr>
              <a:xfrm>
                <a:off x="1747227" y="2940326"/>
                <a:ext cx="4637128" cy="682170"/>
              </a:xfrm>
              <a:prstGeom prst="rect">
                <a:avLst/>
              </a:prstGeom>
              <a:noFill/>
            </p:spPr>
            <p:txBody>
              <a:bodyPr wrap="square" lIns="68580" tIns="34290" rIns="68580" bIns="34290" anchor="ctr">
                <a:noAutofit/>
              </a:bodyPr>
              <a:lstStyle/>
              <a:p>
                <a:pPr>
                  <a:lnSpc>
                    <a:spcPct val="150000"/>
                  </a:lnSpc>
                </a:pPr>
                <a:r>
                  <a:rPr lang="zh-CN" altLang="en-US" sz="1350" b="1" dirty="0">
                    <a:latin typeface="Arial Narrow" panose="020B0606020202030204" pitchFamily="34" charset="0"/>
                  </a:rPr>
                  <a:t>设最远两个站点之间的距离为</a:t>
                </a:r>
                <a14:m>
                  <m:oMath xmlns:m="http://schemas.openxmlformats.org/officeDocument/2006/math">
                    <m:r>
                      <a:rPr lang="en-US" altLang="zh-CN" sz="1350" b="1" i="1" dirty="0">
                        <a:latin typeface="Cambria Math" panose="02040503050406030204" pitchFamily="18" charset="0"/>
                      </a:rPr>
                      <m:t>𝒅</m:t>
                    </m:r>
                    <m:r>
                      <a:rPr lang="en-US" altLang="zh-CN" sz="1350" b="1" i="1" dirty="0">
                        <a:latin typeface="Cambria Math" panose="02040503050406030204" pitchFamily="18" charset="0"/>
                      </a:rPr>
                      <m:t>(</m:t>
                    </m:r>
                    <m:r>
                      <a:rPr lang="en-US" altLang="zh-CN" sz="1350" b="1" i="1" dirty="0">
                        <a:latin typeface="Cambria Math" panose="02040503050406030204" pitchFamily="18" charset="0"/>
                      </a:rPr>
                      <m:t>𝒎</m:t>
                    </m:r>
                    <m:r>
                      <a:rPr lang="en-US" altLang="zh-CN" sz="1350" b="1" i="1" dirty="0">
                        <a:latin typeface="Cambria Math" panose="02040503050406030204" pitchFamily="18" charset="0"/>
                      </a:rPr>
                      <m:t>)</m:t>
                    </m:r>
                  </m:oMath>
                </a14:m>
                <a:r>
                  <a:rPr lang="zh-CN" altLang="en-US" sz="1350" b="1" dirty="0">
                    <a:latin typeface="Arial Narrow" panose="020B0606020202030204" pitchFamily="34" charset="0"/>
                  </a:rPr>
                  <a:t>，最小帧长为</a:t>
                </a:r>
                <a14:m>
                  <m:oMath xmlns:m="http://schemas.openxmlformats.org/officeDocument/2006/math">
                    <m:r>
                      <a:rPr lang="en-US" altLang="zh-CN" sz="1350" b="1" i="1" dirty="0">
                        <a:latin typeface="Cambria Math" panose="02040503050406030204" pitchFamily="18" charset="0"/>
                      </a:rPr>
                      <m:t>𝒍</m:t>
                    </m:r>
                    <m:r>
                      <a:rPr lang="en-US" altLang="zh-CN" sz="1350" b="1" i="1" dirty="0">
                        <a:latin typeface="Cambria Math" panose="02040503050406030204" pitchFamily="18" charset="0"/>
                      </a:rPr>
                      <m:t>(</m:t>
                    </m:r>
                    <m:r>
                      <a:rPr lang="en-US" altLang="zh-CN" sz="1350" b="1" i="1" dirty="0">
                        <a:latin typeface="Cambria Math" panose="02040503050406030204" pitchFamily="18" charset="0"/>
                      </a:rPr>
                      <m:t>𝒃</m:t>
                    </m:r>
                    <m:r>
                      <a:rPr lang="en-US" altLang="zh-CN" sz="1350" b="1" i="1" dirty="0">
                        <a:latin typeface="Cambria Math" panose="02040503050406030204" pitchFamily="18" charset="0"/>
                      </a:rPr>
                      <m:t>)</m:t>
                    </m:r>
                  </m:oMath>
                </a14:m>
                <a:r>
                  <a:rPr lang="zh-CN" altLang="en-US" sz="1350" b="1" dirty="0">
                    <a:latin typeface="Arial Narrow" panose="020B0606020202030204" pitchFamily="34" charset="0"/>
                  </a:rPr>
                  <a:t>，</a:t>
                </a:r>
                <a:endParaRPr lang="en-US" altLang="zh-CN" sz="1350" b="1" dirty="0">
                  <a:latin typeface="Arial Narrow" panose="020B0606020202030204" pitchFamily="34" charset="0"/>
                </a:endParaRPr>
              </a:p>
              <a:p>
                <a:pPr>
                  <a:lnSpc>
                    <a:spcPct val="150000"/>
                  </a:lnSpc>
                </a:pPr>
                <a:r>
                  <a:rPr lang="zh-CN" altLang="en-US" sz="1350" b="1" dirty="0">
                    <a:latin typeface="Arial Narrow" panose="020B0606020202030204" pitchFamily="34" charset="0"/>
                  </a:rPr>
                  <a:t>与题目给定相关已知量一起代入上式：</a:t>
                </a:r>
              </a:p>
            </p:txBody>
          </p:sp>
        </mc:Choice>
        <mc:Fallback xmlns="">
          <p:sp>
            <p:nvSpPr>
              <p:cNvPr id="19" name="íşlïḍè">
                <a:extLst>
                  <a:ext uri="{FF2B5EF4-FFF2-40B4-BE49-F238E27FC236}">
                    <a16:creationId xmlns="" xmlns:a16="http://schemas.microsoft.com/office/drawing/2014/main" xmlns:a14="http://schemas.microsoft.com/office/drawing/2010/main" id="{91522771-6535-4348-BA2A-8564537516AD}"/>
                  </a:ext>
                </a:extLst>
              </p:cNvPr>
              <p:cNvSpPr txBox="1">
                <a:spLocks noRot="1" noChangeAspect="1" noMove="1" noResize="1" noEditPoints="1" noAdjustHandles="1" noChangeArrowheads="1" noChangeShapeType="1" noTextEdit="1"/>
              </p:cNvSpPr>
              <p:nvPr/>
            </p:nvSpPr>
            <p:spPr>
              <a:xfrm>
                <a:off x="1747227" y="2940326"/>
                <a:ext cx="4637128" cy="682170"/>
              </a:xfrm>
              <a:prstGeom prst="rect">
                <a:avLst/>
              </a:prstGeom>
              <a:blipFill rotWithShape="0">
                <a:blip r:embed="rId4"/>
                <a:stretch>
                  <a:fillRect l="-921" b="-44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íşlïḍè">
                <a:extLst>
                  <a:ext uri="{FF2B5EF4-FFF2-40B4-BE49-F238E27FC236}">
                    <a16:creationId xmlns:a16="http://schemas.microsoft.com/office/drawing/2014/main" id="{112DAEA7-F6BA-43FC-B5D0-A34735B16D38}"/>
                  </a:ext>
                </a:extLst>
              </p:cNvPr>
              <p:cNvSpPr txBox="1"/>
              <p:nvPr/>
            </p:nvSpPr>
            <p:spPr>
              <a:xfrm>
                <a:off x="1321165" y="3395544"/>
                <a:ext cx="3753810" cy="883152"/>
              </a:xfrm>
              <a:prstGeom prst="rect">
                <a:avLst/>
              </a:prstGeom>
              <a:noFill/>
            </p:spPr>
            <p:txBody>
              <a:bodyPr wrap="square" lIns="68580" tIns="34290" rIns="68580" bIns="34290" anchor="ctr">
                <a:no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500" b="1" i="1" dirty="0">
                          <a:latin typeface="Cambria Math" panose="02040503050406030204" pitchFamily="18" charset="0"/>
                        </a:rPr>
                        <m:t>𝒍</m:t>
                      </m:r>
                      <m:r>
                        <a:rPr lang="en-US" altLang="zh-CN" sz="1500" b="1" i="1" dirty="0">
                          <a:latin typeface="Cambria Math" panose="02040503050406030204" pitchFamily="18" charset="0"/>
                          <a:ea typeface="Cambria Math" panose="02040503050406030204" pitchFamily="18" charset="0"/>
                        </a:rPr>
                        <m:t>=(</m:t>
                      </m:r>
                      <m:f>
                        <m:fPr>
                          <m:ctrlPr>
                            <a:rPr lang="en-US" altLang="zh-CN" sz="1500" b="1" i="1" dirty="0">
                              <a:latin typeface="Cambria Math" panose="02040503050406030204" pitchFamily="18" charset="0"/>
                              <a:ea typeface="Cambria Math" panose="02040503050406030204" pitchFamily="18" charset="0"/>
                            </a:rPr>
                          </m:ctrlPr>
                        </m:fPr>
                        <m:num>
                          <m:r>
                            <a:rPr lang="en-US" altLang="zh-CN" sz="1500" b="1" i="1" dirty="0">
                              <a:latin typeface="Cambria Math" panose="02040503050406030204" pitchFamily="18" charset="0"/>
                              <a:ea typeface="Cambria Math" panose="02040503050406030204" pitchFamily="18" charset="0"/>
                            </a:rPr>
                            <m:t>𝒅</m:t>
                          </m:r>
                        </m:num>
                        <m:den>
                          <m:r>
                            <a:rPr lang="en-US" altLang="zh-CN" sz="1500" b="1" i="1" dirty="0">
                              <a:latin typeface="Cambria Math" panose="02040503050406030204" pitchFamily="18" charset="0"/>
                              <a:ea typeface="Cambria Math" panose="02040503050406030204" pitchFamily="18" charset="0"/>
                            </a:rPr>
                            <m:t>𝟐𝟎𝟎𝟎𝟎𝟎</m:t>
                          </m:r>
                          <m:r>
                            <a:rPr lang="en-US" altLang="zh-CN" sz="1500" b="1" i="1" dirty="0">
                              <a:latin typeface="Cambria Math" panose="02040503050406030204" pitchFamily="18" charset="0"/>
                              <a:ea typeface="Cambria Math" panose="02040503050406030204" pitchFamily="18" charset="0"/>
                            </a:rPr>
                            <m:t>×</m:t>
                          </m:r>
                          <m:sSup>
                            <m:sSupPr>
                              <m:ctrlPr>
                                <a:rPr lang="en-US" altLang="zh-CN" sz="1500" b="1" i="1" dirty="0">
                                  <a:latin typeface="Cambria Math" panose="02040503050406030204" pitchFamily="18" charset="0"/>
                                  <a:ea typeface="Cambria Math" panose="02040503050406030204" pitchFamily="18" charset="0"/>
                                </a:rPr>
                              </m:ctrlPr>
                            </m:sSupPr>
                            <m:e>
                              <m:r>
                                <a:rPr lang="en-US" altLang="zh-CN" sz="1500" b="1" i="1" dirty="0">
                                  <a:latin typeface="Cambria Math" panose="02040503050406030204" pitchFamily="18" charset="0"/>
                                  <a:ea typeface="Cambria Math" panose="02040503050406030204" pitchFamily="18" charset="0"/>
                                </a:rPr>
                                <m:t>𝟏𝟎</m:t>
                              </m:r>
                            </m:e>
                            <m:sup>
                              <m:r>
                                <a:rPr lang="en-US" altLang="zh-CN" sz="1500" b="1" i="1" dirty="0">
                                  <a:latin typeface="Cambria Math" panose="02040503050406030204" pitchFamily="18" charset="0"/>
                                  <a:ea typeface="Cambria Math" panose="02040503050406030204" pitchFamily="18" charset="0"/>
                                </a:rPr>
                                <m:t>𝟑</m:t>
                              </m:r>
                            </m:sup>
                          </m:sSup>
                        </m:den>
                      </m:f>
                      <m:r>
                        <a:rPr lang="en-US" altLang="zh-CN" sz="1500" b="1" i="1" dirty="0">
                          <a:latin typeface="Cambria Math" panose="02040503050406030204" pitchFamily="18" charset="0"/>
                          <a:ea typeface="Cambria Math" panose="02040503050406030204" pitchFamily="18" charset="0"/>
                        </a:rPr>
                        <m:t>×</m:t>
                      </m:r>
                      <m:r>
                        <a:rPr lang="en-US" altLang="zh-CN" sz="1500" b="1" i="1" dirty="0">
                          <a:latin typeface="Cambria Math" panose="02040503050406030204" pitchFamily="18" charset="0"/>
                          <a:ea typeface="Cambria Math" panose="02040503050406030204" pitchFamily="18" charset="0"/>
                        </a:rPr>
                        <m:t>𝟐</m:t>
                      </m:r>
                      <m:r>
                        <a:rPr lang="en-US" altLang="zh-CN" sz="1500" b="1" i="1" dirty="0">
                          <a:latin typeface="Cambria Math" panose="02040503050406030204" pitchFamily="18" charset="0"/>
                          <a:ea typeface="Cambria Math" panose="02040503050406030204" pitchFamily="18" charset="0"/>
                        </a:rPr>
                        <m:t>)×</m:t>
                      </m:r>
                      <m:sSup>
                        <m:sSupPr>
                          <m:ctrlPr>
                            <a:rPr lang="en-US" altLang="zh-CN" sz="1500" b="1" i="1" dirty="0">
                              <a:latin typeface="Cambria Math" panose="02040503050406030204" pitchFamily="18" charset="0"/>
                              <a:ea typeface="Cambria Math" panose="02040503050406030204" pitchFamily="18" charset="0"/>
                            </a:rPr>
                          </m:ctrlPr>
                        </m:sSupPr>
                        <m:e>
                          <m:r>
                            <a:rPr lang="en-US" altLang="zh-CN" sz="1500" b="1" i="1" dirty="0">
                              <a:latin typeface="Cambria Math" panose="02040503050406030204" pitchFamily="18" charset="0"/>
                              <a:ea typeface="Cambria Math" panose="02040503050406030204" pitchFamily="18" charset="0"/>
                            </a:rPr>
                            <m:t>𝟏𝟎</m:t>
                          </m:r>
                        </m:e>
                        <m:sup>
                          <m:r>
                            <a:rPr lang="en-US" altLang="zh-CN" sz="1500" b="1" i="1" dirty="0">
                              <a:latin typeface="Cambria Math" panose="02040503050406030204" pitchFamily="18" charset="0"/>
                              <a:ea typeface="Cambria Math" panose="02040503050406030204" pitchFamily="18" charset="0"/>
                            </a:rPr>
                            <m:t>𝟗</m:t>
                          </m:r>
                        </m:sup>
                      </m:sSup>
                    </m:oMath>
                  </m:oMathPara>
                </a14:m>
                <a:endParaRPr lang="en-US" altLang="zh-CN" sz="1350" b="1" dirty="0">
                  <a:latin typeface="Arial Narrow" panose="020B0606020202030204" pitchFamily="34" charset="0"/>
                </a:endParaRPr>
              </a:p>
            </p:txBody>
          </p:sp>
        </mc:Choice>
        <mc:Fallback xmlns="">
          <p:sp>
            <p:nvSpPr>
              <p:cNvPr id="29" name="íşlïḍè">
                <a:extLst>
                  <a:ext uri="{FF2B5EF4-FFF2-40B4-BE49-F238E27FC236}">
                    <a16:creationId xmlns="" xmlns:a16="http://schemas.microsoft.com/office/drawing/2014/main" xmlns:a14="http://schemas.microsoft.com/office/drawing/2010/main" id="{112DAEA7-F6BA-43FC-B5D0-A34735B16D38}"/>
                  </a:ext>
                </a:extLst>
              </p:cNvPr>
              <p:cNvSpPr txBox="1">
                <a:spLocks noRot="1" noChangeAspect="1" noMove="1" noResize="1" noEditPoints="1" noAdjustHandles="1" noChangeArrowheads="1" noChangeShapeType="1" noTextEdit="1"/>
              </p:cNvSpPr>
              <p:nvPr/>
            </p:nvSpPr>
            <p:spPr>
              <a:xfrm>
                <a:off x="1321165" y="3395544"/>
                <a:ext cx="3753810" cy="883152"/>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506BBDD5-7113-495C-A5EB-E2B469022EA2}"/>
              </a:ext>
            </a:extLst>
          </p:cNvPr>
          <p:cNvCxnSpPr>
            <a:cxnSpLocks/>
          </p:cNvCxnSpPr>
          <p:nvPr/>
        </p:nvCxnSpPr>
        <p:spPr>
          <a:xfrm>
            <a:off x="4632850" y="3947051"/>
            <a:ext cx="62659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íşlïḍè">
                <a:extLst>
                  <a:ext uri="{FF2B5EF4-FFF2-40B4-BE49-F238E27FC236}">
                    <a16:creationId xmlns:a16="http://schemas.microsoft.com/office/drawing/2014/main" id="{84389510-A3FB-44EE-8B63-99F87AF6ABCA}"/>
                  </a:ext>
                </a:extLst>
              </p:cNvPr>
              <p:cNvSpPr txBox="1"/>
              <p:nvPr/>
            </p:nvSpPr>
            <p:spPr>
              <a:xfrm>
                <a:off x="5074975" y="3384028"/>
                <a:ext cx="1269945" cy="883152"/>
              </a:xfrm>
              <a:prstGeom prst="rect">
                <a:avLst/>
              </a:prstGeom>
              <a:noFill/>
            </p:spPr>
            <p:txBody>
              <a:bodyPr wrap="square" lIns="68580" tIns="34290" rIns="68580" bIns="34290" anchor="ctr">
                <a:no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500" b="1" i="1" dirty="0">
                          <a:latin typeface="Cambria Math" panose="02040503050406030204" pitchFamily="18" charset="0"/>
                        </a:rPr>
                        <m:t>𝒅</m:t>
                      </m:r>
                      <m:r>
                        <a:rPr lang="en-US" altLang="zh-CN" sz="1500" b="1" i="1" dirty="0">
                          <a:latin typeface="Cambria Math" panose="02040503050406030204" pitchFamily="18" charset="0"/>
                          <a:ea typeface="Cambria Math" panose="02040503050406030204" pitchFamily="18" charset="0"/>
                        </a:rPr>
                        <m:t>=</m:t>
                      </m:r>
                      <m:f>
                        <m:fPr>
                          <m:ctrlPr>
                            <a:rPr lang="en-US" altLang="zh-CN" sz="1500" b="1" i="1" dirty="0">
                              <a:latin typeface="Cambria Math" panose="02040503050406030204" pitchFamily="18" charset="0"/>
                              <a:ea typeface="Cambria Math" panose="02040503050406030204" pitchFamily="18" charset="0"/>
                            </a:rPr>
                          </m:ctrlPr>
                        </m:fPr>
                        <m:num>
                          <m:r>
                            <a:rPr lang="en-US" altLang="zh-CN" sz="1500" b="1" i="1" dirty="0">
                              <a:latin typeface="Cambria Math" panose="02040503050406030204" pitchFamily="18" charset="0"/>
                              <a:ea typeface="Cambria Math" panose="02040503050406030204" pitchFamily="18" charset="0"/>
                            </a:rPr>
                            <m:t>𝒍</m:t>
                          </m:r>
                        </m:num>
                        <m:den>
                          <m:r>
                            <a:rPr lang="en-US" altLang="zh-CN" sz="1500" b="1" i="1" dirty="0">
                              <a:latin typeface="Cambria Math" panose="02040503050406030204" pitchFamily="18" charset="0"/>
                              <a:ea typeface="Cambria Math" panose="02040503050406030204" pitchFamily="18" charset="0"/>
                            </a:rPr>
                            <m:t>𝟏𝟎</m:t>
                          </m:r>
                        </m:den>
                      </m:f>
                    </m:oMath>
                  </m:oMathPara>
                </a14:m>
                <a:endParaRPr lang="en-US" altLang="zh-CN" sz="1350" b="1" dirty="0">
                  <a:latin typeface="Arial Narrow" panose="020B0606020202030204" pitchFamily="34" charset="0"/>
                </a:endParaRPr>
              </a:p>
            </p:txBody>
          </p:sp>
        </mc:Choice>
        <mc:Fallback xmlns="">
          <p:sp>
            <p:nvSpPr>
              <p:cNvPr id="31" name="íşlïḍè">
                <a:extLst>
                  <a:ext uri="{FF2B5EF4-FFF2-40B4-BE49-F238E27FC236}">
                    <a16:creationId xmlns="" xmlns:a16="http://schemas.microsoft.com/office/drawing/2014/main" xmlns:a14="http://schemas.microsoft.com/office/drawing/2010/main" id="{84389510-A3FB-44EE-8B63-99F87AF6ABCA}"/>
                  </a:ext>
                </a:extLst>
              </p:cNvPr>
              <p:cNvSpPr txBox="1">
                <a:spLocks noRot="1" noChangeAspect="1" noMove="1" noResize="1" noEditPoints="1" noAdjustHandles="1" noChangeArrowheads="1" noChangeShapeType="1" noTextEdit="1"/>
              </p:cNvSpPr>
              <p:nvPr/>
            </p:nvSpPr>
            <p:spPr>
              <a:xfrm>
                <a:off x="5074975" y="3384028"/>
                <a:ext cx="1269945" cy="883152"/>
              </a:xfrm>
              <a:prstGeom prst="rect">
                <a:avLst/>
              </a:prstGeom>
              <a:blipFill rotWithShape="0">
                <a:blip r:embed="rId6"/>
                <a:stretch>
                  <a:fillRect/>
                </a:stretch>
              </a:blipFill>
            </p:spPr>
            <p:txBody>
              <a:bodyPr/>
              <a:lstStyle/>
              <a:p>
                <a:r>
                  <a:rPr lang="zh-CN" altLang="en-US">
                    <a:noFill/>
                  </a:rPr>
                  <a:t> </a:t>
                </a:r>
              </a:p>
            </p:txBody>
          </p:sp>
        </mc:Fallback>
      </mc:AlternateContent>
      <p:sp>
        <p:nvSpPr>
          <p:cNvPr id="32" name="íşlïḍè">
            <a:extLst>
              <a:ext uri="{FF2B5EF4-FFF2-40B4-BE49-F238E27FC236}">
                <a16:creationId xmlns:a16="http://schemas.microsoft.com/office/drawing/2014/main" id="{1A416257-7584-493D-A634-38080146DF63}"/>
              </a:ext>
            </a:extLst>
          </p:cNvPr>
          <p:cNvSpPr txBox="1"/>
          <p:nvPr/>
        </p:nvSpPr>
        <p:spPr>
          <a:xfrm>
            <a:off x="1791796" y="4298283"/>
            <a:ext cx="6432725" cy="28324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显然，若最小帧长减少</a:t>
            </a:r>
            <a:r>
              <a:rPr lang="en-US" altLang="zh-CN" sz="1350" b="1" dirty="0">
                <a:latin typeface="Arial Narrow" panose="020B0606020202030204" pitchFamily="34" charset="0"/>
              </a:rPr>
              <a:t>800</a:t>
            </a:r>
            <a:r>
              <a:rPr lang="zh-CN" altLang="en-US" sz="1350" b="1" dirty="0">
                <a:latin typeface="Arial Narrow" panose="020B0606020202030204" pitchFamily="34" charset="0"/>
              </a:rPr>
              <a:t>比特，最远的两个站点之间的距离至少需要减少</a:t>
            </a:r>
            <a:r>
              <a:rPr lang="en-US" altLang="zh-CN" sz="1350" b="1" dirty="0">
                <a:latin typeface="Arial Narrow" panose="020B0606020202030204" pitchFamily="34" charset="0"/>
              </a:rPr>
              <a:t>80m</a:t>
            </a:r>
            <a:r>
              <a:rPr lang="zh-CN" altLang="en-US" sz="1350" b="1" dirty="0">
                <a:latin typeface="Arial Narrow" panose="020B0606020202030204" pitchFamily="34" charset="0"/>
              </a:rPr>
              <a:t>。</a:t>
            </a:r>
          </a:p>
        </p:txBody>
      </p:sp>
    </p:spTree>
    <p:custDataLst>
      <p:tags r:id="rId1"/>
    </p:custDataLst>
    <p:extLst>
      <p:ext uri="{BB962C8B-B14F-4D97-AF65-F5344CB8AC3E}">
        <p14:creationId xmlns:p14="http://schemas.microsoft.com/office/powerpoint/2010/main" val="1628054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1" grpId="0"/>
      <p:bldP spid="3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46"/>
          <p:cNvSpPr>
            <a:spLocks noChangeArrowheads="1"/>
          </p:cNvSpPr>
          <p:nvPr/>
        </p:nvSpPr>
        <p:spPr bwMode="auto">
          <a:xfrm>
            <a:off x="502924" y="951921"/>
            <a:ext cx="7694021" cy="3901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 </a:t>
            </a:r>
            <a:r>
              <a:rPr lang="en-US" altLang="zh-CN" sz="2000" b="1" dirty="0">
                <a:latin typeface="微软雅黑" panose="020B0503020204020204" pitchFamily="34" charset="-122"/>
                <a:ea typeface="微软雅黑" panose="020B0503020204020204" pitchFamily="34" charset="-122"/>
              </a:rPr>
              <a:t>10 Mbit/s </a:t>
            </a:r>
            <a:r>
              <a:rPr lang="zh-CN" altLang="en-US" sz="2000" b="1" dirty="0">
                <a:latin typeface="微软雅黑" panose="020B0503020204020204" pitchFamily="34" charset="-122"/>
                <a:ea typeface="微软雅黑" panose="020B0503020204020204" pitchFamily="34" charset="-122"/>
              </a:rPr>
              <a:t>以太网 </a:t>
            </a:r>
            <a:r>
              <a:rPr lang="en-US" altLang="zh-CN" sz="2000" b="1" dirty="0">
                <a:latin typeface="微软雅黑" panose="020B0503020204020204" pitchFamily="34" charset="-122"/>
                <a:ea typeface="微软雅黑" panose="020B0503020204020204" pitchFamily="34" charset="-122"/>
              </a:rPr>
              <a:t>51.2 </a:t>
            </a:r>
            <a:r>
              <a:rPr lang="en-US" altLang="zh-CN" sz="2000" b="1" dirty="0" err="1">
                <a:latin typeface="微软雅黑" panose="020B0503020204020204" pitchFamily="34" charset="-122"/>
                <a:ea typeface="微软雅黑" panose="020B0503020204020204" pitchFamily="34" charset="-122"/>
              </a:rPr>
              <a:t>μs</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的争用期内，信号能传输多远的距离？</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以太网上最大的端到端单程时延必须小于争用期的一半（即 </a:t>
            </a:r>
            <a:r>
              <a:rPr lang="en-US" altLang="zh-CN" sz="2000" b="1" dirty="0">
                <a:latin typeface="微软雅黑" panose="020B0503020204020204" pitchFamily="34" charset="-122"/>
                <a:ea typeface="微软雅黑" panose="020B0503020204020204" pitchFamily="34" charset="-122"/>
              </a:rPr>
              <a:t>25.6 </a:t>
            </a:r>
            <a:r>
              <a:rPr lang="en-US" altLang="zh-CN" sz="2000" b="1" dirty="0" err="1">
                <a:latin typeface="微软雅黑" panose="020B0503020204020204" pitchFamily="34" charset="-122"/>
                <a:ea typeface="微软雅黑" panose="020B0503020204020204" pitchFamily="34" charset="-122"/>
              </a:rPr>
              <a:t>μs</a:t>
            </a:r>
            <a:r>
              <a:rPr lang="zh-CN" altLang="en-US" sz="2000" b="1" dirty="0">
                <a:latin typeface="微软雅黑" panose="020B0503020204020204" pitchFamily="34" charset="-122"/>
                <a:ea typeface="微软雅黑" panose="020B0503020204020204" pitchFamily="34" charset="-122"/>
              </a:rPr>
              <a:t>），这相当于以太网的最大端到端长度约为 </a:t>
            </a:r>
            <a:r>
              <a:rPr lang="en-US" altLang="zh-CN" sz="2000" b="1" dirty="0">
                <a:latin typeface="微软雅黑" panose="020B0503020204020204" pitchFamily="34" charset="-122"/>
                <a:ea typeface="微软雅黑" panose="020B0503020204020204" pitchFamily="34" charset="-122"/>
              </a:rPr>
              <a:t>5 km</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en-US" altLang="zh-CN" sz="2000" b="1" i="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=51.2/2=25.6</a:t>
            </a:r>
            <a:r>
              <a:rPr lang="en-US" altLang="zh-CN" sz="20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a:solidFill>
                  <a:srgbClr val="FF0000"/>
                </a:solidFill>
                <a:latin typeface="微软雅黑" panose="020B0503020204020204" pitchFamily="34" charset="-122"/>
                <a:ea typeface="微软雅黑" panose="020B0503020204020204" pitchFamily="34" charset="-122"/>
              </a:rPr>
              <a:t>s    </a:t>
            </a:r>
          </a:p>
          <a:p>
            <a:pPr marL="342884" indent="-342884" eaLnBrk="0" hangingPunct="0">
              <a:lnSpc>
                <a:spcPts val="3300"/>
              </a:lnSpc>
              <a:buClr>
                <a:srgbClr val="0070C0"/>
              </a:buClr>
              <a:buFont typeface="Wingdings" panose="05000000000000000000" pitchFamily="2" charset="2"/>
              <a:buChar char="l"/>
            </a:pPr>
            <a:r>
              <a:rPr lang="en-US" altLang="zh-CN" sz="2000" b="1" dirty="0">
                <a:solidFill>
                  <a:srgbClr val="FF0000"/>
                </a:solidFill>
                <a:latin typeface="微软雅黑" panose="020B0503020204020204" pitchFamily="34" charset="-122"/>
                <a:ea typeface="微软雅黑" panose="020B0503020204020204" pitchFamily="34" charset="-122"/>
              </a:rPr>
              <a:t>          </a:t>
            </a:r>
            <a:r>
              <a:rPr lang="en-US" altLang="zh-CN" sz="2000" b="1" i="1" dirty="0">
                <a:solidFill>
                  <a:srgbClr val="0000FF"/>
                </a:solidFill>
                <a:latin typeface="微软雅黑" panose="020B0503020204020204" pitchFamily="34" charset="-122"/>
                <a:ea typeface="微软雅黑" panose="020B0503020204020204" pitchFamily="34" charset="-122"/>
              </a:rPr>
              <a:t>25.6</a:t>
            </a:r>
            <a:r>
              <a:rPr lang="zh-CN" altLang="en-US" sz="2000" b="1" i="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10</a:t>
            </a:r>
            <a:r>
              <a:rPr lang="en-US" altLang="zh-CN" sz="2000" b="1" i="1" baseline="30000" dirty="0">
                <a:solidFill>
                  <a:srgbClr val="0000FF"/>
                </a:solidFill>
                <a:latin typeface="微软雅黑" panose="020B0503020204020204" pitchFamily="34" charset="-122"/>
                <a:ea typeface="微软雅黑" panose="020B0503020204020204" pitchFamily="34" charset="-122"/>
              </a:rPr>
              <a:t>-6</a:t>
            </a:r>
            <a:r>
              <a:rPr lang="zh-CN" altLang="en-US" sz="2000" b="1" i="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2.0</a:t>
            </a:r>
            <a:r>
              <a:rPr lang="zh-CN" altLang="en-US" sz="2000" b="1" i="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10</a:t>
            </a:r>
            <a:r>
              <a:rPr lang="en-US" altLang="zh-CN" sz="2000" b="1" i="1" baseline="30000" dirty="0">
                <a:solidFill>
                  <a:srgbClr val="0000FF"/>
                </a:solidFill>
                <a:latin typeface="微软雅黑" panose="020B0503020204020204" pitchFamily="34" charset="-122"/>
                <a:ea typeface="微软雅黑" panose="020B0503020204020204" pitchFamily="34" charset="-122"/>
              </a:rPr>
              <a:t>8</a:t>
            </a:r>
            <a:r>
              <a:rPr lang="en-US" altLang="zh-CN" sz="2000" b="1" i="1" dirty="0">
                <a:solidFill>
                  <a:srgbClr val="0000FF"/>
                </a:solidFill>
                <a:latin typeface="微软雅黑" panose="020B0503020204020204" pitchFamily="34" charset="-122"/>
                <a:ea typeface="微软雅黑" panose="020B0503020204020204" pitchFamily="34" charset="-122"/>
              </a:rPr>
              <a:t>=5012</a:t>
            </a:r>
            <a:r>
              <a:rPr lang="en-US" altLang="zh-CN" sz="2000" b="1" dirty="0">
                <a:solidFill>
                  <a:srgbClr val="FF0000"/>
                </a:solidFill>
                <a:latin typeface="微软雅黑" panose="020B0503020204020204" pitchFamily="34" charset="-122"/>
                <a:ea typeface="微软雅黑" panose="020B0503020204020204" pitchFamily="34" charset="-122"/>
              </a:rPr>
              <a:t>m </a:t>
            </a:r>
            <a:r>
              <a:rPr lang="zh-CN" altLang="en-US" sz="2000" b="1" dirty="0">
                <a:solidFill>
                  <a:srgbClr val="FF0000"/>
                </a:solidFill>
                <a:latin typeface="微软雅黑" panose="020B0503020204020204" pitchFamily="34" charset="-122"/>
                <a:ea typeface="微软雅黑" panose="020B0503020204020204" pitchFamily="34" charset="-122"/>
              </a:rPr>
              <a:t>以太网最大传输距离</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说明：实际覆盖范围远远没有这样</a:t>
            </a:r>
            <a:r>
              <a:rPr lang="zh-CN" altLang="en-US" sz="2000" b="1" dirty="0">
                <a:solidFill>
                  <a:srgbClr val="FF0000"/>
                </a:solidFill>
                <a:latin typeface="微软雅黑" panose="020B0503020204020204" pitchFamily="34" charset="-122"/>
                <a:ea typeface="微软雅黑" panose="020B0503020204020204" pitchFamily="34" charset="-122"/>
              </a:rPr>
              <a:t>大</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800060" lvl="1" indent="-342884" eaLnBrk="0" hangingPunct="0">
              <a:lnSpc>
                <a:spcPts val="3300"/>
              </a:lnSpc>
              <a:buClr>
                <a:srgbClr val="0070C0"/>
              </a:buClr>
              <a:buFont typeface="Wingdings" panose="05000000000000000000" pitchFamily="2" charset="2"/>
              <a:buChar char="l"/>
            </a:pPr>
            <a:r>
              <a:rPr lang="zh-CN" altLang="en-US" b="1" dirty="0">
                <a:solidFill>
                  <a:srgbClr val="00B050"/>
                </a:solidFill>
                <a:latin typeface="微软雅黑" panose="020B0503020204020204" pitchFamily="34" charset="-122"/>
                <a:ea typeface="微软雅黑" panose="020B0503020204020204" pitchFamily="34" charset="-122"/>
              </a:rPr>
              <a:t>存在的转发器存在的延时</a:t>
            </a:r>
            <a:endParaRPr lang="en-US" altLang="zh-CN" b="1" dirty="0">
              <a:solidFill>
                <a:srgbClr val="00B050"/>
              </a:solidFill>
              <a:latin typeface="微软雅黑" panose="020B0503020204020204" pitchFamily="34" charset="-122"/>
              <a:ea typeface="微软雅黑" panose="020B0503020204020204" pitchFamily="34" charset="-122"/>
            </a:endParaRPr>
          </a:p>
          <a:p>
            <a:pPr marL="800060" lvl="1" indent="-342884" eaLnBrk="0" hangingPunct="0">
              <a:lnSpc>
                <a:spcPts val="3300"/>
              </a:lnSpc>
              <a:buClr>
                <a:srgbClr val="0070C0"/>
              </a:buClr>
              <a:buFont typeface="Wingdings" panose="05000000000000000000" pitchFamily="2" charset="2"/>
              <a:buChar char="l"/>
            </a:pPr>
            <a:r>
              <a:rPr lang="zh-CN" altLang="en-US" b="1" dirty="0">
                <a:solidFill>
                  <a:srgbClr val="00B050"/>
                </a:solidFill>
                <a:latin typeface="微软雅黑" panose="020B0503020204020204" pitchFamily="34" charset="-122"/>
                <a:ea typeface="微软雅黑" panose="020B0503020204020204" pitchFamily="34" charset="-122"/>
              </a:rPr>
              <a:t>强化碰撞的干扰信号的持续时间</a:t>
            </a:r>
          </a:p>
        </p:txBody>
      </p:sp>
      <p:sp>
        <p:nvSpPr>
          <p:cNvPr id="80" name="AutoShape 5"/>
          <p:cNvSpPr>
            <a:spLocks noChangeArrowheads="1"/>
          </p:cNvSpPr>
          <p:nvPr/>
        </p:nvSpPr>
        <p:spPr bwMode="auto">
          <a:xfrm>
            <a:off x="502923" y="55635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87" name="Rectangle 6"/>
          <p:cNvSpPr>
            <a:spLocks noChangeArrowheads="1"/>
          </p:cNvSpPr>
          <p:nvPr/>
        </p:nvSpPr>
        <p:spPr bwMode="auto">
          <a:xfrm>
            <a:off x="3955369" y="533263"/>
            <a:ext cx="1223408"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覆盖范围</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1169352" y="641362"/>
            <a:ext cx="67954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人为干扰信号（强化碰撞 </a:t>
            </a:r>
            <a:r>
              <a:rPr lang="en-US" altLang="zh-CN" sz="2000" b="1" dirty="0">
                <a:solidFill>
                  <a:schemeClr val="bg1"/>
                </a:solidFill>
                <a:latin typeface="微软雅黑" panose="020B0503020204020204" pitchFamily="34" charset="-122"/>
                <a:ea typeface="微软雅黑" panose="020B0503020204020204" pitchFamily="34" charset="-122"/>
              </a:rPr>
              <a:t>32</a:t>
            </a:r>
            <a:r>
              <a:rPr lang="zh-CN" altLang="en-US" sz="2000" b="1" dirty="0">
                <a:solidFill>
                  <a:schemeClr val="bg1"/>
                </a:solidFill>
                <a:latin typeface="微软雅黑" panose="020B0503020204020204" pitchFamily="34" charset="-122"/>
                <a:ea typeface="微软雅黑" panose="020B0503020204020204" pitchFamily="34" charset="-122"/>
              </a:rPr>
              <a:t>或</a:t>
            </a:r>
            <a:r>
              <a:rPr lang="en-US" altLang="zh-CN" sz="2000" b="1" dirty="0">
                <a:solidFill>
                  <a:schemeClr val="bg1"/>
                </a:solidFill>
                <a:latin typeface="微软雅黑" panose="020B0503020204020204" pitchFamily="34" charset="-122"/>
                <a:ea typeface="微软雅黑" panose="020B0503020204020204" pitchFamily="34" charset="-122"/>
              </a:rPr>
              <a:t>48</a:t>
            </a:r>
            <a:r>
              <a:rPr lang="zh-CN" altLang="en-US" sz="2000" b="1" dirty="0">
                <a:solidFill>
                  <a:schemeClr val="bg1"/>
                </a:solidFill>
                <a:latin typeface="微软雅黑" panose="020B0503020204020204" pitchFamily="34" charset="-122"/>
                <a:ea typeface="微软雅黑" panose="020B0503020204020204" pitchFamily="34" charset="-122"/>
              </a:rPr>
              <a:t>比特的人为干扰信号）</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2923" y="1106424"/>
            <a:ext cx="8129014" cy="22951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2923" y="3486827"/>
            <a:ext cx="8129014" cy="1526637"/>
            <a:chOff x="502922" y="3477684"/>
            <a:chExt cx="8129014" cy="1061048"/>
          </a:xfrm>
        </p:grpSpPr>
        <p:sp>
          <p:nvSpPr>
            <p:cNvPr id="12" name="对角圆角矩形 11"/>
            <p:cNvSpPr/>
            <p:nvPr/>
          </p:nvSpPr>
          <p:spPr>
            <a:xfrm>
              <a:off x="502922" y="3477684"/>
              <a:ext cx="8129014" cy="86571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96036" y="3522651"/>
              <a:ext cx="7935900" cy="1016081"/>
            </a:xfrm>
            <a:prstGeom prst="rect">
              <a:avLst/>
            </a:prstGeom>
          </p:spPr>
          <p:txBody>
            <a:bodyPr wrap="square">
              <a:spAutoFit/>
            </a:bodyPr>
            <a:lstStyle/>
            <a:p>
              <a:pPr>
                <a:lnSpc>
                  <a:spcPts val="22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注意：</a:t>
              </a:r>
              <a:r>
                <a:rPr lang="en-US" altLang="zh-CN" b="1" dirty="0">
                  <a:solidFill>
                    <a:schemeClr val="bg1"/>
                  </a:solidFill>
                  <a:latin typeface="微软雅黑" panose="020B0503020204020204" pitchFamily="34" charset="-122"/>
                  <a:ea typeface="微软雅黑" panose="020B0503020204020204" pitchFamily="34" charset="-122"/>
                </a:rPr>
                <a:t>B </a:t>
              </a:r>
              <a:r>
                <a:rPr lang="zh-CN" altLang="en-US" b="1" dirty="0">
                  <a:solidFill>
                    <a:schemeClr val="bg1"/>
                  </a:solidFill>
                  <a:latin typeface="微软雅黑" panose="020B0503020204020204" pitchFamily="34" charset="-122"/>
                  <a:ea typeface="微软雅黑" panose="020B0503020204020204" pitchFamily="34" charset="-122"/>
                </a:rPr>
                <a:t>也能够检测到冲突，并立即停止发送数据帧，接着就发送干扰信号。</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ts val="22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这里为了简单起见，只画出 </a:t>
              </a:r>
              <a:r>
                <a:rPr lang="en-US" altLang="zh-CN" b="1" dirty="0">
                  <a:solidFill>
                    <a:schemeClr val="bg1"/>
                  </a:solidFill>
                  <a:latin typeface="微软雅黑" panose="020B0503020204020204" pitchFamily="34" charset="-122"/>
                  <a:ea typeface="微软雅黑" panose="020B0503020204020204" pitchFamily="34" charset="-122"/>
                </a:rPr>
                <a:t>A </a:t>
              </a:r>
              <a:r>
                <a:rPr lang="zh-CN" altLang="en-US" b="1" dirty="0">
                  <a:solidFill>
                    <a:schemeClr val="bg1"/>
                  </a:solidFill>
                  <a:latin typeface="微软雅黑" panose="020B0503020204020204" pitchFamily="34" charset="-122"/>
                  <a:ea typeface="微软雅黑" panose="020B0503020204020204" pitchFamily="34" charset="-122"/>
                </a:rPr>
                <a:t>发送干扰信号的情况。</a:t>
              </a:r>
              <a:endParaRPr lang="en-US" altLang="zh-CN" b="1" dirty="0">
                <a:solidFill>
                  <a:schemeClr val="bg1"/>
                </a:solidFill>
                <a:latin typeface="微软雅黑" panose="020B0503020204020204" pitchFamily="34" charset="-122"/>
                <a:ea typeface="微软雅黑" panose="020B0503020204020204" pitchFamily="34" charset="-122"/>
              </a:endParaRPr>
            </a:p>
            <a:p>
              <a:pPr defTabSz="761962" eaLnBrk="0" hangingPunct="0"/>
              <a:r>
                <a:rPr lang="zh-CN" altLang="en-US" b="1" dirty="0">
                  <a:solidFill>
                    <a:srgbClr val="99FFCC"/>
                  </a:solidFill>
                  <a:latin typeface="微软雅黑" panose="020B0503020204020204" pitchFamily="34" charset="-122"/>
                  <a:ea typeface="微软雅黑" panose="020B0503020204020204" pitchFamily="34" charset="-122"/>
                </a:rPr>
                <a:t>总线被占用的时间：</a:t>
              </a:r>
              <a:r>
                <a:rPr lang="en-US" altLang="zh-CN" b="1" dirty="0">
                  <a:solidFill>
                    <a:srgbClr val="FF0000"/>
                  </a:solidFill>
                  <a:latin typeface="微软雅黑" panose="020B0503020204020204" pitchFamily="34" charset="-122"/>
                  <a:ea typeface="微软雅黑" panose="020B0503020204020204" pitchFamily="34" charset="-122"/>
                </a:rPr>
                <a:t>T</a:t>
              </a:r>
              <a:r>
                <a:rPr lang="en-US" altLang="zh-CN" b="1" baseline="-25000" dirty="0">
                  <a:solidFill>
                    <a:srgbClr val="FF0000"/>
                  </a:solidFill>
                  <a:latin typeface="微软雅黑" panose="020B0503020204020204" pitchFamily="34" charset="-122"/>
                  <a:ea typeface="微软雅黑" panose="020B0503020204020204" pitchFamily="34" charset="-122"/>
                </a:rPr>
                <a:t>B</a:t>
              </a:r>
              <a:r>
                <a:rPr lang="en-US" altLang="zh-CN" b="1" dirty="0">
                  <a:solidFill>
                    <a:srgbClr val="FF0000"/>
                  </a:solidFill>
                  <a:latin typeface="微软雅黑" panose="020B0503020204020204" pitchFamily="34" charset="-122"/>
                  <a:ea typeface="微软雅黑" panose="020B0503020204020204" pitchFamily="34" charset="-122"/>
                </a:rPr>
                <a:t>+T</a:t>
              </a:r>
              <a:r>
                <a:rPr lang="en-US" altLang="zh-CN" b="1" baseline="-25000" dirty="0">
                  <a:solidFill>
                    <a:srgbClr val="FF0000"/>
                  </a:solidFill>
                  <a:latin typeface="微软雅黑" panose="020B0503020204020204" pitchFamily="34" charset="-122"/>
                  <a:ea typeface="微软雅黑" panose="020B0503020204020204" pitchFamily="34" charset="-122"/>
                </a:rPr>
                <a:t>J</a:t>
              </a:r>
              <a:r>
                <a:rPr lang="en-US" altLang="zh-CN" b="1" dirty="0">
                  <a:solidFill>
                    <a:srgbClr val="FF0000"/>
                  </a:solidFill>
                  <a:latin typeface="微软雅黑" panose="020B0503020204020204" pitchFamily="34" charset="-122"/>
                  <a:ea typeface="微软雅黑" panose="020B0503020204020204" pitchFamily="34" charset="-122"/>
                </a:rPr>
                <a:t>+</a:t>
              </a:r>
              <a:r>
                <a:rPr kumimoji="1" lang="en-US" altLang="zh-CN" sz="2400" b="1" dirty="0">
                  <a:solidFill>
                    <a:srgbClr val="FF0000"/>
                  </a:solidFill>
                  <a:ea typeface="黑体" panose="02010609060101010101" pitchFamily="2" charset="-122"/>
                  <a:sym typeface="Symbol" panose="05050102010706020507" pitchFamily="18" charset="2"/>
                </a:rPr>
                <a:t>  </a:t>
              </a:r>
            </a:p>
            <a:p>
              <a:pPr>
                <a:lnSpc>
                  <a:spcPts val="2200"/>
                </a:lnSpc>
                <a:spcBef>
                  <a:spcPts val="600"/>
                </a:spcBef>
              </a:pP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5"/>
          <p:cNvGrpSpPr/>
          <p:nvPr/>
        </p:nvGrpSpPr>
        <p:grpSpPr bwMode="auto">
          <a:xfrm>
            <a:off x="2894809" y="1560160"/>
            <a:ext cx="3300674" cy="1317548"/>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1962" eaLnBrk="0" hangingPunct="0"/>
              <a:r>
                <a:rPr kumimoji="1" lang="zh-CN" altLang="en-US" sz="1100" b="1" dirty="0">
                  <a:solidFill>
                    <a:srgbClr val="0000CC"/>
                  </a:solidFill>
                  <a:latin typeface="微软雅黑" panose="020B0503020204020204" pitchFamily="34" charset="-122"/>
                  <a:ea typeface="微软雅黑" panose="020B0503020204020204" pitchFamily="34" charset="-122"/>
                </a:rPr>
                <a:t>数据帧</a:t>
              </a:r>
            </a:p>
          </p:txBody>
        </p:sp>
      </p:grpSp>
      <p:grpSp>
        <p:nvGrpSpPr>
          <p:cNvPr id="17" name="Group 8"/>
          <p:cNvGrpSpPr/>
          <p:nvPr/>
        </p:nvGrpSpPr>
        <p:grpSpPr bwMode="auto">
          <a:xfrm>
            <a:off x="2500012" y="2357095"/>
            <a:ext cx="3695471" cy="873026"/>
            <a:chOff x="537" y="2606"/>
            <a:chExt cx="4259" cy="1090"/>
          </a:xfrm>
        </p:grpSpPr>
        <p:grpSp>
          <p:nvGrpSpPr>
            <p:cNvPr id="18" name="Group 9"/>
            <p:cNvGrpSpPr/>
            <p:nvPr/>
          </p:nvGrpSpPr>
          <p:grpSpPr bwMode="auto">
            <a:xfrm>
              <a:off x="992" y="2627"/>
              <a:ext cx="3804" cy="1061"/>
              <a:chOff x="992" y="2627"/>
              <a:chExt cx="3804" cy="1061"/>
            </a:xfrm>
          </p:grpSpPr>
          <p:grpSp>
            <p:nvGrpSpPr>
              <p:cNvPr id="26" name="Group 10"/>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29" name="AutoShape 12"/>
                <p:cNvSpPr>
                  <a:spLocks noChangeArrowheads="1"/>
                </p:cNvSpPr>
                <p:nvPr/>
              </p:nvSpPr>
              <p:spPr bwMode="auto">
                <a:xfrm rot="601221">
                  <a:off x="2275" y="2982"/>
                  <a:ext cx="1737" cy="426"/>
                </a:xfrm>
                <a:prstGeom prst="rightArrow">
                  <a:avLst>
                    <a:gd name="adj1" fmla="val 49370"/>
                    <a:gd name="adj2" fmla="val 119013"/>
                  </a:avLst>
                </a:prstGeom>
                <a:solidFill>
                  <a:srgbClr val="00FFFF"/>
                </a:solidFill>
                <a:ln w="12700" cmpd="dbl">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grpSp>
          <p:sp>
            <p:nvSpPr>
              <p:cNvPr id="27" name="Text Box 13"/>
              <p:cNvSpPr txBox="1">
                <a:spLocks noChangeArrowheads="1"/>
              </p:cNvSpPr>
              <p:nvPr/>
            </p:nvSpPr>
            <p:spPr bwMode="auto">
              <a:xfrm rot="595815">
                <a:off x="2460" y="298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100" b="1" dirty="0">
                    <a:solidFill>
                      <a:srgbClr val="0000CC"/>
                    </a:solidFill>
                    <a:latin typeface="微软雅黑" panose="020B0503020204020204" pitchFamily="34" charset="-122"/>
                    <a:ea typeface="微软雅黑" panose="020B0503020204020204" pitchFamily="34" charset="-122"/>
                  </a:rPr>
                  <a:t>干扰信号</a:t>
                </a:r>
              </a:p>
            </p:txBody>
          </p:sp>
        </p:grpSp>
        <p:grpSp>
          <p:nvGrpSpPr>
            <p:cNvPr id="19" name="Group 14"/>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22" name="Rectangle 17"/>
              <p:cNvSpPr>
                <a:spLocks noChangeArrowheads="1"/>
              </p:cNvSpPr>
              <p:nvPr/>
            </p:nvSpPr>
            <p:spPr bwMode="auto">
              <a:xfrm>
                <a:off x="592" y="3259"/>
                <a:ext cx="283" cy="323"/>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100" b="1" dirty="0">
                    <a:ea typeface="黑体" panose="02010609060101010101" pitchFamily="2" charset="-122"/>
                    <a:sym typeface="Symbol" panose="05050102010706020507" pitchFamily="18" charset="2"/>
                  </a:rPr>
                  <a:t></a:t>
                </a:r>
              </a:p>
            </p:txBody>
          </p:sp>
          <p:sp>
            <p:nvSpPr>
              <p:cNvPr id="23" name="Line 18"/>
              <p:cNvSpPr>
                <a:spLocks noChangeShapeType="1"/>
              </p:cNvSpPr>
              <p:nvPr/>
            </p:nvSpPr>
            <p:spPr bwMode="auto">
              <a:xfrm>
                <a:off x="739" y="3051"/>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25" name="Text Box 20"/>
              <p:cNvSpPr txBox="1">
                <a:spLocks noChangeArrowheads="1"/>
              </p:cNvSpPr>
              <p:nvPr/>
            </p:nvSpPr>
            <p:spPr bwMode="auto">
              <a:xfrm>
                <a:off x="537" y="2722"/>
                <a:ext cx="329" cy="32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100" b="1" i="1">
                    <a:latin typeface="+mn-lt"/>
                    <a:ea typeface="黑体" panose="02010609060101010101" pitchFamily="2" charset="-122"/>
                  </a:rPr>
                  <a:t>T</a:t>
                </a:r>
                <a:r>
                  <a:rPr kumimoji="1" lang="en-US" altLang="zh-CN" sz="1100" b="1" i="1" baseline="-25000">
                    <a:latin typeface="+mn-lt"/>
                    <a:ea typeface="黑体" panose="02010609060101010101" pitchFamily="2" charset="-122"/>
                  </a:rPr>
                  <a:t>J</a:t>
                </a:r>
                <a:endParaRPr kumimoji="1" lang="en-US" altLang="zh-CN" sz="1100" b="1">
                  <a:latin typeface="+mn-lt"/>
                  <a:ea typeface="黑体" panose="02010609060101010101" pitchFamily="2" charset="-122"/>
                </a:endParaRPr>
              </a:p>
            </p:txBody>
          </p:sp>
        </p:grpSp>
      </p:grpSp>
      <p:sp>
        <p:nvSpPr>
          <p:cNvPr id="30" name="Line 22"/>
          <p:cNvSpPr>
            <a:spLocks noChangeShapeType="1"/>
          </p:cNvSpPr>
          <p:nvPr/>
        </p:nvSpPr>
        <p:spPr bwMode="auto">
          <a:xfrm>
            <a:off x="2902614" y="1560158"/>
            <a:ext cx="3291132" cy="0"/>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1" name="Line 23"/>
          <p:cNvSpPr>
            <a:spLocks noChangeShapeType="1"/>
          </p:cNvSpPr>
          <p:nvPr/>
        </p:nvSpPr>
        <p:spPr bwMode="auto">
          <a:xfrm>
            <a:off x="2894804" y="1564164"/>
            <a:ext cx="0" cy="17332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2" name="Line 24"/>
          <p:cNvSpPr>
            <a:spLocks noChangeShapeType="1"/>
          </p:cNvSpPr>
          <p:nvPr/>
        </p:nvSpPr>
        <p:spPr bwMode="auto">
          <a:xfrm>
            <a:off x="6221514" y="1560158"/>
            <a:ext cx="51540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3" name="Line 25"/>
          <p:cNvSpPr>
            <a:spLocks noChangeShapeType="1"/>
          </p:cNvSpPr>
          <p:nvPr/>
        </p:nvSpPr>
        <p:spPr bwMode="auto">
          <a:xfrm>
            <a:off x="6221513" y="2070357"/>
            <a:ext cx="219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4" name="Line 26"/>
          <p:cNvSpPr>
            <a:spLocks noChangeShapeType="1"/>
          </p:cNvSpPr>
          <p:nvPr/>
        </p:nvSpPr>
        <p:spPr bwMode="auto">
          <a:xfrm>
            <a:off x="6323898" y="1564165"/>
            <a:ext cx="0" cy="506195"/>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5" name="Rectangle 27"/>
          <p:cNvSpPr>
            <a:spLocks noChangeArrowheads="1"/>
          </p:cNvSpPr>
          <p:nvPr/>
        </p:nvSpPr>
        <p:spPr bwMode="auto">
          <a:xfrm>
            <a:off x="2690898" y="1339098"/>
            <a:ext cx="2757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FF"/>
                </a:solidFill>
                <a:ea typeface="黑体" panose="02010609060101010101" pitchFamily="2" charset="-122"/>
              </a:rPr>
              <a:t>A</a:t>
            </a:r>
          </a:p>
        </p:txBody>
      </p:sp>
      <p:sp>
        <p:nvSpPr>
          <p:cNvPr id="36" name="Rectangle 28"/>
          <p:cNvSpPr>
            <a:spLocks noChangeArrowheads="1"/>
          </p:cNvSpPr>
          <p:nvPr/>
        </p:nvSpPr>
        <p:spPr bwMode="auto">
          <a:xfrm>
            <a:off x="6106978" y="1339098"/>
            <a:ext cx="26930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a:solidFill>
                  <a:srgbClr val="0000FF"/>
                </a:solidFill>
                <a:ea typeface="黑体" panose="02010609060101010101" pitchFamily="2" charset="-122"/>
              </a:rPr>
              <a:t>B</a:t>
            </a:r>
          </a:p>
        </p:txBody>
      </p:sp>
      <p:sp>
        <p:nvSpPr>
          <p:cNvPr id="37" name="Line 29"/>
          <p:cNvSpPr>
            <a:spLocks noChangeShapeType="1"/>
          </p:cNvSpPr>
          <p:nvPr/>
        </p:nvSpPr>
        <p:spPr bwMode="auto">
          <a:xfrm>
            <a:off x="2376429" y="1663480"/>
            <a:ext cx="0" cy="1171776"/>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8" name="Line 30"/>
          <p:cNvSpPr>
            <a:spLocks noChangeShapeType="1"/>
          </p:cNvSpPr>
          <p:nvPr/>
        </p:nvSpPr>
        <p:spPr bwMode="auto">
          <a:xfrm>
            <a:off x="6193745" y="1556957"/>
            <a:ext cx="0" cy="1744449"/>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39" name="Line 31"/>
          <p:cNvSpPr>
            <a:spLocks noChangeShapeType="1"/>
          </p:cNvSpPr>
          <p:nvPr/>
        </p:nvSpPr>
        <p:spPr bwMode="auto">
          <a:xfrm>
            <a:off x="2664630" y="2337828"/>
            <a:ext cx="21865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40" name="Line 32"/>
          <p:cNvSpPr>
            <a:spLocks noChangeShapeType="1"/>
          </p:cNvSpPr>
          <p:nvPr/>
        </p:nvSpPr>
        <p:spPr bwMode="auto">
          <a:xfrm>
            <a:off x="2636236" y="1560158"/>
            <a:ext cx="21865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41" name="Line 33"/>
          <p:cNvSpPr>
            <a:spLocks noChangeShapeType="1"/>
          </p:cNvSpPr>
          <p:nvPr/>
        </p:nvSpPr>
        <p:spPr bwMode="auto">
          <a:xfrm>
            <a:off x="2748166" y="1560160"/>
            <a:ext cx="0" cy="792131"/>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42" name="Text Box 36"/>
          <p:cNvSpPr txBox="1">
            <a:spLocks noChangeArrowheads="1"/>
          </p:cNvSpPr>
          <p:nvPr/>
        </p:nvSpPr>
        <p:spPr bwMode="auto">
          <a:xfrm>
            <a:off x="2511520" y="1796131"/>
            <a:ext cx="309695" cy="26545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100" b="1" i="1" dirty="0">
                <a:latin typeface="+mn-lt"/>
                <a:ea typeface="黑体" panose="02010609060101010101" pitchFamily="2" charset="-122"/>
              </a:rPr>
              <a:t>T</a:t>
            </a:r>
            <a:r>
              <a:rPr kumimoji="1" lang="en-US" altLang="zh-CN" sz="1100" b="1" i="1" baseline="-25000" dirty="0">
                <a:latin typeface="+mn-lt"/>
                <a:ea typeface="黑体" panose="02010609060101010101" pitchFamily="2" charset="-122"/>
              </a:rPr>
              <a:t>B</a:t>
            </a:r>
            <a:endParaRPr kumimoji="1" lang="en-US" altLang="zh-CN" sz="1100" b="1" dirty="0">
              <a:latin typeface="+mn-lt"/>
              <a:ea typeface="黑体" panose="02010609060101010101" pitchFamily="2" charset="-122"/>
            </a:endParaRPr>
          </a:p>
        </p:txBody>
      </p:sp>
      <p:sp>
        <p:nvSpPr>
          <p:cNvPr id="43" name="Text Box 37"/>
          <p:cNvSpPr txBox="1">
            <a:spLocks noChangeArrowheads="1"/>
          </p:cNvSpPr>
          <p:nvPr/>
        </p:nvSpPr>
        <p:spPr bwMode="auto">
          <a:xfrm>
            <a:off x="2264734" y="2820041"/>
            <a:ext cx="237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i="1" dirty="0">
                <a:latin typeface="+mn-lt"/>
                <a:ea typeface="黑体" panose="02010609060101010101" pitchFamily="2" charset="-122"/>
              </a:rPr>
              <a:t>t</a:t>
            </a:r>
          </a:p>
        </p:txBody>
      </p:sp>
      <p:sp>
        <p:nvSpPr>
          <p:cNvPr id="44" name="Line 38"/>
          <p:cNvSpPr>
            <a:spLocks noChangeShapeType="1"/>
          </p:cNvSpPr>
          <p:nvPr/>
        </p:nvSpPr>
        <p:spPr bwMode="auto">
          <a:xfrm>
            <a:off x="2894805" y="3223712"/>
            <a:ext cx="3307618"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45" name="Rectangle 39"/>
          <p:cNvSpPr>
            <a:spLocks noChangeArrowheads="1"/>
          </p:cNvSpPr>
          <p:nvPr/>
        </p:nvSpPr>
        <p:spPr bwMode="auto">
          <a:xfrm>
            <a:off x="6262177" y="1657777"/>
            <a:ext cx="250069" cy="27443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a:solidFill>
                  <a:srgbClr val="0000CC"/>
                </a:solidFill>
                <a:ea typeface="黑体" panose="02010609060101010101" pitchFamily="2" charset="-122"/>
                <a:sym typeface="Symbol" panose="05050102010706020507" pitchFamily="18" charset="2"/>
              </a:rPr>
              <a:t></a:t>
            </a:r>
          </a:p>
        </p:txBody>
      </p:sp>
      <p:sp>
        <p:nvSpPr>
          <p:cNvPr id="46" name="Line 54"/>
          <p:cNvSpPr>
            <a:spLocks noChangeShapeType="1"/>
          </p:cNvSpPr>
          <p:nvPr/>
        </p:nvSpPr>
        <p:spPr bwMode="auto">
          <a:xfrm>
            <a:off x="6237132" y="3223712"/>
            <a:ext cx="49978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47" name="Line 55"/>
          <p:cNvSpPr>
            <a:spLocks noChangeShapeType="1"/>
          </p:cNvSpPr>
          <p:nvPr/>
        </p:nvSpPr>
        <p:spPr bwMode="auto">
          <a:xfrm>
            <a:off x="6578998" y="1548945"/>
            <a:ext cx="0" cy="166836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48" name="Text Box 56"/>
          <p:cNvSpPr txBox="1">
            <a:spLocks noChangeArrowheads="1"/>
          </p:cNvSpPr>
          <p:nvPr/>
        </p:nvSpPr>
        <p:spPr bwMode="auto">
          <a:xfrm>
            <a:off x="6520525" y="1852470"/>
            <a:ext cx="328932" cy="11310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100" b="1" dirty="0">
                <a:latin typeface="微软雅黑" panose="020B0503020204020204" pitchFamily="34" charset="-122"/>
                <a:ea typeface="微软雅黑" panose="020B0503020204020204" pitchFamily="34" charset="-122"/>
              </a:rPr>
              <a:t>信</a:t>
            </a:r>
          </a:p>
          <a:p>
            <a:pPr eaLnBrk="0" hangingPunct="0"/>
            <a:r>
              <a:rPr kumimoji="1" lang="zh-CN" altLang="en-US" sz="1100" b="1" dirty="0">
                <a:latin typeface="微软雅黑" panose="020B0503020204020204" pitchFamily="34" charset="-122"/>
                <a:ea typeface="微软雅黑" panose="020B0503020204020204" pitchFamily="34" charset="-122"/>
              </a:rPr>
              <a:t>道</a:t>
            </a:r>
          </a:p>
          <a:p>
            <a:pPr eaLnBrk="0" hangingPunct="0"/>
            <a:r>
              <a:rPr kumimoji="1" lang="zh-CN" altLang="en-US" sz="1100" b="1" dirty="0">
                <a:latin typeface="微软雅黑" panose="020B0503020204020204" pitchFamily="34" charset="-122"/>
                <a:ea typeface="微软雅黑" panose="020B0503020204020204" pitchFamily="34" charset="-122"/>
              </a:rPr>
              <a:t>占</a:t>
            </a:r>
          </a:p>
          <a:p>
            <a:pPr eaLnBrk="0" hangingPunct="0"/>
            <a:r>
              <a:rPr kumimoji="1" lang="zh-CN" altLang="en-US" sz="1100" b="1" dirty="0">
                <a:latin typeface="微软雅黑" panose="020B0503020204020204" pitchFamily="34" charset="-122"/>
                <a:ea typeface="微软雅黑" panose="020B0503020204020204" pitchFamily="34" charset="-122"/>
              </a:rPr>
              <a:t>用</a:t>
            </a:r>
          </a:p>
          <a:p>
            <a:pPr eaLnBrk="0" hangingPunct="0"/>
            <a:r>
              <a:rPr kumimoji="1" lang="zh-CN" altLang="en-US" sz="1100" b="1" dirty="0">
                <a:latin typeface="微软雅黑" panose="020B0503020204020204" pitchFamily="34" charset="-122"/>
                <a:ea typeface="微软雅黑" panose="020B0503020204020204" pitchFamily="34" charset="-122"/>
              </a:rPr>
              <a:t>时</a:t>
            </a:r>
          </a:p>
          <a:p>
            <a:pPr eaLnBrk="0" hangingPunct="0"/>
            <a:r>
              <a:rPr kumimoji="1" lang="zh-CN" altLang="en-US" sz="1100" b="1" dirty="0">
                <a:latin typeface="微软雅黑" panose="020B0503020204020204" pitchFamily="34" charset="-122"/>
                <a:ea typeface="微软雅黑" panose="020B0503020204020204" pitchFamily="34" charset="-122"/>
              </a:rPr>
              <a:t>间</a:t>
            </a:r>
          </a:p>
        </p:txBody>
      </p:sp>
      <p:grpSp>
        <p:nvGrpSpPr>
          <p:cNvPr id="49" name="Group 57"/>
          <p:cNvGrpSpPr/>
          <p:nvPr/>
        </p:nvGrpSpPr>
        <p:grpSpPr bwMode="auto">
          <a:xfrm>
            <a:off x="2919102" y="1201342"/>
            <a:ext cx="1107169" cy="356420"/>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grpSp>
      <p:sp>
        <p:nvSpPr>
          <p:cNvPr id="52" name="Line 61"/>
          <p:cNvSpPr>
            <a:spLocks noChangeShapeType="1"/>
          </p:cNvSpPr>
          <p:nvPr/>
        </p:nvSpPr>
        <p:spPr bwMode="auto">
          <a:xfrm flipH="1">
            <a:off x="2887865" y="1858108"/>
            <a:ext cx="3293735" cy="508598"/>
          </a:xfrm>
          <a:prstGeom prst="line">
            <a:avLst/>
          </a:prstGeom>
          <a:noFill/>
          <a:ln w="57150">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sp>
        <p:nvSpPr>
          <p:cNvPr id="53" name="Rectangle 62"/>
          <p:cNvSpPr>
            <a:spLocks noChangeArrowheads="1"/>
          </p:cNvSpPr>
          <p:nvPr/>
        </p:nvSpPr>
        <p:spPr bwMode="auto">
          <a:xfrm>
            <a:off x="2683958" y="3195919"/>
            <a:ext cx="235143" cy="178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200" b="1">
              <a:solidFill>
                <a:srgbClr val="0000CC"/>
              </a:solidFill>
              <a:ea typeface="黑体" panose="02010609060101010101" pitchFamily="2" charset="-122"/>
            </a:endParaRPr>
          </a:p>
        </p:txBody>
      </p:sp>
      <p:grpSp>
        <p:nvGrpSpPr>
          <p:cNvPr id="54" name="组合 53"/>
          <p:cNvGrpSpPr/>
          <p:nvPr/>
        </p:nvGrpSpPr>
        <p:grpSpPr>
          <a:xfrm>
            <a:off x="5384197" y="1158087"/>
            <a:ext cx="996103" cy="700021"/>
            <a:chOff x="5384195" y="1158085"/>
            <a:chExt cx="996103" cy="700021"/>
          </a:xfrm>
        </p:grpSpPr>
        <p:grpSp>
          <p:nvGrpSpPr>
            <p:cNvPr id="55" name="Group 40"/>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grpSp>
        <p:sp>
          <p:nvSpPr>
            <p:cNvPr id="56" name="Text Box 42"/>
            <p:cNvSpPr txBox="1">
              <a:spLocks noChangeArrowheads="1"/>
            </p:cNvSpPr>
            <p:nvPr/>
          </p:nvSpPr>
          <p:spPr bwMode="auto">
            <a:xfrm>
              <a:off x="5451451" y="1158085"/>
              <a:ext cx="88678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100" b="1" dirty="0">
                  <a:solidFill>
                    <a:srgbClr val="0000CC"/>
                  </a:solidFill>
                  <a:latin typeface="微软雅黑" panose="020B0503020204020204" pitchFamily="34" charset="-122"/>
                  <a:ea typeface="微软雅黑" panose="020B0503020204020204" pitchFamily="34" charset="-122"/>
                </a:rPr>
                <a:t>B </a:t>
              </a:r>
              <a:r>
                <a:rPr kumimoji="1" lang="zh-CN" altLang="en-US" sz="1100" b="1" dirty="0">
                  <a:solidFill>
                    <a:srgbClr val="0000CC"/>
                  </a:solidFill>
                  <a:latin typeface="微软雅黑" panose="020B0503020204020204" pitchFamily="34" charset="-122"/>
                  <a:ea typeface="微软雅黑" panose="020B0503020204020204" pitchFamily="34" charset="-122"/>
                </a:rPr>
                <a:t>发送数据</a:t>
              </a:r>
            </a:p>
          </p:txBody>
        </p:sp>
      </p:grpSp>
      <p:sp>
        <p:nvSpPr>
          <p:cNvPr id="59" name="Text Box 59"/>
          <p:cNvSpPr txBox="1">
            <a:spLocks noChangeArrowheads="1"/>
          </p:cNvSpPr>
          <p:nvPr/>
        </p:nvSpPr>
        <p:spPr bwMode="auto">
          <a:xfrm>
            <a:off x="3062588" y="1158091"/>
            <a:ext cx="913227" cy="265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100" b="1" dirty="0">
                <a:solidFill>
                  <a:srgbClr val="0000CC"/>
                </a:solidFill>
                <a:latin typeface="微软雅黑" panose="020B0503020204020204" pitchFamily="34" charset="-122"/>
                <a:ea typeface="微软雅黑" panose="020B0503020204020204" pitchFamily="34" charset="-122"/>
              </a:rPr>
              <a:t>A </a:t>
            </a:r>
            <a:r>
              <a:rPr kumimoji="1" lang="zh-CN" altLang="en-US" sz="1100" b="1" dirty="0">
                <a:solidFill>
                  <a:srgbClr val="0000CC"/>
                </a:solidFill>
                <a:latin typeface="微软雅黑" panose="020B0503020204020204" pitchFamily="34" charset="-122"/>
                <a:ea typeface="微软雅黑" panose="020B0503020204020204" pitchFamily="34" charset="-122"/>
              </a:rPr>
              <a:t>发送数据</a:t>
            </a:r>
          </a:p>
        </p:txBody>
      </p:sp>
      <p:grpSp>
        <p:nvGrpSpPr>
          <p:cNvPr id="60" name="组合 59"/>
          <p:cNvGrpSpPr/>
          <p:nvPr/>
        </p:nvGrpSpPr>
        <p:grpSpPr>
          <a:xfrm>
            <a:off x="2891333" y="1591622"/>
            <a:ext cx="933630" cy="799339"/>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ln>
            <a:effectLst/>
          </p:spPr>
          <p:txBody>
            <a:bodyPr wrap="none" anchor="ctr"/>
            <a:lstStyle/>
            <a:p>
              <a:endParaRPr lang="zh-CN" altLang="en-US" sz="1200" b="1">
                <a:solidFill>
                  <a:srgbClr val="0000CC"/>
                </a:solidFill>
                <a:ea typeface="黑体" panose="02010609060101010101" pitchFamily="2" charset="-122"/>
              </a:endParaRPr>
            </a:p>
          </p:txBody>
        </p:sp>
        <p:sp>
          <p:nvSpPr>
            <p:cNvPr id="63" name="Text Box 47"/>
            <p:cNvSpPr txBox="1">
              <a:spLocks noChangeArrowheads="1"/>
            </p:cNvSpPr>
            <p:nvPr/>
          </p:nvSpPr>
          <p:spPr bwMode="auto">
            <a:xfrm>
              <a:off x="3062032" y="1817485"/>
              <a:ext cx="614271" cy="38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5000"/>
                </a:lnSpc>
              </a:pPr>
              <a:r>
                <a:rPr kumimoji="1" lang="en-US" altLang="zh-CN" sz="1100" b="1" dirty="0">
                  <a:latin typeface="微软雅黑" panose="020B0503020204020204" pitchFamily="34" charset="-122"/>
                  <a:ea typeface="微软雅黑" panose="020B0503020204020204" pitchFamily="34" charset="-122"/>
                </a:rPr>
                <a:t>A </a:t>
              </a:r>
              <a:r>
                <a:rPr kumimoji="1" lang="zh-CN" altLang="en-US" sz="1100" b="1" dirty="0">
                  <a:latin typeface="微软雅黑" panose="020B0503020204020204" pitchFamily="34" charset="-122"/>
                  <a:ea typeface="微软雅黑" panose="020B0503020204020204" pitchFamily="34" charset="-122"/>
                </a:rPr>
                <a:t>检测</a:t>
              </a:r>
            </a:p>
            <a:p>
              <a:pPr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到冲突</a:t>
              </a:r>
            </a:p>
          </p:txBody>
        </p:sp>
      </p:grpSp>
      <p:grpSp>
        <p:nvGrpSpPr>
          <p:cNvPr id="64" name="Group 48"/>
          <p:cNvGrpSpPr/>
          <p:nvPr/>
        </p:nvGrpSpPr>
        <p:grpSpPr bwMode="auto">
          <a:xfrm>
            <a:off x="4571175" y="1259805"/>
            <a:ext cx="972676" cy="704828"/>
            <a:chOff x="2925" y="1207"/>
            <a:chExt cx="1121" cy="880"/>
          </a:xfrm>
        </p:grpSpPr>
        <p:sp>
          <p:nvSpPr>
            <p:cNvPr id="65" name="Line 49"/>
            <p:cNvSpPr>
              <a:spLocks noChangeShapeType="1"/>
            </p:cNvSpPr>
            <p:nvPr/>
          </p:nvSpPr>
          <p:spPr bwMode="auto">
            <a:xfrm>
              <a:off x="3787" y="1706"/>
              <a:ext cx="232" cy="38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grpSp>
          <p:nvGrpSpPr>
            <p:cNvPr id="66" name="Group 50"/>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ea typeface="黑体" panose="02010609060101010101" pitchFamily="2" charset="-122"/>
                </a:endParaRPr>
              </a:p>
            </p:txBody>
          </p:sp>
          <p:sp>
            <p:nvSpPr>
              <p:cNvPr id="68" name="Text Box 52"/>
              <p:cNvSpPr txBox="1">
                <a:spLocks noChangeArrowheads="1"/>
              </p:cNvSpPr>
              <p:nvPr/>
            </p:nvSpPr>
            <p:spPr bwMode="auto">
              <a:xfrm>
                <a:off x="3633" y="242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开始冲突</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500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500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550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3" y="1473618"/>
            <a:ext cx="829360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协议的以太网不能进行全双工通信而</a:t>
            </a:r>
            <a:r>
              <a:rPr lang="zh-CN" altLang="en-US" sz="2000" b="1" dirty="0">
                <a:solidFill>
                  <a:srgbClr val="C00000"/>
                </a:solidFill>
                <a:latin typeface="微软雅黑" panose="020B0503020204020204" pitchFamily="34" charset="-122"/>
                <a:ea typeface="微软雅黑" panose="020B0503020204020204" pitchFamily="34" charset="-122"/>
              </a:rPr>
              <a:t>只能</a:t>
            </a:r>
            <a:r>
              <a:rPr lang="zh-CN" altLang="en-US" sz="2000" b="1" dirty="0">
                <a:solidFill>
                  <a:srgbClr val="0000FF"/>
                </a:solidFill>
                <a:latin typeface="微软雅黑" panose="020B0503020204020204" pitchFamily="34" charset="-122"/>
                <a:ea typeface="微软雅黑" panose="020B0503020204020204" pitchFamily="34" charset="-122"/>
              </a:rPr>
              <a:t>进行双向交替通信（半双工通信）</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每个站在发送数据之后的一小段时间内，存在着遭遇碰撞的可能性。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这种</a:t>
            </a:r>
            <a:r>
              <a:rPr lang="zh-CN" altLang="en-US" sz="2000" b="1" dirty="0">
                <a:solidFill>
                  <a:srgbClr val="0000FF"/>
                </a:solidFill>
                <a:latin typeface="微软雅黑" panose="020B0503020204020204" pitchFamily="34" charset="-122"/>
                <a:ea typeface="微软雅黑" panose="020B0503020204020204" pitchFamily="34" charset="-122"/>
              </a:rPr>
              <a:t>发送的不确定性</a:t>
            </a:r>
            <a:r>
              <a:rPr lang="zh-CN" altLang="en-US" sz="2000" b="1" dirty="0">
                <a:latin typeface="微软雅黑" panose="020B0503020204020204" pitchFamily="34" charset="-122"/>
                <a:ea typeface="微软雅黑" panose="020B0503020204020204" pitchFamily="34" charset="-122"/>
              </a:rPr>
              <a:t>使整个以太网的平均通信量远小于以太网的最高数据率。</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帧间最小间隔为</a:t>
            </a:r>
            <a:r>
              <a:rPr lang="en-US" altLang="zh-CN" sz="2000" b="1" dirty="0">
                <a:latin typeface="微软雅黑" panose="020B0503020204020204" pitchFamily="34" charset="-122"/>
                <a:ea typeface="微软雅黑" panose="020B0503020204020204" pitchFamily="34" charset="-122"/>
              </a:rPr>
              <a:t>9.6</a:t>
            </a:r>
            <a:r>
              <a:rPr lang="en-US" altLang="zh-CN" sz="20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a:solidFill>
                  <a:srgbClr val="FF0000"/>
                </a:solidFill>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 ，为使刚刚收到数据帧的站的接收缓存来得及清理。</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02923" y="107804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 name="Rectangle 6"/>
          <p:cNvSpPr>
            <a:spLocks noChangeArrowheads="1"/>
          </p:cNvSpPr>
          <p:nvPr/>
        </p:nvSpPr>
        <p:spPr bwMode="auto">
          <a:xfrm>
            <a:off x="2879957" y="1054959"/>
            <a:ext cx="3374237"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a:solidFill>
                  <a:schemeClr val="bg1"/>
                </a:solidFill>
                <a:latin typeface="微软雅黑" panose="020B0503020204020204" pitchFamily="34" charset="-122"/>
                <a:ea typeface="微软雅黑" panose="020B0503020204020204" pitchFamily="34" charset="-122"/>
              </a:rPr>
              <a:t>协议的重要特性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C2570DD-396E-4D25-AF51-7823C90107CF}"/>
              </a:ext>
            </a:extLst>
          </p:cNvPr>
          <p:cNvSpPr/>
          <p:nvPr/>
        </p:nvSpPr>
        <p:spPr>
          <a:xfrm>
            <a:off x="228600" y="1005997"/>
            <a:ext cx="2805287" cy="3000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b="1" dirty="0"/>
          </a:p>
        </p:txBody>
      </p:sp>
      <p:sp>
        <p:nvSpPr>
          <p:cNvPr id="56" name="矩形 55">
            <a:extLst>
              <a:ext uri="{FF2B5EF4-FFF2-40B4-BE49-F238E27FC236}">
                <a16:creationId xmlns:a16="http://schemas.microsoft.com/office/drawing/2014/main" id="{3C4796E6-AC0C-457E-9848-A637639E67CC}"/>
              </a:ext>
            </a:extLst>
          </p:cNvPr>
          <p:cNvSpPr/>
          <p:nvPr/>
        </p:nvSpPr>
        <p:spPr>
          <a:xfrm>
            <a:off x="3169357" y="1005997"/>
            <a:ext cx="2805287" cy="3000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58" name="矩形 57">
            <a:extLst>
              <a:ext uri="{FF2B5EF4-FFF2-40B4-BE49-F238E27FC236}">
                <a16:creationId xmlns:a16="http://schemas.microsoft.com/office/drawing/2014/main" id="{8C738A42-5B66-4505-B03D-160313542C6B}"/>
              </a:ext>
            </a:extLst>
          </p:cNvPr>
          <p:cNvSpPr/>
          <p:nvPr/>
        </p:nvSpPr>
        <p:spPr>
          <a:xfrm>
            <a:off x="6110113" y="1005997"/>
            <a:ext cx="2805287" cy="30008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D124AB74-A7F3-4D08-8C3C-B508C7C6A51C}"/>
              </a:ext>
            </a:extLst>
          </p:cNvPr>
          <p:cNvSpPr txBox="1"/>
          <p:nvPr/>
        </p:nvSpPr>
        <p:spPr>
          <a:xfrm>
            <a:off x="814079" y="1017539"/>
            <a:ext cx="1198917" cy="323165"/>
          </a:xfrm>
          <a:prstGeom prst="rect">
            <a:avLst/>
          </a:prstGeom>
          <a:noFill/>
        </p:spPr>
        <p:txBody>
          <a:bodyPr wrap="square" rtlCol="0">
            <a:spAutoFit/>
          </a:bodyPr>
          <a:lstStyle/>
          <a:p>
            <a:pPr algn="ctr"/>
            <a:r>
              <a:rPr lang="zh-CN" altLang="en-US" sz="1500" b="1" dirty="0">
                <a:solidFill>
                  <a:schemeClr val="bg1"/>
                </a:solidFill>
              </a:rPr>
              <a:t>多址接入</a:t>
            </a:r>
          </a:p>
        </p:txBody>
      </p:sp>
      <p:sp>
        <p:nvSpPr>
          <p:cNvPr id="41" name="文本框 40">
            <a:extLst>
              <a:ext uri="{FF2B5EF4-FFF2-40B4-BE49-F238E27FC236}">
                <a16:creationId xmlns:a16="http://schemas.microsoft.com/office/drawing/2014/main" id="{0FCCC336-AB70-403B-BE37-A1B698CF616F}"/>
              </a:ext>
            </a:extLst>
          </p:cNvPr>
          <p:cNvSpPr txBox="1"/>
          <p:nvPr/>
        </p:nvSpPr>
        <p:spPr>
          <a:xfrm>
            <a:off x="1740622" y="985694"/>
            <a:ext cx="287394" cy="369332"/>
          </a:xfrm>
          <a:prstGeom prst="rect">
            <a:avLst/>
          </a:prstGeom>
          <a:noFill/>
        </p:spPr>
        <p:txBody>
          <a:bodyPr wrap="square">
            <a:spAutoFit/>
          </a:bodyPr>
          <a:lstStyle/>
          <a:p>
            <a:r>
              <a:rPr lang="en-US" altLang="zh-CN" b="1" dirty="0">
                <a:solidFill>
                  <a:schemeClr val="bg1"/>
                </a:solidFill>
                <a:latin typeface="Arial Narrow" panose="020B0606020202030204" pitchFamily="34" charset="0"/>
              </a:rPr>
              <a:t>M</a:t>
            </a:r>
            <a:endParaRPr lang="zh-CN" altLang="en-US" dirty="0">
              <a:solidFill>
                <a:schemeClr val="bg1"/>
              </a:solidFill>
            </a:endParaRPr>
          </a:p>
        </p:txBody>
      </p:sp>
      <p:sp>
        <p:nvSpPr>
          <p:cNvPr id="54" name="文本框 53">
            <a:extLst>
              <a:ext uri="{FF2B5EF4-FFF2-40B4-BE49-F238E27FC236}">
                <a16:creationId xmlns:a16="http://schemas.microsoft.com/office/drawing/2014/main" id="{B5431C6C-A9AE-4820-962C-B2D3EB67BE9B}"/>
              </a:ext>
            </a:extLst>
          </p:cNvPr>
          <p:cNvSpPr txBox="1"/>
          <p:nvPr/>
        </p:nvSpPr>
        <p:spPr>
          <a:xfrm>
            <a:off x="1920695" y="985694"/>
            <a:ext cx="287394" cy="369332"/>
          </a:xfrm>
          <a:prstGeom prst="rect">
            <a:avLst/>
          </a:prstGeom>
          <a:noFill/>
        </p:spPr>
        <p:txBody>
          <a:bodyPr wrap="square">
            <a:spAutoFit/>
          </a:bodyPr>
          <a:lstStyle/>
          <a:p>
            <a:r>
              <a:rPr lang="en-US" altLang="zh-CN" b="1" dirty="0">
                <a:solidFill>
                  <a:schemeClr val="bg1"/>
                </a:solidFill>
                <a:latin typeface="Arial Narrow" panose="020B0606020202030204" pitchFamily="34" charset="0"/>
              </a:rPr>
              <a:t>A</a:t>
            </a:r>
            <a:endParaRPr lang="zh-CN" altLang="en-US" dirty="0">
              <a:solidFill>
                <a:schemeClr val="bg1"/>
              </a:solidFill>
            </a:endParaRPr>
          </a:p>
        </p:txBody>
      </p:sp>
      <p:sp>
        <p:nvSpPr>
          <p:cNvPr id="59" name="文本框 58">
            <a:extLst>
              <a:ext uri="{FF2B5EF4-FFF2-40B4-BE49-F238E27FC236}">
                <a16:creationId xmlns:a16="http://schemas.microsoft.com/office/drawing/2014/main" id="{C8D143D7-F7E3-4FC0-A8A1-BD4C812C40DB}"/>
              </a:ext>
            </a:extLst>
          </p:cNvPr>
          <p:cNvSpPr txBox="1"/>
          <p:nvPr/>
        </p:nvSpPr>
        <p:spPr>
          <a:xfrm>
            <a:off x="3824527" y="1017539"/>
            <a:ext cx="1198917" cy="323165"/>
          </a:xfrm>
          <a:prstGeom prst="rect">
            <a:avLst/>
          </a:prstGeom>
          <a:noFill/>
        </p:spPr>
        <p:txBody>
          <a:bodyPr wrap="square" rtlCol="0">
            <a:spAutoFit/>
          </a:bodyPr>
          <a:lstStyle/>
          <a:p>
            <a:pPr algn="ctr"/>
            <a:r>
              <a:rPr lang="zh-CN" altLang="en-US" sz="1500" b="1" dirty="0">
                <a:solidFill>
                  <a:schemeClr val="bg1"/>
                </a:solidFill>
              </a:rPr>
              <a:t>载波监听</a:t>
            </a:r>
          </a:p>
        </p:txBody>
      </p:sp>
      <p:sp>
        <p:nvSpPr>
          <p:cNvPr id="38" name="文本框 37">
            <a:extLst>
              <a:ext uri="{FF2B5EF4-FFF2-40B4-BE49-F238E27FC236}">
                <a16:creationId xmlns:a16="http://schemas.microsoft.com/office/drawing/2014/main" id="{84A31281-0C7C-4AD1-BF1E-5FB4696F26F7}"/>
              </a:ext>
            </a:extLst>
          </p:cNvPr>
          <p:cNvSpPr txBox="1"/>
          <p:nvPr/>
        </p:nvSpPr>
        <p:spPr>
          <a:xfrm>
            <a:off x="4758372" y="986019"/>
            <a:ext cx="287394" cy="369332"/>
          </a:xfrm>
          <a:prstGeom prst="rect">
            <a:avLst/>
          </a:prstGeom>
          <a:noFill/>
        </p:spPr>
        <p:txBody>
          <a:bodyPr wrap="square">
            <a:spAutoFit/>
          </a:bodyPr>
          <a:lstStyle/>
          <a:p>
            <a:r>
              <a:rPr lang="en-US" altLang="zh-CN" b="1" dirty="0">
                <a:solidFill>
                  <a:schemeClr val="bg1"/>
                </a:solidFill>
                <a:latin typeface="Arial Narrow" panose="020B0606020202030204" pitchFamily="34" charset="0"/>
              </a:rPr>
              <a:t>C</a:t>
            </a:r>
            <a:endParaRPr lang="zh-CN" altLang="en-US" dirty="0">
              <a:solidFill>
                <a:schemeClr val="bg1"/>
              </a:solidFill>
            </a:endParaRPr>
          </a:p>
        </p:txBody>
      </p:sp>
      <p:sp>
        <p:nvSpPr>
          <p:cNvPr id="39" name="文本框 38">
            <a:extLst>
              <a:ext uri="{FF2B5EF4-FFF2-40B4-BE49-F238E27FC236}">
                <a16:creationId xmlns:a16="http://schemas.microsoft.com/office/drawing/2014/main" id="{D1527A42-5BA8-4F70-8A58-1322EC2698B7}"/>
              </a:ext>
            </a:extLst>
          </p:cNvPr>
          <p:cNvSpPr txBox="1"/>
          <p:nvPr/>
        </p:nvSpPr>
        <p:spPr>
          <a:xfrm>
            <a:off x="4903911" y="986019"/>
            <a:ext cx="287394" cy="369332"/>
          </a:xfrm>
          <a:prstGeom prst="rect">
            <a:avLst/>
          </a:prstGeom>
          <a:noFill/>
        </p:spPr>
        <p:txBody>
          <a:bodyPr wrap="square">
            <a:spAutoFit/>
          </a:bodyPr>
          <a:lstStyle/>
          <a:p>
            <a:r>
              <a:rPr lang="en-US" altLang="zh-CN" b="1" dirty="0">
                <a:solidFill>
                  <a:schemeClr val="bg1"/>
                </a:solidFill>
                <a:latin typeface="Arial Narrow" panose="020B0606020202030204" pitchFamily="34" charset="0"/>
              </a:rPr>
              <a:t>S</a:t>
            </a:r>
            <a:endParaRPr lang="zh-CN" altLang="en-US" dirty="0">
              <a:solidFill>
                <a:schemeClr val="bg1"/>
              </a:solidFill>
            </a:endParaRPr>
          </a:p>
        </p:txBody>
      </p:sp>
      <p:sp>
        <p:nvSpPr>
          <p:cNvPr id="60" name="文本框 59">
            <a:extLst>
              <a:ext uri="{FF2B5EF4-FFF2-40B4-BE49-F238E27FC236}">
                <a16:creationId xmlns:a16="http://schemas.microsoft.com/office/drawing/2014/main" id="{AB15AA99-A243-45C1-AE07-0B685612E43F}"/>
              </a:ext>
            </a:extLst>
          </p:cNvPr>
          <p:cNvSpPr txBox="1"/>
          <p:nvPr/>
        </p:nvSpPr>
        <p:spPr>
          <a:xfrm>
            <a:off x="6592725" y="1017539"/>
            <a:ext cx="1198917" cy="323165"/>
          </a:xfrm>
          <a:prstGeom prst="rect">
            <a:avLst/>
          </a:prstGeom>
          <a:noFill/>
        </p:spPr>
        <p:txBody>
          <a:bodyPr wrap="square" rtlCol="0">
            <a:spAutoFit/>
          </a:bodyPr>
          <a:lstStyle/>
          <a:p>
            <a:pPr algn="ctr"/>
            <a:r>
              <a:rPr lang="zh-CN" altLang="en-US" sz="1500" b="1" dirty="0">
                <a:solidFill>
                  <a:schemeClr val="bg1"/>
                </a:solidFill>
              </a:rPr>
              <a:t>碰撞检测</a:t>
            </a:r>
          </a:p>
        </p:txBody>
      </p:sp>
      <p:sp>
        <p:nvSpPr>
          <p:cNvPr id="55" name="文本框 54">
            <a:extLst>
              <a:ext uri="{FF2B5EF4-FFF2-40B4-BE49-F238E27FC236}">
                <a16:creationId xmlns:a16="http://schemas.microsoft.com/office/drawing/2014/main" id="{F7208B3A-F0CA-46E2-A78F-A769880DCC09}"/>
              </a:ext>
            </a:extLst>
          </p:cNvPr>
          <p:cNvSpPr txBox="1"/>
          <p:nvPr/>
        </p:nvSpPr>
        <p:spPr>
          <a:xfrm>
            <a:off x="7524191" y="988862"/>
            <a:ext cx="287394" cy="369332"/>
          </a:xfrm>
          <a:prstGeom prst="rect">
            <a:avLst/>
          </a:prstGeom>
          <a:noFill/>
        </p:spPr>
        <p:txBody>
          <a:bodyPr wrap="square">
            <a:spAutoFit/>
          </a:bodyPr>
          <a:lstStyle/>
          <a:p>
            <a:r>
              <a:rPr lang="en-US" altLang="zh-CN" b="1" dirty="0">
                <a:solidFill>
                  <a:schemeClr val="bg1"/>
                </a:solidFill>
                <a:latin typeface="Arial Narrow" panose="020B0606020202030204" pitchFamily="34" charset="0"/>
              </a:rPr>
              <a:t>C</a:t>
            </a:r>
            <a:endParaRPr lang="zh-CN" altLang="en-US" dirty="0">
              <a:solidFill>
                <a:schemeClr val="bg1"/>
              </a:solidFill>
            </a:endParaRPr>
          </a:p>
        </p:txBody>
      </p:sp>
      <p:sp>
        <p:nvSpPr>
          <p:cNvPr id="57" name="文本框 56">
            <a:extLst>
              <a:ext uri="{FF2B5EF4-FFF2-40B4-BE49-F238E27FC236}">
                <a16:creationId xmlns:a16="http://schemas.microsoft.com/office/drawing/2014/main" id="{F625F8B0-68ED-4238-86A5-61737324B156}"/>
              </a:ext>
            </a:extLst>
          </p:cNvPr>
          <p:cNvSpPr txBox="1"/>
          <p:nvPr/>
        </p:nvSpPr>
        <p:spPr>
          <a:xfrm>
            <a:off x="7694399" y="988862"/>
            <a:ext cx="287394" cy="369332"/>
          </a:xfrm>
          <a:prstGeom prst="rect">
            <a:avLst/>
          </a:prstGeom>
          <a:noFill/>
        </p:spPr>
        <p:txBody>
          <a:bodyPr wrap="square">
            <a:spAutoFit/>
          </a:bodyPr>
          <a:lstStyle/>
          <a:p>
            <a:r>
              <a:rPr lang="en-US" altLang="zh-CN" b="1" dirty="0">
                <a:solidFill>
                  <a:schemeClr val="bg1"/>
                </a:solidFill>
                <a:latin typeface="Arial Narrow" panose="020B0606020202030204" pitchFamily="34" charset="0"/>
              </a:rPr>
              <a:t>D</a:t>
            </a:r>
            <a:endParaRPr lang="zh-CN" altLang="en-US" dirty="0">
              <a:solidFill>
                <a:schemeClr val="bg1"/>
              </a:solidFill>
            </a:endParaRPr>
          </a:p>
        </p:txBody>
      </p:sp>
      <p:sp>
        <p:nvSpPr>
          <p:cNvPr id="20" name="矩形 19">
            <a:extLst>
              <a:ext uri="{FF2B5EF4-FFF2-40B4-BE49-F238E27FC236}">
                <a16:creationId xmlns:a16="http://schemas.microsoft.com/office/drawing/2014/main" id="{78E69C25-885E-4CBA-BA70-FE89F11513E9}"/>
              </a:ext>
            </a:extLst>
          </p:cNvPr>
          <p:cNvSpPr/>
          <p:nvPr/>
        </p:nvSpPr>
        <p:spPr>
          <a:xfrm>
            <a:off x="360446" y="1430359"/>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íşlïḍè">
            <a:extLst>
              <a:ext uri="{FF2B5EF4-FFF2-40B4-BE49-F238E27FC236}">
                <a16:creationId xmlns:a16="http://schemas.microsoft.com/office/drawing/2014/main" id="{B0C91897-282F-4CA1-85EA-80D14797123C}"/>
              </a:ext>
            </a:extLst>
          </p:cNvPr>
          <p:cNvSpPr txBox="1"/>
          <p:nvPr/>
        </p:nvSpPr>
        <p:spPr>
          <a:xfrm>
            <a:off x="598367" y="1389618"/>
            <a:ext cx="2435520" cy="48135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多个站点连接在一条总线上，竞争使用总线。</a:t>
            </a:r>
          </a:p>
        </p:txBody>
      </p:sp>
      <p:sp>
        <p:nvSpPr>
          <p:cNvPr id="22" name="矩形 21">
            <a:extLst>
              <a:ext uri="{FF2B5EF4-FFF2-40B4-BE49-F238E27FC236}">
                <a16:creationId xmlns:a16="http://schemas.microsoft.com/office/drawing/2014/main" id="{30048939-591F-407A-A2B6-756162248488}"/>
              </a:ext>
            </a:extLst>
          </p:cNvPr>
          <p:cNvSpPr/>
          <p:nvPr/>
        </p:nvSpPr>
        <p:spPr>
          <a:xfrm>
            <a:off x="3302691" y="1430359"/>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íşlïḍè">
            <a:extLst>
              <a:ext uri="{FF2B5EF4-FFF2-40B4-BE49-F238E27FC236}">
                <a16:creationId xmlns:a16="http://schemas.microsoft.com/office/drawing/2014/main" id="{17A20E68-FDDC-45FD-B2B2-65C6B6E2E2A4}"/>
              </a:ext>
            </a:extLst>
          </p:cNvPr>
          <p:cNvSpPr txBox="1"/>
          <p:nvPr/>
        </p:nvSpPr>
        <p:spPr>
          <a:xfrm>
            <a:off x="3540612" y="1389618"/>
            <a:ext cx="2435520" cy="70773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每个站点在发送帧之前，先要检测一下总线上是否有其他站点在发送帧（“</a:t>
            </a:r>
            <a:r>
              <a:rPr lang="zh-CN" altLang="en-US" sz="1350" b="1" dirty="0">
                <a:solidFill>
                  <a:schemeClr val="accent1">
                    <a:lumMod val="75000"/>
                  </a:schemeClr>
                </a:solidFill>
                <a:latin typeface="Arial Narrow" panose="020B0606020202030204" pitchFamily="34" charset="0"/>
              </a:rPr>
              <a:t>先听后说</a:t>
            </a:r>
            <a:r>
              <a:rPr lang="zh-CN" altLang="en-US" sz="1350" b="1" dirty="0">
                <a:latin typeface="Arial Narrow" panose="020B0606020202030204" pitchFamily="34" charset="0"/>
              </a:rPr>
              <a:t>”）：</a:t>
            </a:r>
          </a:p>
        </p:txBody>
      </p:sp>
      <p:sp>
        <p:nvSpPr>
          <p:cNvPr id="26" name="矩形 25">
            <a:extLst>
              <a:ext uri="{FF2B5EF4-FFF2-40B4-BE49-F238E27FC236}">
                <a16:creationId xmlns:a16="http://schemas.microsoft.com/office/drawing/2014/main" id="{1A1196AD-F7AE-4007-A4D2-27CC5354A92E}"/>
              </a:ext>
            </a:extLst>
          </p:cNvPr>
          <p:cNvSpPr/>
          <p:nvPr/>
        </p:nvSpPr>
        <p:spPr>
          <a:xfrm>
            <a:off x="3590085" y="2186555"/>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íşlïḍè">
            <a:extLst>
              <a:ext uri="{FF2B5EF4-FFF2-40B4-BE49-F238E27FC236}">
                <a16:creationId xmlns:a16="http://schemas.microsoft.com/office/drawing/2014/main" id="{7D1C99B3-FC3B-4E96-8491-C5E2A565E6D8}"/>
              </a:ext>
            </a:extLst>
          </p:cNvPr>
          <p:cNvSpPr txBox="1"/>
          <p:nvPr/>
        </p:nvSpPr>
        <p:spPr>
          <a:xfrm>
            <a:off x="3828006" y="2145814"/>
            <a:ext cx="2145658" cy="90033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若检测到总线空闲</a:t>
            </a:r>
            <a:r>
              <a:rPr lang="en-US" altLang="zh-CN" sz="1350" b="1" dirty="0">
                <a:latin typeface="Arial Narrow" panose="020B0606020202030204" pitchFamily="34" charset="0"/>
              </a:rPr>
              <a:t>96</a:t>
            </a:r>
            <a:r>
              <a:rPr lang="zh-CN" altLang="en-US" sz="1350" b="1" dirty="0">
                <a:latin typeface="Arial Narrow" panose="020B0606020202030204" pitchFamily="34" charset="0"/>
              </a:rPr>
              <a:t>比特时间（发送</a:t>
            </a:r>
            <a:r>
              <a:rPr lang="en-US" altLang="zh-CN" sz="1350" b="1" dirty="0">
                <a:latin typeface="Arial Narrow" panose="020B0606020202030204" pitchFamily="34" charset="0"/>
              </a:rPr>
              <a:t>96</a:t>
            </a:r>
            <a:r>
              <a:rPr lang="zh-CN" altLang="en-US" sz="1350" b="1" dirty="0">
                <a:latin typeface="Arial Narrow" panose="020B0606020202030204" pitchFamily="34" charset="0"/>
              </a:rPr>
              <a:t>比特所耗费的时间，也称为帧间最小间隔），则发送这个帧；</a:t>
            </a:r>
          </a:p>
        </p:txBody>
      </p:sp>
      <p:sp>
        <p:nvSpPr>
          <p:cNvPr id="28" name="矩形 27">
            <a:extLst>
              <a:ext uri="{FF2B5EF4-FFF2-40B4-BE49-F238E27FC236}">
                <a16:creationId xmlns:a16="http://schemas.microsoft.com/office/drawing/2014/main" id="{1E9AB81E-E117-46FD-BF12-9350FCB23EA6}"/>
              </a:ext>
            </a:extLst>
          </p:cNvPr>
          <p:cNvSpPr/>
          <p:nvPr/>
        </p:nvSpPr>
        <p:spPr>
          <a:xfrm>
            <a:off x="3593161" y="3135356"/>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íşlïḍè">
            <a:extLst>
              <a:ext uri="{FF2B5EF4-FFF2-40B4-BE49-F238E27FC236}">
                <a16:creationId xmlns:a16="http://schemas.microsoft.com/office/drawing/2014/main" id="{6B09116A-46C4-476A-81E2-2A8E71DE24E8}"/>
              </a:ext>
            </a:extLst>
          </p:cNvPr>
          <p:cNvSpPr txBox="1"/>
          <p:nvPr/>
        </p:nvSpPr>
        <p:spPr>
          <a:xfrm>
            <a:off x="3831082" y="3094615"/>
            <a:ext cx="2145658" cy="90033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若检测到总线忙，则继续检测并等待总线转为空闲</a:t>
            </a:r>
            <a:r>
              <a:rPr lang="en-US" altLang="zh-CN" sz="1350" b="1" dirty="0">
                <a:latin typeface="Arial Narrow" panose="020B0606020202030204" pitchFamily="34" charset="0"/>
              </a:rPr>
              <a:t>96</a:t>
            </a:r>
            <a:r>
              <a:rPr lang="zh-CN" altLang="en-US" sz="1350" b="1" dirty="0">
                <a:latin typeface="Arial Narrow" panose="020B0606020202030204" pitchFamily="34" charset="0"/>
              </a:rPr>
              <a:t>比特时间，然后发送这个帧。</a:t>
            </a:r>
          </a:p>
        </p:txBody>
      </p:sp>
      <p:sp>
        <p:nvSpPr>
          <p:cNvPr id="30" name="矩形 29">
            <a:extLst>
              <a:ext uri="{FF2B5EF4-FFF2-40B4-BE49-F238E27FC236}">
                <a16:creationId xmlns:a16="http://schemas.microsoft.com/office/drawing/2014/main" id="{A5C3958C-1571-43B4-9BC7-28389BA5F2FA}"/>
              </a:ext>
            </a:extLst>
          </p:cNvPr>
          <p:cNvSpPr/>
          <p:nvPr/>
        </p:nvSpPr>
        <p:spPr>
          <a:xfrm>
            <a:off x="6238718" y="1430359"/>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íşlïḍè">
            <a:extLst>
              <a:ext uri="{FF2B5EF4-FFF2-40B4-BE49-F238E27FC236}">
                <a16:creationId xmlns:a16="http://schemas.microsoft.com/office/drawing/2014/main" id="{1974BEEE-FBB1-4630-A81C-3A91610EF59D}"/>
              </a:ext>
            </a:extLst>
          </p:cNvPr>
          <p:cNvSpPr txBox="1"/>
          <p:nvPr/>
        </p:nvSpPr>
        <p:spPr>
          <a:xfrm>
            <a:off x="6476639" y="1389618"/>
            <a:ext cx="2435520" cy="48135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每个正在发送帧的站点边发送边检测碰撞（“</a:t>
            </a:r>
            <a:r>
              <a:rPr lang="zh-CN" altLang="en-US" sz="1350" b="1" dirty="0">
                <a:solidFill>
                  <a:schemeClr val="accent1">
                    <a:lumMod val="75000"/>
                  </a:schemeClr>
                </a:solidFill>
                <a:latin typeface="Arial Narrow" panose="020B0606020202030204" pitchFamily="34" charset="0"/>
              </a:rPr>
              <a:t>边说边听</a:t>
            </a:r>
            <a:r>
              <a:rPr lang="zh-CN" altLang="en-US" sz="1350" b="1" dirty="0">
                <a:latin typeface="Arial Narrow" panose="020B0606020202030204" pitchFamily="34" charset="0"/>
              </a:rPr>
              <a:t>”）：</a:t>
            </a:r>
          </a:p>
        </p:txBody>
      </p:sp>
      <p:sp>
        <p:nvSpPr>
          <p:cNvPr id="32" name="矩形 31">
            <a:extLst>
              <a:ext uri="{FF2B5EF4-FFF2-40B4-BE49-F238E27FC236}">
                <a16:creationId xmlns:a16="http://schemas.microsoft.com/office/drawing/2014/main" id="{5000BCC3-6FC6-43C9-9021-3538F1836217}"/>
              </a:ext>
            </a:extLst>
          </p:cNvPr>
          <p:cNvSpPr/>
          <p:nvPr/>
        </p:nvSpPr>
        <p:spPr>
          <a:xfrm>
            <a:off x="6528580" y="2186555"/>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íşlïḍè">
            <a:extLst>
              <a:ext uri="{FF2B5EF4-FFF2-40B4-BE49-F238E27FC236}">
                <a16:creationId xmlns:a16="http://schemas.microsoft.com/office/drawing/2014/main" id="{F000C95A-25B9-4EEA-91F8-F3DA8773D84E}"/>
              </a:ext>
            </a:extLst>
          </p:cNvPr>
          <p:cNvSpPr txBox="1"/>
          <p:nvPr/>
        </p:nvSpPr>
        <p:spPr>
          <a:xfrm>
            <a:off x="6766501" y="2145814"/>
            <a:ext cx="2145658" cy="13164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一旦发现总线上出现碰撞，立即停止发送，退避一段随机时间后再次从载波监听开始进行发送（“一旦冲突，立即停说，等待时机，重新再说”）。</a:t>
            </a:r>
          </a:p>
        </p:txBody>
      </p:sp>
      <p:sp>
        <p:nvSpPr>
          <p:cNvPr id="34" name="矩形 33">
            <a:extLst>
              <a:ext uri="{FF2B5EF4-FFF2-40B4-BE49-F238E27FC236}">
                <a16:creationId xmlns:a16="http://schemas.microsoft.com/office/drawing/2014/main" id="{582390D1-43C5-4140-B6AA-7D4F2927C3FD}"/>
              </a:ext>
            </a:extLst>
          </p:cNvPr>
          <p:cNvSpPr/>
          <p:nvPr/>
        </p:nvSpPr>
        <p:spPr>
          <a:xfrm>
            <a:off x="228600" y="1306080"/>
            <a:ext cx="2805287" cy="2831425"/>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b="1" dirty="0"/>
          </a:p>
        </p:txBody>
      </p:sp>
      <p:sp>
        <p:nvSpPr>
          <p:cNvPr id="35" name="矩形 34">
            <a:extLst>
              <a:ext uri="{FF2B5EF4-FFF2-40B4-BE49-F238E27FC236}">
                <a16:creationId xmlns:a16="http://schemas.microsoft.com/office/drawing/2014/main" id="{F1177734-F941-486D-BAF6-D2FD4CEDBCE2}"/>
              </a:ext>
            </a:extLst>
          </p:cNvPr>
          <p:cNvSpPr/>
          <p:nvPr/>
        </p:nvSpPr>
        <p:spPr>
          <a:xfrm>
            <a:off x="3168377" y="1306079"/>
            <a:ext cx="2805287" cy="2831425"/>
          </a:xfrm>
          <a:prstGeom prst="rect">
            <a:avLst/>
          </a:prstGeom>
          <a:no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b="1" dirty="0"/>
          </a:p>
        </p:txBody>
      </p:sp>
      <p:sp>
        <p:nvSpPr>
          <p:cNvPr id="36" name="矩形 35">
            <a:extLst>
              <a:ext uri="{FF2B5EF4-FFF2-40B4-BE49-F238E27FC236}">
                <a16:creationId xmlns:a16="http://schemas.microsoft.com/office/drawing/2014/main" id="{308CC8E4-2332-4ACB-84DB-10AC48F06657}"/>
              </a:ext>
            </a:extLst>
          </p:cNvPr>
          <p:cNvSpPr/>
          <p:nvPr/>
        </p:nvSpPr>
        <p:spPr>
          <a:xfrm>
            <a:off x="6108154" y="1306079"/>
            <a:ext cx="2805287" cy="2831425"/>
          </a:xfrm>
          <a:prstGeom prst="rect">
            <a:avLst/>
          </a:prstGeom>
          <a:noFill/>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b="1" dirty="0"/>
          </a:p>
        </p:txBody>
      </p:sp>
      <p:sp>
        <p:nvSpPr>
          <p:cNvPr id="37" name="AutoShape 5"/>
          <p:cNvSpPr>
            <a:spLocks noChangeArrowheads="1"/>
          </p:cNvSpPr>
          <p:nvPr/>
        </p:nvSpPr>
        <p:spPr bwMode="auto">
          <a:xfrm>
            <a:off x="360446" y="58945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0" name="Rectangle 6"/>
          <p:cNvSpPr>
            <a:spLocks noChangeArrowheads="1"/>
          </p:cNvSpPr>
          <p:nvPr/>
        </p:nvSpPr>
        <p:spPr bwMode="auto">
          <a:xfrm>
            <a:off x="2737480" y="566367"/>
            <a:ext cx="3374237"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a:solidFill>
                  <a:schemeClr val="bg1"/>
                </a:solidFill>
                <a:latin typeface="微软雅黑" panose="020B0503020204020204" pitchFamily="34" charset="-122"/>
                <a:ea typeface="微软雅黑" panose="020B0503020204020204" pitchFamily="34" charset="-122"/>
              </a:rPr>
              <a:t>CSMA/CD</a:t>
            </a:r>
            <a:r>
              <a:rPr lang="zh-CN" altLang="en-US" sz="2000" b="1">
                <a:solidFill>
                  <a:schemeClr val="bg1"/>
                </a:solidFill>
                <a:latin typeface="微软雅黑" panose="020B0503020204020204" pitchFamily="34" charset="-122"/>
                <a:ea typeface="微软雅黑" panose="020B0503020204020204" pitchFamily="34" charset="-122"/>
              </a:rPr>
              <a:t>协议的基本原理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8460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 calcmode="lin" valueType="num">
                                      <p:cBhvr>
                                        <p:cTn id="20" dur="500" fill="hold"/>
                                        <p:tgtEl>
                                          <p:spTgt spid="32"/>
                                        </p:tgtEl>
                                        <p:attrNameLst>
                                          <p:attrName>style.rotation</p:attrName>
                                        </p:attrNameLst>
                                      </p:cBhvr>
                                      <p:tavLst>
                                        <p:tav tm="0">
                                          <p:val>
                                            <p:fltVal val="360"/>
                                          </p:val>
                                        </p:tav>
                                        <p:tav tm="100000">
                                          <p:val>
                                            <p:fltVal val="0"/>
                                          </p:val>
                                        </p:tav>
                                      </p:tavLst>
                                    </p:anim>
                                    <p:animEffect transition="in" filter="fade">
                                      <p:cBhvr>
                                        <p:cTn id="21" dur="500"/>
                                        <p:tgtEl>
                                          <p:spTgt spid="3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7" y="994687"/>
            <a:ext cx="8129015" cy="3901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常常在两个对等的数据链路层之间画出一个数字管道，而在这条数字管道上传输的数据单位是</a:t>
            </a:r>
            <a:r>
              <a:rPr lang="zh-CN" altLang="en-US" sz="2000" b="1" dirty="0">
                <a:solidFill>
                  <a:srgbClr val="FF0000"/>
                </a:solidFill>
                <a:latin typeface="微软雅黑" panose="020B0503020204020204" pitchFamily="34" charset="-122"/>
                <a:ea typeface="微软雅黑" panose="020B0503020204020204" pitchFamily="34" charset="-122"/>
              </a:rPr>
              <a:t>帧</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帧</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Frame</a:t>
            </a:r>
            <a:r>
              <a:rPr lang="zh-CN" altLang="en-US" sz="2000" b="1" dirty="0">
                <a:latin typeface="微软雅黑" panose="020B0503020204020204" pitchFamily="34" charset="-122"/>
                <a:ea typeface="微软雅黑" panose="020B0503020204020204" pitchFamily="34" charset="-122"/>
              </a:rPr>
              <a:t>）是</a:t>
            </a:r>
            <a:r>
              <a:rPr lang="zh-CN" altLang="en-US" sz="2000" b="1" dirty="0">
                <a:solidFill>
                  <a:srgbClr val="FF0000"/>
                </a:solidFill>
                <a:latin typeface="微软雅黑" panose="020B0503020204020204" pitchFamily="34" charset="-122"/>
                <a:ea typeface="微软雅黑" panose="020B0503020204020204" pitchFamily="34" charset="-122"/>
              </a:rPr>
              <a:t>数据链路层对等实体</a:t>
            </a:r>
            <a:r>
              <a:rPr lang="zh-CN" altLang="en-US" sz="2000" b="1" dirty="0">
                <a:latin typeface="微软雅黑" panose="020B0503020204020204" pitchFamily="34" charset="-122"/>
                <a:ea typeface="微软雅黑" panose="020B0503020204020204" pitchFamily="34" charset="-122"/>
              </a:rPr>
              <a:t>之间在水平方向进行逻辑通信的</a:t>
            </a:r>
            <a:r>
              <a:rPr lang="zh-CN" altLang="en-US" sz="2000" b="1" dirty="0">
                <a:solidFill>
                  <a:srgbClr val="FF0000"/>
                </a:solidFill>
                <a:latin typeface="微软雅黑" panose="020B0503020204020204" pitchFamily="34" charset="-122"/>
                <a:ea typeface="微软雅黑" panose="020B0503020204020204" pitchFamily="34" charset="-122"/>
              </a:rPr>
              <a:t>协议数据单元（</a:t>
            </a:r>
            <a:r>
              <a:rPr lang="en-US" altLang="zh-CN" sz="2000" b="1" dirty="0">
                <a:solidFill>
                  <a:srgbClr val="FF0000"/>
                </a:solidFill>
                <a:latin typeface="微软雅黑" panose="020B0503020204020204" pitchFamily="34" charset="-122"/>
                <a:ea typeface="微软雅黑" panose="020B0503020204020204" pitchFamily="34" charset="-122"/>
              </a:rPr>
              <a:t>PDU</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数据链路层不必考虑物理层如何实现比特传输的细节。甚至还可以更简单地设想好像是沿着两个数据链路层之间的水平方向把帧直接发送到对方。</a:t>
            </a:r>
          </a:p>
        </p:txBody>
      </p:sp>
      <p:sp>
        <p:nvSpPr>
          <p:cNvPr id="3" name="AutoShape 5"/>
          <p:cNvSpPr>
            <a:spLocks noChangeArrowheads="1"/>
          </p:cNvSpPr>
          <p:nvPr/>
        </p:nvSpPr>
        <p:spPr bwMode="auto">
          <a:xfrm>
            <a:off x="466347" y="6797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 name="Rectangle 6"/>
          <p:cNvSpPr>
            <a:spLocks noChangeArrowheads="1"/>
          </p:cNvSpPr>
          <p:nvPr/>
        </p:nvSpPr>
        <p:spPr bwMode="auto">
          <a:xfrm>
            <a:off x="4346501" y="646521"/>
            <a:ext cx="4411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5" name="Group 15"/>
          <p:cNvGrpSpPr/>
          <p:nvPr/>
        </p:nvGrpSpPr>
        <p:grpSpPr bwMode="auto">
          <a:xfrm>
            <a:off x="1842675" y="2910879"/>
            <a:ext cx="5448796" cy="569080"/>
            <a:chOff x="567" y="2251"/>
            <a:chExt cx="4808" cy="544"/>
          </a:xfrm>
        </p:grpSpPr>
        <p:sp>
          <p:nvSpPr>
            <p:cNvPr id="6" name="Oval 4"/>
            <p:cNvSpPr>
              <a:spLocks noChangeArrowheads="1"/>
            </p:cNvSpPr>
            <p:nvPr/>
          </p:nvSpPr>
          <p:spPr bwMode="auto">
            <a:xfrm>
              <a:off x="567" y="2251"/>
              <a:ext cx="499" cy="499"/>
            </a:xfrm>
            <a:prstGeom prst="ellipse">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anose="020B0503020204020204" pitchFamily="34" charset="-122"/>
                  <a:ea typeface="微软雅黑" panose="020B0503020204020204" pitchFamily="34" charset="-122"/>
                </a:rPr>
                <a:t>结点</a:t>
              </a:r>
            </a:p>
          </p:txBody>
        </p:sp>
        <p:sp>
          <p:nvSpPr>
            <p:cNvPr id="7" name="Oval 6"/>
            <p:cNvSpPr>
              <a:spLocks noChangeArrowheads="1"/>
            </p:cNvSpPr>
            <p:nvPr/>
          </p:nvSpPr>
          <p:spPr bwMode="auto">
            <a:xfrm>
              <a:off x="4876" y="2251"/>
              <a:ext cx="499" cy="499"/>
            </a:xfrm>
            <a:prstGeom prst="ellipse">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anose="020B0503020204020204" pitchFamily="34" charset="-122"/>
                  <a:ea typeface="微软雅黑" panose="020B0503020204020204" pitchFamily="34" charset="-122"/>
                </a:rPr>
                <a:t>结点</a:t>
              </a:r>
            </a:p>
          </p:txBody>
        </p:sp>
        <p:sp>
          <p:nvSpPr>
            <p:cNvPr id="8" name="Line 8"/>
            <p:cNvSpPr>
              <a:spLocks noChangeShapeType="1"/>
            </p:cNvSpPr>
            <p:nvPr/>
          </p:nvSpPr>
          <p:spPr bwMode="auto">
            <a:xfrm>
              <a:off x="1066" y="2523"/>
              <a:ext cx="381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9" name="AutoShape 7"/>
            <p:cNvSpPr>
              <a:spLocks noChangeArrowheads="1"/>
            </p:cNvSpPr>
            <p:nvPr/>
          </p:nvSpPr>
          <p:spPr bwMode="auto">
            <a:xfrm rot="16200000">
              <a:off x="2676" y="686"/>
              <a:ext cx="544" cy="3674"/>
            </a:xfrm>
            <a:prstGeom prst="can">
              <a:avLst>
                <a:gd name="adj" fmla="val 22418"/>
              </a:avLst>
            </a:prstGeom>
            <a:gradFill rotWithShape="1">
              <a:gsLst>
                <a:gs pos="52000">
                  <a:srgbClr val="99FFCC"/>
                </a:gs>
                <a:gs pos="0">
                  <a:srgbClr val="006600"/>
                </a:gs>
                <a:gs pos="100000">
                  <a:srgbClr val="008000"/>
                </a:gs>
              </a:gsLst>
              <a:lin ang="0" scaled="1"/>
            </a:gra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1383" y="2387"/>
              <a:ext cx="1043" cy="272"/>
            </a:xfrm>
            <a:prstGeom prst="rect">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anose="020B0503020204020204" pitchFamily="34" charset="-122"/>
                  <a:ea typeface="微软雅黑" panose="020B0503020204020204" pitchFamily="34" charset="-122"/>
                </a:rPr>
                <a:t>帧</a:t>
              </a:r>
            </a:p>
          </p:txBody>
        </p:sp>
        <p:sp>
          <p:nvSpPr>
            <p:cNvPr id="11" name="Line 10"/>
            <p:cNvSpPr>
              <a:spLocks noChangeShapeType="1"/>
            </p:cNvSpPr>
            <p:nvPr/>
          </p:nvSpPr>
          <p:spPr bwMode="auto">
            <a:xfrm>
              <a:off x="1066" y="2523"/>
              <a:ext cx="117"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2" name="Rectangle 12"/>
            <p:cNvSpPr>
              <a:spLocks noChangeArrowheads="1"/>
            </p:cNvSpPr>
            <p:nvPr/>
          </p:nvSpPr>
          <p:spPr bwMode="auto">
            <a:xfrm>
              <a:off x="3243" y="2387"/>
              <a:ext cx="1043" cy="272"/>
            </a:xfrm>
            <a:prstGeom prst="rect">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anose="020B0503020204020204" pitchFamily="34" charset="-122"/>
                  <a:ea typeface="微软雅黑" panose="020B0503020204020204" pitchFamily="34" charset="-122"/>
                </a:rPr>
                <a:t>帧</a:t>
              </a:r>
            </a:p>
          </p:txBody>
        </p:sp>
        <p:sp>
          <p:nvSpPr>
            <p:cNvPr id="13" name="Line 13"/>
            <p:cNvSpPr>
              <a:spLocks noChangeShapeType="1"/>
            </p:cNvSpPr>
            <p:nvPr/>
          </p:nvSpPr>
          <p:spPr bwMode="auto">
            <a:xfrm>
              <a:off x="2426"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4" name="Line 14"/>
            <p:cNvSpPr>
              <a:spLocks noChangeShapeType="1"/>
            </p:cNvSpPr>
            <p:nvPr/>
          </p:nvSpPr>
          <p:spPr bwMode="auto">
            <a:xfrm>
              <a:off x="4285"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3" y="62157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 name="Rectangle 6"/>
          <p:cNvSpPr>
            <a:spLocks noChangeArrowheads="1"/>
          </p:cNvSpPr>
          <p:nvPr/>
        </p:nvSpPr>
        <p:spPr bwMode="auto">
          <a:xfrm>
            <a:off x="3139644" y="598485"/>
            <a:ext cx="2854864"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a:solidFill>
                  <a:schemeClr val="bg1"/>
                </a:solidFill>
                <a:latin typeface="微软雅黑" panose="020B0503020204020204" pitchFamily="34" charset="-122"/>
                <a:ea typeface="微软雅黑" panose="020B0503020204020204" pitchFamily="34" charset="-122"/>
              </a:rPr>
              <a:t>协议的要点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398570" y="1092565"/>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准备发送</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菱形 4"/>
          <p:cNvSpPr/>
          <p:nvPr/>
        </p:nvSpPr>
        <p:spPr>
          <a:xfrm>
            <a:off x="458685" y="2294989"/>
            <a:ext cx="2309140"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侦听到载波？</a:t>
            </a:r>
          </a:p>
        </p:txBody>
      </p:sp>
      <p:sp>
        <p:nvSpPr>
          <p:cNvPr id="6" name="矩形 5"/>
          <p:cNvSpPr/>
          <p:nvPr/>
        </p:nvSpPr>
        <p:spPr>
          <a:xfrm>
            <a:off x="398570" y="2993946"/>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96bit</a:t>
            </a:r>
            <a:r>
              <a:rPr lang="zh-CN" altLang="en-US" sz="1200" b="1" dirty="0">
                <a:solidFill>
                  <a:schemeClr val="bg1"/>
                </a:solidFill>
                <a:latin typeface="微软雅黑" panose="020B0503020204020204" pitchFamily="34" charset="-122"/>
                <a:ea typeface="微软雅黑" panose="020B0503020204020204" pitchFamily="34" charset="-122"/>
              </a:rPr>
              <a:t>时间内仍然空闲，开始发送，</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同时进行碰撞检测</a:t>
            </a:r>
          </a:p>
        </p:txBody>
      </p:sp>
      <p:sp>
        <p:nvSpPr>
          <p:cNvPr id="7" name="菱形 6"/>
          <p:cNvSpPr/>
          <p:nvPr/>
        </p:nvSpPr>
        <p:spPr>
          <a:xfrm>
            <a:off x="398570" y="3579497"/>
            <a:ext cx="2429373"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300" b="1" dirty="0">
                <a:solidFill>
                  <a:schemeClr val="bg1"/>
                </a:solidFill>
                <a:latin typeface="微软雅黑" panose="020B0503020204020204" pitchFamily="34" charset="-122"/>
                <a:ea typeface="微软雅黑" panose="020B0503020204020204" pitchFamily="34" charset="-122"/>
              </a:rPr>
              <a:t>检测到碰撞？</a:t>
            </a:r>
          </a:p>
        </p:txBody>
      </p:sp>
      <p:sp>
        <p:nvSpPr>
          <p:cNvPr id="8" name="矩形 7"/>
          <p:cNvSpPr/>
          <p:nvPr/>
        </p:nvSpPr>
        <p:spPr>
          <a:xfrm>
            <a:off x="398570" y="4293570"/>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发送，直到完毕</a:t>
            </a:r>
          </a:p>
        </p:txBody>
      </p:sp>
      <p:sp>
        <p:nvSpPr>
          <p:cNvPr id="9" name="矩形 8"/>
          <p:cNvSpPr/>
          <p:nvPr/>
        </p:nvSpPr>
        <p:spPr>
          <a:xfrm>
            <a:off x="398570" y="1708282"/>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载波侦听，检测信道</a:t>
            </a:r>
          </a:p>
        </p:txBody>
      </p:sp>
      <p:cxnSp>
        <p:nvCxnSpPr>
          <p:cNvPr id="10" name="直接箭头连接符 9"/>
          <p:cNvCxnSpPr/>
          <p:nvPr/>
        </p:nvCxnSpPr>
        <p:spPr>
          <a:xfrm>
            <a:off x="1613254" y="3384697"/>
            <a:ext cx="0" cy="19479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613254" y="4080238"/>
            <a:ext cx="0" cy="2133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613256" y="2795730"/>
            <a:ext cx="1" cy="19821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1613256" y="2099034"/>
            <a:ext cx="1"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613254" y="150145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02183" y="3635068"/>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停止发送数据</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402182" y="109256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等待随机时间</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截断二进制指数算法</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p:cNvCxnSpPr>
            <a:stCxn id="7" idx="3"/>
            <a:endCxn id="15" idx="1"/>
          </p:cNvCxnSpPr>
          <p:nvPr/>
        </p:nvCxnSpPr>
        <p:spPr>
          <a:xfrm>
            <a:off x="2827941" y="3829867"/>
            <a:ext cx="1574242"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5580305" y="1483317"/>
            <a:ext cx="1" cy="136363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2827943" y="1287940"/>
            <a:ext cx="1574241"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2767826" y="1306083"/>
            <a:ext cx="965979"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07710" y="2294978"/>
            <a:ext cx="954107"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是，信道忙</a:t>
            </a:r>
          </a:p>
        </p:txBody>
      </p:sp>
      <p:sp>
        <p:nvSpPr>
          <p:cNvPr id="22" name="TextBox 21"/>
          <p:cNvSpPr txBox="1"/>
          <p:nvPr/>
        </p:nvSpPr>
        <p:spPr>
          <a:xfrm>
            <a:off x="2902528" y="3572771"/>
            <a:ext cx="1107996"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是，发送失败</a:t>
            </a:r>
          </a:p>
        </p:txBody>
      </p:sp>
      <p:sp>
        <p:nvSpPr>
          <p:cNvPr id="23" name="TextBox 22"/>
          <p:cNvSpPr txBox="1"/>
          <p:nvPr/>
        </p:nvSpPr>
        <p:spPr>
          <a:xfrm>
            <a:off x="1239258" y="4059290"/>
            <a:ext cx="338554"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24" name="TextBox 23"/>
          <p:cNvSpPr txBox="1"/>
          <p:nvPr/>
        </p:nvSpPr>
        <p:spPr>
          <a:xfrm>
            <a:off x="1239258" y="2745452"/>
            <a:ext cx="338554" cy="276999"/>
          </a:xfrm>
          <a:prstGeom prst="rect">
            <a:avLst/>
          </a:prstGeom>
          <a:noFill/>
          <a:ln w="9525">
            <a:noFill/>
          </a:ln>
        </p:spPr>
        <p:txBody>
          <a:bodyPr wrap="none" lIns="91436" tIns="45718" rIns="91436" bIns="45718" rtlCol="0">
            <a:spAutoFit/>
          </a:bodyPr>
          <a:lstStyle/>
          <a:p>
            <a:r>
              <a:rPr lang="zh-CN" altLang="en-US" sz="1200" b="1" dirty="0">
                <a:latin typeface="微软雅黑" panose="020B0503020204020204" pitchFamily="34" charset="-122"/>
                <a:ea typeface="微软雅黑" panose="020B0503020204020204" pitchFamily="34" charset="-122"/>
              </a:rPr>
              <a:t>否</a:t>
            </a:r>
          </a:p>
        </p:txBody>
      </p:sp>
      <p:sp>
        <p:nvSpPr>
          <p:cNvPr id="25" name="矩形 24"/>
          <p:cNvSpPr/>
          <p:nvPr/>
        </p:nvSpPr>
        <p:spPr>
          <a:xfrm>
            <a:off x="4402183" y="284694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发送人为干扰信号</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cxnSp>
        <p:nvCxnSpPr>
          <p:cNvPr id="26" name="直接箭头连接符 25"/>
          <p:cNvCxnSpPr>
            <a:stCxn id="15" idx="0"/>
            <a:endCxn id="25" idx="2"/>
          </p:cNvCxnSpPr>
          <p:nvPr/>
        </p:nvCxnSpPr>
        <p:spPr>
          <a:xfrm flipV="1">
            <a:off x="5580304" y="3237697"/>
            <a:ext cx="0" cy="3973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2"/>
          <a:stretch>
            <a:fillRect/>
          </a:stretch>
        </p:blipFill>
        <p:spPr>
          <a:xfrm>
            <a:off x="6841937" y="3381413"/>
            <a:ext cx="2271275" cy="1824317"/>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3" y="904429"/>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9" name="Rectangle 6"/>
          <p:cNvSpPr>
            <a:spLocks noChangeArrowheads="1"/>
          </p:cNvSpPr>
          <p:nvPr/>
        </p:nvSpPr>
        <p:spPr bwMode="auto">
          <a:xfrm>
            <a:off x="2781345" y="898733"/>
            <a:ext cx="356419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3.3.3  </a:t>
            </a:r>
            <a:r>
              <a:rPr lang="zh-CN" altLang="en-US" sz="2000" b="1" dirty="0">
                <a:solidFill>
                  <a:schemeClr val="bg1"/>
                </a:solidFill>
                <a:latin typeface="微软雅黑" panose="020B0503020204020204" pitchFamily="34" charset="-122"/>
                <a:ea typeface="微软雅黑" panose="020B0503020204020204" pitchFamily="34" charset="-122"/>
              </a:rPr>
              <a:t>使用集线器的星形拓扑</a:t>
            </a:r>
          </a:p>
        </p:txBody>
      </p:sp>
      <p:sp>
        <p:nvSpPr>
          <p:cNvPr id="10" name="Rectangle 8"/>
          <p:cNvSpPr>
            <a:spLocks noChangeArrowheads="1"/>
          </p:cNvSpPr>
          <p:nvPr/>
        </p:nvSpPr>
        <p:spPr bwMode="auto">
          <a:xfrm>
            <a:off x="502923" y="1317453"/>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传统以太网最初是使用</a:t>
            </a:r>
            <a:r>
              <a:rPr lang="zh-CN" altLang="en-US" sz="2000" b="1" dirty="0">
                <a:solidFill>
                  <a:srgbClr val="00B050"/>
                </a:solidFill>
                <a:latin typeface="微软雅黑" panose="020B0503020204020204" pitchFamily="34" charset="-122"/>
                <a:ea typeface="微软雅黑" panose="020B0503020204020204" pitchFamily="34" charset="-122"/>
              </a:rPr>
              <a:t>粗同轴电缆</a:t>
            </a:r>
            <a:r>
              <a:rPr lang="zh-CN" altLang="en-US" sz="2000" b="1" dirty="0">
                <a:latin typeface="微软雅黑" panose="020B0503020204020204" pitchFamily="34" charset="-122"/>
                <a:ea typeface="微软雅黑" panose="020B0503020204020204" pitchFamily="34" charset="-122"/>
              </a:rPr>
              <a:t>，后来演进到使用比较便宜的</a:t>
            </a:r>
            <a:r>
              <a:rPr lang="zh-CN" altLang="en-US" sz="2000" b="1" dirty="0">
                <a:solidFill>
                  <a:srgbClr val="00B050"/>
                </a:solidFill>
                <a:latin typeface="微软雅黑" panose="020B0503020204020204" pitchFamily="34" charset="-122"/>
                <a:ea typeface="微软雅黑" panose="020B0503020204020204" pitchFamily="34" charset="-122"/>
              </a:rPr>
              <a:t>细同轴电缆</a:t>
            </a:r>
            <a:r>
              <a:rPr lang="zh-CN" altLang="en-US" sz="2000" b="1" dirty="0">
                <a:latin typeface="微软雅黑" panose="020B0503020204020204" pitchFamily="34" charset="-122"/>
                <a:ea typeface="微软雅黑" panose="020B0503020204020204" pitchFamily="34" charset="-122"/>
              </a:rPr>
              <a:t>，最后发展为使用更便宜和更灵活的</a:t>
            </a:r>
            <a:r>
              <a:rPr lang="zh-CN" altLang="en-US" sz="2000" b="1" dirty="0">
                <a:solidFill>
                  <a:srgbClr val="FF0000"/>
                </a:solidFill>
                <a:latin typeface="微软雅黑" panose="020B0503020204020204" pitchFamily="34" charset="-122"/>
                <a:ea typeface="微软雅黑" panose="020B0503020204020204" pitchFamily="34" charset="-122"/>
              </a:rPr>
              <a:t>双绞线</a:t>
            </a:r>
            <a:r>
              <a:rPr lang="zh-CN" altLang="en-US" sz="2000" b="1" dirty="0">
                <a:latin typeface="微软雅黑" panose="020B0503020204020204" pitchFamily="34" charset="-122"/>
                <a:ea typeface="微软雅黑" panose="020B0503020204020204" pitchFamily="34" charset="-122"/>
              </a:rPr>
              <a:t>。</a:t>
            </a: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采用双绞线的以太网采用</a:t>
            </a:r>
            <a:r>
              <a:rPr lang="zh-CN" altLang="en-US" sz="2000" b="1" dirty="0">
                <a:solidFill>
                  <a:srgbClr val="FF0000"/>
                </a:solidFill>
                <a:latin typeface="微软雅黑" panose="020B0503020204020204" pitchFamily="34" charset="-122"/>
                <a:ea typeface="微软雅黑" panose="020B0503020204020204" pitchFamily="34" charset="-122"/>
              </a:rPr>
              <a:t>星形拓扑</a:t>
            </a:r>
            <a:r>
              <a:rPr lang="zh-CN" altLang="en-US" sz="2000" b="1" dirty="0">
                <a:latin typeface="微软雅黑" panose="020B0503020204020204" pitchFamily="34" charset="-122"/>
                <a:ea typeface="微软雅黑" panose="020B0503020204020204" pitchFamily="34" charset="-122"/>
              </a:rPr>
              <a:t>，在星形的中心则增加了一种可靠性非常高的设备，叫做</a:t>
            </a:r>
            <a:r>
              <a:rPr lang="zh-CN" altLang="en-US" sz="2000" b="1" dirty="0">
                <a:solidFill>
                  <a:srgbClr val="0000FF"/>
                </a:solidFill>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(hub)</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双绞线以太网</a:t>
            </a:r>
            <a:r>
              <a:rPr lang="zh-CN" altLang="en-US" sz="2000" b="1" dirty="0">
                <a:latin typeface="微软雅黑" panose="020B0503020204020204" pitchFamily="34" charset="-122"/>
                <a:ea typeface="微软雅黑" panose="020B0503020204020204" pitchFamily="34" charset="-122"/>
              </a:rPr>
              <a:t>总是和</a:t>
            </a:r>
            <a:r>
              <a:rPr lang="zh-CN" altLang="en-US" sz="2000" b="1" dirty="0">
                <a:solidFill>
                  <a:srgbClr val="FF0000"/>
                </a:solidFill>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配合使用的。</a:t>
            </a:r>
            <a:endParaRPr lang="en-US" altLang="zh-CN" sz="2000" b="1" dirty="0">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通信距离短，每个站到集线器的距离不能超过</a:t>
            </a:r>
            <a:r>
              <a:rPr lang="en-US" altLang="zh-CN" sz="2000" b="1" dirty="0">
                <a:latin typeface="微软雅黑" panose="020B0503020204020204" pitchFamily="34" charset="-122"/>
                <a:ea typeface="微软雅黑" panose="020B0503020204020204" pitchFamily="34" charset="-122"/>
              </a:rPr>
              <a:t>100m</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性价比高</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局域网中统治地位。</a:t>
            </a:r>
          </a:p>
        </p:txBody>
      </p:sp>
      <p:pic>
        <p:nvPicPr>
          <p:cNvPr id="5"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5756" y="2629397"/>
            <a:ext cx="1196549" cy="580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24486" y="1493196"/>
            <a:ext cx="8129015" cy="259258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2" name="Line 7"/>
          <p:cNvSpPr>
            <a:spLocks noChangeShapeType="1"/>
          </p:cNvSpPr>
          <p:nvPr/>
        </p:nvSpPr>
        <p:spPr bwMode="auto">
          <a:xfrm flipV="1">
            <a:off x="1258776" y="2068937"/>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Rectangle 9"/>
          <p:cNvSpPr>
            <a:spLocks noChangeArrowheads="1"/>
          </p:cNvSpPr>
          <p:nvPr/>
        </p:nvSpPr>
        <p:spPr bwMode="auto">
          <a:xfrm>
            <a:off x="7668344" y="1953394"/>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auto">
          <a:xfrm rot="16200000" flipV="1">
            <a:off x="4153306" y="2484666"/>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1078993" y="1953394"/>
            <a:ext cx="228342" cy="225020"/>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10"/>
          <p:cNvSpPr>
            <a:spLocks noChangeShapeType="1"/>
          </p:cNvSpPr>
          <p:nvPr/>
        </p:nvSpPr>
        <p:spPr bwMode="auto">
          <a:xfrm>
            <a:off x="7372522" y="1879445"/>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14"/>
          <p:cNvSpPr/>
          <p:nvPr/>
        </p:nvSpPr>
        <p:spPr bwMode="auto">
          <a:xfrm>
            <a:off x="3320890" y="207876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17"/>
          <p:cNvSpPr>
            <a:spLocks noChangeShapeType="1"/>
          </p:cNvSpPr>
          <p:nvPr/>
        </p:nvSpPr>
        <p:spPr bwMode="auto">
          <a:xfrm rot="16200000" flipV="1">
            <a:off x="5388709" y="2484666"/>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Freeform 19"/>
          <p:cNvSpPr/>
          <p:nvPr/>
        </p:nvSpPr>
        <p:spPr bwMode="auto">
          <a:xfrm>
            <a:off x="7028433" y="2078769"/>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Text Box 22"/>
          <p:cNvSpPr txBox="1">
            <a:spLocks noChangeArrowheads="1"/>
          </p:cNvSpPr>
          <p:nvPr/>
        </p:nvSpPr>
        <p:spPr bwMode="auto">
          <a:xfrm>
            <a:off x="4179548" y="3161387"/>
            <a:ext cx="52369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p>
        </p:txBody>
      </p:sp>
      <p:sp>
        <p:nvSpPr>
          <p:cNvPr id="28" name="Text Box 23"/>
          <p:cNvSpPr txBox="1">
            <a:spLocks noChangeArrowheads="1"/>
          </p:cNvSpPr>
          <p:nvPr/>
        </p:nvSpPr>
        <p:spPr bwMode="auto">
          <a:xfrm>
            <a:off x="5472195" y="3150326"/>
            <a:ext cx="49123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p>
        </p:txBody>
      </p:sp>
      <p:sp>
        <p:nvSpPr>
          <p:cNvPr id="29" name="Text Box 24"/>
          <p:cNvSpPr txBox="1">
            <a:spLocks noChangeArrowheads="1"/>
          </p:cNvSpPr>
          <p:nvPr/>
        </p:nvSpPr>
        <p:spPr bwMode="auto">
          <a:xfrm>
            <a:off x="1715397" y="3150326"/>
            <a:ext cx="538124"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p>
        </p:txBody>
      </p:sp>
      <p:sp>
        <p:nvSpPr>
          <p:cNvPr id="30" name="Text Box 25"/>
          <p:cNvSpPr txBox="1">
            <a:spLocks noChangeArrowheads="1"/>
          </p:cNvSpPr>
          <p:nvPr/>
        </p:nvSpPr>
        <p:spPr bwMode="auto">
          <a:xfrm>
            <a:off x="6629057" y="3147869"/>
            <a:ext cx="50566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p>
        </p:txBody>
      </p:sp>
      <p:sp>
        <p:nvSpPr>
          <p:cNvPr id="31" name="Line 26"/>
          <p:cNvSpPr>
            <a:spLocks noChangeShapeType="1"/>
          </p:cNvSpPr>
          <p:nvPr/>
        </p:nvSpPr>
        <p:spPr bwMode="auto">
          <a:xfrm flipH="1">
            <a:off x="1209238" y="1823705"/>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Text Box 27"/>
          <p:cNvSpPr txBox="1">
            <a:spLocks noChangeArrowheads="1"/>
          </p:cNvSpPr>
          <p:nvPr/>
        </p:nvSpPr>
        <p:spPr bwMode="auto">
          <a:xfrm>
            <a:off x="1562944" y="1669564"/>
            <a:ext cx="347402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p>
        </p:txBody>
      </p:sp>
      <p:sp>
        <p:nvSpPr>
          <p:cNvPr id="33" name="Text Box 28"/>
          <p:cNvSpPr txBox="1">
            <a:spLocks noChangeArrowheads="1"/>
          </p:cNvSpPr>
          <p:nvPr/>
        </p:nvSpPr>
        <p:spPr bwMode="auto">
          <a:xfrm>
            <a:off x="6548764" y="1683044"/>
            <a:ext cx="915631"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53" name="Text Box 48"/>
          <p:cNvSpPr txBox="1">
            <a:spLocks noChangeArrowheads="1"/>
          </p:cNvSpPr>
          <p:nvPr/>
        </p:nvSpPr>
        <p:spPr bwMode="auto">
          <a:xfrm>
            <a:off x="3170459" y="3150326"/>
            <a:ext cx="309695"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p>
        </p:txBody>
      </p:sp>
      <p:pic>
        <p:nvPicPr>
          <p:cNvPr id="6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7894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1682500" y="2484666"/>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5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7894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5"/>
          <p:cNvSpPr>
            <a:spLocks noChangeArrowheads="1"/>
          </p:cNvSpPr>
          <p:nvPr/>
        </p:nvSpPr>
        <p:spPr bwMode="auto">
          <a:xfrm>
            <a:off x="502923" y="88274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1" name="Rectangle 6"/>
          <p:cNvSpPr>
            <a:spLocks noChangeArrowheads="1"/>
          </p:cNvSpPr>
          <p:nvPr/>
        </p:nvSpPr>
        <p:spPr bwMode="auto">
          <a:xfrm>
            <a:off x="1748037" y="859655"/>
            <a:ext cx="5638078"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传统以太网使用同轴电缆，采用总线形拓扑结构</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pic>
        <p:nvPicPr>
          <p:cNvPr id="5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7894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D8469293-85F8-492A-A5CA-74B6C0EF81B6}"/>
              </a:ext>
            </a:extLst>
          </p:cNvPr>
          <p:cNvGrpSpPr/>
          <p:nvPr/>
        </p:nvGrpSpPr>
        <p:grpSpPr>
          <a:xfrm rot="10800000">
            <a:off x="3143131" y="1996227"/>
            <a:ext cx="2820299" cy="164150"/>
            <a:chOff x="2903393" y="4912856"/>
            <a:chExt cx="6282746" cy="499435"/>
          </a:xfrm>
        </p:grpSpPr>
        <p:grpSp>
          <p:nvGrpSpPr>
            <p:cNvPr id="35" name="组合 34">
              <a:extLst>
                <a:ext uri="{FF2B5EF4-FFF2-40B4-BE49-F238E27FC236}">
                  <a16:creationId xmlns:a16="http://schemas.microsoft.com/office/drawing/2014/main" id="{D1A4F1A9-CBD0-4AB1-B48E-DDD339A12674}"/>
                </a:ext>
              </a:extLst>
            </p:cNvPr>
            <p:cNvGrpSpPr/>
            <p:nvPr/>
          </p:nvGrpSpPr>
          <p:grpSpPr>
            <a:xfrm>
              <a:off x="2903393" y="4913046"/>
              <a:ext cx="715365" cy="487645"/>
              <a:chOff x="2903391" y="4919645"/>
              <a:chExt cx="715365" cy="487645"/>
            </a:xfrm>
          </p:grpSpPr>
          <p:sp>
            <p:nvSpPr>
              <p:cNvPr id="44" name="矩形 43">
                <a:extLst>
                  <a:ext uri="{FF2B5EF4-FFF2-40B4-BE49-F238E27FC236}">
                    <a16:creationId xmlns:a16="http://schemas.microsoft.com/office/drawing/2014/main" id="{E37952EA-82B2-4278-A345-28EBB6C56355}"/>
                  </a:ext>
                </a:extLst>
              </p:cNvPr>
              <p:cNvSpPr/>
              <p:nvPr/>
            </p:nvSpPr>
            <p:spPr>
              <a:xfrm>
                <a:off x="3149178" y="4919645"/>
                <a:ext cx="237264" cy="275497"/>
              </a:xfrm>
              <a:prstGeom prst="rect">
                <a:avLst/>
              </a:prstGeom>
              <a:solidFill>
                <a:srgbClr val="F4B919"/>
              </a:solidFill>
              <a:ln w="12700" cap="flat" cmpd="sng" algn="ctr">
                <a:solidFill>
                  <a:srgbClr val="F4B9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Narrow"/>
                  <a:ea typeface="微软雅黑"/>
                </a:endParaRPr>
              </a:p>
            </p:txBody>
          </p:sp>
          <p:sp>
            <p:nvSpPr>
              <p:cNvPr id="45" name="矩形 44">
                <a:extLst>
                  <a:ext uri="{FF2B5EF4-FFF2-40B4-BE49-F238E27FC236}">
                    <a16:creationId xmlns:a16="http://schemas.microsoft.com/office/drawing/2014/main" id="{50BC64E9-9722-4856-9095-86C8E44E0623}"/>
                  </a:ext>
                </a:extLst>
              </p:cNvPr>
              <p:cNvSpPr/>
              <p:nvPr/>
            </p:nvSpPr>
            <p:spPr>
              <a:xfrm>
                <a:off x="2903391" y="5176744"/>
                <a:ext cx="715365" cy="230546"/>
              </a:xfrm>
              <a:prstGeom prst="rect">
                <a:avLst/>
              </a:prstGeom>
              <a:solidFill>
                <a:srgbClr val="F4B919"/>
              </a:solidFill>
              <a:ln w="12700" cap="flat" cmpd="sng" algn="ctr">
                <a:solidFill>
                  <a:srgbClr val="F4B9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Narrow"/>
                  <a:ea typeface="微软雅黑"/>
                </a:endParaRPr>
              </a:p>
            </p:txBody>
          </p:sp>
        </p:grpSp>
        <p:grpSp>
          <p:nvGrpSpPr>
            <p:cNvPr id="36" name="组合 35">
              <a:extLst>
                <a:ext uri="{FF2B5EF4-FFF2-40B4-BE49-F238E27FC236}">
                  <a16:creationId xmlns:a16="http://schemas.microsoft.com/office/drawing/2014/main" id="{20FB3454-7908-4F19-B0CD-5AC64CF31828}"/>
                </a:ext>
              </a:extLst>
            </p:cNvPr>
            <p:cNvGrpSpPr/>
            <p:nvPr/>
          </p:nvGrpSpPr>
          <p:grpSpPr>
            <a:xfrm>
              <a:off x="5719420" y="4912856"/>
              <a:ext cx="715365" cy="487645"/>
              <a:chOff x="3362439" y="4919645"/>
              <a:chExt cx="715365" cy="487645"/>
            </a:xfrm>
          </p:grpSpPr>
          <p:sp>
            <p:nvSpPr>
              <p:cNvPr id="42" name="矩形 41">
                <a:extLst>
                  <a:ext uri="{FF2B5EF4-FFF2-40B4-BE49-F238E27FC236}">
                    <a16:creationId xmlns:a16="http://schemas.microsoft.com/office/drawing/2014/main" id="{68E7EB91-D4A0-47F9-8253-F4ACDCE93C7C}"/>
                  </a:ext>
                </a:extLst>
              </p:cNvPr>
              <p:cNvSpPr/>
              <p:nvPr/>
            </p:nvSpPr>
            <p:spPr>
              <a:xfrm>
                <a:off x="3608227" y="4919645"/>
                <a:ext cx="237265" cy="275497"/>
              </a:xfrm>
              <a:prstGeom prst="rect">
                <a:avLst/>
              </a:prstGeom>
              <a:solidFill>
                <a:srgbClr val="F4B919"/>
              </a:solidFill>
              <a:ln w="12700" cap="flat" cmpd="sng" algn="ctr">
                <a:solidFill>
                  <a:srgbClr val="F4B9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Narrow"/>
                  <a:ea typeface="微软雅黑"/>
                </a:endParaRPr>
              </a:p>
            </p:txBody>
          </p:sp>
          <p:sp>
            <p:nvSpPr>
              <p:cNvPr id="43" name="矩形 42">
                <a:extLst>
                  <a:ext uri="{FF2B5EF4-FFF2-40B4-BE49-F238E27FC236}">
                    <a16:creationId xmlns:a16="http://schemas.microsoft.com/office/drawing/2014/main" id="{FB173052-4AB4-4F35-95FD-4AD46DC5A2D6}"/>
                  </a:ext>
                </a:extLst>
              </p:cNvPr>
              <p:cNvSpPr/>
              <p:nvPr/>
            </p:nvSpPr>
            <p:spPr>
              <a:xfrm>
                <a:off x="3362439" y="5176744"/>
                <a:ext cx="715365" cy="230546"/>
              </a:xfrm>
              <a:prstGeom prst="rect">
                <a:avLst/>
              </a:prstGeom>
              <a:solidFill>
                <a:srgbClr val="F4B919"/>
              </a:solidFill>
              <a:ln w="12700" cap="flat" cmpd="sng" algn="ctr">
                <a:solidFill>
                  <a:srgbClr val="F4B9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Narrow"/>
                  <a:ea typeface="微软雅黑"/>
                </a:endParaRPr>
              </a:p>
            </p:txBody>
          </p:sp>
        </p:grpSp>
        <p:grpSp>
          <p:nvGrpSpPr>
            <p:cNvPr id="37" name="组合 36">
              <a:extLst>
                <a:ext uri="{FF2B5EF4-FFF2-40B4-BE49-F238E27FC236}">
                  <a16:creationId xmlns:a16="http://schemas.microsoft.com/office/drawing/2014/main" id="{572F2765-484B-4582-AA4B-FEEC19B07CF2}"/>
                </a:ext>
              </a:extLst>
            </p:cNvPr>
            <p:cNvGrpSpPr/>
            <p:nvPr/>
          </p:nvGrpSpPr>
          <p:grpSpPr>
            <a:xfrm>
              <a:off x="8470774" y="4924646"/>
              <a:ext cx="715365" cy="487645"/>
              <a:chOff x="2903391" y="4919645"/>
              <a:chExt cx="715365" cy="487645"/>
            </a:xfrm>
          </p:grpSpPr>
          <p:sp>
            <p:nvSpPr>
              <p:cNvPr id="38" name="矩形 37">
                <a:extLst>
                  <a:ext uri="{FF2B5EF4-FFF2-40B4-BE49-F238E27FC236}">
                    <a16:creationId xmlns:a16="http://schemas.microsoft.com/office/drawing/2014/main" id="{25E1C59B-FB96-401D-8FD9-127F6DEE08C1}"/>
                  </a:ext>
                </a:extLst>
              </p:cNvPr>
              <p:cNvSpPr/>
              <p:nvPr/>
            </p:nvSpPr>
            <p:spPr>
              <a:xfrm>
                <a:off x="3149178" y="4919645"/>
                <a:ext cx="237264" cy="275497"/>
              </a:xfrm>
              <a:prstGeom prst="rect">
                <a:avLst/>
              </a:prstGeom>
              <a:solidFill>
                <a:srgbClr val="F4B919"/>
              </a:solidFill>
              <a:ln w="12700" cap="flat" cmpd="sng" algn="ctr">
                <a:solidFill>
                  <a:srgbClr val="F4B9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Narrow"/>
                  <a:ea typeface="微软雅黑"/>
                </a:endParaRPr>
              </a:p>
            </p:txBody>
          </p:sp>
          <p:sp>
            <p:nvSpPr>
              <p:cNvPr id="39" name="矩形 38">
                <a:extLst>
                  <a:ext uri="{FF2B5EF4-FFF2-40B4-BE49-F238E27FC236}">
                    <a16:creationId xmlns:a16="http://schemas.microsoft.com/office/drawing/2014/main" id="{71393A21-A456-4A89-A3BB-26C561BA402E}"/>
                  </a:ext>
                </a:extLst>
              </p:cNvPr>
              <p:cNvSpPr/>
              <p:nvPr/>
            </p:nvSpPr>
            <p:spPr>
              <a:xfrm>
                <a:off x="2903391" y="5176744"/>
                <a:ext cx="715365" cy="230546"/>
              </a:xfrm>
              <a:prstGeom prst="rect">
                <a:avLst/>
              </a:prstGeom>
              <a:solidFill>
                <a:srgbClr val="F4B919"/>
              </a:solidFill>
              <a:ln w="12700" cap="flat" cmpd="sng" algn="ctr">
                <a:solidFill>
                  <a:srgbClr val="F4B9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Narrow"/>
                  <a:ea typeface="微软雅黑"/>
                </a:endParaRPr>
              </a:p>
            </p:txBody>
          </p:sp>
        </p:grpSp>
      </p:grpSp>
      <p:sp>
        <p:nvSpPr>
          <p:cNvPr id="2" name="圆角矩形标注 1"/>
          <p:cNvSpPr/>
          <p:nvPr/>
        </p:nvSpPr>
        <p:spPr>
          <a:xfrm>
            <a:off x="4945487" y="1560088"/>
            <a:ext cx="801104" cy="319357"/>
          </a:xfrm>
          <a:prstGeom prst="wedgeRoundRectCallout">
            <a:avLst>
              <a:gd name="adj1" fmla="val -76297"/>
              <a:gd name="adj2" fmla="val 105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b="1" smtClean="0">
                <a:latin typeface="微软雅黑" panose="020B0503020204020204" pitchFamily="34" charset="-122"/>
                <a:ea typeface="微软雅黑" panose="020B0503020204020204" pitchFamily="34" charset="-122"/>
              </a:rPr>
              <a:t>大量机械接口不可靠</a:t>
            </a:r>
            <a:endParaRPr lang="zh-CN" altLang="en-US" sz="9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98" name="Rectangle 6"/>
          <p:cNvSpPr>
            <a:spLocks noChangeArrowheads="1"/>
          </p:cNvSpPr>
          <p:nvPr/>
        </p:nvSpPr>
        <p:spPr bwMode="auto">
          <a:xfrm>
            <a:off x="2897385" y="641362"/>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使用集线器的双绞线以太网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99" name="圆角矩形 198"/>
          <p:cNvSpPr/>
          <p:nvPr/>
        </p:nvSpPr>
        <p:spPr>
          <a:xfrm>
            <a:off x="502922" y="1106424"/>
            <a:ext cx="8129015" cy="32278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200" name="组合 199"/>
          <p:cNvGrpSpPr/>
          <p:nvPr/>
        </p:nvGrpSpPr>
        <p:grpSpPr>
          <a:xfrm>
            <a:off x="1240362" y="1411177"/>
            <a:ext cx="4483396" cy="2223926"/>
            <a:chOff x="1317360" y="1577877"/>
            <a:chExt cx="6315075" cy="3499865"/>
          </a:xfrm>
        </p:grpSpPr>
        <p:sp>
          <p:nvSpPr>
            <p:cNvPr id="201" name="Text Box 5"/>
            <p:cNvSpPr txBox="1">
              <a:spLocks noChangeArrowheads="1"/>
            </p:cNvSpPr>
            <p:nvPr/>
          </p:nvSpPr>
          <p:spPr bwMode="auto">
            <a:xfrm>
              <a:off x="4018669" y="2434556"/>
              <a:ext cx="1127146" cy="53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集线器</a:t>
              </a:r>
            </a:p>
          </p:txBody>
        </p:sp>
        <p:sp>
          <p:nvSpPr>
            <p:cNvPr id="202" name="Line 6"/>
            <p:cNvSpPr>
              <a:spLocks noChangeShapeType="1"/>
            </p:cNvSpPr>
            <p:nvPr/>
          </p:nvSpPr>
          <p:spPr bwMode="auto">
            <a:xfrm flipV="1">
              <a:off x="1317360" y="3272755"/>
              <a:ext cx="2806700" cy="3873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3" name="Line 7"/>
            <p:cNvSpPr>
              <a:spLocks noChangeShapeType="1"/>
            </p:cNvSpPr>
            <p:nvPr/>
          </p:nvSpPr>
          <p:spPr bwMode="auto">
            <a:xfrm>
              <a:off x="2440386" y="1986881"/>
              <a:ext cx="1824698" cy="115887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4" name="Line 8"/>
            <p:cNvSpPr>
              <a:spLocks noChangeShapeType="1"/>
            </p:cNvSpPr>
            <p:nvPr/>
          </p:nvSpPr>
          <p:spPr bwMode="auto">
            <a:xfrm flipV="1">
              <a:off x="4124061" y="3401342"/>
              <a:ext cx="423069" cy="167640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5" name="Line 9"/>
            <p:cNvSpPr>
              <a:spLocks noChangeShapeType="1"/>
            </p:cNvSpPr>
            <p:nvPr/>
          </p:nvSpPr>
          <p:spPr bwMode="auto">
            <a:xfrm flipH="1">
              <a:off x="4686433" y="1855117"/>
              <a:ext cx="1683676" cy="1417638"/>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6" name="Line 10"/>
            <p:cNvSpPr>
              <a:spLocks noChangeShapeType="1"/>
            </p:cNvSpPr>
            <p:nvPr/>
          </p:nvSpPr>
          <p:spPr bwMode="auto">
            <a:xfrm>
              <a:off x="4825735" y="3401343"/>
              <a:ext cx="2806700" cy="13017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pic>
          <p:nvPicPr>
            <p:cNvPr id="2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5282767" y="4423692"/>
              <a:ext cx="1524538" cy="4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两对双绞线</a:t>
              </a:r>
            </a:p>
          </p:txBody>
        </p:sp>
        <p:sp>
          <p:nvSpPr>
            <p:cNvPr id="216" name="Line 18"/>
            <p:cNvSpPr>
              <a:spLocks noChangeShapeType="1"/>
            </p:cNvSpPr>
            <p:nvPr/>
          </p:nvSpPr>
          <p:spPr bwMode="auto">
            <a:xfrm flipV="1">
              <a:off x="6110420" y="3531517"/>
              <a:ext cx="259688" cy="941388"/>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7" name="Text Box 19"/>
            <p:cNvSpPr txBox="1">
              <a:spLocks noChangeArrowheads="1"/>
            </p:cNvSpPr>
            <p:nvPr/>
          </p:nvSpPr>
          <p:spPr bwMode="auto">
            <a:xfrm>
              <a:off x="6793992" y="1577877"/>
              <a:ext cx="838135" cy="53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站点</a:t>
              </a:r>
            </a:p>
          </p:txBody>
        </p:sp>
        <p:sp>
          <p:nvSpPr>
            <p:cNvPr id="218" name="Text Box 20"/>
            <p:cNvSpPr txBox="1">
              <a:spLocks noChangeArrowheads="1"/>
            </p:cNvSpPr>
            <p:nvPr/>
          </p:nvSpPr>
          <p:spPr bwMode="auto">
            <a:xfrm>
              <a:off x="5693506" y="2553616"/>
              <a:ext cx="1565090" cy="4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anose="020B0503020204020204" pitchFamily="34" charset="-122"/>
                  <a:ea typeface="微软雅黑" panose="020B0503020204020204" pitchFamily="34" charset="-122"/>
                </a:rPr>
                <a:t>RJ-45 </a:t>
              </a:r>
              <a:r>
                <a:rPr lang="zh-CN" altLang="en-US" sz="1400" b="1" dirty="0">
                  <a:solidFill>
                    <a:srgbClr val="0000FF"/>
                  </a:solidFill>
                  <a:latin typeface="微软雅黑" panose="020B0503020204020204" pitchFamily="34" charset="-122"/>
                  <a:ea typeface="微软雅黑" panose="020B0503020204020204" pitchFamily="34" charset="-122"/>
                </a:rPr>
                <a:t>插头</a:t>
              </a:r>
            </a:p>
          </p:txBody>
        </p:sp>
        <p:sp>
          <p:nvSpPr>
            <p:cNvPr id="219" name="Line 21"/>
            <p:cNvSpPr>
              <a:spLocks noChangeShapeType="1"/>
            </p:cNvSpPr>
            <p:nvPr/>
          </p:nvSpPr>
          <p:spPr bwMode="auto">
            <a:xfrm>
              <a:off x="6753622" y="2929873"/>
              <a:ext cx="600207" cy="530224"/>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20" name="Line 22"/>
            <p:cNvSpPr>
              <a:spLocks noChangeShapeType="1"/>
            </p:cNvSpPr>
            <p:nvPr/>
          </p:nvSpPr>
          <p:spPr bwMode="auto">
            <a:xfrm flipH="1">
              <a:off x="5388109" y="2929873"/>
              <a:ext cx="718873" cy="403226"/>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pic>
        <p:nvPicPr>
          <p:cNvPr id="2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566" y="1424163"/>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434" y="2787774"/>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969" y="3569574"/>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977" y="264375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1857" y="1329327"/>
            <a:ext cx="617800" cy="617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46"/>
          <p:cNvSpPr>
            <a:spLocks noChangeArrowheads="1"/>
          </p:cNvSpPr>
          <p:nvPr/>
        </p:nvSpPr>
        <p:spPr bwMode="auto">
          <a:xfrm>
            <a:off x="4446557" y="3635172"/>
            <a:ext cx="3891891" cy="656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lnSpc>
                <a:spcPts val="2200"/>
              </a:lnSpc>
              <a:buClr>
                <a:srgbClr val="0070C0"/>
              </a:buClr>
            </a:pPr>
            <a:r>
              <a:rPr lang="en-US" altLang="zh-CN" sz="1600" b="1" dirty="0">
                <a:latin typeface="微软雅黑" panose="020B0503020204020204" pitchFamily="34" charset="-122"/>
                <a:ea typeface="微软雅黑" panose="020B0503020204020204" pitchFamily="34" charset="-122"/>
              </a:rPr>
              <a:t>1990 </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IEEE </a:t>
            </a:r>
            <a:r>
              <a:rPr lang="zh-CN" altLang="en-US" sz="1600" b="1" dirty="0">
                <a:latin typeface="微软雅黑" panose="020B0503020204020204" pitchFamily="34" charset="-122"/>
                <a:ea typeface="微软雅黑" panose="020B0503020204020204" pitchFamily="34" charset="-122"/>
              </a:rPr>
              <a:t>制定出采用双绞线的星形以太网 </a:t>
            </a:r>
            <a:r>
              <a:rPr lang="en-US" altLang="zh-CN" sz="1600" b="1" dirty="0">
                <a:solidFill>
                  <a:srgbClr val="FF0000"/>
                </a:solidFill>
                <a:latin typeface="微软雅黑" panose="020B0503020204020204" pitchFamily="34" charset="-122"/>
                <a:ea typeface="微软雅黑" panose="020B0503020204020204" pitchFamily="34" charset="-122"/>
              </a:rPr>
              <a:t>10BASE-T</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的标准 </a:t>
            </a:r>
            <a:r>
              <a:rPr lang="en-US" altLang="zh-CN" sz="1600" b="1" dirty="0">
                <a:latin typeface="微软雅黑" panose="020B0503020204020204" pitchFamily="34" charset="-122"/>
                <a:ea typeface="微软雅黑" panose="020B0503020204020204" pitchFamily="34" charset="-122"/>
              </a:rPr>
              <a:t>802.3i</a:t>
            </a:r>
            <a:r>
              <a:rPr lang="zh-CN" altLang="en-US" sz="16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2" y="133891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3" y="8231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3150464" y="800040"/>
            <a:ext cx="283322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星形以太网 </a:t>
            </a:r>
            <a:r>
              <a:rPr lang="en-US" altLang="zh-CN" sz="2000" b="1" dirty="0">
                <a:solidFill>
                  <a:schemeClr val="bg1"/>
                </a:solidFill>
                <a:latin typeface="微软雅黑" panose="020B0503020204020204" pitchFamily="34" charset="-122"/>
                <a:ea typeface="微软雅黑" panose="020B0503020204020204" pitchFamily="34" charset="-122"/>
              </a:rPr>
              <a:t>10BASE-T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330993" y="1607533"/>
            <a:ext cx="4671583" cy="1860729"/>
            <a:chOff x="2504728" y="2420888"/>
            <a:chExt cx="5089394" cy="2027149"/>
          </a:xfrm>
        </p:grpSpPr>
        <p:sp>
          <p:nvSpPr>
            <p:cNvPr id="9" name="矩形 8"/>
            <p:cNvSpPr/>
            <p:nvPr/>
          </p:nvSpPr>
          <p:spPr>
            <a:xfrm>
              <a:off x="2504728" y="2420888"/>
              <a:ext cx="683180" cy="570016"/>
            </a:xfrm>
            <a:prstGeom prst="rect">
              <a:avLst/>
            </a:prstGeom>
            <a:noFill/>
          </p:spPr>
          <p:txBody>
            <a:bodyPr wrap="none">
              <a:spAutoFit/>
            </a:bodyPr>
            <a:lstStyle/>
            <a:p>
              <a:r>
                <a:rPr lang="en-US" altLang="zh-CN" sz="2800" b="1" u="sng" dirty="0">
                  <a:solidFill>
                    <a:srgbClr val="0000FF"/>
                  </a:solidFill>
                  <a:latin typeface="微软雅黑" panose="020B0503020204020204" pitchFamily="34" charset="-122"/>
                  <a:ea typeface="微软雅黑" panose="020B0503020204020204" pitchFamily="34" charset="-122"/>
                </a:rPr>
                <a:t>10</a:t>
              </a:r>
              <a:endParaRPr lang="zh-CN" altLang="en-US" sz="2800" b="1" u="sng" dirty="0">
                <a:solidFill>
                  <a:srgbClr val="0000FF"/>
                </a:solidFill>
                <a:latin typeface="微软雅黑" panose="020B0503020204020204" pitchFamily="34" charset="-122"/>
                <a:ea typeface="微软雅黑" panose="020B0503020204020204" pitchFamily="34" charset="-122"/>
              </a:endParaRPr>
            </a:p>
          </p:txBody>
        </p:sp>
        <p:sp>
          <p:nvSpPr>
            <p:cNvPr id="10" name="矩形 9"/>
            <p:cNvSpPr/>
            <p:nvPr/>
          </p:nvSpPr>
          <p:spPr>
            <a:xfrm>
              <a:off x="3008784" y="2420888"/>
              <a:ext cx="1221062" cy="570016"/>
            </a:xfrm>
            <a:prstGeom prst="rect">
              <a:avLst/>
            </a:prstGeom>
            <a:noFill/>
          </p:spPr>
          <p:txBody>
            <a:bodyPr wrap="none">
              <a:spAutoFit/>
            </a:bodyPr>
            <a:lstStyle/>
            <a:p>
              <a:r>
                <a:rPr lang="en-US" altLang="zh-CN" sz="2800" b="1" u="sng" dirty="0">
                  <a:solidFill>
                    <a:srgbClr val="0000FF"/>
                  </a:solidFill>
                  <a:latin typeface="微软雅黑" panose="020B0503020204020204" pitchFamily="34" charset="-122"/>
                  <a:ea typeface="微软雅黑" panose="020B0503020204020204" pitchFamily="34" charset="-122"/>
                </a:rPr>
                <a:t>BASE</a:t>
              </a:r>
              <a:endParaRPr lang="zh-CN" altLang="en-US" sz="2800" b="1" u="sng" dirty="0">
                <a:solidFill>
                  <a:srgbClr val="0000FF"/>
                </a:solidFill>
                <a:latin typeface="微软雅黑" panose="020B0503020204020204" pitchFamily="34" charset="-122"/>
                <a:ea typeface="微软雅黑" panose="020B0503020204020204" pitchFamily="34" charset="-122"/>
              </a:endParaRPr>
            </a:p>
          </p:txBody>
        </p:sp>
        <p:sp>
          <p:nvSpPr>
            <p:cNvPr id="11" name="矩形 10"/>
            <p:cNvSpPr/>
            <p:nvPr/>
          </p:nvSpPr>
          <p:spPr>
            <a:xfrm>
              <a:off x="4185958" y="2463279"/>
              <a:ext cx="382872" cy="502955"/>
            </a:xfrm>
            <a:prstGeom prst="rect">
              <a:avLst/>
            </a:prstGeom>
          </p:spPr>
          <p:txBody>
            <a:bodyPr wrap="square">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p:cNvSpPr/>
            <p:nvPr/>
          </p:nvSpPr>
          <p:spPr>
            <a:xfrm>
              <a:off x="4651464" y="2420888"/>
              <a:ext cx="445673" cy="570016"/>
            </a:xfrm>
            <a:prstGeom prst="rect">
              <a:avLst/>
            </a:prstGeom>
            <a:noFill/>
          </p:spPr>
          <p:txBody>
            <a:bodyPr wrap="none">
              <a:spAutoFit/>
            </a:bodyPr>
            <a:lstStyle/>
            <a:p>
              <a:pPr algn="ctr"/>
              <a:r>
                <a:rPr lang="en-US" altLang="zh-CN" sz="2800" b="1" u="sng" dirty="0">
                  <a:solidFill>
                    <a:srgbClr val="0000FF"/>
                  </a:solidFill>
                  <a:latin typeface="微软雅黑" panose="020B0503020204020204" pitchFamily="34" charset="-122"/>
                  <a:ea typeface="微软雅黑" panose="020B0503020204020204" pitchFamily="34" charset="-122"/>
                </a:rPr>
                <a:t>T</a:t>
              </a:r>
              <a:endParaRPr lang="zh-CN" altLang="en-US" sz="2800" b="1" u="sng" dirty="0">
                <a:solidFill>
                  <a:srgbClr val="0000FF"/>
                </a:solidFill>
                <a:latin typeface="微软雅黑" panose="020B0503020204020204" pitchFamily="34" charset="-122"/>
                <a:ea typeface="微软雅黑" panose="020B0503020204020204" pitchFamily="34" charset="-122"/>
              </a:endParaRPr>
            </a:p>
          </p:txBody>
        </p:sp>
        <p:cxnSp>
          <p:nvCxnSpPr>
            <p:cNvPr id="13" name="肘形连接符 12"/>
            <p:cNvCxnSpPr>
              <a:stCxn id="12" idx="2"/>
            </p:cNvCxnSpPr>
            <p:nvPr/>
          </p:nvCxnSpPr>
          <p:spPr bwMode="auto">
            <a:xfrm rot="16200000" flipH="1">
              <a:off x="5630707" y="2234496"/>
              <a:ext cx="294077" cy="1806891"/>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638508" y="3076646"/>
              <a:ext cx="955614" cy="402364"/>
            </a:xfrm>
            <a:prstGeom prst="rect">
              <a:avLst/>
            </a:prstGeom>
          </p:spPr>
          <p:txBody>
            <a:bodyPr wrap="none">
              <a:spAutoFit/>
            </a:bodyPr>
            <a:lstStyle/>
            <a:p>
              <a:r>
                <a:rPr lang="zh-CN" altLang="zh-CN" b="1" dirty="0">
                  <a:solidFill>
                    <a:srgbClr val="0000CC"/>
                  </a:solidFill>
                  <a:latin typeface="微软雅黑" panose="020B0503020204020204" pitchFamily="34" charset="-122"/>
                  <a:ea typeface="微软雅黑" panose="020B0503020204020204" pitchFamily="34" charset="-122"/>
                </a:rPr>
                <a:t>双绞线</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15" name="肘形连接符 14"/>
            <p:cNvCxnSpPr>
              <a:stCxn id="10" idx="2"/>
            </p:cNvCxnSpPr>
            <p:nvPr/>
          </p:nvCxnSpPr>
          <p:spPr bwMode="auto">
            <a:xfrm rot="16200000" flipH="1">
              <a:off x="4183352" y="2426866"/>
              <a:ext cx="752547" cy="1880622"/>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499938" y="3551576"/>
              <a:ext cx="704137" cy="402364"/>
            </a:xfrm>
            <a:prstGeom prst="rect">
              <a:avLst/>
            </a:prstGeom>
          </p:spPr>
          <p:txBody>
            <a:bodyPr wrap="none">
              <a:spAutoFit/>
            </a:bodyPr>
            <a:lstStyle/>
            <a:p>
              <a:r>
                <a:rPr lang="zh-CN" altLang="zh-CN" b="1" dirty="0">
                  <a:solidFill>
                    <a:srgbClr val="0000CC"/>
                  </a:solidFill>
                  <a:latin typeface="微软雅黑" panose="020B0503020204020204" pitchFamily="34" charset="-122"/>
                  <a:ea typeface="微软雅黑" panose="020B0503020204020204" pitchFamily="34" charset="-122"/>
                </a:rPr>
                <a:t>基带</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17" name="肘形连接符 16"/>
            <p:cNvCxnSpPr>
              <a:stCxn id="9" idx="2"/>
            </p:cNvCxnSpPr>
            <p:nvPr/>
          </p:nvCxnSpPr>
          <p:spPr bwMode="auto">
            <a:xfrm rot="16200000" flipH="1">
              <a:off x="3133985" y="2703236"/>
              <a:ext cx="1256599" cy="1831932"/>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678251" y="4045673"/>
              <a:ext cx="2340486" cy="402364"/>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速率为 </a:t>
              </a:r>
              <a:r>
                <a:rPr lang="en-US" altLang="zh-CN" b="1" dirty="0">
                  <a:solidFill>
                    <a:srgbClr val="0000CC"/>
                  </a:solidFill>
                  <a:latin typeface="微软雅黑" panose="020B0503020204020204" pitchFamily="34" charset="-122"/>
                  <a:ea typeface="微软雅黑" panose="020B0503020204020204" pitchFamily="34" charset="-122"/>
                </a:rPr>
                <a:t>10 Mbit/s </a:t>
              </a:r>
              <a:endParaRPr lang="zh-CN" altLang="en-US" b="1" dirty="0">
                <a:solidFill>
                  <a:srgbClr val="0000C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92E2957-02DC-4BA6-B886-216598ACA824}"/>
              </a:ext>
            </a:extLst>
          </p:cNvPr>
          <p:cNvSpPr txBox="1"/>
          <p:nvPr/>
        </p:nvSpPr>
        <p:spPr>
          <a:xfrm>
            <a:off x="5114136" y="975128"/>
            <a:ext cx="731849" cy="415498"/>
          </a:xfrm>
          <a:prstGeom prst="rect">
            <a:avLst/>
          </a:prstGeom>
          <a:noFill/>
        </p:spPr>
        <p:txBody>
          <a:bodyPr wrap="square" rtlCol="0">
            <a:spAutoFit/>
          </a:bodyPr>
          <a:lstStyle/>
          <a:p>
            <a:pPr algn="ctr"/>
            <a:r>
              <a:rPr lang="en-US" altLang="zh-CN" sz="2100" b="1" dirty="0">
                <a:solidFill>
                  <a:schemeClr val="accent1">
                    <a:lumMod val="75000"/>
                  </a:schemeClr>
                </a:solidFill>
                <a:latin typeface="Arial Black" panose="020B0A04020102020204" pitchFamily="34" charset="0"/>
              </a:rPr>
              <a:t>A</a:t>
            </a:r>
            <a:endParaRPr lang="zh-CN" altLang="en-US" sz="2100" b="1" dirty="0">
              <a:solidFill>
                <a:schemeClr val="accent1">
                  <a:lumMod val="75000"/>
                </a:schemeClr>
              </a:solidFill>
              <a:latin typeface="Arial Black" panose="020B0A04020102020204" pitchFamily="34" charset="0"/>
            </a:endParaRPr>
          </a:p>
        </p:txBody>
      </p:sp>
      <p:grpSp>
        <p:nvGrpSpPr>
          <p:cNvPr id="8" name="组合 7">
            <a:extLst>
              <a:ext uri="{FF2B5EF4-FFF2-40B4-BE49-F238E27FC236}">
                <a16:creationId xmlns:a16="http://schemas.microsoft.com/office/drawing/2014/main" id="{124E3933-4813-46D1-BE1B-BDD66EF56FEB}"/>
              </a:ext>
            </a:extLst>
          </p:cNvPr>
          <p:cNvGrpSpPr/>
          <p:nvPr/>
        </p:nvGrpSpPr>
        <p:grpSpPr>
          <a:xfrm>
            <a:off x="699830" y="923994"/>
            <a:ext cx="7885004" cy="745513"/>
            <a:chOff x="933106" y="1231991"/>
            <a:chExt cx="10513339" cy="994017"/>
          </a:xfrm>
        </p:grpSpPr>
        <p:sp>
          <p:nvSpPr>
            <p:cNvPr id="80" name="íşlïḍè">
              <a:extLst>
                <a:ext uri="{FF2B5EF4-FFF2-40B4-BE49-F238E27FC236}">
                  <a16:creationId xmlns:a16="http://schemas.microsoft.com/office/drawing/2014/main" id="{667FD754-DAA6-4179-AE61-F0DA86843747}"/>
                </a:ext>
              </a:extLst>
            </p:cNvPr>
            <p:cNvSpPr txBox="1"/>
            <p:nvPr/>
          </p:nvSpPr>
          <p:spPr>
            <a:xfrm>
              <a:off x="933106" y="1231991"/>
              <a:ext cx="10513339" cy="65958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【2019</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34】100BaseT</a:t>
              </a:r>
              <a:r>
                <a:rPr lang="zh-CN" altLang="en-US" sz="1350" b="1" dirty="0">
                  <a:latin typeface="Arial Narrow" panose="020B0606020202030204" pitchFamily="34" charset="0"/>
                </a:rPr>
                <a:t>快速以太网使用的导向传输介质是（      ）。</a:t>
              </a:r>
            </a:p>
          </p:txBody>
        </p:sp>
        <p:sp>
          <p:nvSpPr>
            <p:cNvPr id="16" name="íşlïḍè">
              <a:extLst>
                <a:ext uri="{FF2B5EF4-FFF2-40B4-BE49-F238E27FC236}">
                  <a16:creationId xmlns:a16="http://schemas.microsoft.com/office/drawing/2014/main" id="{0ADA3CD1-F9B0-48F2-BCFE-E2490980E188}"/>
                </a:ext>
              </a:extLst>
            </p:cNvPr>
            <p:cNvSpPr txBox="1"/>
            <p:nvPr/>
          </p:nvSpPr>
          <p:spPr>
            <a:xfrm>
              <a:off x="2565068" y="1813191"/>
              <a:ext cx="1410879" cy="41281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双绞线</a:t>
              </a:r>
            </a:p>
          </p:txBody>
        </p:sp>
        <p:sp>
          <p:nvSpPr>
            <p:cNvPr id="17" name="íşlïḍè">
              <a:extLst>
                <a:ext uri="{FF2B5EF4-FFF2-40B4-BE49-F238E27FC236}">
                  <a16:creationId xmlns:a16="http://schemas.microsoft.com/office/drawing/2014/main" id="{E216D6B2-4128-4631-A484-10E3F77D759C}"/>
                </a:ext>
              </a:extLst>
            </p:cNvPr>
            <p:cNvSpPr txBox="1"/>
            <p:nvPr/>
          </p:nvSpPr>
          <p:spPr>
            <a:xfrm>
              <a:off x="4780713" y="1813191"/>
              <a:ext cx="1410879" cy="41281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单模光纤</a:t>
              </a:r>
            </a:p>
          </p:txBody>
        </p:sp>
        <p:sp>
          <p:nvSpPr>
            <p:cNvPr id="18" name="íşlïḍè">
              <a:extLst>
                <a:ext uri="{FF2B5EF4-FFF2-40B4-BE49-F238E27FC236}">
                  <a16:creationId xmlns:a16="http://schemas.microsoft.com/office/drawing/2014/main" id="{B63DE438-74EF-45FC-920A-F4546A40322F}"/>
                </a:ext>
              </a:extLst>
            </p:cNvPr>
            <p:cNvSpPr txBox="1"/>
            <p:nvPr/>
          </p:nvSpPr>
          <p:spPr>
            <a:xfrm>
              <a:off x="6996358" y="1813191"/>
              <a:ext cx="1410879" cy="41281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多模光纤</a:t>
              </a:r>
            </a:p>
          </p:txBody>
        </p:sp>
        <p:sp>
          <p:nvSpPr>
            <p:cNvPr id="19" name="íşlïḍè">
              <a:extLst>
                <a:ext uri="{FF2B5EF4-FFF2-40B4-BE49-F238E27FC236}">
                  <a16:creationId xmlns:a16="http://schemas.microsoft.com/office/drawing/2014/main" id="{CE0B30F8-9021-425B-AB29-67B79565367B}"/>
                </a:ext>
              </a:extLst>
            </p:cNvPr>
            <p:cNvSpPr txBox="1"/>
            <p:nvPr/>
          </p:nvSpPr>
          <p:spPr>
            <a:xfrm>
              <a:off x="9212003" y="1813191"/>
              <a:ext cx="1410879" cy="41281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同轴电缆</a:t>
              </a:r>
            </a:p>
          </p:txBody>
        </p:sp>
      </p:grpSp>
      <p:grpSp>
        <p:nvGrpSpPr>
          <p:cNvPr id="20" name="组合 19">
            <a:extLst>
              <a:ext uri="{FF2B5EF4-FFF2-40B4-BE49-F238E27FC236}">
                <a16:creationId xmlns:a16="http://schemas.microsoft.com/office/drawing/2014/main" id="{DFE267F8-056F-4A7B-9290-44E690BB9AD3}"/>
              </a:ext>
            </a:extLst>
          </p:cNvPr>
          <p:cNvGrpSpPr/>
          <p:nvPr/>
        </p:nvGrpSpPr>
        <p:grpSpPr>
          <a:xfrm>
            <a:off x="876945" y="1787758"/>
            <a:ext cx="6434966" cy="2295543"/>
            <a:chOff x="1169259" y="2383677"/>
            <a:chExt cx="8579955" cy="3060724"/>
          </a:xfrm>
        </p:grpSpPr>
        <p:grpSp>
          <p:nvGrpSpPr>
            <p:cNvPr id="15" name="组合 14">
              <a:extLst>
                <a:ext uri="{FF2B5EF4-FFF2-40B4-BE49-F238E27FC236}">
                  <a16:creationId xmlns:a16="http://schemas.microsoft.com/office/drawing/2014/main" id="{2C7ECD65-9E10-4DDD-9DB8-1307518736D4}"/>
                </a:ext>
              </a:extLst>
            </p:cNvPr>
            <p:cNvGrpSpPr/>
            <p:nvPr/>
          </p:nvGrpSpPr>
          <p:grpSpPr>
            <a:xfrm>
              <a:off x="3000587" y="2912801"/>
              <a:ext cx="6748627" cy="2531600"/>
              <a:chOff x="3000587" y="2912801"/>
              <a:chExt cx="6748627" cy="2531600"/>
            </a:xfrm>
          </p:grpSpPr>
          <p:sp>
            <p:nvSpPr>
              <p:cNvPr id="5" name="文本框 4">
                <a:extLst>
                  <a:ext uri="{FF2B5EF4-FFF2-40B4-BE49-F238E27FC236}">
                    <a16:creationId xmlns:a16="http://schemas.microsoft.com/office/drawing/2014/main" id="{4A0CB68B-F19F-4216-9F7D-DF0CDD938738}"/>
                  </a:ext>
                </a:extLst>
              </p:cNvPr>
              <p:cNvSpPr txBox="1"/>
              <p:nvPr/>
            </p:nvSpPr>
            <p:spPr>
              <a:xfrm>
                <a:off x="4453587" y="3824658"/>
                <a:ext cx="3302365" cy="1354217"/>
              </a:xfrm>
              <a:prstGeom prst="rect">
                <a:avLst/>
              </a:prstGeom>
              <a:noFill/>
            </p:spPr>
            <p:txBody>
              <a:bodyPr wrap="square" rtlCol="0">
                <a:spAutoFit/>
              </a:bodyPr>
              <a:lstStyle/>
              <a:p>
                <a:pPr algn="ctr"/>
                <a:r>
                  <a:rPr lang="en-US" altLang="zh-CN" sz="3000" spc="225" dirty="0">
                    <a:solidFill>
                      <a:schemeClr val="accent3"/>
                    </a:solidFill>
                    <a:latin typeface="Arial Black" panose="020B0A04020102020204" pitchFamily="34" charset="0"/>
                  </a:rPr>
                  <a:t>100</a:t>
                </a:r>
                <a:r>
                  <a:rPr lang="en-US" altLang="zh-CN" sz="3000" spc="225" dirty="0">
                    <a:solidFill>
                      <a:schemeClr val="accent4"/>
                    </a:solidFill>
                    <a:latin typeface="Arial Black" panose="020B0A04020102020204" pitchFamily="34" charset="0"/>
                  </a:rPr>
                  <a:t>Base</a:t>
                </a:r>
                <a:r>
                  <a:rPr lang="en-US" altLang="zh-CN" sz="3000" spc="225" dirty="0">
                    <a:solidFill>
                      <a:schemeClr val="accent5"/>
                    </a:solidFill>
                    <a:latin typeface="Arial Black" panose="020B0A04020102020204" pitchFamily="34" charset="0"/>
                  </a:rPr>
                  <a:t>T</a:t>
                </a:r>
                <a:endParaRPr lang="zh-CN" altLang="en-US" sz="3000" spc="225" dirty="0">
                  <a:solidFill>
                    <a:schemeClr val="accent5"/>
                  </a:solidFill>
                  <a:latin typeface="Arial Black" panose="020B0A04020102020204" pitchFamily="34" charset="0"/>
                </a:endParaRPr>
              </a:p>
            </p:txBody>
          </p:sp>
          <p:sp>
            <p:nvSpPr>
              <p:cNvPr id="6" name="对话气泡: 圆角矩形 5">
                <a:extLst>
                  <a:ext uri="{FF2B5EF4-FFF2-40B4-BE49-F238E27FC236}">
                    <a16:creationId xmlns:a16="http://schemas.microsoft.com/office/drawing/2014/main" id="{54927A3A-B343-441B-8027-F8F1F4B4B662}"/>
                  </a:ext>
                </a:extLst>
              </p:cNvPr>
              <p:cNvSpPr/>
              <p:nvPr/>
            </p:nvSpPr>
            <p:spPr>
              <a:xfrm>
                <a:off x="3000587" y="4799716"/>
                <a:ext cx="2262146" cy="644685"/>
              </a:xfrm>
              <a:prstGeom prst="wedgeRoundRectCallout">
                <a:avLst>
                  <a:gd name="adj1" fmla="val 36505"/>
                  <a:gd name="adj2" fmla="val -10688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latin typeface="Arial Narrow" panose="020B0606020202030204" pitchFamily="34" charset="0"/>
                  </a:rPr>
                  <a:t>传输速率为</a:t>
                </a:r>
                <a:r>
                  <a:rPr lang="en-US" altLang="zh-CN" sz="1350" b="1" dirty="0">
                    <a:latin typeface="Arial Narrow" panose="020B0606020202030204" pitchFamily="34" charset="0"/>
                  </a:rPr>
                  <a:t>100Mb/s</a:t>
                </a:r>
                <a:endParaRPr lang="zh-CN" altLang="en-US" sz="1350" b="1" dirty="0">
                  <a:latin typeface="Arial Narrow" panose="020B0606020202030204" pitchFamily="34" charset="0"/>
                </a:endParaRPr>
              </a:p>
            </p:txBody>
          </p:sp>
          <p:sp>
            <p:nvSpPr>
              <p:cNvPr id="9" name="对话气泡: 圆角矩形 8">
                <a:extLst>
                  <a:ext uri="{FF2B5EF4-FFF2-40B4-BE49-F238E27FC236}">
                    <a16:creationId xmlns:a16="http://schemas.microsoft.com/office/drawing/2014/main" id="{97DFA2A3-EB1C-4F2B-B52E-7445F652F969}"/>
                  </a:ext>
                </a:extLst>
              </p:cNvPr>
              <p:cNvSpPr/>
              <p:nvPr/>
            </p:nvSpPr>
            <p:spPr>
              <a:xfrm>
                <a:off x="4063267" y="2912801"/>
                <a:ext cx="2626983" cy="644685"/>
              </a:xfrm>
              <a:prstGeom prst="wedgeRoundRectCallout">
                <a:avLst>
                  <a:gd name="adj1" fmla="val 28668"/>
                  <a:gd name="adj2" fmla="val 103316"/>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latin typeface="Arial Narrow" panose="020B0606020202030204" pitchFamily="34" charset="0"/>
                  </a:rPr>
                  <a:t>采用基带信号进行传输</a:t>
                </a:r>
              </a:p>
            </p:txBody>
          </p:sp>
          <p:sp>
            <p:nvSpPr>
              <p:cNvPr id="10" name="对话气泡: 圆角矩形 9">
                <a:extLst>
                  <a:ext uri="{FF2B5EF4-FFF2-40B4-BE49-F238E27FC236}">
                    <a16:creationId xmlns:a16="http://schemas.microsoft.com/office/drawing/2014/main" id="{0CBCB4DA-F6C6-4F96-88F7-CE5194AC758D}"/>
                  </a:ext>
                </a:extLst>
              </p:cNvPr>
              <p:cNvSpPr/>
              <p:nvPr/>
            </p:nvSpPr>
            <p:spPr>
              <a:xfrm>
                <a:off x="6929269" y="4799715"/>
                <a:ext cx="2819945" cy="644685"/>
              </a:xfrm>
              <a:prstGeom prst="wedgeRoundRectCallout">
                <a:avLst>
                  <a:gd name="adj1" fmla="val -33750"/>
                  <a:gd name="adj2" fmla="val -116072"/>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350" b="1" dirty="0">
                    <a:latin typeface="Arial Narrow" panose="020B0606020202030204" pitchFamily="34" charset="0"/>
                  </a:rPr>
                  <a:t>采用双绞线作为传输介质</a:t>
                </a:r>
              </a:p>
            </p:txBody>
          </p:sp>
        </p:grpSp>
        <p:sp>
          <p:nvSpPr>
            <p:cNvPr id="21" name="íşlïḍè">
              <a:extLst>
                <a:ext uri="{FF2B5EF4-FFF2-40B4-BE49-F238E27FC236}">
                  <a16:creationId xmlns:a16="http://schemas.microsoft.com/office/drawing/2014/main" id="{13D05E54-D760-46FB-8292-0E434DFD99C1}"/>
                </a:ext>
              </a:extLst>
            </p:cNvPr>
            <p:cNvSpPr txBox="1"/>
            <p:nvPr/>
          </p:nvSpPr>
          <p:spPr>
            <a:xfrm>
              <a:off x="1169259" y="2383677"/>
              <a:ext cx="1410879" cy="41281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grpSp>
    </p:spTree>
    <p:custDataLst>
      <p:tags r:id="rId1"/>
    </p:custDataLst>
    <p:extLst>
      <p:ext uri="{BB962C8B-B14F-4D97-AF65-F5344CB8AC3E}">
        <p14:creationId xmlns:p14="http://schemas.microsoft.com/office/powerpoint/2010/main" val="19644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decel="100000"/>
                                        <p:tgtEl>
                                          <p:spTgt spid="7"/>
                                        </p:tgtEl>
                                      </p:cBhvr>
                                    </p:animEffect>
                                    <p:anim calcmode="lin" valueType="num">
                                      <p:cBhvr>
                                        <p:cTn id="18" dur="800" decel="100000" fill="hold"/>
                                        <p:tgtEl>
                                          <p:spTgt spid="7"/>
                                        </p:tgtEl>
                                        <p:attrNameLst>
                                          <p:attrName>style.rotation</p:attrName>
                                        </p:attrNameLst>
                                      </p:cBhvr>
                                      <p:tavLst>
                                        <p:tav tm="0">
                                          <p:val>
                                            <p:fltVal val="-90"/>
                                          </p:val>
                                        </p:tav>
                                        <p:tav tm="100000">
                                          <p:val>
                                            <p:fltVal val="0"/>
                                          </p:val>
                                        </p:tav>
                                      </p:tavLst>
                                    </p:anim>
                                    <p:anim calcmode="lin" valueType="num">
                                      <p:cBhvr>
                                        <p:cTn id="19" dur="800" decel="100000" fill="hold"/>
                                        <p:tgtEl>
                                          <p:spTgt spid="7"/>
                                        </p:tgtEl>
                                        <p:attrNameLst>
                                          <p:attrName>ppt_x</p:attrName>
                                        </p:attrNameLst>
                                      </p:cBhvr>
                                      <p:tavLst>
                                        <p:tav tm="0">
                                          <p:val>
                                            <p:strVal val="#ppt_x+0.4"/>
                                          </p:val>
                                        </p:tav>
                                        <p:tav tm="100000">
                                          <p:val>
                                            <p:strVal val="#ppt_x-0.05"/>
                                          </p:val>
                                        </p:tav>
                                      </p:tavLst>
                                    </p:anim>
                                    <p:anim calcmode="lin" valueType="num">
                                      <p:cBhvr>
                                        <p:cTn id="20" dur="800" decel="100000" fill="hold"/>
                                        <p:tgtEl>
                                          <p:spTgt spid="7"/>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3" y="77418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3153866" y="75109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具有三个接口的集线器</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2923" y="1261872"/>
            <a:ext cx="8129014" cy="30723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872518" y="1490566"/>
            <a:ext cx="5337313" cy="2548988"/>
            <a:chOff x="1533610" y="2212976"/>
            <a:chExt cx="6618203" cy="3160712"/>
          </a:xfrm>
        </p:grpSpPr>
        <p:grpSp>
          <p:nvGrpSpPr>
            <p:cNvPr id="31" name="Group 3"/>
            <p:cNvGrpSpPr/>
            <p:nvPr/>
          </p:nvGrpSpPr>
          <p:grpSpPr bwMode="auto">
            <a:xfrm rot="-3098467">
              <a:off x="2022145" y="3956249"/>
              <a:ext cx="1127125" cy="98028"/>
              <a:chOff x="1548" y="1476"/>
              <a:chExt cx="1338" cy="120"/>
            </a:xfrm>
          </p:grpSpPr>
          <p:sp>
            <p:nvSpPr>
              <p:cNvPr id="86" name="Freeform 4"/>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7" name="Freeform 5"/>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2" name="Group 6"/>
            <p:cNvGrpSpPr/>
            <p:nvPr/>
          </p:nvGrpSpPr>
          <p:grpSpPr bwMode="auto">
            <a:xfrm rot="-3098467">
              <a:off x="2458972" y="3956249"/>
              <a:ext cx="1127125" cy="98028"/>
              <a:chOff x="1548" y="1476"/>
              <a:chExt cx="1338" cy="120"/>
            </a:xfrm>
          </p:grpSpPr>
          <p:sp>
            <p:nvSpPr>
              <p:cNvPr id="84" name="Freeform 7"/>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5" name="Freeform 8"/>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3" name="Group 9"/>
            <p:cNvGrpSpPr/>
            <p:nvPr/>
          </p:nvGrpSpPr>
          <p:grpSpPr bwMode="auto">
            <a:xfrm rot="3701259" flipH="1">
              <a:off x="6306079" y="3949965"/>
              <a:ext cx="1001712" cy="96308"/>
              <a:chOff x="1548" y="1476"/>
              <a:chExt cx="1338" cy="120"/>
            </a:xfrm>
          </p:grpSpPr>
          <p:sp>
            <p:nvSpPr>
              <p:cNvPr id="82" name="Freeform 10"/>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3" name="Freeform 11"/>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4" name="Group 12"/>
            <p:cNvGrpSpPr/>
            <p:nvPr/>
          </p:nvGrpSpPr>
          <p:grpSpPr bwMode="auto">
            <a:xfrm rot="3701259" flipH="1">
              <a:off x="6817718" y="3969743"/>
              <a:ext cx="1001713" cy="98028"/>
              <a:chOff x="1548" y="1476"/>
              <a:chExt cx="1338" cy="120"/>
            </a:xfrm>
          </p:grpSpPr>
          <p:sp>
            <p:nvSpPr>
              <p:cNvPr id="80" name="Freeform 13"/>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1" name="Freeform 14"/>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35" name="Rectangle 15"/>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Freeform 22"/>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Freeform 23"/>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Freeform 24"/>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Freeform 25"/>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7" name="Line 27"/>
            <p:cNvSpPr>
              <a:spLocks noChangeShapeType="1"/>
            </p:cNvSpPr>
            <p:nvPr/>
          </p:nvSpPr>
          <p:spPr bwMode="auto">
            <a:xfrm>
              <a:off x="5056188" y="2433638"/>
              <a:ext cx="0" cy="7874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8" name="Rectangle 28"/>
            <p:cNvSpPr>
              <a:spLocks noChangeArrowheads="1"/>
            </p:cNvSpPr>
            <p:nvPr/>
          </p:nvSpPr>
          <p:spPr bwMode="auto">
            <a:xfrm>
              <a:off x="1533610" y="2421610"/>
              <a:ext cx="481026" cy="9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集</a:t>
              </a:r>
            </a:p>
            <a:p>
              <a:pPr defTabSz="761962"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线</a:t>
              </a:r>
            </a:p>
            <a:p>
              <a:pPr defTabSz="761962"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器</a:t>
              </a:r>
            </a:p>
          </p:txBody>
        </p:sp>
        <p:sp>
          <p:nvSpPr>
            <p:cNvPr id="49" name="Rectangle 29"/>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0"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2" name="Rectangle 32"/>
            <p:cNvSpPr>
              <a:spLocks noChangeArrowheads="1"/>
            </p:cNvSpPr>
            <p:nvPr/>
          </p:nvSpPr>
          <p:spPr bwMode="auto">
            <a:xfrm>
              <a:off x="4392606" y="48942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latin typeface="微软雅黑" panose="020B0503020204020204" pitchFamily="34" charset="-122"/>
                  <a:ea typeface="微软雅黑" panose="020B0503020204020204" pitchFamily="34" charset="-122"/>
                </a:rPr>
                <a:t>工作站</a:t>
              </a:r>
            </a:p>
          </p:txBody>
        </p:sp>
        <p:sp>
          <p:nvSpPr>
            <p:cNvPr id="53"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4" name="Rectangle 34"/>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5"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6" name="Rectangle 36"/>
            <p:cNvSpPr>
              <a:spLocks noChangeArrowheads="1"/>
            </p:cNvSpPr>
            <p:nvPr/>
          </p:nvSpPr>
          <p:spPr bwMode="auto">
            <a:xfrm>
              <a:off x="1933148" y="4516634"/>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适配器</a:t>
              </a:r>
            </a:p>
          </p:txBody>
        </p:sp>
        <p:sp>
          <p:nvSpPr>
            <p:cNvPr id="57" name="Rectangle 37"/>
            <p:cNvSpPr>
              <a:spLocks noChangeArrowheads="1"/>
            </p:cNvSpPr>
            <p:nvPr/>
          </p:nvSpPr>
          <p:spPr bwMode="auto">
            <a:xfrm>
              <a:off x="1920885" y="48942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latin typeface="微软雅黑" panose="020B0503020204020204" pitchFamily="34" charset="-122"/>
                  <a:ea typeface="微软雅黑" panose="020B0503020204020204" pitchFamily="34" charset="-122"/>
                </a:rPr>
                <a:t>工作站</a:t>
              </a:r>
            </a:p>
          </p:txBody>
        </p:sp>
        <p:sp>
          <p:nvSpPr>
            <p:cNvPr id="58"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9" name="Rectangle 39"/>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0"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2" name="Rectangle 42"/>
            <p:cNvSpPr>
              <a:spLocks noChangeArrowheads="1"/>
            </p:cNvSpPr>
            <p:nvPr/>
          </p:nvSpPr>
          <p:spPr bwMode="auto">
            <a:xfrm>
              <a:off x="6898283" y="48942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latin typeface="微软雅黑" panose="020B0503020204020204" pitchFamily="34" charset="-122"/>
                  <a:ea typeface="微软雅黑" panose="020B0503020204020204" pitchFamily="34" charset="-122"/>
                </a:rPr>
                <a:t>工作站</a:t>
              </a:r>
            </a:p>
          </p:txBody>
        </p:sp>
        <p:sp>
          <p:nvSpPr>
            <p:cNvPr id="63"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3" name="Rectangle 53"/>
            <p:cNvSpPr>
              <a:spLocks noChangeArrowheads="1"/>
            </p:cNvSpPr>
            <p:nvPr/>
          </p:nvSpPr>
          <p:spPr bwMode="auto">
            <a:xfrm>
              <a:off x="5210268" y="3725863"/>
              <a:ext cx="98987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solidFill>
                    <a:srgbClr val="CC00CC"/>
                  </a:solidFill>
                  <a:latin typeface="微软雅黑" panose="020B0503020204020204" pitchFamily="34" charset="-122"/>
                  <a:ea typeface="微软雅黑" panose="020B0503020204020204" pitchFamily="34" charset="-122"/>
                </a:rPr>
                <a:t>双绞线</a:t>
              </a:r>
            </a:p>
          </p:txBody>
        </p:sp>
        <p:grpSp>
          <p:nvGrpSpPr>
            <p:cNvPr id="74" name="Group 54"/>
            <p:cNvGrpSpPr/>
            <p:nvPr/>
          </p:nvGrpSpPr>
          <p:grpSpPr bwMode="auto">
            <a:xfrm rot="5400000" flipH="1">
              <a:off x="4703168" y="3946724"/>
              <a:ext cx="876300" cy="98028"/>
              <a:chOff x="1548" y="1476"/>
              <a:chExt cx="1338" cy="120"/>
            </a:xfrm>
          </p:grpSpPr>
          <p:sp>
            <p:nvSpPr>
              <p:cNvPr id="78" name="Freeform 55"/>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9" name="Freeform 56"/>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75" name="Group 57"/>
            <p:cNvGrpSpPr/>
            <p:nvPr/>
          </p:nvGrpSpPr>
          <p:grpSpPr bwMode="auto">
            <a:xfrm rot="5400000" flipH="1">
              <a:off x="4206942" y="3958630"/>
              <a:ext cx="874712" cy="98029"/>
              <a:chOff x="1548" y="1476"/>
              <a:chExt cx="1338" cy="120"/>
            </a:xfrm>
          </p:grpSpPr>
          <p:sp>
            <p:nvSpPr>
              <p:cNvPr id="76" name="Freeform 58"/>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7" name="Freeform 59"/>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sp>
        <p:nvSpPr>
          <p:cNvPr id="88" name="Rectangle 36"/>
          <p:cNvSpPr>
            <a:spLocks noChangeArrowheads="1"/>
          </p:cNvSpPr>
          <p:nvPr/>
        </p:nvSpPr>
        <p:spPr bwMode="auto">
          <a:xfrm>
            <a:off x="6154366" y="3363193"/>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适配器</a:t>
            </a:r>
          </a:p>
        </p:txBody>
      </p:sp>
      <p:sp>
        <p:nvSpPr>
          <p:cNvPr id="89" name="Rectangle 36"/>
          <p:cNvSpPr>
            <a:spLocks noChangeArrowheads="1"/>
          </p:cNvSpPr>
          <p:nvPr/>
        </p:nvSpPr>
        <p:spPr bwMode="auto">
          <a:xfrm>
            <a:off x="4198579" y="3363193"/>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适配器</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3" y="85056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 name="Rectangle 6"/>
          <p:cNvSpPr>
            <a:spLocks noChangeArrowheads="1"/>
          </p:cNvSpPr>
          <p:nvPr/>
        </p:nvSpPr>
        <p:spPr bwMode="auto">
          <a:xfrm>
            <a:off x="3408954" y="827471"/>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集线器的一些特点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46"/>
          <p:cNvSpPr>
            <a:spLocks noChangeArrowheads="1"/>
          </p:cNvSpPr>
          <p:nvPr/>
        </p:nvSpPr>
        <p:spPr bwMode="auto">
          <a:xfrm>
            <a:off x="502923" y="1319283"/>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smtClean="0">
                <a:latin typeface="微软雅黑" panose="020B0503020204020204" pitchFamily="34" charset="-122"/>
                <a:ea typeface="微软雅黑" panose="020B0503020204020204" pitchFamily="34" charset="-122"/>
              </a:rPr>
              <a:t>（</a:t>
            </a:r>
            <a:r>
              <a:rPr lang="en-US" altLang="zh-CN" sz="2000" b="1" smtClean="0">
                <a:latin typeface="微软雅黑" panose="020B0503020204020204" pitchFamily="34" charset="-122"/>
                <a:ea typeface="微软雅黑" panose="020B0503020204020204" pitchFamily="34" charset="-122"/>
              </a:rPr>
              <a:t>1</a:t>
            </a:r>
            <a:r>
              <a:rPr lang="zh-CN" altLang="en-US" sz="2000" b="1" smtClean="0">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是使用电子器件来模拟实际电缆线的工作，因此整个系统仍然像</a:t>
            </a:r>
            <a:r>
              <a:rPr lang="zh-CN" altLang="en-US" sz="2000" b="1" dirty="0">
                <a:solidFill>
                  <a:srgbClr val="FF0000"/>
                </a:solidFill>
                <a:latin typeface="微软雅黑" panose="020B0503020204020204" pitchFamily="34" charset="-122"/>
                <a:ea typeface="微软雅黑" panose="020B0503020204020204" pitchFamily="34" charset="-122"/>
              </a:rPr>
              <a:t>一个传统的以太网</a:t>
            </a:r>
            <a:r>
              <a:rPr lang="zh-CN" altLang="en-US" sz="2000" b="1" dirty="0">
                <a:latin typeface="微软雅黑" panose="020B0503020204020204" pitchFamily="34" charset="-122"/>
                <a:ea typeface="微软雅黑" panose="020B0503020204020204" pitchFamily="34" charset="-122"/>
              </a:rPr>
              <a:t>那样运行。 </a:t>
            </a:r>
            <a:r>
              <a:rPr lang="zh-CN" altLang="en-US" sz="2000" b="1" dirty="0">
                <a:solidFill>
                  <a:srgbClr val="0000FF"/>
                </a:solidFill>
                <a:latin typeface="微软雅黑" panose="020B0503020204020204" pitchFamily="34" charset="-122"/>
                <a:ea typeface="微软雅黑" panose="020B0503020204020204" pitchFamily="34" charset="-122"/>
              </a:rPr>
              <a:t>使用集线器的以太网在</a:t>
            </a:r>
            <a:r>
              <a:rPr lang="zh-CN" altLang="en-US" sz="2000" b="1" dirty="0">
                <a:solidFill>
                  <a:srgbClr val="CC00CC"/>
                </a:solidFill>
                <a:latin typeface="微软雅黑" panose="020B0503020204020204" pitchFamily="34" charset="-122"/>
                <a:ea typeface="微软雅黑" panose="020B0503020204020204" pitchFamily="34" charset="-122"/>
              </a:rPr>
              <a:t>逻辑上仍是一个总线网，</a:t>
            </a:r>
            <a:r>
              <a:rPr lang="zh-CN" altLang="en-US" sz="2000" b="1" dirty="0">
                <a:solidFill>
                  <a:srgbClr val="0000FF"/>
                </a:solidFill>
                <a:latin typeface="微软雅黑" panose="020B0503020204020204" pitchFamily="34" charset="-122"/>
                <a:ea typeface="微软雅黑" panose="020B0503020204020204" pitchFamily="34" charset="-122"/>
              </a:rPr>
              <a:t>各工作站使用的还是 </a:t>
            </a:r>
            <a:r>
              <a:rPr lang="en-US" altLang="zh-CN" sz="2000" b="1" dirty="0">
                <a:solidFill>
                  <a:srgbClr val="0000FF"/>
                </a:solidFill>
                <a:latin typeface="微软雅黑" panose="020B0503020204020204" pitchFamily="34" charset="-122"/>
                <a:ea typeface="微软雅黑" panose="020B0503020204020204" pitchFamily="34" charset="-122"/>
              </a:rPr>
              <a:t>CSMA/CD </a:t>
            </a:r>
            <a:r>
              <a:rPr lang="zh-CN" altLang="en-US" sz="2000" b="1" dirty="0">
                <a:solidFill>
                  <a:srgbClr val="0000FF"/>
                </a:solidFill>
                <a:latin typeface="微软雅黑" panose="020B0503020204020204" pitchFamily="34" charset="-122"/>
                <a:ea typeface="微软雅黑" panose="020B0503020204020204" pitchFamily="34" charset="-122"/>
              </a:rPr>
              <a:t>协议，并</a:t>
            </a:r>
            <a:r>
              <a:rPr lang="zh-CN" altLang="en-US" sz="2000" b="1" dirty="0">
                <a:solidFill>
                  <a:srgbClr val="CC00CC"/>
                </a:solidFill>
                <a:latin typeface="微软雅黑" panose="020B0503020204020204" pitchFamily="34" charset="-122"/>
                <a:ea typeface="微软雅黑" panose="020B0503020204020204" pitchFamily="34" charset="-122"/>
              </a:rPr>
              <a:t>共享逻辑上的</a:t>
            </a:r>
            <a:r>
              <a:rPr lang="zh-CN" altLang="en-US" sz="2000" b="1">
                <a:solidFill>
                  <a:srgbClr val="CC00CC"/>
                </a:solidFill>
                <a:latin typeface="微软雅黑" panose="020B0503020204020204" pitchFamily="34" charset="-122"/>
                <a:ea typeface="微软雅黑" panose="020B0503020204020204" pitchFamily="34" charset="-122"/>
              </a:rPr>
              <a:t>总线</a:t>
            </a:r>
            <a:r>
              <a:rPr lang="zh-CN" altLang="en-US" sz="2000" b="1" smtClean="0">
                <a:solidFill>
                  <a:srgbClr val="CC00CC"/>
                </a:solidFill>
                <a:latin typeface="微软雅黑" panose="020B0503020204020204" pitchFamily="34" charset="-122"/>
                <a:ea typeface="微软雅黑" panose="020B0503020204020204" pitchFamily="34" charset="-122"/>
              </a:rPr>
              <a:t>。（物理拓扑与总线型不同，但工作逻辑相同） </a:t>
            </a:r>
            <a:endParaRPr lang="zh-CN" altLang="en-US" sz="2000" b="1" dirty="0">
              <a:solidFill>
                <a:srgbClr val="CC00CC"/>
              </a:solidFill>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smtClean="0">
                <a:latin typeface="微软雅黑" panose="020B0503020204020204" pitchFamily="34" charset="-122"/>
                <a:ea typeface="微软雅黑" panose="020B0503020204020204" pitchFamily="34" charset="-122"/>
              </a:rPr>
              <a:t>（</a:t>
            </a:r>
            <a:r>
              <a:rPr lang="en-US" altLang="zh-CN" sz="2000" b="1" smtClean="0">
                <a:latin typeface="微软雅黑" panose="020B0503020204020204" pitchFamily="34" charset="-122"/>
                <a:ea typeface="微软雅黑" panose="020B0503020204020204" pitchFamily="34" charset="-122"/>
              </a:rPr>
              <a:t>2</a:t>
            </a:r>
            <a:r>
              <a:rPr lang="zh-CN" altLang="en-US" sz="2000" b="1" smtClean="0">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很像一个</a:t>
            </a:r>
            <a:r>
              <a:rPr lang="zh-CN" altLang="en-US" sz="2000" b="1" dirty="0">
                <a:solidFill>
                  <a:srgbClr val="FF0000"/>
                </a:solidFill>
                <a:latin typeface="微软雅黑" panose="020B0503020204020204" pitchFamily="34" charset="-122"/>
                <a:ea typeface="微软雅黑" panose="020B0503020204020204" pitchFamily="34" charset="-122"/>
              </a:rPr>
              <a:t>多接口的转发器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smtClean="0">
                <a:solidFill>
                  <a:srgbClr val="0000FF"/>
                </a:solidFill>
                <a:latin typeface="微软雅黑" panose="020B0503020204020204" pitchFamily="34" charset="-122"/>
                <a:ea typeface="微软雅黑" panose="020B0503020204020204" pitchFamily="34" charset="-122"/>
              </a:rPr>
              <a:t>（</a:t>
            </a:r>
            <a:r>
              <a:rPr lang="en-US" altLang="zh-CN" sz="2000" b="1" smtClean="0">
                <a:solidFill>
                  <a:srgbClr val="0000FF"/>
                </a:solidFill>
                <a:latin typeface="微软雅黑" panose="020B0503020204020204" pitchFamily="34" charset="-122"/>
                <a:ea typeface="微软雅黑" panose="020B0503020204020204" pitchFamily="34" charset="-122"/>
              </a:rPr>
              <a:t>3</a:t>
            </a:r>
            <a:r>
              <a:rPr lang="zh-CN" altLang="en-US" sz="2000" b="1" smtClean="0">
                <a:solidFill>
                  <a:srgbClr val="0000FF"/>
                </a:solidFill>
                <a:latin typeface="微软雅黑" panose="020B0503020204020204" pitchFamily="34" charset="-122"/>
                <a:ea typeface="微软雅黑" panose="020B0503020204020204" pitchFamily="34" charset="-122"/>
              </a:rPr>
              <a:t>）工作</a:t>
            </a:r>
            <a:r>
              <a:rPr lang="zh-CN" altLang="en-US" sz="2000" b="1" dirty="0">
                <a:solidFill>
                  <a:srgbClr val="0000FF"/>
                </a:solidFill>
                <a:latin typeface="微软雅黑" panose="020B0503020204020204" pitchFamily="34" charset="-122"/>
                <a:ea typeface="微软雅黑" panose="020B0503020204020204" pitchFamily="34" charset="-122"/>
              </a:rPr>
              <a:t>在物理层，</a:t>
            </a:r>
            <a:r>
              <a:rPr lang="zh-CN" altLang="en-US" sz="2000" b="1" dirty="0">
                <a:solidFill>
                  <a:srgbClr val="FF0000"/>
                </a:solidFill>
                <a:latin typeface="微软雅黑" panose="020B0503020204020204" pitchFamily="34" charset="-122"/>
                <a:ea typeface="微软雅黑" panose="020B0503020204020204" pitchFamily="34" charset="-122"/>
              </a:rPr>
              <a:t>不进行碰撞检测</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smtClean="0">
                <a:latin typeface="微软雅黑" panose="020B0503020204020204" pitchFamily="34" charset="-122"/>
                <a:ea typeface="微软雅黑" panose="020B0503020204020204" pitchFamily="34" charset="-122"/>
              </a:rPr>
              <a:t>（</a:t>
            </a:r>
            <a:r>
              <a:rPr lang="en-US" altLang="zh-CN" sz="2000" b="1" smtClean="0">
                <a:latin typeface="微软雅黑" panose="020B0503020204020204" pitchFamily="34" charset="-122"/>
                <a:ea typeface="微软雅黑" panose="020B0503020204020204" pitchFamily="34" charset="-122"/>
              </a:rPr>
              <a:t>3</a:t>
            </a:r>
            <a:r>
              <a:rPr lang="zh-CN" altLang="en-US" sz="2000" b="1" smtClean="0">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可以对波形进行</a:t>
            </a:r>
            <a:r>
              <a:rPr lang="zh-CN" altLang="en-US" sz="2000" b="1" dirty="0">
                <a:solidFill>
                  <a:srgbClr val="FF0000"/>
                </a:solidFill>
                <a:latin typeface="微软雅黑" panose="020B0503020204020204" pitchFamily="34" charset="-122"/>
                <a:ea typeface="微软雅黑" panose="020B0503020204020204" pitchFamily="34" charset="-122"/>
              </a:rPr>
              <a:t>整形与放大</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3" y="818947"/>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2622846" y="78582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3.3.4  </a:t>
            </a:r>
            <a:r>
              <a:rPr lang="zh-CN" altLang="en-US" sz="2400" b="1" dirty="0">
                <a:solidFill>
                  <a:schemeClr val="bg1"/>
                </a:solidFill>
                <a:latin typeface="微软雅黑" panose="020B0503020204020204" pitchFamily="34" charset="-122"/>
                <a:ea typeface="微软雅黑" panose="020B0503020204020204" pitchFamily="34" charset="-122"/>
              </a:rPr>
              <a:t>以太网的信道利用率</a:t>
            </a:r>
          </a:p>
        </p:txBody>
      </p:sp>
      <p:sp>
        <p:nvSpPr>
          <p:cNvPr id="7" name="Rectangle 8"/>
          <p:cNvSpPr>
            <a:spLocks noChangeArrowheads="1"/>
          </p:cNvSpPr>
          <p:nvPr/>
        </p:nvSpPr>
        <p:spPr bwMode="auto">
          <a:xfrm>
            <a:off x="502923" y="1231970"/>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？问题：一个</a:t>
            </a:r>
            <a:r>
              <a:rPr lang="en-US" altLang="zh-CN" sz="2000" b="1" dirty="0">
                <a:solidFill>
                  <a:srgbClr val="FF0000"/>
                </a:solidFill>
                <a:latin typeface="微软雅黑" panose="020B0503020204020204" pitchFamily="34" charset="-122"/>
                <a:ea typeface="微软雅黑" panose="020B0503020204020204" pitchFamily="34" charset="-122"/>
              </a:rPr>
              <a:t>10Mbit/s</a:t>
            </a:r>
            <a:r>
              <a:rPr lang="zh-CN" altLang="en-US" sz="2000" b="1" dirty="0">
                <a:solidFill>
                  <a:srgbClr val="FF0000"/>
                </a:solidFill>
                <a:latin typeface="微软雅黑" panose="020B0503020204020204" pitchFamily="34" charset="-122"/>
                <a:ea typeface="微软雅黑" panose="020B0503020204020204" pitchFamily="34" charset="-122"/>
              </a:rPr>
              <a:t>以太网同时用</a:t>
            </a:r>
            <a:r>
              <a:rPr lang="en-US" altLang="zh-CN" sz="2000" b="1" dirty="0">
                <a:solidFill>
                  <a:srgbClr val="FF0000"/>
                </a:solidFill>
                <a:latin typeface="微软雅黑" panose="020B0503020204020204" pitchFamily="34" charset="-122"/>
                <a:ea typeface="微软雅黑" panose="020B0503020204020204" pitchFamily="34" charset="-122"/>
              </a:rPr>
              <a:t>10</a:t>
            </a:r>
            <a:r>
              <a:rPr lang="zh-CN" altLang="en-US" sz="2000" b="1" dirty="0">
                <a:solidFill>
                  <a:srgbClr val="FF0000"/>
                </a:solidFill>
                <a:latin typeface="微软雅黑" panose="020B0503020204020204" pitchFamily="34" charset="-122"/>
                <a:ea typeface="微软雅黑" panose="020B0503020204020204" pitchFamily="34" charset="-122"/>
              </a:rPr>
              <a:t>个站工作，每个站所能发送数据的平均速率是总速率的</a:t>
            </a:r>
            <a:r>
              <a:rPr lang="en-US" altLang="zh-CN" sz="2000" b="1" dirty="0">
                <a:solidFill>
                  <a:srgbClr val="FF0000"/>
                </a:solidFill>
                <a:latin typeface="微软雅黑" panose="020B0503020204020204" pitchFamily="34" charset="-122"/>
                <a:ea typeface="微软雅黑" panose="020B0503020204020204" pitchFamily="34" charset="-122"/>
              </a:rPr>
              <a:t>1/10?</a:t>
            </a: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多台机器在以太网上同时工作就可能会发生碰撞。</a:t>
            </a: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当发生碰撞时，信道资源实际上是被浪费了。因此，当扣除碰撞所造成的信道损失后，</a:t>
            </a:r>
            <a:r>
              <a:rPr lang="zh-CN" altLang="en-US" sz="2000" b="1" dirty="0">
                <a:solidFill>
                  <a:srgbClr val="0000FF"/>
                </a:solidFill>
                <a:latin typeface="微软雅黑" panose="020B0503020204020204" pitchFamily="34" charset="-122"/>
                <a:ea typeface="微软雅黑" panose="020B0503020204020204" pitchFamily="34" charset="-122"/>
              </a:rPr>
              <a:t>以太网总的信道利用率并不能达到 </a:t>
            </a:r>
            <a:r>
              <a:rPr lang="en-US" altLang="zh-CN" sz="2000" b="1" dirty="0">
                <a:solidFill>
                  <a:srgbClr val="0000FF"/>
                </a:solidFill>
                <a:latin typeface="微软雅黑" panose="020B0503020204020204" pitchFamily="34" charset="-122"/>
                <a:ea typeface="微软雅黑" panose="020B0503020204020204" pitchFamily="34" charset="-122"/>
              </a:rPr>
              <a:t>100%</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3" y="944377"/>
            <a:ext cx="8129015"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ct val="150000"/>
              </a:lnSpc>
              <a:buClr>
                <a:srgbClr val="0070C0"/>
              </a:buClr>
              <a:buFont typeface="Wingdings" panose="05000000000000000000" pitchFamily="2" charset="2"/>
              <a:buChar char="l"/>
            </a:pPr>
            <a:r>
              <a:rPr lang="zh-CN" altLang="en-US" sz="1600" b="1" dirty="0">
                <a:solidFill>
                  <a:srgbClr val="3333FF"/>
                </a:solidFill>
                <a:latin typeface="微软雅黑" panose="020B0503020204020204" pitchFamily="34" charset="-122"/>
                <a:ea typeface="微软雅黑" panose="020B0503020204020204" pitchFamily="34" charset="-122"/>
              </a:rPr>
              <a:t>假</a:t>
            </a:r>
            <a:r>
              <a:rPr lang="zh-CN" altLang="en-US" sz="1600" b="1" dirty="0" smtClean="0">
                <a:solidFill>
                  <a:srgbClr val="3333FF"/>
                </a:solidFill>
                <a:latin typeface="微软雅黑" panose="020B0503020204020204" pitchFamily="34" charset="-122"/>
                <a:ea typeface="微软雅黑" panose="020B0503020204020204" pitchFamily="34" charset="-122"/>
              </a:rPr>
              <a:t>设</a:t>
            </a:r>
            <a:r>
              <a:rPr lang="en-US" altLang="zh-CN" sz="1600" b="1" dirty="0" smtClean="0">
                <a:solidFill>
                  <a:srgbClr val="3333FF"/>
                </a:solidFill>
                <a:latin typeface="微软雅黑" panose="020B0503020204020204" pitchFamily="34" charset="-122"/>
                <a:ea typeface="微软雅黑" panose="020B0503020204020204" pitchFamily="34" charset="-122"/>
              </a:rPr>
              <a:t>:</a:t>
            </a:r>
            <a:r>
              <a:rPr lang="en-US" altLang="zh-CN" sz="1600" b="1" i="1" dirty="0" smtClean="0">
                <a:solidFill>
                  <a:prstClr val="black"/>
                </a:solidFill>
                <a:latin typeface="微软雅黑" panose="020B0503020204020204" pitchFamily="34" charset="-122"/>
                <a:ea typeface="微软雅黑" panose="020B0503020204020204" pitchFamily="34" charset="-122"/>
                <a:sym typeface="Symbol" panose="05050102010706020507"/>
              </a:rPr>
              <a:t> </a:t>
            </a:r>
            <a:r>
              <a:rPr lang="zh-CN" altLang="en-US" sz="1600" b="1" dirty="0">
                <a:solidFill>
                  <a:prstClr val="black"/>
                </a:solidFill>
                <a:latin typeface="微软雅黑" panose="020B0503020204020204" pitchFamily="34" charset="-122"/>
                <a:ea typeface="微软雅黑" panose="020B0503020204020204" pitchFamily="34" charset="-122"/>
              </a:rPr>
              <a:t>是以太网单程端到端传播时延。则争用期长度为 </a:t>
            </a:r>
            <a:r>
              <a:rPr lang="en-US" altLang="zh-CN" sz="1600" b="1" dirty="0">
                <a:solidFill>
                  <a:prstClr val="black"/>
                </a:solidFill>
                <a:latin typeface="微软雅黑" panose="020B0503020204020204" pitchFamily="34" charset="-122"/>
                <a:ea typeface="微软雅黑" panose="020B0503020204020204" pitchFamily="34" charset="-122"/>
              </a:rPr>
              <a:t>2</a:t>
            </a:r>
            <a:r>
              <a:rPr lang="en-US" altLang="zh-CN" sz="1600" b="1" i="1" dirty="0">
                <a:solidFill>
                  <a:prstClr val="black"/>
                </a:solidFill>
                <a:latin typeface="微软雅黑" panose="020B0503020204020204" pitchFamily="34" charset="-122"/>
                <a:ea typeface="微软雅黑" panose="020B0503020204020204" pitchFamily="34" charset="-122"/>
                <a:sym typeface="Symbol" panose="05050102010706020507"/>
              </a:rPr>
              <a:t> </a:t>
            </a:r>
            <a:r>
              <a:rPr lang="zh-CN" altLang="en-US" sz="1600" b="1" dirty="0">
                <a:solidFill>
                  <a:prstClr val="black"/>
                </a:solidFill>
                <a:latin typeface="微软雅黑" panose="020B0503020204020204" pitchFamily="34" charset="-122"/>
                <a:ea typeface="微软雅黑" panose="020B0503020204020204" pitchFamily="34" charset="-122"/>
              </a:rPr>
              <a:t>，即为端到端传播时延的两倍。检测到碰撞后不发送干扰信号。</a:t>
            </a:r>
          </a:p>
          <a:p>
            <a:pPr marL="268592" indent="-268592">
              <a:lnSpc>
                <a:spcPct val="150000"/>
              </a:lnSpc>
              <a:buClr>
                <a:srgbClr val="0070C0"/>
              </a:buClr>
              <a:buFont typeface="Wingdings" panose="05000000000000000000" pitchFamily="2" charset="2"/>
              <a:buChar char="l"/>
            </a:pPr>
            <a:r>
              <a:rPr lang="zh-CN" altLang="en-US" sz="1600" b="1" dirty="0" smtClean="0">
                <a:solidFill>
                  <a:srgbClr val="3333FF"/>
                </a:solidFill>
                <a:latin typeface="微软雅黑" panose="020B0503020204020204" pitchFamily="34" charset="-122"/>
                <a:ea typeface="微软雅黑" panose="020B0503020204020204" pitchFamily="34" charset="-122"/>
              </a:rPr>
              <a:t>设</a:t>
            </a:r>
            <a:r>
              <a:rPr lang="en-US" altLang="zh-CN" sz="1600" b="1" dirty="0" smtClean="0">
                <a:solidFill>
                  <a:srgbClr val="3333FF"/>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帧</a:t>
            </a:r>
            <a:r>
              <a:rPr lang="zh-CN" altLang="en-US" sz="1600" b="1" dirty="0">
                <a:solidFill>
                  <a:prstClr val="black"/>
                </a:solidFill>
                <a:latin typeface="微软雅黑" panose="020B0503020204020204" pitchFamily="34" charset="-122"/>
                <a:ea typeface="微软雅黑" panose="020B0503020204020204" pitchFamily="34" charset="-122"/>
              </a:rPr>
              <a:t>长为 </a:t>
            </a:r>
            <a:r>
              <a:rPr lang="en-US" altLang="zh-CN" sz="1600" b="1" i="1" dirty="0">
                <a:solidFill>
                  <a:prstClr val="black"/>
                </a:solidFill>
                <a:latin typeface="微软雅黑" panose="020B0503020204020204" pitchFamily="34" charset="-122"/>
                <a:ea typeface="微软雅黑" panose="020B0503020204020204" pitchFamily="34" charset="-122"/>
              </a:rPr>
              <a:t>L</a:t>
            </a:r>
            <a:r>
              <a:rPr lang="en-US" altLang="zh-CN" sz="1600" b="1" dirty="0">
                <a:solidFill>
                  <a:prstClr val="black"/>
                </a:solidFill>
                <a:latin typeface="微软雅黑" panose="020B0503020204020204" pitchFamily="34" charset="-122"/>
                <a:ea typeface="微软雅黑" panose="020B0503020204020204" pitchFamily="34" charset="-122"/>
              </a:rPr>
              <a:t> (bit)</a:t>
            </a:r>
            <a:r>
              <a:rPr lang="zh-CN" altLang="en-US" sz="1600" b="1" dirty="0">
                <a:solidFill>
                  <a:prstClr val="black"/>
                </a:solidFill>
                <a:latin typeface="微软雅黑" panose="020B0503020204020204" pitchFamily="34" charset="-122"/>
                <a:ea typeface="微软雅黑" panose="020B0503020204020204" pitchFamily="34" charset="-122"/>
              </a:rPr>
              <a:t>，数据发送速率为 </a:t>
            </a:r>
            <a:r>
              <a:rPr lang="en-US" altLang="zh-CN" sz="1600" b="1" i="1" dirty="0">
                <a:solidFill>
                  <a:prstClr val="black"/>
                </a:solidFill>
                <a:latin typeface="微软雅黑" panose="020B0503020204020204" pitchFamily="34" charset="-122"/>
                <a:ea typeface="微软雅黑" panose="020B0503020204020204" pitchFamily="34" charset="-122"/>
              </a:rPr>
              <a:t>C</a:t>
            </a:r>
            <a:r>
              <a:rPr lang="en-US" altLang="zh-CN" sz="1600" b="1" dirty="0">
                <a:solidFill>
                  <a:prstClr val="black"/>
                </a:solidFill>
                <a:latin typeface="微软雅黑" panose="020B0503020204020204" pitchFamily="34" charset="-122"/>
                <a:ea typeface="微软雅黑" panose="020B0503020204020204" pitchFamily="34" charset="-122"/>
              </a:rPr>
              <a:t> (bit/s)</a:t>
            </a:r>
            <a:r>
              <a:rPr lang="zh-CN" altLang="en-US" sz="1600" b="1" dirty="0">
                <a:solidFill>
                  <a:prstClr val="black"/>
                </a:solidFill>
                <a:latin typeface="微软雅黑" panose="020B0503020204020204" pitchFamily="34" charset="-122"/>
                <a:ea typeface="微软雅黑" panose="020B0503020204020204" pitchFamily="34" charset="-122"/>
              </a:rPr>
              <a:t>，则帧的发送时间为  </a:t>
            </a:r>
            <a:r>
              <a:rPr lang="en-US" altLang="zh-CN" sz="1600" b="1" i="1" dirty="0">
                <a:solidFill>
                  <a:prstClr val="black"/>
                </a:solidFill>
                <a:latin typeface="微软雅黑" panose="020B0503020204020204" pitchFamily="34" charset="-122"/>
                <a:ea typeface="微软雅黑" panose="020B0503020204020204" pitchFamily="34" charset="-122"/>
              </a:rPr>
              <a:t>T</a:t>
            </a:r>
            <a:r>
              <a:rPr lang="en-US" altLang="zh-CN" sz="1600" b="1" i="1" baseline="-25000" dirty="0">
                <a:solidFill>
                  <a:prstClr val="black"/>
                </a:solidFill>
                <a:latin typeface="微软雅黑" panose="020B0503020204020204" pitchFamily="34" charset="-122"/>
                <a:ea typeface="微软雅黑" panose="020B0503020204020204" pitchFamily="34" charset="-122"/>
              </a:rPr>
              <a:t>0</a:t>
            </a:r>
            <a:r>
              <a:rPr lang="en-US" altLang="zh-CN" sz="1600" b="1" i="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b="1" i="1" dirty="0">
                <a:solidFill>
                  <a:prstClr val="black"/>
                </a:solidFill>
                <a:latin typeface="微软雅黑" panose="020B0503020204020204" pitchFamily="34" charset="-122"/>
                <a:ea typeface="微软雅黑" panose="020B0503020204020204" pitchFamily="34" charset="-122"/>
              </a:rPr>
              <a:t>L</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b="1" i="1" dirty="0">
                <a:solidFill>
                  <a:prstClr val="black"/>
                </a:solidFill>
                <a:latin typeface="微软雅黑" panose="020B0503020204020204" pitchFamily="34" charset="-122"/>
                <a:ea typeface="微软雅黑" panose="020B0503020204020204" pitchFamily="34" charset="-122"/>
              </a:rPr>
              <a:t>C</a:t>
            </a:r>
            <a:r>
              <a:rPr lang="en-US" altLang="zh-CN" sz="1600" b="1" dirty="0">
                <a:solidFill>
                  <a:prstClr val="black"/>
                </a:solidFill>
                <a:latin typeface="微软雅黑" panose="020B0503020204020204" pitchFamily="34" charset="-122"/>
                <a:ea typeface="微软雅黑" panose="020B0503020204020204" pitchFamily="34" charset="-122"/>
              </a:rPr>
              <a:t> (s)</a:t>
            </a:r>
            <a:r>
              <a:rPr lang="zh-CN" altLang="en-US" sz="1600" b="1" dirty="0">
                <a:solidFill>
                  <a:prstClr val="black"/>
                </a:solidFill>
                <a:latin typeface="微软雅黑" panose="020B0503020204020204" pitchFamily="34" charset="-122"/>
                <a:ea typeface="微软雅黑" panose="020B0503020204020204" pitchFamily="34" charset="-122"/>
              </a:rPr>
              <a:t>。 </a:t>
            </a:r>
          </a:p>
          <a:p>
            <a:pPr marL="342884" indent="-342884" eaLnBrk="0" hangingPunct="0">
              <a:lnSpc>
                <a:spcPct val="150000"/>
              </a:lnSpc>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一个站在发送帧时出现了碰撞。经过一个争用期 </a:t>
            </a:r>
            <a:r>
              <a:rPr lang="en-US" altLang="zh-CN" sz="1600" b="1" dirty="0">
                <a:latin typeface="微软雅黑" panose="020B0503020204020204" pitchFamily="34" charset="-122"/>
                <a:ea typeface="微软雅黑" panose="020B0503020204020204" pitchFamily="34" charset="-122"/>
              </a:rPr>
              <a:t>2</a:t>
            </a:r>
            <a:r>
              <a:rPr lang="en-US" altLang="zh-CN" sz="1600" b="1" i="1" dirty="0">
                <a:latin typeface="微软雅黑" panose="020B0503020204020204" pitchFamily="34" charset="-122"/>
                <a:ea typeface="微软雅黑" panose="020B0503020204020204" pitchFamily="34" charset="-122"/>
                <a:sym typeface="Symbol" panose="05050102010706020507"/>
              </a:rPr>
              <a:t></a:t>
            </a:r>
            <a:r>
              <a:rPr lang="en-US" altLang="zh-CN" sz="1600" i="1" dirty="0">
                <a:sym typeface="Symbol" panose="05050102010706020507"/>
              </a:rPr>
              <a:t> </a:t>
            </a:r>
            <a:r>
              <a:rPr lang="zh-CN" altLang="en-US" sz="1600" b="1" dirty="0">
                <a:latin typeface="微软雅黑" panose="020B0503020204020204" pitchFamily="34" charset="-122"/>
                <a:ea typeface="微软雅黑" panose="020B0503020204020204" pitchFamily="34" charset="-122"/>
              </a:rPr>
              <a:t>后，可能又出现了碰撞。这样经过若干个争用期后，一个站发送成功了。假定发送帧需要的时间是</a:t>
            </a:r>
            <a:r>
              <a:rPr lang="zh-CN" altLang="en-US" sz="1600" b="1" i="1" dirty="0">
                <a:latin typeface="微软雅黑" panose="020B0503020204020204" pitchFamily="34" charset="-122"/>
                <a:ea typeface="微软雅黑" panose="020B0503020204020204" pitchFamily="34" charset="-122"/>
              </a:rPr>
              <a:t> </a:t>
            </a:r>
            <a:r>
              <a:rPr lang="en-US" altLang="zh-CN" sz="1600" b="1" i="1" dirty="0">
                <a:latin typeface="微软雅黑" panose="020B0503020204020204" pitchFamily="34" charset="-122"/>
                <a:ea typeface="微软雅黑" panose="020B0503020204020204" pitchFamily="34" charset="-122"/>
              </a:rPr>
              <a:t>T</a:t>
            </a:r>
            <a:r>
              <a:rPr lang="en-US" altLang="zh-CN" sz="1600" b="1" i="1" baseline="-25000" dirty="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a:t>
            </a:r>
          </a:p>
        </p:txBody>
      </p:sp>
      <p:sp>
        <p:nvSpPr>
          <p:cNvPr id="9" name="AutoShape 5"/>
          <p:cNvSpPr>
            <a:spLocks noChangeArrowheads="1"/>
          </p:cNvSpPr>
          <p:nvPr/>
        </p:nvSpPr>
        <p:spPr bwMode="auto">
          <a:xfrm>
            <a:off x="502923"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0" name="Rectangle 6"/>
          <p:cNvSpPr>
            <a:spLocks noChangeArrowheads="1"/>
          </p:cNvSpPr>
          <p:nvPr/>
        </p:nvSpPr>
        <p:spPr bwMode="auto">
          <a:xfrm>
            <a:off x="3046468" y="589728"/>
            <a:ext cx="304121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以太网信道被占用的情况</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502922" y="2883368"/>
            <a:ext cx="8129015" cy="1874877"/>
            <a:chOff x="502920" y="2162718"/>
            <a:chExt cx="8129015" cy="2089242"/>
          </a:xfrm>
        </p:grpSpPr>
        <p:sp>
          <p:nvSpPr>
            <p:cNvPr id="7" name="圆角矩形 6"/>
            <p:cNvSpPr/>
            <p:nvPr/>
          </p:nvSpPr>
          <p:spPr>
            <a:xfrm>
              <a:off x="502920" y="2162718"/>
              <a:ext cx="8129015" cy="20892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5" name="Line 4"/>
            <p:cNvSpPr>
              <a:spLocks noChangeShapeType="1"/>
            </p:cNvSpPr>
            <p:nvPr/>
          </p:nvSpPr>
          <p:spPr bwMode="auto">
            <a:xfrm>
              <a:off x="1749925" y="3953353"/>
              <a:ext cx="55433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Line 6"/>
            <p:cNvSpPr>
              <a:spLocks noChangeShapeType="1"/>
            </p:cNvSpPr>
            <p:nvPr/>
          </p:nvSpPr>
          <p:spPr bwMode="auto">
            <a:xfrm>
              <a:off x="1749924" y="2510577"/>
              <a:ext cx="295580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Line 7"/>
            <p:cNvSpPr>
              <a:spLocks noChangeShapeType="1"/>
            </p:cNvSpPr>
            <p:nvPr/>
          </p:nvSpPr>
          <p:spPr bwMode="auto">
            <a:xfrm>
              <a:off x="4705734" y="2510577"/>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Line 8"/>
            <p:cNvSpPr>
              <a:spLocks noChangeShapeType="1"/>
            </p:cNvSpPr>
            <p:nvPr/>
          </p:nvSpPr>
          <p:spPr bwMode="auto">
            <a:xfrm>
              <a:off x="6923749" y="3373371"/>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7055787" y="3306016"/>
              <a:ext cx="121615" cy="1411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Line 10"/>
            <p:cNvSpPr>
              <a:spLocks noChangeShapeType="1"/>
            </p:cNvSpPr>
            <p:nvPr/>
          </p:nvSpPr>
          <p:spPr bwMode="auto">
            <a:xfrm>
              <a:off x="4705733" y="3373371"/>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11"/>
            <p:cNvSpPr>
              <a:spLocks noChangeShapeType="1"/>
            </p:cNvSpPr>
            <p:nvPr/>
          </p:nvSpPr>
          <p:spPr bwMode="auto">
            <a:xfrm>
              <a:off x="3966782"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13"/>
            <p:cNvSpPr>
              <a:spLocks noChangeShapeType="1"/>
            </p:cNvSpPr>
            <p:nvPr/>
          </p:nvSpPr>
          <p:spPr bwMode="auto">
            <a:xfrm>
              <a:off x="2488876" y="3373371"/>
              <a:ext cx="74011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15"/>
            <p:cNvSpPr>
              <a:spLocks noChangeShapeType="1"/>
            </p:cNvSpPr>
            <p:nvPr/>
          </p:nvSpPr>
          <p:spPr bwMode="auto">
            <a:xfrm>
              <a:off x="1749925"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16"/>
            <p:cNvSpPr/>
            <p:nvPr/>
          </p:nvSpPr>
          <p:spPr bwMode="auto">
            <a:xfrm>
              <a:off x="4705733" y="2726543"/>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5199142" y="2812074"/>
              <a:ext cx="1273105"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发  送  成  功 </a:t>
              </a:r>
            </a:p>
          </p:txBody>
        </p:sp>
        <p:sp>
          <p:nvSpPr>
            <p:cNvPr id="39" name="Text Box 18"/>
            <p:cNvSpPr txBox="1">
              <a:spLocks noChangeArrowheads="1"/>
            </p:cNvSpPr>
            <p:nvPr/>
          </p:nvSpPr>
          <p:spPr bwMode="auto">
            <a:xfrm>
              <a:off x="1782536" y="2796036"/>
              <a:ext cx="776175"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anose="020B0503020204020204" pitchFamily="34" charset="-122"/>
                  <a:ea typeface="微软雅黑" panose="020B0503020204020204" pitchFamily="34" charset="-122"/>
                </a:rPr>
                <a:t>争用期 </a:t>
              </a:r>
            </a:p>
          </p:txBody>
        </p:sp>
        <p:sp>
          <p:nvSpPr>
            <p:cNvPr id="40" name="Text Box 19"/>
            <p:cNvSpPr txBox="1">
              <a:spLocks noChangeArrowheads="1"/>
            </p:cNvSpPr>
            <p:nvPr/>
          </p:nvSpPr>
          <p:spPr bwMode="auto">
            <a:xfrm>
              <a:off x="2518016" y="2786414"/>
              <a:ext cx="776175"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争用期 </a:t>
              </a:r>
            </a:p>
          </p:txBody>
        </p:sp>
        <p:sp>
          <p:nvSpPr>
            <p:cNvPr id="41" name="Text Box 20"/>
            <p:cNvSpPr txBox="1">
              <a:spLocks noChangeArrowheads="1"/>
            </p:cNvSpPr>
            <p:nvPr/>
          </p:nvSpPr>
          <p:spPr bwMode="auto">
            <a:xfrm>
              <a:off x="4024876" y="2796036"/>
              <a:ext cx="776175"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争用期 </a:t>
              </a:r>
            </a:p>
          </p:txBody>
        </p:sp>
        <p:sp>
          <p:nvSpPr>
            <p:cNvPr id="42" name="Line 21"/>
            <p:cNvSpPr>
              <a:spLocks noChangeShapeType="1"/>
            </p:cNvSpPr>
            <p:nvPr/>
          </p:nvSpPr>
          <p:spPr bwMode="auto">
            <a:xfrm>
              <a:off x="3966781"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22"/>
            <p:cNvSpPr>
              <a:spLocks noChangeShapeType="1"/>
            </p:cNvSpPr>
            <p:nvPr/>
          </p:nvSpPr>
          <p:spPr bwMode="auto">
            <a:xfrm>
              <a:off x="3228987"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23"/>
            <p:cNvSpPr>
              <a:spLocks noChangeShapeType="1"/>
            </p:cNvSpPr>
            <p:nvPr/>
          </p:nvSpPr>
          <p:spPr bwMode="auto">
            <a:xfrm>
              <a:off x="2488876"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24"/>
            <p:cNvSpPr>
              <a:spLocks noChangeShapeType="1"/>
            </p:cNvSpPr>
            <p:nvPr/>
          </p:nvSpPr>
          <p:spPr bwMode="auto">
            <a:xfrm>
              <a:off x="1749924"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25"/>
            <p:cNvSpPr>
              <a:spLocks noChangeShapeType="1"/>
            </p:cNvSpPr>
            <p:nvPr/>
          </p:nvSpPr>
          <p:spPr bwMode="auto">
            <a:xfrm>
              <a:off x="1749925" y="3195056"/>
              <a:ext cx="0" cy="64682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Line 26"/>
            <p:cNvSpPr>
              <a:spLocks noChangeShapeType="1"/>
            </p:cNvSpPr>
            <p:nvPr/>
          </p:nvSpPr>
          <p:spPr bwMode="auto">
            <a:xfrm>
              <a:off x="3228987"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Line 27"/>
            <p:cNvSpPr>
              <a:spLocks noChangeShapeType="1"/>
            </p:cNvSpPr>
            <p:nvPr/>
          </p:nvSpPr>
          <p:spPr bwMode="auto">
            <a:xfrm>
              <a:off x="3966781"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Line 28"/>
            <p:cNvSpPr>
              <a:spLocks noChangeShapeType="1"/>
            </p:cNvSpPr>
            <p:nvPr/>
          </p:nvSpPr>
          <p:spPr bwMode="auto">
            <a:xfrm>
              <a:off x="4705733" y="3211932"/>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29"/>
            <p:cNvSpPr>
              <a:spLocks noChangeShapeType="1"/>
            </p:cNvSpPr>
            <p:nvPr/>
          </p:nvSpPr>
          <p:spPr bwMode="auto">
            <a:xfrm>
              <a:off x="6923749" y="3211932"/>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30"/>
            <p:cNvSpPr>
              <a:spLocks noChangeShapeType="1"/>
            </p:cNvSpPr>
            <p:nvPr/>
          </p:nvSpPr>
          <p:spPr bwMode="auto">
            <a:xfrm>
              <a:off x="7293225" y="3211931"/>
              <a:ext cx="0" cy="593371"/>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31"/>
            <p:cNvSpPr>
              <a:spLocks noChangeShapeType="1"/>
            </p:cNvSpPr>
            <p:nvPr/>
          </p:nvSpPr>
          <p:spPr bwMode="auto">
            <a:xfrm>
              <a:off x="2488876"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39"/>
            <p:cNvSpPr>
              <a:spLocks noChangeArrowheads="1"/>
            </p:cNvSpPr>
            <p:nvPr/>
          </p:nvSpPr>
          <p:spPr bwMode="auto">
            <a:xfrm>
              <a:off x="5738877" y="3265388"/>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Text Box 40"/>
            <p:cNvSpPr txBox="1">
              <a:spLocks noChangeArrowheads="1"/>
            </p:cNvSpPr>
            <p:nvPr/>
          </p:nvSpPr>
          <p:spPr bwMode="auto">
            <a:xfrm>
              <a:off x="5670859" y="3210693"/>
              <a:ext cx="370614"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anose="020B0503020204020204" pitchFamily="34" charset="-122"/>
                  <a:ea typeface="微软雅黑" panose="020B0503020204020204" pitchFamily="34" charset="-122"/>
                </a:rPr>
                <a:t>T</a:t>
              </a:r>
              <a:r>
                <a:rPr kumimoji="1" lang="en-US" altLang="zh-CN" sz="1400" b="1" baseline="-25000" dirty="0">
                  <a:solidFill>
                    <a:srgbClr val="CC00CC"/>
                  </a:solidFill>
                  <a:latin typeface="微软雅黑" panose="020B0503020204020204" pitchFamily="34" charset="-122"/>
                  <a:ea typeface="微软雅黑" panose="020B0503020204020204" pitchFamily="34" charset="-122"/>
                </a:rPr>
                <a:t>0</a:t>
              </a:r>
            </a:p>
          </p:txBody>
        </p:sp>
        <p:sp>
          <p:nvSpPr>
            <p:cNvPr id="57" name="Text Box 41"/>
            <p:cNvSpPr txBox="1">
              <a:spLocks noChangeArrowheads="1"/>
            </p:cNvSpPr>
            <p:nvPr/>
          </p:nvSpPr>
          <p:spPr bwMode="auto">
            <a:xfrm>
              <a:off x="6967043" y="3217778"/>
              <a:ext cx="263214"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sp>
          <p:nvSpPr>
            <p:cNvPr id="58" name="Text Box 42"/>
            <p:cNvSpPr txBox="1">
              <a:spLocks noChangeArrowheads="1"/>
            </p:cNvSpPr>
            <p:nvPr/>
          </p:nvSpPr>
          <p:spPr bwMode="auto">
            <a:xfrm>
              <a:off x="7447270" y="2960684"/>
              <a:ext cx="258404"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anose="020B0503020204020204" pitchFamily="34" charset="-122"/>
                  <a:ea typeface="微软雅黑" panose="020B0503020204020204" pitchFamily="34" charset="-122"/>
                </a:rPr>
                <a:t>t</a:t>
              </a:r>
            </a:p>
          </p:txBody>
        </p:sp>
        <p:sp>
          <p:nvSpPr>
            <p:cNvPr id="59" name="Line 43"/>
            <p:cNvSpPr>
              <a:spLocks noChangeShapeType="1"/>
            </p:cNvSpPr>
            <p:nvPr/>
          </p:nvSpPr>
          <p:spPr bwMode="auto">
            <a:xfrm>
              <a:off x="4705733" y="2402593"/>
              <a:ext cx="0" cy="269423"/>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44"/>
            <p:cNvSpPr>
              <a:spLocks noChangeShapeType="1"/>
            </p:cNvSpPr>
            <p:nvPr/>
          </p:nvSpPr>
          <p:spPr bwMode="auto">
            <a:xfrm>
              <a:off x="7293225" y="2402593"/>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Text Box 45"/>
            <p:cNvSpPr txBox="1">
              <a:spLocks noChangeArrowheads="1"/>
            </p:cNvSpPr>
            <p:nvPr/>
          </p:nvSpPr>
          <p:spPr bwMode="auto">
            <a:xfrm>
              <a:off x="5568616" y="2344859"/>
              <a:ext cx="776175" cy="3429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anose="020B0503020204020204" pitchFamily="34" charset="-122"/>
                  <a:ea typeface="微软雅黑" panose="020B0503020204020204" pitchFamily="34" charset="-122"/>
                </a:rPr>
                <a:t>占用期 </a:t>
              </a:r>
            </a:p>
          </p:txBody>
        </p:sp>
        <p:sp>
          <p:nvSpPr>
            <p:cNvPr id="62" name="Text Box 46"/>
            <p:cNvSpPr txBox="1">
              <a:spLocks noChangeArrowheads="1"/>
            </p:cNvSpPr>
            <p:nvPr/>
          </p:nvSpPr>
          <p:spPr bwMode="auto">
            <a:xfrm>
              <a:off x="2744596" y="2344859"/>
              <a:ext cx="916690" cy="3429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发生碰撞 </a:t>
              </a:r>
            </a:p>
          </p:txBody>
        </p:sp>
        <p:sp>
          <p:nvSpPr>
            <p:cNvPr id="63" name="Line 47"/>
            <p:cNvSpPr>
              <a:spLocks noChangeShapeType="1"/>
            </p:cNvSpPr>
            <p:nvPr/>
          </p:nvSpPr>
          <p:spPr bwMode="auto">
            <a:xfrm>
              <a:off x="1749924" y="2402593"/>
              <a:ext cx="0" cy="256593"/>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Text Box 48"/>
            <p:cNvSpPr txBox="1">
              <a:spLocks noChangeArrowheads="1"/>
            </p:cNvSpPr>
            <p:nvPr/>
          </p:nvSpPr>
          <p:spPr bwMode="auto">
            <a:xfrm>
              <a:off x="3337861" y="3774806"/>
              <a:ext cx="2159566" cy="3429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0000FF"/>
                  </a:solidFill>
                  <a:latin typeface="微软雅黑" panose="020B0503020204020204" pitchFamily="34" charset="-122"/>
                  <a:ea typeface="微软雅黑" panose="020B0503020204020204" pitchFamily="34" charset="-122"/>
                </a:rPr>
                <a:t>发送一帧所需的平均时间</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5" name="Text Box 49"/>
            <p:cNvSpPr txBox="1">
              <a:spLocks noChangeArrowheads="1"/>
            </p:cNvSpPr>
            <p:nvPr/>
          </p:nvSpPr>
          <p:spPr bwMode="auto">
            <a:xfrm>
              <a:off x="3468742" y="2799245"/>
              <a:ext cx="357790" cy="34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a:t>
              </a:r>
            </a:p>
          </p:txBody>
        </p:sp>
        <p:sp>
          <p:nvSpPr>
            <p:cNvPr id="24" name="Line 50"/>
            <p:cNvSpPr>
              <a:spLocks noChangeShapeType="1"/>
            </p:cNvSpPr>
            <p:nvPr/>
          </p:nvSpPr>
          <p:spPr bwMode="auto">
            <a:xfrm>
              <a:off x="1380448" y="3211931"/>
              <a:ext cx="615948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1934598" y="3217778"/>
              <a:ext cx="429193" cy="342966"/>
              <a:chOff x="1925454" y="3217778"/>
              <a:chExt cx="429193" cy="342966"/>
            </a:xfrm>
          </p:grpSpPr>
          <p:sp>
            <p:nvSpPr>
              <p:cNvPr id="53"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Text Box 34"/>
              <p:cNvSpPr txBox="1">
                <a:spLocks noChangeArrowheads="1"/>
              </p:cNvSpPr>
              <p:nvPr/>
            </p:nvSpPr>
            <p:spPr bwMode="auto">
              <a:xfrm>
                <a:off x="1925454" y="3217778"/>
                <a:ext cx="429193" cy="34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2677872" y="3217778"/>
              <a:ext cx="429193" cy="342966"/>
              <a:chOff x="1925454" y="3217778"/>
              <a:chExt cx="429193" cy="342966"/>
            </a:xfrm>
          </p:grpSpPr>
          <p:sp>
            <p:nvSpPr>
              <p:cNvPr id="72"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Text Box 34"/>
              <p:cNvSpPr txBox="1">
                <a:spLocks noChangeArrowheads="1"/>
              </p:cNvSpPr>
              <p:nvPr/>
            </p:nvSpPr>
            <p:spPr bwMode="auto">
              <a:xfrm>
                <a:off x="1925454" y="3217778"/>
                <a:ext cx="429193" cy="34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69568" y="3217778"/>
              <a:ext cx="429193" cy="342966"/>
              <a:chOff x="1925454" y="3217778"/>
              <a:chExt cx="429193" cy="342966"/>
            </a:xfrm>
          </p:grpSpPr>
          <p:sp>
            <p:nvSpPr>
              <p:cNvPr id="75"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Text Box 34"/>
              <p:cNvSpPr txBox="1">
                <a:spLocks noChangeArrowheads="1"/>
              </p:cNvSpPr>
              <p:nvPr/>
            </p:nvSpPr>
            <p:spPr bwMode="auto">
              <a:xfrm>
                <a:off x="1925454" y="3217778"/>
                <a:ext cx="429193" cy="34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7" y="1230427"/>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3" name="Rectangle 6"/>
          <p:cNvSpPr>
            <a:spLocks noChangeArrowheads="1"/>
          </p:cNvSpPr>
          <p:nvPr/>
        </p:nvSpPr>
        <p:spPr bwMode="auto">
          <a:xfrm>
            <a:off x="3047387" y="1188156"/>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3.1.2  </a:t>
            </a:r>
            <a:r>
              <a:rPr lang="zh-CN" altLang="en-US" sz="2400" b="1" dirty="0">
                <a:solidFill>
                  <a:schemeClr val="bg1"/>
                </a:solidFill>
                <a:latin typeface="微软雅黑" panose="020B0503020204020204" pitchFamily="34" charset="-122"/>
                <a:ea typeface="微软雅黑" panose="020B0503020204020204" pitchFamily="34" charset="-122"/>
              </a:rPr>
              <a:t>三个基本问题 </a:t>
            </a:r>
          </a:p>
        </p:txBody>
      </p:sp>
      <p:sp>
        <p:nvSpPr>
          <p:cNvPr id="4" name="Rectangle 8"/>
          <p:cNvSpPr>
            <a:spLocks noChangeArrowheads="1"/>
          </p:cNvSpPr>
          <p:nvPr/>
        </p:nvSpPr>
        <p:spPr bwMode="auto">
          <a:xfrm>
            <a:off x="466347" y="1734890"/>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数据链路层协议有许多种，但有三个基本问题则是共同的。这三个基本问题是：</a:t>
            </a:r>
          </a:p>
          <a:p>
            <a:pPr marL="633698" indent="-342884">
              <a:lnSpc>
                <a:spcPts val="3300"/>
              </a:lnSpc>
              <a:buClr>
                <a:srgbClr val="7030A0"/>
              </a:buClr>
              <a:buFont typeface="+mj-lt"/>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封装成帧</a:t>
            </a:r>
          </a:p>
          <a:p>
            <a:pPr marL="633698" indent="-342884">
              <a:lnSpc>
                <a:spcPts val="3300"/>
              </a:lnSpc>
              <a:buClr>
                <a:srgbClr val="7030A0"/>
              </a:buClr>
              <a:buFont typeface="+mj-lt"/>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透明传输</a:t>
            </a:r>
          </a:p>
          <a:p>
            <a:pPr marL="633698" indent="-342884">
              <a:lnSpc>
                <a:spcPts val="3300"/>
              </a:lnSpc>
              <a:buClr>
                <a:srgbClr val="7030A0"/>
              </a:buClr>
              <a:buFont typeface="+mj-lt"/>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差错控制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3" y="1337571"/>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注意到，成功发送一个帧需要占用信道的时间是 </a:t>
            </a:r>
            <a:r>
              <a:rPr lang="en-US" altLang="zh-CN" sz="2000" b="1" i="1" dirty="0">
                <a:solidFill>
                  <a:srgbClr val="0000FF"/>
                </a:solidFill>
                <a:latin typeface="微软雅黑" panose="020B0503020204020204" pitchFamily="34" charset="-122"/>
                <a:ea typeface="微软雅黑" panose="020B0503020204020204" pitchFamily="34" charset="-122"/>
              </a:rPr>
              <a:t>T</a:t>
            </a:r>
            <a:r>
              <a:rPr lang="en-US" altLang="zh-CN" sz="2000" b="1" i="1" baseline="-25000" dirty="0">
                <a:solidFill>
                  <a:srgbClr val="0000FF"/>
                </a:solidFill>
                <a:latin typeface="微软雅黑" panose="020B0503020204020204" pitchFamily="34" charset="-122"/>
                <a:ea typeface="微软雅黑" panose="020B0503020204020204" pitchFamily="34" charset="-122"/>
              </a:rPr>
              <a:t>0</a:t>
            </a:r>
            <a:r>
              <a:rPr lang="en-US" altLang="zh-CN" sz="2000" b="1" dirty="0">
                <a:solidFill>
                  <a:srgbClr val="0000FF"/>
                </a:solidFill>
                <a:latin typeface="微软雅黑" panose="020B0503020204020204" pitchFamily="34" charset="-122"/>
                <a:ea typeface="微软雅黑" panose="020B0503020204020204" pitchFamily="34" charset="-122"/>
              </a:rPr>
              <a:t> + </a:t>
            </a:r>
            <a:r>
              <a:rPr lang="en-US" altLang="zh-CN" sz="2000" b="1" i="1" dirty="0">
                <a:solidFill>
                  <a:srgbClr val="0000FF"/>
                </a:solidFill>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，比这个帧的发送时间要多一个单程端到端时延 </a:t>
            </a:r>
            <a:r>
              <a:rPr lang="en-US" altLang="zh-CN" sz="2000" b="1" i="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这是因为当一个站发送完最后一个比特时，这个比特还要在以太网上传播。</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在最极端的情况下，发送站在传输媒体的一端，而比特在媒体上传输到另一端所需的时间是 </a:t>
            </a:r>
            <a:r>
              <a:rPr lang="en-US" altLang="zh-CN" sz="2000" b="1" i="1" dirty="0">
                <a:latin typeface="微软雅黑" panose="020B0503020204020204" pitchFamily="34" charset="-122"/>
                <a:ea typeface="微软雅黑" panose="020B0503020204020204" pitchFamily="34" charset="-122"/>
                <a:sym typeface="Symbol" panose="05050102010706020507"/>
              </a:rPr>
              <a:t></a:t>
            </a:r>
            <a:r>
              <a:rPr lang="zh-CN" altLang="en-US" sz="2000" b="1" dirty="0">
                <a:latin typeface="微软雅黑" panose="020B0503020204020204" pitchFamily="34" charset="-122"/>
                <a:ea typeface="微软雅黑" panose="020B0503020204020204" pitchFamily="34" charset="-122"/>
              </a:rPr>
              <a:t> 。</a:t>
            </a:r>
          </a:p>
        </p:txBody>
      </p:sp>
      <p:sp>
        <p:nvSpPr>
          <p:cNvPr id="6" name="AutoShape 5"/>
          <p:cNvSpPr>
            <a:spLocks noChangeArrowheads="1"/>
          </p:cNvSpPr>
          <p:nvPr/>
        </p:nvSpPr>
        <p:spPr bwMode="auto">
          <a:xfrm>
            <a:off x="502923" y="9420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3046468" y="918912"/>
            <a:ext cx="304121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以太网信道被占用的情况</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a:extLst>
              <a:ext uri="{FF2B5EF4-FFF2-40B4-BE49-F238E27FC236}">
                <a16:creationId xmlns:a16="http://schemas.microsoft.com/office/drawing/2014/main" id="{1C72E43E-CA64-4B5A-8DD5-CCFB06502DA1}"/>
              </a:ext>
            </a:extLst>
          </p:cNvPr>
          <p:cNvGrpSpPr/>
          <p:nvPr/>
        </p:nvGrpSpPr>
        <p:grpSpPr>
          <a:xfrm>
            <a:off x="498758" y="2133121"/>
            <a:ext cx="7627225" cy="413528"/>
            <a:chOff x="579492" y="2757436"/>
            <a:chExt cx="10169633" cy="551370"/>
          </a:xfrm>
        </p:grpSpPr>
        <p:cxnSp>
          <p:nvCxnSpPr>
            <p:cNvPr id="71" name="直接连接符 70">
              <a:extLst>
                <a:ext uri="{FF2B5EF4-FFF2-40B4-BE49-F238E27FC236}">
                  <a16:creationId xmlns:a16="http://schemas.microsoft.com/office/drawing/2014/main" id="{41B02B0E-CDA1-45A5-BB32-9E641102787D}"/>
                </a:ext>
              </a:extLst>
            </p:cNvPr>
            <p:cNvCxnSpPr>
              <a:cxnSpLocks/>
            </p:cNvCxnSpPr>
            <p:nvPr/>
          </p:nvCxnSpPr>
          <p:spPr>
            <a:xfrm>
              <a:off x="586071" y="2810483"/>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644DF0A-18C8-468D-AB99-C803C9BE5943}"/>
                </a:ext>
              </a:extLst>
            </p:cNvPr>
            <p:cNvCxnSpPr>
              <a:cxnSpLocks/>
            </p:cNvCxnSpPr>
            <p:nvPr/>
          </p:nvCxnSpPr>
          <p:spPr>
            <a:xfrm>
              <a:off x="10749125" y="2757436"/>
              <a:ext cx="0" cy="533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26CBC35-F361-4905-9F10-D77DF220447E}"/>
                </a:ext>
              </a:extLst>
            </p:cNvPr>
            <p:cNvCxnSpPr>
              <a:cxnSpLocks/>
            </p:cNvCxnSpPr>
            <p:nvPr/>
          </p:nvCxnSpPr>
          <p:spPr>
            <a:xfrm>
              <a:off x="579492" y="3091716"/>
              <a:ext cx="1016787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64258BB4-7741-4250-818A-DF4C222EBA17}"/>
                </a:ext>
              </a:extLst>
            </p:cNvPr>
            <p:cNvSpPr txBox="1"/>
            <p:nvPr/>
          </p:nvSpPr>
          <p:spPr>
            <a:xfrm>
              <a:off x="4304437" y="2893695"/>
              <a:ext cx="2714345" cy="369333"/>
            </a:xfrm>
            <a:prstGeom prst="rect">
              <a:avLst/>
            </a:prstGeom>
            <a:solidFill>
              <a:schemeClr val="bg1"/>
            </a:solidFill>
          </p:spPr>
          <p:txBody>
            <a:bodyPr wrap="square" lIns="68580" tIns="34290" rIns="68580" bIns="34290" anchor="ctr">
              <a:noAutofit/>
            </a:bodyPr>
            <a:lstStyle/>
            <a:p>
              <a:pPr algn="ctr"/>
              <a:r>
                <a:rPr lang="zh-CN" altLang="en-US" sz="1350" b="1" dirty="0">
                  <a:latin typeface="微软雅黑" panose="020B0503020204020204" pitchFamily="34" charset="-122"/>
                  <a:ea typeface="微软雅黑" panose="020B0503020204020204" pitchFamily="34" charset="-122"/>
                </a:rPr>
                <a:t>发送一帧所需的平均时间</a:t>
              </a:r>
            </a:p>
          </p:txBody>
        </p:sp>
      </p:grpSp>
      <p:grpSp>
        <p:nvGrpSpPr>
          <p:cNvPr id="42" name="组合 41">
            <a:extLst>
              <a:ext uri="{FF2B5EF4-FFF2-40B4-BE49-F238E27FC236}">
                <a16:creationId xmlns:a16="http://schemas.microsoft.com/office/drawing/2014/main" id="{87552E4E-F530-4090-A233-3EB6E8936EE4}"/>
              </a:ext>
            </a:extLst>
          </p:cNvPr>
          <p:cNvGrpSpPr/>
          <p:nvPr/>
        </p:nvGrpSpPr>
        <p:grpSpPr>
          <a:xfrm>
            <a:off x="503247" y="1176064"/>
            <a:ext cx="3196671" cy="373742"/>
            <a:chOff x="585478" y="1481359"/>
            <a:chExt cx="4262228" cy="498323"/>
          </a:xfrm>
        </p:grpSpPr>
        <p:cxnSp>
          <p:nvCxnSpPr>
            <p:cNvPr id="35" name="直接连接符 34">
              <a:extLst>
                <a:ext uri="{FF2B5EF4-FFF2-40B4-BE49-F238E27FC236}">
                  <a16:creationId xmlns:a16="http://schemas.microsoft.com/office/drawing/2014/main" id="{847981F0-F38F-409C-9285-1CD7D10E9E49}"/>
                </a:ext>
              </a:extLst>
            </p:cNvPr>
            <p:cNvCxnSpPr>
              <a:cxnSpLocks/>
            </p:cNvCxnSpPr>
            <p:nvPr/>
          </p:nvCxnSpPr>
          <p:spPr>
            <a:xfrm>
              <a:off x="585479" y="1481359"/>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A689706-EAF7-4C59-AA72-9A9443DA9726}"/>
                </a:ext>
              </a:extLst>
            </p:cNvPr>
            <p:cNvCxnSpPr>
              <a:cxnSpLocks/>
            </p:cNvCxnSpPr>
            <p:nvPr/>
          </p:nvCxnSpPr>
          <p:spPr>
            <a:xfrm>
              <a:off x="4847706" y="1499459"/>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D40013D-05BA-479B-8223-A61B42EB5F49}"/>
                </a:ext>
              </a:extLst>
            </p:cNvPr>
            <p:cNvCxnSpPr>
              <a:cxnSpLocks/>
            </p:cNvCxnSpPr>
            <p:nvPr/>
          </p:nvCxnSpPr>
          <p:spPr>
            <a:xfrm>
              <a:off x="585478" y="1696810"/>
              <a:ext cx="426222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íşlïḍè">
              <a:extLst>
                <a:ext uri="{FF2B5EF4-FFF2-40B4-BE49-F238E27FC236}">
                  <a16:creationId xmlns:a16="http://schemas.microsoft.com/office/drawing/2014/main" id="{B418C9FB-9DF4-4B6B-88C8-748D0BB5F003}"/>
                </a:ext>
              </a:extLst>
            </p:cNvPr>
            <p:cNvSpPr txBox="1"/>
            <p:nvPr/>
          </p:nvSpPr>
          <p:spPr>
            <a:xfrm>
              <a:off x="903188" y="1510260"/>
              <a:ext cx="3616184" cy="369333"/>
            </a:xfrm>
            <a:prstGeom prst="rect">
              <a:avLst/>
            </a:prstGeom>
            <a:solidFill>
              <a:schemeClr val="bg1"/>
            </a:solidFill>
          </p:spPr>
          <p:txBody>
            <a:bodyPr wrap="square" lIns="68580" tIns="34290" rIns="68580" bIns="34290" anchor="ctr">
              <a:noAutofit/>
            </a:bodyPr>
            <a:lstStyle/>
            <a:p>
              <a:pPr algn="ctr"/>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可能发生多次碰撞，进行多次退避</a:t>
              </a:r>
            </a:p>
          </p:txBody>
        </p:sp>
      </p:grpSp>
      <p:grpSp>
        <p:nvGrpSpPr>
          <p:cNvPr id="14" name="组合 13">
            <a:extLst>
              <a:ext uri="{FF2B5EF4-FFF2-40B4-BE49-F238E27FC236}">
                <a16:creationId xmlns:a16="http://schemas.microsoft.com/office/drawing/2014/main" id="{F9953100-85E8-4BF0-BEF7-01579F61E557}"/>
              </a:ext>
            </a:extLst>
          </p:cNvPr>
          <p:cNvGrpSpPr/>
          <p:nvPr/>
        </p:nvGrpSpPr>
        <p:grpSpPr>
          <a:xfrm>
            <a:off x="493380" y="1490565"/>
            <a:ext cx="8165462" cy="325985"/>
            <a:chOff x="572322" y="1900693"/>
            <a:chExt cx="10887282" cy="434647"/>
          </a:xfrm>
        </p:grpSpPr>
        <p:cxnSp>
          <p:nvCxnSpPr>
            <p:cNvPr id="6" name="直接箭头连接符 5">
              <a:extLst>
                <a:ext uri="{FF2B5EF4-FFF2-40B4-BE49-F238E27FC236}">
                  <a16:creationId xmlns:a16="http://schemas.microsoft.com/office/drawing/2014/main" id="{98692E35-4DE0-47E9-AB7F-CD8AC7737FDB}"/>
                </a:ext>
              </a:extLst>
            </p:cNvPr>
            <p:cNvCxnSpPr>
              <a:cxnSpLocks/>
            </p:cNvCxnSpPr>
            <p:nvPr/>
          </p:nvCxnSpPr>
          <p:spPr>
            <a:xfrm>
              <a:off x="572322" y="2335340"/>
              <a:ext cx="10847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3C0D49D-019F-49AB-ABDB-B6E9676AB5DB}"/>
                    </a:ext>
                  </a:extLst>
                </p:cNvPr>
                <p:cNvSpPr txBox="1"/>
                <p:nvPr/>
              </p:nvSpPr>
              <p:spPr>
                <a:xfrm>
                  <a:off x="11142195" y="1900693"/>
                  <a:ext cx="3174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ea typeface="Cambria Math" panose="02040503050406030204" pitchFamily="18" charset="0"/>
                          </a:rPr>
                          <m:t>𝒕</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 xmlns:a16="http://schemas.microsoft.com/office/drawing/2014/main" xmlns:a14="http://schemas.microsoft.com/office/drawing/2010/main" id="{F3C0D49D-019F-49AB-ABDB-B6E9676AB5DB}"/>
                    </a:ext>
                  </a:extLst>
                </p:cNvPr>
                <p:cNvSpPr txBox="1">
                  <a:spLocks noRot="1" noChangeAspect="1" noMove="1" noResize="1" noEditPoints="1" noAdjustHandles="1" noChangeArrowheads="1" noChangeShapeType="1" noTextEdit="1"/>
                </p:cNvSpPr>
                <p:nvPr/>
              </p:nvSpPr>
              <p:spPr>
                <a:xfrm>
                  <a:off x="11142195" y="1900693"/>
                  <a:ext cx="317409" cy="400110"/>
                </a:xfrm>
                <a:prstGeom prst="rect">
                  <a:avLst/>
                </a:prstGeom>
                <a:blipFill rotWithShape="0">
                  <a:blip r:embed="rId3"/>
                  <a:stretch>
                    <a:fillRect/>
                  </a:stretch>
                </a:blipFill>
              </p:spPr>
              <p:txBody>
                <a:bodyPr/>
                <a:lstStyle/>
                <a:p>
                  <a:r>
                    <a:rPr lang="zh-CN" altLang="en-US">
                      <a:noFill/>
                    </a:rPr>
                    <a:t> </a:t>
                  </a:r>
                </a:p>
              </p:txBody>
            </p:sp>
          </mc:Fallback>
        </mc:AlternateContent>
      </p:grpSp>
      <p:graphicFrame>
        <p:nvGraphicFramePr>
          <p:cNvPr id="13" name="表格 13">
            <a:extLst>
              <a:ext uri="{FF2B5EF4-FFF2-40B4-BE49-F238E27FC236}">
                <a16:creationId xmlns:a16="http://schemas.microsoft.com/office/drawing/2014/main" id="{CD172999-CE6B-4B21-81F5-18DFDB83A63A}"/>
              </a:ext>
            </a:extLst>
          </p:cNvPr>
          <p:cNvGraphicFramePr>
            <a:graphicFrameLocks noGrp="1"/>
          </p:cNvGraphicFramePr>
          <p:nvPr>
            <p:extLst>
              <p:ext uri="{D42A27DB-BD31-4B8C-83A1-F6EECF244321}">
                <p14:modId xmlns:p14="http://schemas.microsoft.com/office/powerpoint/2010/main" val="2734845512"/>
              </p:ext>
            </p:extLst>
          </p:nvPr>
        </p:nvGraphicFramePr>
        <p:xfrm>
          <a:off x="503248" y="1528655"/>
          <a:ext cx="3196671" cy="281940"/>
        </p:xfrm>
        <a:graphic>
          <a:graphicData uri="http://schemas.openxmlformats.org/drawingml/2006/table">
            <a:tbl>
              <a:tblPr firstRow="1" bandRow="1">
                <a:tableStyleId>{5C22544A-7EE6-4342-B048-85BDC9FD1C3A}</a:tableStyleId>
              </a:tblPr>
              <a:tblGrid>
                <a:gridCol w="809147">
                  <a:extLst>
                    <a:ext uri="{9D8B030D-6E8A-4147-A177-3AD203B41FA5}">
                      <a16:colId xmlns:a16="http://schemas.microsoft.com/office/drawing/2014/main" val="868953040"/>
                    </a:ext>
                  </a:extLst>
                </a:gridCol>
                <a:gridCol w="1583754">
                  <a:extLst>
                    <a:ext uri="{9D8B030D-6E8A-4147-A177-3AD203B41FA5}">
                      <a16:colId xmlns:a16="http://schemas.microsoft.com/office/drawing/2014/main" val="2694557290"/>
                    </a:ext>
                  </a:extLst>
                </a:gridCol>
                <a:gridCol w="803770">
                  <a:extLst>
                    <a:ext uri="{9D8B030D-6E8A-4147-A177-3AD203B41FA5}">
                      <a16:colId xmlns:a16="http://schemas.microsoft.com/office/drawing/2014/main" val="732932112"/>
                    </a:ext>
                  </a:extLst>
                </a:gridCol>
              </a:tblGrid>
              <a:tr h="278130">
                <a:tc>
                  <a:txBody>
                    <a:bodyPr/>
                    <a:lstStyle/>
                    <a:p>
                      <a:pPr algn="ctr"/>
                      <a:r>
                        <a:rPr lang="zh-CN" altLang="en-US" sz="1400" dirty="0">
                          <a:solidFill>
                            <a:schemeClr val="bg1"/>
                          </a:solidFill>
                        </a:rPr>
                        <a:t>争用期</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bg1"/>
                          </a:solidFill>
                          <a:latin typeface="宋体" panose="02010600030101010101" pitchFamily="2" charset="-122"/>
                          <a:ea typeface="宋体" panose="02010600030101010101" pitchFamily="2" charset="-122"/>
                        </a:rPr>
                        <a:t>…</a:t>
                      </a:r>
                      <a:endParaRPr lang="zh-CN" altLang="en-US" sz="1400" dirty="0">
                        <a:solidFill>
                          <a:schemeClr val="bg1"/>
                        </a:solidFill>
                        <a:latin typeface="宋体" panose="02010600030101010101" pitchFamily="2" charset="-122"/>
                        <a:ea typeface="宋体" panose="02010600030101010101" pitchFamily="2"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a:solidFill>
                            <a:schemeClr val="bg1"/>
                          </a:solidFill>
                        </a:rPr>
                        <a:t>争用期</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21569"/>
                  </a:ext>
                </a:extLst>
              </a:tr>
            </a:tbl>
          </a:graphicData>
        </a:graphic>
      </p:graphicFrame>
      <p:graphicFrame>
        <p:nvGraphicFramePr>
          <p:cNvPr id="15" name="表格 15">
            <a:extLst>
              <a:ext uri="{FF2B5EF4-FFF2-40B4-BE49-F238E27FC236}">
                <a16:creationId xmlns:a16="http://schemas.microsoft.com/office/drawing/2014/main" id="{C9279FFC-2097-498D-BF42-1181C629B67E}"/>
              </a:ext>
            </a:extLst>
          </p:cNvPr>
          <p:cNvGraphicFramePr>
            <a:graphicFrameLocks noGrp="1"/>
          </p:cNvGraphicFramePr>
          <p:nvPr>
            <p:extLst>
              <p:ext uri="{D42A27DB-BD31-4B8C-83A1-F6EECF244321}">
                <p14:modId xmlns:p14="http://schemas.microsoft.com/office/powerpoint/2010/main" val="1596586529"/>
              </p:ext>
            </p:extLst>
          </p:nvPr>
        </p:nvGraphicFramePr>
        <p:xfrm>
          <a:off x="3705295" y="1528655"/>
          <a:ext cx="3947048" cy="281940"/>
        </p:xfrm>
        <a:graphic>
          <a:graphicData uri="http://schemas.openxmlformats.org/drawingml/2006/table">
            <a:tbl>
              <a:tblPr firstRow="1" bandRow="1">
                <a:tableStyleId>{5C22544A-7EE6-4342-B048-85BDC9FD1C3A}</a:tableStyleId>
              </a:tblPr>
              <a:tblGrid>
                <a:gridCol w="3947048">
                  <a:extLst>
                    <a:ext uri="{9D8B030D-6E8A-4147-A177-3AD203B41FA5}">
                      <a16:colId xmlns:a16="http://schemas.microsoft.com/office/drawing/2014/main" val="2695213667"/>
                    </a:ext>
                  </a:extLst>
                </a:gridCol>
              </a:tblGrid>
              <a:tr h="274320">
                <a:tc>
                  <a:txBody>
                    <a:bodyPr/>
                    <a:lstStyle/>
                    <a:p>
                      <a:pPr algn="ctr"/>
                      <a:r>
                        <a:rPr lang="zh-CN" altLang="en-US" sz="1400" dirty="0">
                          <a:solidFill>
                            <a:schemeClr val="bg1"/>
                          </a:solidFill>
                        </a:rPr>
                        <a:t>成功发送一个帧</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14525258"/>
                  </a:ext>
                </a:extLst>
              </a:tr>
            </a:tbl>
          </a:graphicData>
        </a:graphic>
      </p:graphicFrame>
      <p:grpSp>
        <p:nvGrpSpPr>
          <p:cNvPr id="43" name="组合 42">
            <a:extLst>
              <a:ext uri="{FF2B5EF4-FFF2-40B4-BE49-F238E27FC236}">
                <a16:creationId xmlns:a16="http://schemas.microsoft.com/office/drawing/2014/main" id="{35217956-0C68-48E2-8514-9375EBC00F63}"/>
              </a:ext>
            </a:extLst>
          </p:cNvPr>
          <p:cNvGrpSpPr/>
          <p:nvPr/>
        </p:nvGrpSpPr>
        <p:grpSpPr>
          <a:xfrm>
            <a:off x="503247" y="1802975"/>
            <a:ext cx="3196671" cy="373742"/>
            <a:chOff x="585478" y="2317240"/>
            <a:chExt cx="4262228" cy="498323"/>
          </a:xfrm>
        </p:grpSpPr>
        <p:grpSp>
          <p:nvGrpSpPr>
            <p:cNvPr id="28" name="组合 27">
              <a:extLst>
                <a:ext uri="{FF2B5EF4-FFF2-40B4-BE49-F238E27FC236}">
                  <a16:creationId xmlns:a16="http://schemas.microsoft.com/office/drawing/2014/main" id="{09266C01-17C7-4975-9847-9D39BCC3B40F}"/>
                </a:ext>
              </a:extLst>
            </p:cNvPr>
            <p:cNvGrpSpPr/>
            <p:nvPr/>
          </p:nvGrpSpPr>
          <p:grpSpPr>
            <a:xfrm>
              <a:off x="585478" y="2317240"/>
              <a:ext cx="1073379" cy="498323"/>
              <a:chOff x="585478" y="2317240"/>
              <a:chExt cx="1073379" cy="498323"/>
            </a:xfrm>
          </p:grpSpPr>
          <p:cxnSp>
            <p:nvCxnSpPr>
              <p:cNvPr id="17" name="直接连接符 16">
                <a:extLst>
                  <a:ext uri="{FF2B5EF4-FFF2-40B4-BE49-F238E27FC236}">
                    <a16:creationId xmlns:a16="http://schemas.microsoft.com/office/drawing/2014/main" id="{5DCB9D4F-B7D1-4C16-954E-9DBD6557C7F2}"/>
                  </a:ext>
                </a:extLst>
              </p:cNvPr>
              <p:cNvCxnSpPr>
                <a:cxnSpLocks/>
              </p:cNvCxnSpPr>
              <p:nvPr/>
            </p:nvCxnSpPr>
            <p:spPr>
              <a:xfrm>
                <a:off x="585479" y="2317240"/>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013236-D473-40B3-878F-6F48C43639ED}"/>
                  </a:ext>
                </a:extLst>
              </p:cNvPr>
              <p:cNvCxnSpPr>
                <a:cxnSpLocks/>
              </p:cNvCxnSpPr>
              <p:nvPr/>
            </p:nvCxnSpPr>
            <p:spPr>
              <a:xfrm>
                <a:off x="1658857" y="2335340"/>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3CCC275-5E7A-4753-819C-28031BC5DB5E}"/>
                  </a:ext>
                </a:extLst>
              </p:cNvPr>
              <p:cNvCxnSpPr>
                <a:cxnSpLocks/>
              </p:cNvCxnSpPr>
              <p:nvPr/>
            </p:nvCxnSpPr>
            <p:spPr>
              <a:xfrm>
                <a:off x="585478" y="2591894"/>
                <a:ext cx="107337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19F1B1C-1D68-41A6-BD22-76303AD6E639}"/>
                      </a:ext>
                    </a:extLst>
                  </p:cNvPr>
                  <p:cNvSpPr txBox="1"/>
                  <p:nvPr/>
                </p:nvSpPr>
                <p:spPr>
                  <a:xfrm>
                    <a:off x="910835" y="2388105"/>
                    <a:ext cx="409505"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 xmlns:a16="http://schemas.microsoft.com/office/drawing/2014/main" xmlns:a14="http://schemas.microsoft.com/office/drawing/2010/main" id="{619F1B1C-1D68-41A6-BD22-76303AD6E639}"/>
                      </a:ext>
                    </a:extLst>
                  </p:cNvPr>
                  <p:cNvSpPr txBox="1">
                    <a:spLocks noRot="1" noChangeAspect="1" noMove="1" noResize="1" noEditPoints="1" noAdjustHandles="1" noChangeArrowheads="1" noChangeShapeType="1" noTextEdit="1"/>
                  </p:cNvSpPr>
                  <p:nvPr/>
                </p:nvSpPr>
                <p:spPr>
                  <a:xfrm>
                    <a:off x="910835" y="2388105"/>
                    <a:ext cx="409505" cy="400110"/>
                  </a:xfrm>
                  <a:prstGeom prst="rect">
                    <a:avLst/>
                  </a:prstGeom>
                  <a:blipFill rotWithShape="0">
                    <a:blip r:embed="rId4"/>
                    <a:stretch>
                      <a:fillRect r="-6000"/>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9B31133E-665E-41D1-8E4C-F8423733C83C}"/>
                </a:ext>
              </a:extLst>
            </p:cNvPr>
            <p:cNvGrpSpPr/>
            <p:nvPr/>
          </p:nvGrpSpPr>
          <p:grpSpPr>
            <a:xfrm>
              <a:off x="3774327" y="2317240"/>
              <a:ext cx="1073379" cy="498323"/>
              <a:chOff x="3774327" y="2317240"/>
              <a:chExt cx="1073379" cy="498323"/>
            </a:xfrm>
          </p:grpSpPr>
          <p:cxnSp>
            <p:nvCxnSpPr>
              <p:cNvPr id="30" name="直接连接符 29">
                <a:extLst>
                  <a:ext uri="{FF2B5EF4-FFF2-40B4-BE49-F238E27FC236}">
                    <a16:creationId xmlns:a16="http://schemas.microsoft.com/office/drawing/2014/main" id="{5ACBB51F-219C-4E81-B400-40B4FDE982B9}"/>
                  </a:ext>
                </a:extLst>
              </p:cNvPr>
              <p:cNvCxnSpPr>
                <a:cxnSpLocks/>
              </p:cNvCxnSpPr>
              <p:nvPr/>
            </p:nvCxnSpPr>
            <p:spPr>
              <a:xfrm>
                <a:off x="3774328" y="2317240"/>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265C426-578B-4182-87CF-E1B74F21B84A}"/>
                  </a:ext>
                </a:extLst>
              </p:cNvPr>
              <p:cNvCxnSpPr>
                <a:cxnSpLocks/>
              </p:cNvCxnSpPr>
              <p:nvPr/>
            </p:nvCxnSpPr>
            <p:spPr>
              <a:xfrm>
                <a:off x="4847706" y="2335340"/>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6559A70-A776-4E43-BEFC-4D33ED5CAC03}"/>
                  </a:ext>
                </a:extLst>
              </p:cNvPr>
              <p:cNvCxnSpPr>
                <a:cxnSpLocks/>
              </p:cNvCxnSpPr>
              <p:nvPr/>
            </p:nvCxnSpPr>
            <p:spPr>
              <a:xfrm>
                <a:off x="3774327" y="2591894"/>
                <a:ext cx="107337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A7A85BC-A00C-4043-95BC-3F30541339A1}"/>
                      </a:ext>
                    </a:extLst>
                  </p:cNvPr>
                  <p:cNvSpPr txBox="1"/>
                  <p:nvPr/>
                </p:nvSpPr>
                <p:spPr>
                  <a:xfrm>
                    <a:off x="4099684" y="2388105"/>
                    <a:ext cx="409505"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33" name="文本框 32">
                    <a:extLst>
                      <a:ext uri="{FF2B5EF4-FFF2-40B4-BE49-F238E27FC236}">
                        <a16:creationId xmlns="" xmlns:a16="http://schemas.microsoft.com/office/drawing/2014/main" xmlns:a14="http://schemas.microsoft.com/office/drawing/2010/main" id="{5A7A85BC-A00C-4043-95BC-3F30541339A1}"/>
                      </a:ext>
                    </a:extLst>
                  </p:cNvPr>
                  <p:cNvSpPr txBox="1">
                    <a:spLocks noRot="1" noChangeAspect="1" noMove="1" noResize="1" noEditPoints="1" noAdjustHandles="1" noChangeArrowheads="1" noChangeShapeType="1" noTextEdit="1"/>
                  </p:cNvSpPr>
                  <p:nvPr/>
                </p:nvSpPr>
                <p:spPr>
                  <a:xfrm>
                    <a:off x="4099684" y="2388105"/>
                    <a:ext cx="409505" cy="400110"/>
                  </a:xfrm>
                  <a:prstGeom prst="rect">
                    <a:avLst/>
                  </a:prstGeom>
                  <a:blipFill rotWithShape="0">
                    <a:blip r:embed="rId4"/>
                    <a:stretch>
                      <a:fillRect r="-6000"/>
                    </a:stretch>
                  </a:blipFill>
                </p:spPr>
                <p:txBody>
                  <a:bodyPr/>
                  <a:lstStyle/>
                  <a:p>
                    <a:r>
                      <a:rPr lang="zh-CN" altLang="en-US">
                        <a:noFill/>
                      </a:rPr>
                      <a:t> </a:t>
                    </a:r>
                  </a:p>
                </p:txBody>
              </p:sp>
            </mc:Fallback>
          </mc:AlternateContent>
        </p:grpSp>
      </p:grpSp>
      <p:grpSp>
        <p:nvGrpSpPr>
          <p:cNvPr id="56" name="组合 55">
            <a:extLst>
              <a:ext uri="{FF2B5EF4-FFF2-40B4-BE49-F238E27FC236}">
                <a16:creationId xmlns:a16="http://schemas.microsoft.com/office/drawing/2014/main" id="{31350925-B1DE-4045-99A8-01D1C62B2DAF}"/>
              </a:ext>
            </a:extLst>
          </p:cNvPr>
          <p:cNvGrpSpPr/>
          <p:nvPr/>
        </p:nvGrpSpPr>
        <p:grpSpPr>
          <a:xfrm>
            <a:off x="3700361" y="1802974"/>
            <a:ext cx="3952800" cy="373742"/>
            <a:chOff x="4848296" y="2317239"/>
            <a:chExt cx="5270400" cy="498323"/>
          </a:xfrm>
        </p:grpSpPr>
        <p:cxnSp>
          <p:nvCxnSpPr>
            <p:cNvPr id="51" name="直接连接符 50">
              <a:extLst>
                <a:ext uri="{FF2B5EF4-FFF2-40B4-BE49-F238E27FC236}">
                  <a16:creationId xmlns:a16="http://schemas.microsoft.com/office/drawing/2014/main" id="{7484230A-705A-4306-8CD4-EA70B4D66CBA}"/>
                </a:ext>
              </a:extLst>
            </p:cNvPr>
            <p:cNvCxnSpPr>
              <a:cxnSpLocks/>
            </p:cNvCxnSpPr>
            <p:nvPr/>
          </p:nvCxnSpPr>
          <p:spPr>
            <a:xfrm>
              <a:off x="4848297" y="2317239"/>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CF9255F-A5DD-4625-87F0-57DC946BB76E}"/>
                </a:ext>
              </a:extLst>
            </p:cNvPr>
            <p:cNvCxnSpPr>
              <a:cxnSpLocks/>
            </p:cNvCxnSpPr>
            <p:nvPr/>
          </p:nvCxnSpPr>
          <p:spPr>
            <a:xfrm>
              <a:off x="10118696" y="2335339"/>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F62E8F4-8FAF-4148-B64E-92E671B87BD8}"/>
                </a:ext>
              </a:extLst>
            </p:cNvPr>
            <p:cNvCxnSpPr>
              <a:cxnSpLocks/>
            </p:cNvCxnSpPr>
            <p:nvPr/>
          </p:nvCxnSpPr>
          <p:spPr>
            <a:xfrm>
              <a:off x="4848296" y="2591893"/>
              <a:ext cx="526931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8AB6CE14-82E4-4B7B-AA6C-F758EE83C184}"/>
                    </a:ext>
                  </a:extLst>
                </p:cNvPr>
                <p:cNvSpPr txBox="1"/>
                <p:nvPr/>
              </p:nvSpPr>
              <p:spPr>
                <a:xfrm>
                  <a:off x="7277607" y="2388104"/>
                  <a:ext cx="409505"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54" name="文本框 53">
                  <a:extLst>
                    <a:ext uri="{FF2B5EF4-FFF2-40B4-BE49-F238E27FC236}">
                      <a16:creationId xmlns="" xmlns:a16="http://schemas.microsoft.com/office/drawing/2014/main" xmlns:a14="http://schemas.microsoft.com/office/drawing/2010/main" id="{8AB6CE14-82E4-4B7B-AA6C-F758EE83C184}"/>
                    </a:ext>
                  </a:extLst>
                </p:cNvPr>
                <p:cNvSpPr txBox="1">
                  <a:spLocks noRot="1" noChangeAspect="1" noMove="1" noResize="1" noEditPoints="1" noAdjustHandles="1" noChangeArrowheads="1" noChangeShapeType="1" noTextEdit="1"/>
                </p:cNvSpPr>
                <p:nvPr/>
              </p:nvSpPr>
              <p:spPr>
                <a:xfrm>
                  <a:off x="7277607" y="2388104"/>
                  <a:ext cx="409505" cy="400110"/>
                </a:xfrm>
                <a:prstGeom prst="rect">
                  <a:avLst/>
                </a:prstGeom>
                <a:blipFill rotWithShape="0">
                  <a:blip r:embed="rId5"/>
                  <a:stretch>
                    <a:fillRect r="-2000"/>
                  </a:stretch>
                </a:blipFill>
              </p:spPr>
              <p:txBody>
                <a:bodyPr/>
                <a:lstStyle/>
                <a:p>
                  <a:r>
                    <a:rPr lang="zh-CN" altLang="en-US">
                      <a:noFill/>
                    </a:rPr>
                    <a:t> </a:t>
                  </a:r>
                </a:p>
              </p:txBody>
            </p:sp>
          </mc:Fallback>
        </mc:AlternateContent>
      </p:grpSp>
      <p:grpSp>
        <p:nvGrpSpPr>
          <p:cNvPr id="69" name="组合 68">
            <a:extLst>
              <a:ext uri="{FF2B5EF4-FFF2-40B4-BE49-F238E27FC236}">
                <a16:creationId xmlns:a16="http://schemas.microsoft.com/office/drawing/2014/main" id="{078D348D-4DF4-4995-BD31-8CE1E736EF80}"/>
              </a:ext>
            </a:extLst>
          </p:cNvPr>
          <p:cNvGrpSpPr/>
          <p:nvPr/>
        </p:nvGrpSpPr>
        <p:grpSpPr>
          <a:xfrm>
            <a:off x="7651455" y="1802974"/>
            <a:ext cx="473206" cy="373742"/>
            <a:chOff x="3125844" y="4529219"/>
            <a:chExt cx="630941" cy="498323"/>
          </a:xfrm>
        </p:grpSpPr>
        <p:cxnSp>
          <p:nvCxnSpPr>
            <p:cNvPr id="64" name="直接连接符 63">
              <a:extLst>
                <a:ext uri="{FF2B5EF4-FFF2-40B4-BE49-F238E27FC236}">
                  <a16:creationId xmlns:a16="http://schemas.microsoft.com/office/drawing/2014/main" id="{00ACB7E1-B403-43AC-8902-9B55E86CF922}"/>
                </a:ext>
              </a:extLst>
            </p:cNvPr>
            <p:cNvCxnSpPr>
              <a:cxnSpLocks/>
            </p:cNvCxnSpPr>
            <p:nvPr/>
          </p:nvCxnSpPr>
          <p:spPr>
            <a:xfrm>
              <a:off x="3125845" y="4529219"/>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5195B00-5642-4A99-A2DA-019FE1F7B2BB}"/>
                </a:ext>
              </a:extLst>
            </p:cNvPr>
            <p:cNvCxnSpPr>
              <a:cxnSpLocks/>
            </p:cNvCxnSpPr>
            <p:nvPr/>
          </p:nvCxnSpPr>
          <p:spPr>
            <a:xfrm>
              <a:off x="3756785" y="4529219"/>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A52C488-6653-4930-93E9-48A33BCB7BCB}"/>
                </a:ext>
              </a:extLst>
            </p:cNvPr>
            <p:cNvCxnSpPr>
              <a:cxnSpLocks/>
            </p:cNvCxnSpPr>
            <p:nvPr/>
          </p:nvCxnSpPr>
          <p:spPr>
            <a:xfrm>
              <a:off x="3125844" y="4803873"/>
              <a:ext cx="6309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15E0E34-2478-4038-A534-D794A07FAAAD}"/>
                    </a:ext>
                  </a:extLst>
                </p:cNvPr>
                <p:cNvSpPr txBox="1"/>
                <p:nvPr/>
              </p:nvSpPr>
              <p:spPr>
                <a:xfrm>
                  <a:off x="3299901" y="4600084"/>
                  <a:ext cx="252447"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sz="1350" b="1" i="1" dirty="0">
                            <a:latin typeface="Cambria Math" panose="02040503050406030204" pitchFamily="18" charset="0"/>
                          </a:rPr>
                          <m:t>𝝉</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67" name="文本框 66">
                  <a:extLst>
                    <a:ext uri="{FF2B5EF4-FFF2-40B4-BE49-F238E27FC236}">
                      <a16:creationId xmlns="" xmlns:a16="http://schemas.microsoft.com/office/drawing/2014/main" xmlns:a14="http://schemas.microsoft.com/office/drawing/2010/main" id="{715E0E34-2478-4038-A534-D794A07FAAAD}"/>
                    </a:ext>
                  </a:extLst>
                </p:cNvPr>
                <p:cNvSpPr txBox="1">
                  <a:spLocks noRot="1" noChangeAspect="1" noMove="1" noResize="1" noEditPoints="1" noAdjustHandles="1" noChangeArrowheads="1" noChangeShapeType="1" noTextEdit="1"/>
                </p:cNvSpPr>
                <p:nvPr/>
              </p:nvSpPr>
              <p:spPr>
                <a:xfrm>
                  <a:off x="3299901" y="4600084"/>
                  <a:ext cx="252447" cy="400110"/>
                </a:xfrm>
                <a:prstGeom prst="rect">
                  <a:avLst/>
                </a:prstGeom>
                <a:blipFill rotWithShape="0">
                  <a:blip r:embed="rId6"/>
                  <a:stretch>
                    <a:fillRect r="-16129"/>
                  </a:stretch>
                </a:blipFill>
              </p:spPr>
              <p:txBody>
                <a:bodyPr/>
                <a:lstStyle/>
                <a:p>
                  <a:r>
                    <a:rPr lang="zh-CN" altLang="en-US">
                      <a:noFill/>
                    </a:rPr>
                    <a:t> </a:t>
                  </a:r>
                </a:p>
              </p:txBody>
            </p:sp>
          </mc:Fallback>
        </mc:AlternateContent>
      </p:grpSp>
      <p:sp>
        <p:nvSpPr>
          <p:cNvPr id="46" name="矩形 45">
            <a:extLst>
              <a:ext uri="{FF2B5EF4-FFF2-40B4-BE49-F238E27FC236}">
                <a16:creationId xmlns:a16="http://schemas.microsoft.com/office/drawing/2014/main" id="{CA7E57AE-B980-4426-87D7-6CCE685ECCC8}"/>
              </a:ext>
            </a:extLst>
          </p:cNvPr>
          <p:cNvSpPr/>
          <p:nvPr/>
        </p:nvSpPr>
        <p:spPr>
          <a:xfrm>
            <a:off x="792475" y="2744068"/>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7" name="íşlïḍè">
            <a:extLst>
              <a:ext uri="{FF2B5EF4-FFF2-40B4-BE49-F238E27FC236}">
                <a16:creationId xmlns:a16="http://schemas.microsoft.com/office/drawing/2014/main" id="{AF7AFB9C-AC81-4328-825D-B8EC16A34473}"/>
              </a:ext>
            </a:extLst>
          </p:cNvPr>
          <p:cNvSpPr txBox="1"/>
          <p:nvPr/>
        </p:nvSpPr>
        <p:spPr>
          <a:xfrm>
            <a:off x="1030396" y="2703327"/>
            <a:ext cx="2166716" cy="260435"/>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考虑以下这种理想情况：</a:t>
            </a:r>
          </a:p>
        </p:txBody>
      </p:sp>
      <p:sp>
        <p:nvSpPr>
          <p:cNvPr id="48" name="矩形 47">
            <a:extLst>
              <a:ext uri="{FF2B5EF4-FFF2-40B4-BE49-F238E27FC236}">
                <a16:creationId xmlns:a16="http://schemas.microsoft.com/office/drawing/2014/main" id="{C0942C67-4D78-4D22-8031-F0E6D53E0B6A}"/>
              </a:ext>
            </a:extLst>
          </p:cNvPr>
          <p:cNvSpPr/>
          <p:nvPr/>
        </p:nvSpPr>
        <p:spPr>
          <a:xfrm>
            <a:off x="1109061" y="3055721"/>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9" name="íşlïḍè">
            <a:extLst>
              <a:ext uri="{FF2B5EF4-FFF2-40B4-BE49-F238E27FC236}">
                <a16:creationId xmlns:a16="http://schemas.microsoft.com/office/drawing/2014/main" id="{B1AB668C-B7AA-42DD-97F3-355E57A3A84D}"/>
              </a:ext>
            </a:extLst>
          </p:cNvPr>
          <p:cNvSpPr txBox="1"/>
          <p:nvPr/>
        </p:nvSpPr>
        <p:spPr>
          <a:xfrm>
            <a:off x="1346982" y="3014980"/>
            <a:ext cx="3225018" cy="260435"/>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总线一旦空闲就有某个站点立即发送帧</a:t>
            </a:r>
          </a:p>
        </p:txBody>
      </p:sp>
      <p:sp>
        <p:nvSpPr>
          <p:cNvPr id="50" name="矩形 49">
            <a:extLst>
              <a:ext uri="{FF2B5EF4-FFF2-40B4-BE49-F238E27FC236}">
                <a16:creationId xmlns:a16="http://schemas.microsoft.com/office/drawing/2014/main" id="{62F0B381-A536-4E76-B924-660A498EAC19}"/>
              </a:ext>
            </a:extLst>
          </p:cNvPr>
          <p:cNvSpPr/>
          <p:nvPr/>
        </p:nvSpPr>
        <p:spPr>
          <a:xfrm>
            <a:off x="1109061" y="3381152"/>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55" name="íşlïḍè">
            <a:extLst>
              <a:ext uri="{FF2B5EF4-FFF2-40B4-BE49-F238E27FC236}">
                <a16:creationId xmlns:a16="http://schemas.microsoft.com/office/drawing/2014/main" id="{99BC5616-531F-4566-9D2E-C501469FF85D}"/>
              </a:ext>
            </a:extLst>
          </p:cNvPr>
          <p:cNvSpPr txBox="1"/>
          <p:nvPr/>
        </p:nvSpPr>
        <p:spPr>
          <a:xfrm>
            <a:off x="1346982" y="3340411"/>
            <a:ext cx="3225018" cy="260435"/>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各站点发送帧都不会产生碰撞</a:t>
            </a:r>
          </a:p>
        </p:txBody>
      </p:sp>
      <p:grpSp>
        <p:nvGrpSpPr>
          <p:cNvPr id="9" name="组合 8">
            <a:extLst>
              <a:ext uri="{FF2B5EF4-FFF2-40B4-BE49-F238E27FC236}">
                <a16:creationId xmlns:a16="http://schemas.microsoft.com/office/drawing/2014/main" id="{7E0DBE99-0976-44BE-86D4-E8659E658066}"/>
              </a:ext>
            </a:extLst>
          </p:cNvPr>
          <p:cNvGrpSpPr/>
          <p:nvPr/>
        </p:nvGrpSpPr>
        <p:grpSpPr>
          <a:xfrm>
            <a:off x="498936" y="880908"/>
            <a:ext cx="3205038" cy="1303188"/>
            <a:chOff x="665248" y="1174544"/>
            <a:chExt cx="4273384" cy="1737584"/>
          </a:xfrm>
        </p:grpSpPr>
        <p:sp>
          <p:nvSpPr>
            <p:cNvPr id="5" name="矩形 4">
              <a:extLst>
                <a:ext uri="{FF2B5EF4-FFF2-40B4-BE49-F238E27FC236}">
                  <a16:creationId xmlns:a16="http://schemas.microsoft.com/office/drawing/2014/main" id="{7BB3C01D-02AB-40A7-A11E-1310CB7804F5}"/>
                </a:ext>
              </a:extLst>
            </p:cNvPr>
            <p:cNvSpPr/>
            <p:nvPr/>
          </p:nvSpPr>
          <p:spPr>
            <a:xfrm>
              <a:off x="665248" y="1569757"/>
              <a:ext cx="4273384" cy="134237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cxnSp>
          <p:nvCxnSpPr>
            <p:cNvPr id="59" name="直接连接符 58">
              <a:extLst>
                <a:ext uri="{FF2B5EF4-FFF2-40B4-BE49-F238E27FC236}">
                  <a16:creationId xmlns:a16="http://schemas.microsoft.com/office/drawing/2014/main" id="{941B3F23-9698-4A81-ACE0-FFDD0BF04877}"/>
                </a:ext>
              </a:extLst>
            </p:cNvPr>
            <p:cNvCxnSpPr>
              <a:cxnSpLocks/>
            </p:cNvCxnSpPr>
            <p:nvPr/>
          </p:nvCxnSpPr>
          <p:spPr>
            <a:xfrm>
              <a:off x="680434" y="1209491"/>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5E73361-04D3-4833-A9CB-35559D8D0265}"/>
                </a:ext>
              </a:extLst>
            </p:cNvPr>
            <p:cNvCxnSpPr>
              <a:cxnSpLocks/>
            </p:cNvCxnSpPr>
            <p:nvPr/>
          </p:nvCxnSpPr>
          <p:spPr>
            <a:xfrm>
              <a:off x="4932175" y="1174544"/>
              <a:ext cx="0" cy="533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9B3F26-44CA-4C5F-AA59-A64A70831190}"/>
                </a:ext>
              </a:extLst>
            </p:cNvPr>
            <p:cNvCxnSpPr>
              <a:cxnSpLocks/>
            </p:cNvCxnSpPr>
            <p:nvPr/>
          </p:nvCxnSpPr>
          <p:spPr>
            <a:xfrm>
              <a:off x="680434" y="1383114"/>
              <a:ext cx="42517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a:extLst>
                <a:ext uri="{FF2B5EF4-FFF2-40B4-BE49-F238E27FC236}">
                  <a16:creationId xmlns:a16="http://schemas.microsoft.com/office/drawing/2014/main" id="{F8454D25-24E5-4061-B111-236D5590A7AA}"/>
                </a:ext>
              </a:extLst>
            </p:cNvPr>
            <p:cNvSpPr txBox="1"/>
            <p:nvPr/>
          </p:nvSpPr>
          <p:spPr>
            <a:xfrm>
              <a:off x="1230969" y="1209491"/>
              <a:ext cx="3174737" cy="347246"/>
            </a:xfrm>
            <a:prstGeom prst="rect">
              <a:avLst/>
            </a:prstGeom>
            <a:solidFill>
              <a:schemeClr val="bg1"/>
            </a:solidFill>
          </p:spPr>
          <p:txBody>
            <a:bodyPr wrap="square" lIns="68580" tIns="34290" rIns="68580" bIns="34290" anchor="ctr">
              <a:noAutofit/>
            </a:bodyPr>
            <a:lstStyle/>
            <a:p>
              <a:pPr algn="ctr"/>
              <a:r>
                <a:rPr lang="zh-CN" altLang="en-US" sz="1350" b="1" dirty="0">
                  <a:latin typeface="微软雅黑" panose="020B0503020204020204" pitchFamily="34" charset="-122"/>
                  <a:ea typeface="微软雅黑" panose="020B0503020204020204" pitchFamily="34" charset="-122"/>
                </a:rPr>
                <a:t>理想情况下不考虑这部分时间</a:t>
              </a:r>
            </a:p>
          </p:txBody>
        </p:sp>
      </p:grpSp>
      <p:sp>
        <p:nvSpPr>
          <p:cNvPr id="63" name="矩形 62">
            <a:extLst>
              <a:ext uri="{FF2B5EF4-FFF2-40B4-BE49-F238E27FC236}">
                <a16:creationId xmlns:a16="http://schemas.microsoft.com/office/drawing/2014/main" id="{6FEB7F5D-3B79-4CB9-93A2-CD02AFA0BC9A}"/>
              </a:ext>
            </a:extLst>
          </p:cNvPr>
          <p:cNvSpPr/>
          <p:nvPr/>
        </p:nvSpPr>
        <p:spPr>
          <a:xfrm>
            <a:off x="1109061" y="3747325"/>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8" name="íşlïḍè">
                <a:extLst>
                  <a:ext uri="{FF2B5EF4-FFF2-40B4-BE49-F238E27FC236}">
                    <a16:creationId xmlns:a16="http://schemas.microsoft.com/office/drawing/2014/main" id="{B49F4970-8AC4-472E-B780-61EBCC0A0CF9}"/>
                  </a:ext>
                </a:extLst>
              </p:cNvPr>
              <p:cNvSpPr txBox="1"/>
              <p:nvPr/>
            </p:nvSpPr>
            <p:spPr>
              <a:xfrm>
                <a:off x="1346982" y="3706584"/>
                <a:ext cx="4894292" cy="260435"/>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发送一帧占用总线的时间为</a:t>
                </a:r>
                <a14:m>
                  <m:oMath xmlns:m="http://schemas.openxmlformats.org/officeDocument/2006/math">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r>
                      <a:rPr lang="en-US" altLang="zh-CN" sz="1350" b="1" i="1" dirty="0">
                        <a:latin typeface="Cambria Math" panose="02040503050406030204" pitchFamily="18" charset="0"/>
                      </a:rPr>
                      <m:t>+</m:t>
                    </m:r>
                    <m:r>
                      <a:rPr lang="zh-CN" altLang="en-US" sz="1350" b="1" i="1" dirty="0">
                        <a:latin typeface="Cambria Math" panose="02040503050406030204" pitchFamily="18" charset="0"/>
                      </a:rPr>
                      <m:t>𝝉</m:t>
                    </m:r>
                    <m:r>
                      <a:rPr lang="zh-CN" altLang="en-US" sz="1350" b="1" i="1" dirty="0">
                        <a:latin typeface="Cambria Math" panose="02040503050406030204" pitchFamily="18" charset="0"/>
                      </a:rPr>
                      <m:t>，</m:t>
                    </m:r>
                  </m:oMath>
                </a14:m>
                <a:r>
                  <a:rPr lang="zh-CN" altLang="en-US" sz="1350" b="1" dirty="0">
                    <a:latin typeface="微软雅黑" panose="020B0503020204020204" pitchFamily="34" charset="-122"/>
                    <a:ea typeface="微软雅黑" panose="020B0503020204020204" pitchFamily="34" charset="-122"/>
                  </a:rPr>
                  <a:t>而帧本身的发送时间是</a:t>
                </a:r>
                <a14:m>
                  <m:oMath xmlns:m="http://schemas.openxmlformats.org/officeDocument/2006/math">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oMath>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68" name="íşlïḍè">
                <a:extLst>
                  <a:ext uri="{FF2B5EF4-FFF2-40B4-BE49-F238E27FC236}">
                    <a16:creationId xmlns="" xmlns:a16="http://schemas.microsoft.com/office/drawing/2014/main" xmlns:a14="http://schemas.microsoft.com/office/drawing/2010/main" id="{B49F4970-8AC4-472E-B780-61EBCC0A0CF9}"/>
                  </a:ext>
                </a:extLst>
              </p:cNvPr>
              <p:cNvSpPr txBox="1">
                <a:spLocks noRot="1" noChangeAspect="1" noMove="1" noResize="1" noEditPoints="1" noAdjustHandles="1" noChangeArrowheads="1" noChangeShapeType="1" noTextEdit="1"/>
              </p:cNvSpPr>
              <p:nvPr/>
            </p:nvSpPr>
            <p:spPr>
              <a:xfrm>
                <a:off x="1346982" y="3706584"/>
                <a:ext cx="4894292" cy="260435"/>
              </a:xfrm>
              <a:prstGeom prst="rect">
                <a:avLst/>
              </a:prstGeom>
              <a:blipFill rotWithShape="0">
                <a:blip r:embed="rId7"/>
                <a:stretch>
                  <a:fillRect l="-747" t="-11628" b="-27907"/>
                </a:stretch>
              </a:blipFill>
            </p:spPr>
            <p:txBody>
              <a:bodyPr/>
              <a:lstStyle/>
              <a:p>
                <a:r>
                  <a:rPr lang="zh-CN" altLang="en-US">
                    <a:noFill/>
                  </a:rPr>
                  <a:t> </a:t>
                </a:r>
              </a:p>
            </p:txBody>
          </p:sp>
        </mc:Fallback>
      </mc:AlternateContent>
      <p:sp>
        <p:nvSpPr>
          <p:cNvPr id="70" name="íşlïḍè">
            <a:extLst>
              <a:ext uri="{FF2B5EF4-FFF2-40B4-BE49-F238E27FC236}">
                <a16:creationId xmlns:a16="http://schemas.microsoft.com/office/drawing/2014/main" id="{3EC9053D-9785-4E1F-9545-2D2FC4BA7A05}"/>
              </a:ext>
            </a:extLst>
          </p:cNvPr>
          <p:cNvSpPr txBox="1"/>
          <p:nvPr/>
        </p:nvSpPr>
        <p:spPr>
          <a:xfrm>
            <a:off x="1346982" y="4128259"/>
            <a:ext cx="1346881" cy="260435"/>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极限信道利用率</a:t>
            </a:r>
          </a:p>
        </p:txBody>
      </p:sp>
      <mc:AlternateContent xmlns:mc="http://schemas.openxmlformats.org/markup-compatibility/2006" xmlns:a14="http://schemas.microsoft.com/office/drawing/2010/main">
        <mc:Choice Requires="a14">
          <p:sp>
            <p:nvSpPr>
              <p:cNvPr id="75" name="íşlïḍè">
                <a:extLst>
                  <a:ext uri="{FF2B5EF4-FFF2-40B4-BE49-F238E27FC236}">
                    <a16:creationId xmlns:a16="http://schemas.microsoft.com/office/drawing/2014/main" id="{EC0A1741-AC0A-427C-A762-FD8017ACF6A5}"/>
                  </a:ext>
                </a:extLst>
              </p:cNvPr>
              <p:cNvSpPr txBox="1"/>
              <p:nvPr/>
            </p:nvSpPr>
            <p:spPr>
              <a:xfrm>
                <a:off x="2569688" y="4114386"/>
                <a:ext cx="1346881" cy="260435"/>
              </a:xfrm>
              <a:prstGeom prst="rect">
                <a:avLst/>
              </a:prstGeom>
              <a:noFill/>
            </p:spPr>
            <p:txBody>
              <a:bodyPr wrap="square" lIns="68580" tIns="34290" rIns="68580" bIns="34290" anchor="ctr">
                <a:noAutofit/>
              </a:bodyPr>
              <a:lstStyle/>
              <a:p>
                <a:pPr/>
                <a14:m>
                  <m:oMathPara xmlns:m="http://schemas.openxmlformats.org/officeDocument/2006/math">
                    <m:oMathParaPr>
                      <m:jc m:val="centerGroup"/>
                    </m:oMathParaPr>
                    <m:oMath xmlns:m="http://schemas.openxmlformats.org/officeDocument/2006/math">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𝑺</m:t>
                          </m:r>
                        </m:e>
                        <m:sub>
                          <m:r>
                            <a:rPr lang="en-US" altLang="zh-CN" sz="1350" b="1" i="1" dirty="0">
                              <a:latin typeface="Cambria Math" panose="02040503050406030204" pitchFamily="18" charset="0"/>
                            </a:rPr>
                            <m:t>𝒎𝒂𝒙</m:t>
                          </m:r>
                        </m:sub>
                      </m:sSub>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num>
                        <m:den>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r>
                            <a:rPr lang="en-US" altLang="zh-CN" sz="1350" b="1" i="1" dirty="0">
                              <a:latin typeface="Cambria Math" panose="02040503050406030204" pitchFamily="18" charset="0"/>
                            </a:rPr>
                            <m:t>+</m:t>
                          </m:r>
                          <m:r>
                            <a:rPr lang="zh-CN" altLang="en-US" sz="1350" b="1" i="1" dirty="0">
                              <a:latin typeface="Cambria Math" panose="02040503050406030204" pitchFamily="18" charset="0"/>
                            </a:rPr>
                            <m:t>𝝉</m:t>
                          </m:r>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75" name="íşlïḍè">
                <a:extLst>
                  <a:ext uri="{FF2B5EF4-FFF2-40B4-BE49-F238E27FC236}">
                    <a16:creationId xmlns="" xmlns:a16="http://schemas.microsoft.com/office/drawing/2014/main" xmlns:a14="http://schemas.microsoft.com/office/drawing/2010/main" id="{EC0A1741-AC0A-427C-A762-FD8017ACF6A5}"/>
                  </a:ext>
                </a:extLst>
              </p:cNvPr>
              <p:cNvSpPr txBox="1">
                <a:spLocks noRot="1" noChangeAspect="1" noMove="1" noResize="1" noEditPoints="1" noAdjustHandles="1" noChangeArrowheads="1" noChangeShapeType="1" noTextEdit="1"/>
              </p:cNvSpPr>
              <p:nvPr/>
            </p:nvSpPr>
            <p:spPr>
              <a:xfrm>
                <a:off x="2569688" y="4114386"/>
                <a:ext cx="1346881" cy="260435"/>
              </a:xfrm>
              <a:prstGeom prst="rect">
                <a:avLst/>
              </a:prstGeom>
              <a:blipFill rotWithShape="0">
                <a:blip r:embed="rId8"/>
                <a:stretch>
                  <a:fillRect t="-32558" b="-46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íşlïḍè">
                <a:extLst>
                  <a:ext uri="{FF2B5EF4-FFF2-40B4-BE49-F238E27FC236}">
                    <a16:creationId xmlns:a16="http://schemas.microsoft.com/office/drawing/2014/main" id="{FAA4C72C-632F-4A13-8FCD-5F62BBDD49CF}"/>
                  </a:ext>
                </a:extLst>
              </p:cNvPr>
              <p:cNvSpPr txBox="1"/>
              <p:nvPr/>
            </p:nvSpPr>
            <p:spPr>
              <a:xfrm>
                <a:off x="3828662" y="4183457"/>
                <a:ext cx="1346881" cy="260435"/>
              </a:xfrm>
              <a:prstGeom prst="rect">
                <a:avLst/>
              </a:prstGeom>
              <a:noFill/>
            </p:spPr>
            <p:txBody>
              <a:bodyPr wrap="square" lIns="68580" tIns="34290" rIns="68580" bIns="34290" anchor="ctr">
                <a:noAutofit/>
              </a:bodyPr>
              <a:lstStyle/>
              <a:p>
                <a:pPr/>
                <a14:m>
                  <m:oMathPara xmlns:m="http://schemas.openxmlformats.org/officeDocument/2006/math">
                    <m:oMathParaPr>
                      <m:jc m:val="left"/>
                    </m:oMathParaPr>
                    <m:oMath xmlns:m="http://schemas.openxmlformats.org/officeDocument/2006/math">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en-US" altLang="zh-CN" sz="1350" b="1" i="1" dirty="0">
                              <a:latin typeface="Cambria Math" panose="02040503050406030204" pitchFamily="18" charset="0"/>
                            </a:rPr>
                            <m:t>𝟏</m:t>
                          </m:r>
                        </m:num>
                        <m:den>
                          <m:r>
                            <a:rPr lang="en-US" altLang="zh-CN" sz="1350" b="1" i="1" dirty="0">
                              <a:latin typeface="Cambria Math" panose="02040503050406030204" pitchFamily="18" charset="0"/>
                            </a:rPr>
                            <m:t>𝟏</m:t>
                          </m:r>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zh-CN" altLang="en-US" sz="1350" b="1" i="1" dirty="0">
                                  <a:latin typeface="Cambria Math" panose="02040503050406030204" pitchFamily="18" charset="0"/>
                                </a:rPr>
                                <m:t>𝝉</m:t>
                              </m:r>
                            </m:num>
                            <m:den>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den>
                          </m:f>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76" name="íşlïḍè">
                <a:extLst>
                  <a:ext uri="{FF2B5EF4-FFF2-40B4-BE49-F238E27FC236}">
                    <a16:creationId xmlns="" xmlns:a16="http://schemas.microsoft.com/office/drawing/2014/main" xmlns:a14="http://schemas.microsoft.com/office/drawing/2010/main" id="{FAA4C72C-632F-4A13-8FCD-5F62BBDD49CF}"/>
                  </a:ext>
                </a:extLst>
              </p:cNvPr>
              <p:cNvSpPr txBox="1">
                <a:spLocks noRot="1" noChangeAspect="1" noMove="1" noResize="1" noEditPoints="1" noAdjustHandles="1" noChangeArrowheads="1" noChangeShapeType="1" noTextEdit="1"/>
              </p:cNvSpPr>
              <p:nvPr/>
            </p:nvSpPr>
            <p:spPr>
              <a:xfrm>
                <a:off x="3828662" y="4183457"/>
                <a:ext cx="1346881" cy="260435"/>
              </a:xfrm>
              <a:prstGeom prst="rect">
                <a:avLst/>
              </a:prstGeom>
              <a:blipFill rotWithShape="0">
                <a:blip r:embed="rId9"/>
                <a:stretch>
                  <a:fillRect t="-58140" b="-720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íşlïḍè">
                <a:extLst>
                  <a:ext uri="{FF2B5EF4-FFF2-40B4-BE49-F238E27FC236}">
                    <a16:creationId xmlns:a16="http://schemas.microsoft.com/office/drawing/2014/main" id="{4DB490F7-FECD-486E-BD2F-B2619CBDA70B}"/>
                  </a:ext>
                </a:extLst>
              </p:cNvPr>
              <p:cNvSpPr txBox="1"/>
              <p:nvPr/>
            </p:nvSpPr>
            <p:spPr>
              <a:xfrm>
                <a:off x="4654785" y="4114386"/>
                <a:ext cx="867560" cy="260435"/>
              </a:xfrm>
              <a:prstGeom prst="rect">
                <a:avLst/>
              </a:prstGeom>
              <a:noFill/>
            </p:spPr>
            <p:txBody>
              <a:bodyPr wrap="square" lIns="68580" tIns="34290" rIns="68580" bIns="34290" anchor="ctr">
                <a:noAutofit/>
              </a:bodyPr>
              <a:lstStyle/>
              <a:p>
                <a:pPr/>
                <a14:m>
                  <m:oMathPara xmlns:m="http://schemas.openxmlformats.org/officeDocument/2006/math">
                    <m:oMathParaPr>
                      <m:jc m:val="left"/>
                    </m:oMathParaPr>
                    <m:oMath xmlns:m="http://schemas.openxmlformats.org/officeDocument/2006/math">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en-US" altLang="zh-CN" sz="1350" b="1" i="1" dirty="0">
                              <a:latin typeface="Cambria Math" panose="02040503050406030204" pitchFamily="18" charset="0"/>
                            </a:rPr>
                            <m:t>𝟏</m:t>
                          </m:r>
                        </m:num>
                        <m:den>
                          <m:r>
                            <a:rPr lang="en-US" altLang="zh-CN" sz="1350" b="1" i="1" dirty="0">
                              <a:latin typeface="Cambria Math" panose="02040503050406030204" pitchFamily="18" charset="0"/>
                            </a:rPr>
                            <m:t>𝟏</m:t>
                          </m:r>
                          <m:r>
                            <a:rPr lang="en-US" altLang="zh-CN" sz="1350" b="1" i="1" dirty="0">
                              <a:latin typeface="Cambria Math" panose="02040503050406030204" pitchFamily="18" charset="0"/>
                            </a:rPr>
                            <m:t>+</m:t>
                          </m:r>
                          <m:r>
                            <a:rPr lang="en-US" altLang="zh-CN" sz="1350" b="1" i="1" dirty="0">
                              <a:latin typeface="Cambria Math" panose="02040503050406030204" pitchFamily="18" charset="0"/>
                            </a:rPr>
                            <m:t>𝒂</m:t>
                          </m:r>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78" name="íşlïḍè">
                <a:extLst>
                  <a:ext uri="{FF2B5EF4-FFF2-40B4-BE49-F238E27FC236}">
                    <a16:creationId xmlns="" xmlns:a16="http://schemas.microsoft.com/office/drawing/2014/main" xmlns:a14="http://schemas.microsoft.com/office/drawing/2010/main" id="{4DB490F7-FECD-486E-BD2F-B2619CBDA70B}"/>
                  </a:ext>
                </a:extLst>
              </p:cNvPr>
              <p:cNvSpPr txBox="1">
                <a:spLocks noRot="1" noChangeAspect="1" noMove="1" noResize="1" noEditPoints="1" noAdjustHandles="1" noChangeArrowheads="1" noChangeShapeType="1" noTextEdit="1"/>
              </p:cNvSpPr>
              <p:nvPr/>
            </p:nvSpPr>
            <p:spPr>
              <a:xfrm>
                <a:off x="4654785" y="4114386"/>
                <a:ext cx="867560" cy="260435"/>
              </a:xfrm>
              <a:prstGeom prst="rect">
                <a:avLst/>
              </a:prstGeom>
              <a:blipFill rotWithShape="0">
                <a:blip r:embed="rId10"/>
                <a:stretch>
                  <a:fillRect t="-27907" b="-46512"/>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0645500D-8D32-4D86-A57F-F295317765A6}"/>
              </a:ext>
            </a:extLst>
          </p:cNvPr>
          <p:cNvGrpSpPr/>
          <p:nvPr/>
        </p:nvGrpSpPr>
        <p:grpSpPr>
          <a:xfrm>
            <a:off x="4343934" y="4274335"/>
            <a:ext cx="991684" cy="348465"/>
            <a:chOff x="5791912" y="5699113"/>
            <a:chExt cx="1322245" cy="464620"/>
          </a:xfrm>
        </p:grpSpPr>
        <p:sp>
          <p:nvSpPr>
            <p:cNvPr id="11" name="矩形 10">
              <a:extLst>
                <a:ext uri="{FF2B5EF4-FFF2-40B4-BE49-F238E27FC236}">
                  <a16:creationId xmlns:a16="http://schemas.microsoft.com/office/drawing/2014/main" id="{AFAD55A3-CD9A-4417-96A5-D01955AE5B7A}"/>
                </a:ext>
              </a:extLst>
            </p:cNvPr>
            <p:cNvSpPr/>
            <p:nvPr/>
          </p:nvSpPr>
          <p:spPr>
            <a:xfrm>
              <a:off x="5791912" y="5699113"/>
              <a:ext cx="337955" cy="464620"/>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1D66A01B-B2CB-4980-BD9F-A0DBA6A05435}"/>
                </a:ext>
              </a:extLst>
            </p:cNvPr>
            <p:cNvSpPr/>
            <p:nvPr/>
          </p:nvSpPr>
          <p:spPr>
            <a:xfrm>
              <a:off x="6921777" y="5721086"/>
              <a:ext cx="192380" cy="252994"/>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cxnSp>
          <p:nvCxnSpPr>
            <p:cNvPr id="16" name="连接符: 曲线 15">
              <a:extLst>
                <a:ext uri="{FF2B5EF4-FFF2-40B4-BE49-F238E27FC236}">
                  <a16:creationId xmlns:a16="http://schemas.microsoft.com/office/drawing/2014/main" id="{8F2FA504-BE52-4B1E-9CE3-3B7FAF17BB4C}"/>
                </a:ext>
              </a:extLst>
            </p:cNvPr>
            <p:cNvCxnSpPr>
              <a:stCxn id="11" idx="2"/>
              <a:endCxn id="79" idx="2"/>
            </p:cNvCxnSpPr>
            <p:nvPr/>
          </p:nvCxnSpPr>
          <p:spPr>
            <a:xfrm rot="5400000" flipH="1" flipV="1">
              <a:off x="6394601" y="5540368"/>
              <a:ext cx="189653" cy="1057077"/>
            </a:xfrm>
            <a:prstGeom prst="curvedConnector3">
              <a:avLst>
                <a:gd name="adj1" fmla="val -120536"/>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0" name="AutoShape 5"/>
          <p:cNvSpPr>
            <a:spLocks noChangeArrowheads="1"/>
          </p:cNvSpPr>
          <p:nvPr/>
        </p:nvSpPr>
        <p:spPr bwMode="auto">
          <a:xfrm>
            <a:off x="440721" y="4767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latin typeface="微软雅黑" panose="020B0503020204020204" pitchFamily="34" charset="-122"/>
              <a:ea typeface="微软雅黑" panose="020B0503020204020204" pitchFamily="34" charset="-122"/>
            </a:endParaRPr>
          </a:p>
        </p:txBody>
      </p:sp>
      <p:sp>
        <p:nvSpPr>
          <p:cNvPr id="81" name="Rectangle 6"/>
          <p:cNvSpPr>
            <a:spLocks noChangeArrowheads="1"/>
          </p:cNvSpPr>
          <p:nvPr/>
        </p:nvSpPr>
        <p:spPr bwMode="auto">
          <a:xfrm>
            <a:off x="2873661" y="453627"/>
            <a:ext cx="3262423"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共享式以太网的信道利用率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92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 calcmode="lin" valueType="num">
                                      <p:cBhvr>
                                        <p:cTn id="9" dur="500" fill="hold"/>
                                        <p:tgtEl>
                                          <p:spTgt spid="46"/>
                                        </p:tgtEl>
                                        <p:attrNameLst>
                                          <p:attrName>style.rotation</p:attrName>
                                        </p:attrNameLst>
                                      </p:cBhvr>
                                      <p:tavLst>
                                        <p:tav tm="0">
                                          <p:val>
                                            <p:fltVal val="360"/>
                                          </p:val>
                                        </p:tav>
                                        <p:tav tm="100000">
                                          <p:val>
                                            <p:fltVal val="0"/>
                                          </p:val>
                                        </p:tav>
                                      </p:tavLst>
                                    </p:anim>
                                    <p:animEffect transition="in" filter="fade">
                                      <p:cBhvr>
                                        <p:cTn id="10" dur="500"/>
                                        <p:tgtEl>
                                          <p:spTgt spid="46"/>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p:cTn id="18" dur="500" fill="hold"/>
                                        <p:tgtEl>
                                          <p:spTgt spid="48"/>
                                        </p:tgtEl>
                                        <p:attrNameLst>
                                          <p:attrName>ppt_w</p:attrName>
                                        </p:attrNameLst>
                                      </p:cBhvr>
                                      <p:tavLst>
                                        <p:tav tm="0">
                                          <p:val>
                                            <p:fltVal val="0"/>
                                          </p:val>
                                        </p:tav>
                                        <p:tav tm="100000">
                                          <p:val>
                                            <p:strVal val="#ppt_w"/>
                                          </p:val>
                                        </p:tav>
                                      </p:tavLst>
                                    </p:anim>
                                    <p:anim calcmode="lin" valueType="num">
                                      <p:cBhvr>
                                        <p:cTn id="19" dur="500" fill="hold"/>
                                        <p:tgtEl>
                                          <p:spTgt spid="48"/>
                                        </p:tgtEl>
                                        <p:attrNameLst>
                                          <p:attrName>ppt_h</p:attrName>
                                        </p:attrNameLst>
                                      </p:cBhvr>
                                      <p:tavLst>
                                        <p:tav tm="0">
                                          <p:val>
                                            <p:fltVal val="0"/>
                                          </p:val>
                                        </p:tav>
                                        <p:tav tm="100000">
                                          <p:val>
                                            <p:strVal val="#ppt_h"/>
                                          </p:val>
                                        </p:tav>
                                      </p:tavLst>
                                    </p:anim>
                                    <p:anim calcmode="lin" valueType="num">
                                      <p:cBhvr>
                                        <p:cTn id="20" dur="500" fill="hold"/>
                                        <p:tgtEl>
                                          <p:spTgt spid="48"/>
                                        </p:tgtEl>
                                        <p:attrNameLst>
                                          <p:attrName>style.rotation</p:attrName>
                                        </p:attrNameLst>
                                      </p:cBhvr>
                                      <p:tavLst>
                                        <p:tav tm="0">
                                          <p:val>
                                            <p:fltVal val="360"/>
                                          </p:val>
                                        </p:tav>
                                        <p:tav tm="100000">
                                          <p:val>
                                            <p:fltVal val="0"/>
                                          </p:val>
                                        </p:tav>
                                      </p:tavLst>
                                    </p:anim>
                                    <p:animEffect transition="in" filter="fade">
                                      <p:cBhvr>
                                        <p:cTn id="21" dur="500"/>
                                        <p:tgtEl>
                                          <p:spTgt spid="48"/>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 calcmode="lin" valueType="num">
                                      <p:cBhvr>
                                        <p:cTn id="31" dur="500" fill="hold"/>
                                        <p:tgtEl>
                                          <p:spTgt spid="50"/>
                                        </p:tgtEl>
                                        <p:attrNameLst>
                                          <p:attrName>style.rotation</p:attrName>
                                        </p:attrNameLst>
                                      </p:cBhvr>
                                      <p:tavLst>
                                        <p:tav tm="0">
                                          <p:val>
                                            <p:fltVal val="360"/>
                                          </p:val>
                                        </p:tav>
                                        <p:tav tm="100000">
                                          <p:val>
                                            <p:fltVal val="0"/>
                                          </p:val>
                                        </p:tav>
                                      </p:tavLst>
                                    </p:anim>
                                    <p:animEffect transition="in" filter="fade">
                                      <p:cBhvr>
                                        <p:cTn id="32" dur="500"/>
                                        <p:tgtEl>
                                          <p:spTgt spid="50"/>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10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p:cTn id="45" dur="500" fill="hold"/>
                                        <p:tgtEl>
                                          <p:spTgt spid="63"/>
                                        </p:tgtEl>
                                        <p:attrNameLst>
                                          <p:attrName>ppt_w</p:attrName>
                                        </p:attrNameLst>
                                      </p:cBhvr>
                                      <p:tavLst>
                                        <p:tav tm="0">
                                          <p:val>
                                            <p:fltVal val="0"/>
                                          </p:val>
                                        </p:tav>
                                        <p:tav tm="100000">
                                          <p:val>
                                            <p:strVal val="#ppt_w"/>
                                          </p:val>
                                        </p:tav>
                                      </p:tavLst>
                                    </p:anim>
                                    <p:anim calcmode="lin" valueType="num">
                                      <p:cBhvr>
                                        <p:cTn id="46" dur="500" fill="hold"/>
                                        <p:tgtEl>
                                          <p:spTgt spid="63"/>
                                        </p:tgtEl>
                                        <p:attrNameLst>
                                          <p:attrName>ppt_h</p:attrName>
                                        </p:attrNameLst>
                                      </p:cBhvr>
                                      <p:tavLst>
                                        <p:tav tm="0">
                                          <p:val>
                                            <p:fltVal val="0"/>
                                          </p:val>
                                        </p:tav>
                                        <p:tav tm="100000">
                                          <p:val>
                                            <p:strVal val="#ppt_h"/>
                                          </p:val>
                                        </p:tav>
                                      </p:tavLst>
                                    </p:anim>
                                    <p:anim calcmode="lin" valueType="num">
                                      <p:cBhvr>
                                        <p:cTn id="47" dur="500" fill="hold"/>
                                        <p:tgtEl>
                                          <p:spTgt spid="63"/>
                                        </p:tgtEl>
                                        <p:attrNameLst>
                                          <p:attrName>style.rotation</p:attrName>
                                        </p:attrNameLst>
                                      </p:cBhvr>
                                      <p:tavLst>
                                        <p:tav tm="0">
                                          <p:val>
                                            <p:fltVal val="360"/>
                                          </p:val>
                                        </p:tav>
                                        <p:tav tm="100000">
                                          <p:val>
                                            <p:fltVal val="0"/>
                                          </p:val>
                                        </p:tav>
                                      </p:tavLst>
                                    </p:anim>
                                    <p:animEffect transition="in" filter="fade">
                                      <p:cBhvr>
                                        <p:cTn id="48" dur="500"/>
                                        <p:tgtEl>
                                          <p:spTgt spid="63"/>
                                        </p:tgtEl>
                                      </p:cBhvr>
                                    </p:animEffect>
                                  </p:childTnLst>
                                </p:cTn>
                              </p:par>
                            </p:childTnLst>
                          </p:cTn>
                        </p:par>
                        <p:par>
                          <p:cTn id="49" fill="hold">
                            <p:stCondLst>
                              <p:cond delay="500"/>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6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100"/>
                                  </p:iterate>
                                  <p:childTnLst>
                                    <p:set>
                                      <p:cBhvr>
                                        <p:cTn id="55" dur="1" fill="hold">
                                          <p:stCondLst>
                                            <p:cond delay="0"/>
                                          </p:stCondLst>
                                        </p:cTn>
                                        <p:tgtEl>
                                          <p:spTgt spid="7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10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wipe(left)">
                                      <p:cBhvr>
                                        <p:cTn id="65" dur="1000"/>
                                        <p:tgtEl>
                                          <p:spTgt spid="7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wipe(left)">
                                      <p:cBhvr>
                                        <p:cTn id="70" dur="1000"/>
                                        <p:tgtEl>
                                          <p:spTgt spid="78"/>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0" grpId="0" animBg="1"/>
      <p:bldP spid="55" grpId="0"/>
      <p:bldP spid="63" grpId="0" animBg="1"/>
      <p:bldP spid="68" grpId="0"/>
      <p:bldP spid="70" grpId="0"/>
      <p:bldP spid="75" grpId="0"/>
      <p:bldP spid="76" grpId="0"/>
      <p:bldP spid="7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a:extLst>
              <a:ext uri="{FF2B5EF4-FFF2-40B4-BE49-F238E27FC236}">
                <a16:creationId xmlns:a16="http://schemas.microsoft.com/office/drawing/2014/main" id="{1C72E43E-CA64-4B5A-8DD5-CCFB06502DA1}"/>
              </a:ext>
            </a:extLst>
          </p:cNvPr>
          <p:cNvGrpSpPr/>
          <p:nvPr/>
        </p:nvGrpSpPr>
        <p:grpSpPr>
          <a:xfrm>
            <a:off x="498758" y="2133121"/>
            <a:ext cx="7627225" cy="413528"/>
            <a:chOff x="579492" y="2757436"/>
            <a:chExt cx="10169633" cy="551370"/>
          </a:xfrm>
        </p:grpSpPr>
        <p:cxnSp>
          <p:nvCxnSpPr>
            <p:cNvPr id="71" name="直接连接符 70">
              <a:extLst>
                <a:ext uri="{FF2B5EF4-FFF2-40B4-BE49-F238E27FC236}">
                  <a16:creationId xmlns:a16="http://schemas.microsoft.com/office/drawing/2014/main" id="{41B02B0E-CDA1-45A5-BB32-9E641102787D}"/>
                </a:ext>
              </a:extLst>
            </p:cNvPr>
            <p:cNvCxnSpPr>
              <a:cxnSpLocks/>
            </p:cNvCxnSpPr>
            <p:nvPr/>
          </p:nvCxnSpPr>
          <p:spPr>
            <a:xfrm>
              <a:off x="586071" y="2810483"/>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644DF0A-18C8-468D-AB99-C803C9BE5943}"/>
                </a:ext>
              </a:extLst>
            </p:cNvPr>
            <p:cNvCxnSpPr>
              <a:cxnSpLocks/>
            </p:cNvCxnSpPr>
            <p:nvPr/>
          </p:nvCxnSpPr>
          <p:spPr>
            <a:xfrm>
              <a:off x="10749125" y="2757436"/>
              <a:ext cx="0" cy="533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26CBC35-F361-4905-9F10-D77DF220447E}"/>
                </a:ext>
              </a:extLst>
            </p:cNvPr>
            <p:cNvCxnSpPr>
              <a:cxnSpLocks/>
            </p:cNvCxnSpPr>
            <p:nvPr/>
          </p:nvCxnSpPr>
          <p:spPr>
            <a:xfrm>
              <a:off x="579492" y="3091716"/>
              <a:ext cx="1016787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64258BB4-7741-4250-818A-DF4C222EBA17}"/>
                </a:ext>
              </a:extLst>
            </p:cNvPr>
            <p:cNvSpPr txBox="1"/>
            <p:nvPr/>
          </p:nvSpPr>
          <p:spPr>
            <a:xfrm>
              <a:off x="4304437" y="2893695"/>
              <a:ext cx="2714345" cy="369333"/>
            </a:xfrm>
            <a:prstGeom prst="rect">
              <a:avLst/>
            </a:prstGeom>
            <a:solidFill>
              <a:schemeClr val="bg1"/>
            </a:solidFill>
          </p:spPr>
          <p:txBody>
            <a:bodyPr wrap="square" lIns="68580" tIns="34290" rIns="68580" bIns="34290" anchor="ctr">
              <a:noAutofit/>
            </a:bodyPr>
            <a:lstStyle/>
            <a:p>
              <a:pPr algn="ctr"/>
              <a:r>
                <a:rPr lang="zh-CN" altLang="en-US" sz="1350" b="1" dirty="0">
                  <a:latin typeface="微软雅黑" panose="020B0503020204020204" pitchFamily="34" charset="-122"/>
                  <a:ea typeface="微软雅黑" panose="020B0503020204020204" pitchFamily="34" charset="-122"/>
                </a:rPr>
                <a:t>发送一帧所需的平均时间</a:t>
              </a:r>
            </a:p>
          </p:txBody>
        </p:sp>
      </p:grpSp>
      <p:grpSp>
        <p:nvGrpSpPr>
          <p:cNvPr id="42" name="组合 41">
            <a:extLst>
              <a:ext uri="{FF2B5EF4-FFF2-40B4-BE49-F238E27FC236}">
                <a16:creationId xmlns:a16="http://schemas.microsoft.com/office/drawing/2014/main" id="{87552E4E-F530-4090-A233-3EB6E8936EE4}"/>
              </a:ext>
            </a:extLst>
          </p:cNvPr>
          <p:cNvGrpSpPr/>
          <p:nvPr/>
        </p:nvGrpSpPr>
        <p:grpSpPr>
          <a:xfrm>
            <a:off x="503247" y="1176064"/>
            <a:ext cx="3196671" cy="373742"/>
            <a:chOff x="585478" y="1481359"/>
            <a:chExt cx="4262228" cy="498323"/>
          </a:xfrm>
        </p:grpSpPr>
        <p:cxnSp>
          <p:nvCxnSpPr>
            <p:cNvPr id="35" name="直接连接符 34">
              <a:extLst>
                <a:ext uri="{FF2B5EF4-FFF2-40B4-BE49-F238E27FC236}">
                  <a16:creationId xmlns:a16="http://schemas.microsoft.com/office/drawing/2014/main" id="{847981F0-F38F-409C-9285-1CD7D10E9E49}"/>
                </a:ext>
              </a:extLst>
            </p:cNvPr>
            <p:cNvCxnSpPr>
              <a:cxnSpLocks/>
            </p:cNvCxnSpPr>
            <p:nvPr/>
          </p:nvCxnSpPr>
          <p:spPr>
            <a:xfrm>
              <a:off x="585479" y="1481359"/>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A689706-EAF7-4C59-AA72-9A9443DA9726}"/>
                </a:ext>
              </a:extLst>
            </p:cNvPr>
            <p:cNvCxnSpPr>
              <a:cxnSpLocks/>
            </p:cNvCxnSpPr>
            <p:nvPr/>
          </p:nvCxnSpPr>
          <p:spPr>
            <a:xfrm>
              <a:off x="4847706" y="1499459"/>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D40013D-05BA-479B-8223-A61B42EB5F49}"/>
                </a:ext>
              </a:extLst>
            </p:cNvPr>
            <p:cNvCxnSpPr>
              <a:cxnSpLocks/>
            </p:cNvCxnSpPr>
            <p:nvPr/>
          </p:nvCxnSpPr>
          <p:spPr>
            <a:xfrm>
              <a:off x="585478" y="1696810"/>
              <a:ext cx="426222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íşlïḍè">
              <a:extLst>
                <a:ext uri="{FF2B5EF4-FFF2-40B4-BE49-F238E27FC236}">
                  <a16:creationId xmlns:a16="http://schemas.microsoft.com/office/drawing/2014/main" id="{B418C9FB-9DF4-4B6B-88C8-748D0BB5F003}"/>
                </a:ext>
              </a:extLst>
            </p:cNvPr>
            <p:cNvSpPr txBox="1"/>
            <p:nvPr/>
          </p:nvSpPr>
          <p:spPr>
            <a:xfrm>
              <a:off x="903188" y="1510260"/>
              <a:ext cx="3616184" cy="369333"/>
            </a:xfrm>
            <a:prstGeom prst="rect">
              <a:avLst/>
            </a:prstGeom>
            <a:solidFill>
              <a:schemeClr val="bg1"/>
            </a:solidFill>
          </p:spPr>
          <p:txBody>
            <a:bodyPr wrap="square" lIns="68580" tIns="34290" rIns="68580" bIns="34290" anchor="ctr">
              <a:noAutofit/>
            </a:bodyPr>
            <a:lstStyle/>
            <a:p>
              <a:pPr algn="ctr"/>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可能发生多次碰撞，进行多次退避</a:t>
              </a:r>
            </a:p>
          </p:txBody>
        </p:sp>
      </p:grpSp>
      <p:grpSp>
        <p:nvGrpSpPr>
          <p:cNvPr id="14" name="组合 13">
            <a:extLst>
              <a:ext uri="{FF2B5EF4-FFF2-40B4-BE49-F238E27FC236}">
                <a16:creationId xmlns:a16="http://schemas.microsoft.com/office/drawing/2014/main" id="{F9953100-85E8-4BF0-BEF7-01579F61E557}"/>
              </a:ext>
            </a:extLst>
          </p:cNvPr>
          <p:cNvGrpSpPr/>
          <p:nvPr/>
        </p:nvGrpSpPr>
        <p:grpSpPr>
          <a:xfrm>
            <a:off x="493380" y="1490565"/>
            <a:ext cx="8165462" cy="325985"/>
            <a:chOff x="572322" y="1900693"/>
            <a:chExt cx="10887282" cy="434647"/>
          </a:xfrm>
        </p:grpSpPr>
        <p:cxnSp>
          <p:nvCxnSpPr>
            <p:cNvPr id="6" name="直接箭头连接符 5">
              <a:extLst>
                <a:ext uri="{FF2B5EF4-FFF2-40B4-BE49-F238E27FC236}">
                  <a16:creationId xmlns:a16="http://schemas.microsoft.com/office/drawing/2014/main" id="{98692E35-4DE0-47E9-AB7F-CD8AC7737FDB}"/>
                </a:ext>
              </a:extLst>
            </p:cNvPr>
            <p:cNvCxnSpPr>
              <a:cxnSpLocks/>
            </p:cNvCxnSpPr>
            <p:nvPr/>
          </p:nvCxnSpPr>
          <p:spPr>
            <a:xfrm>
              <a:off x="572322" y="2335340"/>
              <a:ext cx="10847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3C0D49D-019F-49AB-ABDB-B6E9676AB5DB}"/>
                    </a:ext>
                  </a:extLst>
                </p:cNvPr>
                <p:cNvSpPr txBox="1"/>
                <p:nvPr/>
              </p:nvSpPr>
              <p:spPr>
                <a:xfrm>
                  <a:off x="11142195" y="1900693"/>
                  <a:ext cx="3174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ea typeface="Cambria Math" panose="02040503050406030204" pitchFamily="18" charset="0"/>
                          </a:rPr>
                          <m:t>𝒕</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 xmlns:a16="http://schemas.microsoft.com/office/drawing/2014/main" xmlns:a14="http://schemas.microsoft.com/office/drawing/2010/main" id="{F3C0D49D-019F-49AB-ABDB-B6E9676AB5DB}"/>
                    </a:ext>
                  </a:extLst>
                </p:cNvPr>
                <p:cNvSpPr txBox="1">
                  <a:spLocks noRot="1" noChangeAspect="1" noMove="1" noResize="1" noEditPoints="1" noAdjustHandles="1" noChangeArrowheads="1" noChangeShapeType="1" noTextEdit="1"/>
                </p:cNvSpPr>
                <p:nvPr/>
              </p:nvSpPr>
              <p:spPr>
                <a:xfrm>
                  <a:off x="11142195" y="1900693"/>
                  <a:ext cx="317409" cy="400110"/>
                </a:xfrm>
                <a:prstGeom prst="rect">
                  <a:avLst/>
                </a:prstGeom>
                <a:blipFill rotWithShape="0">
                  <a:blip r:embed="rId3"/>
                  <a:stretch>
                    <a:fillRect/>
                  </a:stretch>
                </a:blipFill>
              </p:spPr>
              <p:txBody>
                <a:bodyPr/>
                <a:lstStyle/>
                <a:p>
                  <a:r>
                    <a:rPr lang="zh-CN" altLang="en-US">
                      <a:noFill/>
                    </a:rPr>
                    <a:t> </a:t>
                  </a:r>
                </a:p>
              </p:txBody>
            </p:sp>
          </mc:Fallback>
        </mc:AlternateContent>
      </p:grpSp>
      <p:graphicFrame>
        <p:nvGraphicFramePr>
          <p:cNvPr id="13" name="表格 13">
            <a:extLst>
              <a:ext uri="{FF2B5EF4-FFF2-40B4-BE49-F238E27FC236}">
                <a16:creationId xmlns:a16="http://schemas.microsoft.com/office/drawing/2014/main" id="{CD172999-CE6B-4B21-81F5-18DFDB83A63A}"/>
              </a:ext>
            </a:extLst>
          </p:cNvPr>
          <p:cNvGraphicFramePr>
            <a:graphicFrameLocks noGrp="1"/>
          </p:cNvGraphicFramePr>
          <p:nvPr>
            <p:extLst>
              <p:ext uri="{D42A27DB-BD31-4B8C-83A1-F6EECF244321}">
                <p14:modId xmlns:p14="http://schemas.microsoft.com/office/powerpoint/2010/main" val="2407221784"/>
              </p:ext>
            </p:extLst>
          </p:nvPr>
        </p:nvGraphicFramePr>
        <p:xfrm>
          <a:off x="503248" y="1528655"/>
          <a:ext cx="3196671" cy="281940"/>
        </p:xfrm>
        <a:graphic>
          <a:graphicData uri="http://schemas.openxmlformats.org/drawingml/2006/table">
            <a:tbl>
              <a:tblPr firstRow="1" bandRow="1">
                <a:tableStyleId>{5C22544A-7EE6-4342-B048-85BDC9FD1C3A}</a:tableStyleId>
              </a:tblPr>
              <a:tblGrid>
                <a:gridCol w="809147">
                  <a:extLst>
                    <a:ext uri="{9D8B030D-6E8A-4147-A177-3AD203B41FA5}">
                      <a16:colId xmlns:a16="http://schemas.microsoft.com/office/drawing/2014/main" val="868953040"/>
                    </a:ext>
                  </a:extLst>
                </a:gridCol>
                <a:gridCol w="1583754">
                  <a:extLst>
                    <a:ext uri="{9D8B030D-6E8A-4147-A177-3AD203B41FA5}">
                      <a16:colId xmlns:a16="http://schemas.microsoft.com/office/drawing/2014/main" val="2694557290"/>
                    </a:ext>
                  </a:extLst>
                </a:gridCol>
                <a:gridCol w="803770">
                  <a:extLst>
                    <a:ext uri="{9D8B030D-6E8A-4147-A177-3AD203B41FA5}">
                      <a16:colId xmlns:a16="http://schemas.microsoft.com/office/drawing/2014/main" val="732932112"/>
                    </a:ext>
                  </a:extLst>
                </a:gridCol>
              </a:tblGrid>
              <a:tr h="278130">
                <a:tc>
                  <a:txBody>
                    <a:bodyPr/>
                    <a:lstStyle/>
                    <a:p>
                      <a:pPr algn="ctr"/>
                      <a:r>
                        <a:rPr lang="zh-CN" altLang="en-US" sz="1400" dirty="0">
                          <a:solidFill>
                            <a:schemeClr val="bg1"/>
                          </a:solidFill>
                        </a:rPr>
                        <a:t>争用期</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bg1"/>
                          </a:solidFill>
                          <a:latin typeface="宋体" panose="02010600030101010101" pitchFamily="2" charset="-122"/>
                          <a:ea typeface="宋体" panose="02010600030101010101" pitchFamily="2" charset="-122"/>
                        </a:rPr>
                        <a:t>…</a:t>
                      </a:r>
                      <a:endParaRPr lang="zh-CN" altLang="en-US" sz="1400" dirty="0">
                        <a:solidFill>
                          <a:schemeClr val="bg1"/>
                        </a:solidFill>
                        <a:latin typeface="宋体" panose="02010600030101010101" pitchFamily="2" charset="-122"/>
                        <a:ea typeface="宋体" panose="02010600030101010101" pitchFamily="2"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a:solidFill>
                            <a:schemeClr val="bg1"/>
                          </a:solidFill>
                        </a:rPr>
                        <a:t>争用期</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521569"/>
                  </a:ext>
                </a:extLst>
              </a:tr>
            </a:tbl>
          </a:graphicData>
        </a:graphic>
      </p:graphicFrame>
      <p:graphicFrame>
        <p:nvGraphicFramePr>
          <p:cNvPr id="15" name="表格 15">
            <a:extLst>
              <a:ext uri="{FF2B5EF4-FFF2-40B4-BE49-F238E27FC236}">
                <a16:creationId xmlns:a16="http://schemas.microsoft.com/office/drawing/2014/main" id="{C9279FFC-2097-498D-BF42-1181C629B67E}"/>
              </a:ext>
            </a:extLst>
          </p:cNvPr>
          <p:cNvGraphicFramePr>
            <a:graphicFrameLocks noGrp="1"/>
          </p:cNvGraphicFramePr>
          <p:nvPr>
            <p:extLst>
              <p:ext uri="{D42A27DB-BD31-4B8C-83A1-F6EECF244321}">
                <p14:modId xmlns:p14="http://schemas.microsoft.com/office/powerpoint/2010/main" val="4005974859"/>
              </p:ext>
            </p:extLst>
          </p:nvPr>
        </p:nvGraphicFramePr>
        <p:xfrm>
          <a:off x="3705295" y="1528655"/>
          <a:ext cx="3947048" cy="281940"/>
        </p:xfrm>
        <a:graphic>
          <a:graphicData uri="http://schemas.openxmlformats.org/drawingml/2006/table">
            <a:tbl>
              <a:tblPr firstRow="1" bandRow="1">
                <a:tableStyleId>{5C22544A-7EE6-4342-B048-85BDC9FD1C3A}</a:tableStyleId>
              </a:tblPr>
              <a:tblGrid>
                <a:gridCol w="3947048">
                  <a:extLst>
                    <a:ext uri="{9D8B030D-6E8A-4147-A177-3AD203B41FA5}">
                      <a16:colId xmlns:a16="http://schemas.microsoft.com/office/drawing/2014/main" val="2695213667"/>
                    </a:ext>
                  </a:extLst>
                </a:gridCol>
              </a:tblGrid>
              <a:tr h="274320">
                <a:tc>
                  <a:txBody>
                    <a:bodyPr/>
                    <a:lstStyle/>
                    <a:p>
                      <a:pPr algn="ctr"/>
                      <a:r>
                        <a:rPr lang="zh-CN" altLang="en-US" sz="1400" dirty="0">
                          <a:solidFill>
                            <a:schemeClr val="bg1"/>
                          </a:solidFill>
                        </a:rPr>
                        <a:t>成功发送一个帧</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14525258"/>
                  </a:ext>
                </a:extLst>
              </a:tr>
            </a:tbl>
          </a:graphicData>
        </a:graphic>
      </p:graphicFrame>
      <p:grpSp>
        <p:nvGrpSpPr>
          <p:cNvPr id="43" name="组合 42">
            <a:extLst>
              <a:ext uri="{FF2B5EF4-FFF2-40B4-BE49-F238E27FC236}">
                <a16:creationId xmlns:a16="http://schemas.microsoft.com/office/drawing/2014/main" id="{35217956-0C68-48E2-8514-9375EBC00F63}"/>
              </a:ext>
            </a:extLst>
          </p:cNvPr>
          <p:cNvGrpSpPr/>
          <p:nvPr/>
        </p:nvGrpSpPr>
        <p:grpSpPr>
          <a:xfrm>
            <a:off x="503247" y="1802975"/>
            <a:ext cx="3196671" cy="373742"/>
            <a:chOff x="585478" y="2317240"/>
            <a:chExt cx="4262228" cy="498323"/>
          </a:xfrm>
        </p:grpSpPr>
        <p:grpSp>
          <p:nvGrpSpPr>
            <p:cNvPr id="28" name="组合 27">
              <a:extLst>
                <a:ext uri="{FF2B5EF4-FFF2-40B4-BE49-F238E27FC236}">
                  <a16:creationId xmlns:a16="http://schemas.microsoft.com/office/drawing/2014/main" id="{09266C01-17C7-4975-9847-9D39BCC3B40F}"/>
                </a:ext>
              </a:extLst>
            </p:cNvPr>
            <p:cNvGrpSpPr/>
            <p:nvPr/>
          </p:nvGrpSpPr>
          <p:grpSpPr>
            <a:xfrm>
              <a:off x="585478" y="2317240"/>
              <a:ext cx="1073379" cy="498323"/>
              <a:chOff x="585478" y="2317240"/>
              <a:chExt cx="1073379" cy="498323"/>
            </a:xfrm>
          </p:grpSpPr>
          <p:cxnSp>
            <p:nvCxnSpPr>
              <p:cNvPr id="17" name="直接连接符 16">
                <a:extLst>
                  <a:ext uri="{FF2B5EF4-FFF2-40B4-BE49-F238E27FC236}">
                    <a16:creationId xmlns:a16="http://schemas.microsoft.com/office/drawing/2014/main" id="{5DCB9D4F-B7D1-4C16-954E-9DBD6557C7F2}"/>
                  </a:ext>
                </a:extLst>
              </p:cNvPr>
              <p:cNvCxnSpPr>
                <a:cxnSpLocks/>
              </p:cNvCxnSpPr>
              <p:nvPr/>
            </p:nvCxnSpPr>
            <p:spPr>
              <a:xfrm>
                <a:off x="585479" y="2317240"/>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4013236-D473-40B3-878F-6F48C43639ED}"/>
                  </a:ext>
                </a:extLst>
              </p:cNvPr>
              <p:cNvCxnSpPr>
                <a:cxnSpLocks/>
              </p:cNvCxnSpPr>
              <p:nvPr/>
            </p:nvCxnSpPr>
            <p:spPr>
              <a:xfrm>
                <a:off x="1658857" y="2335340"/>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3CCC275-5E7A-4753-819C-28031BC5DB5E}"/>
                  </a:ext>
                </a:extLst>
              </p:cNvPr>
              <p:cNvCxnSpPr>
                <a:cxnSpLocks/>
              </p:cNvCxnSpPr>
              <p:nvPr/>
            </p:nvCxnSpPr>
            <p:spPr>
              <a:xfrm>
                <a:off x="585478" y="2591894"/>
                <a:ext cx="107337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19F1B1C-1D68-41A6-BD22-76303AD6E639}"/>
                      </a:ext>
                    </a:extLst>
                  </p:cNvPr>
                  <p:cNvSpPr txBox="1"/>
                  <p:nvPr/>
                </p:nvSpPr>
                <p:spPr>
                  <a:xfrm>
                    <a:off x="910835" y="2388105"/>
                    <a:ext cx="409505"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 xmlns:a16="http://schemas.microsoft.com/office/drawing/2014/main" xmlns:a14="http://schemas.microsoft.com/office/drawing/2010/main" id="{619F1B1C-1D68-41A6-BD22-76303AD6E639}"/>
                      </a:ext>
                    </a:extLst>
                  </p:cNvPr>
                  <p:cNvSpPr txBox="1">
                    <a:spLocks noRot="1" noChangeAspect="1" noMove="1" noResize="1" noEditPoints="1" noAdjustHandles="1" noChangeArrowheads="1" noChangeShapeType="1" noTextEdit="1"/>
                  </p:cNvSpPr>
                  <p:nvPr/>
                </p:nvSpPr>
                <p:spPr>
                  <a:xfrm>
                    <a:off x="910835" y="2388105"/>
                    <a:ext cx="409505" cy="400110"/>
                  </a:xfrm>
                  <a:prstGeom prst="rect">
                    <a:avLst/>
                  </a:prstGeom>
                  <a:blipFill rotWithShape="0">
                    <a:blip r:embed="rId4"/>
                    <a:stretch>
                      <a:fillRect r="-6000"/>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9B31133E-665E-41D1-8E4C-F8423733C83C}"/>
                </a:ext>
              </a:extLst>
            </p:cNvPr>
            <p:cNvGrpSpPr/>
            <p:nvPr/>
          </p:nvGrpSpPr>
          <p:grpSpPr>
            <a:xfrm>
              <a:off x="3774327" y="2317240"/>
              <a:ext cx="1073379" cy="498323"/>
              <a:chOff x="3774327" y="2317240"/>
              <a:chExt cx="1073379" cy="498323"/>
            </a:xfrm>
          </p:grpSpPr>
          <p:cxnSp>
            <p:nvCxnSpPr>
              <p:cNvPr id="30" name="直接连接符 29">
                <a:extLst>
                  <a:ext uri="{FF2B5EF4-FFF2-40B4-BE49-F238E27FC236}">
                    <a16:creationId xmlns:a16="http://schemas.microsoft.com/office/drawing/2014/main" id="{5ACBB51F-219C-4E81-B400-40B4FDE982B9}"/>
                  </a:ext>
                </a:extLst>
              </p:cNvPr>
              <p:cNvCxnSpPr>
                <a:cxnSpLocks/>
              </p:cNvCxnSpPr>
              <p:nvPr/>
            </p:nvCxnSpPr>
            <p:spPr>
              <a:xfrm>
                <a:off x="3774328" y="2317240"/>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265C426-578B-4182-87CF-E1B74F21B84A}"/>
                  </a:ext>
                </a:extLst>
              </p:cNvPr>
              <p:cNvCxnSpPr>
                <a:cxnSpLocks/>
              </p:cNvCxnSpPr>
              <p:nvPr/>
            </p:nvCxnSpPr>
            <p:spPr>
              <a:xfrm>
                <a:off x="4847706" y="2335340"/>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6559A70-A776-4E43-BEFC-4D33ED5CAC03}"/>
                  </a:ext>
                </a:extLst>
              </p:cNvPr>
              <p:cNvCxnSpPr>
                <a:cxnSpLocks/>
              </p:cNvCxnSpPr>
              <p:nvPr/>
            </p:nvCxnSpPr>
            <p:spPr>
              <a:xfrm>
                <a:off x="3774327" y="2591894"/>
                <a:ext cx="107337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A7A85BC-A00C-4043-95BC-3F30541339A1}"/>
                      </a:ext>
                    </a:extLst>
                  </p:cNvPr>
                  <p:cNvSpPr txBox="1"/>
                  <p:nvPr/>
                </p:nvSpPr>
                <p:spPr>
                  <a:xfrm>
                    <a:off x="4099684" y="2388105"/>
                    <a:ext cx="409505"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33" name="文本框 32">
                    <a:extLst>
                      <a:ext uri="{FF2B5EF4-FFF2-40B4-BE49-F238E27FC236}">
                        <a16:creationId xmlns="" xmlns:a16="http://schemas.microsoft.com/office/drawing/2014/main" xmlns:a14="http://schemas.microsoft.com/office/drawing/2010/main" id="{5A7A85BC-A00C-4043-95BC-3F30541339A1}"/>
                      </a:ext>
                    </a:extLst>
                  </p:cNvPr>
                  <p:cNvSpPr txBox="1">
                    <a:spLocks noRot="1" noChangeAspect="1" noMove="1" noResize="1" noEditPoints="1" noAdjustHandles="1" noChangeArrowheads="1" noChangeShapeType="1" noTextEdit="1"/>
                  </p:cNvSpPr>
                  <p:nvPr/>
                </p:nvSpPr>
                <p:spPr>
                  <a:xfrm>
                    <a:off x="4099684" y="2388105"/>
                    <a:ext cx="409505" cy="400110"/>
                  </a:xfrm>
                  <a:prstGeom prst="rect">
                    <a:avLst/>
                  </a:prstGeom>
                  <a:blipFill rotWithShape="0">
                    <a:blip r:embed="rId4"/>
                    <a:stretch>
                      <a:fillRect r="-6000"/>
                    </a:stretch>
                  </a:blipFill>
                </p:spPr>
                <p:txBody>
                  <a:bodyPr/>
                  <a:lstStyle/>
                  <a:p>
                    <a:r>
                      <a:rPr lang="zh-CN" altLang="en-US">
                        <a:noFill/>
                      </a:rPr>
                      <a:t> </a:t>
                    </a:r>
                  </a:p>
                </p:txBody>
              </p:sp>
            </mc:Fallback>
          </mc:AlternateContent>
        </p:grpSp>
      </p:grpSp>
      <p:grpSp>
        <p:nvGrpSpPr>
          <p:cNvPr id="56" name="组合 55">
            <a:extLst>
              <a:ext uri="{FF2B5EF4-FFF2-40B4-BE49-F238E27FC236}">
                <a16:creationId xmlns:a16="http://schemas.microsoft.com/office/drawing/2014/main" id="{31350925-B1DE-4045-99A8-01D1C62B2DAF}"/>
              </a:ext>
            </a:extLst>
          </p:cNvPr>
          <p:cNvGrpSpPr/>
          <p:nvPr/>
        </p:nvGrpSpPr>
        <p:grpSpPr>
          <a:xfrm>
            <a:off x="3700361" y="1802974"/>
            <a:ext cx="3952800" cy="373742"/>
            <a:chOff x="4848296" y="2317239"/>
            <a:chExt cx="5270400" cy="498323"/>
          </a:xfrm>
        </p:grpSpPr>
        <p:cxnSp>
          <p:nvCxnSpPr>
            <p:cNvPr id="51" name="直接连接符 50">
              <a:extLst>
                <a:ext uri="{FF2B5EF4-FFF2-40B4-BE49-F238E27FC236}">
                  <a16:creationId xmlns:a16="http://schemas.microsoft.com/office/drawing/2014/main" id="{7484230A-705A-4306-8CD4-EA70B4D66CBA}"/>
                </a:ext>
              </a:extLst>
            </p:cNvPr>
            <p:cNvCxnSpPr>
              <a:cxnSpLocks/>
            </p:cNvCxnSpPr>
            <p:nvPr/>
          </p:nvCxnSpPr>
          <p:spPr>
            <a:xfrm>
              <a:off x="4848297" y="2317239"/>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CF9255F-A5DD-4625-87F0-57DC946BB76E}"/>
                </a:ext>
              </a:extLst>
            </p:cNvPr>
            <p:cNvCxnSpPr>
              <a:cxnSpLocks/>
            </p:cNvCxnSpPr>
            <p:nvPr/>
          </p:nvCxnSpPr>
          <p:spPr>
            <a:xfrm>
              <a:off x="10118696" y="2335339"/>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F62E8F4-8FAF-4148-B64E-92E671B87BD8}"/>
                </a:ext>
              </a:extLst>
            </p:cNvPr>
            <p:cNvCxnSpPr>
              <a:cxnSpLocks/>
            </p:cNvCxnSpPr>
            <p:nvPr/>
          </p:nvCxnSpPr>
          <p:spPr>
            <a:xfrm>
              <a:off x="4848296" y="2591893"/>
              <a:ext cx="526931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8AB6CE14-82E4-4B7B-AA6C-F758EE83C184}"/>
                    </a:ext>
                  </a:extLst>
                </p:cNvPr>
                <p:cNvSpPr txBox="1"/>
                <p:nvPr/>
              </p:nvSpPr>
              <p:spPr>
                <a:xfrm>
                  <a:off x="7277607" y="2388104"/>
                  <a:ext cx="409505"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54" name="文本框 53">
                  <a:extLst>
                    <a:ext uri="{FF2B5EF4-FFF2-40B4-BE49-F238E27FC236}">
                      <a16:creationId xmlns="" xmlns:a16="http://schemas.microsoft.com/office/drawing/2014/main" xmlns:a14="http://schemas.microsoft.com/office/drawing/2010/main" id="{8AB6CE14-82E4-4B7B-AA6C-F758EE83C184}"/>
                    </a:ext>
                  </a:extLst>
                </p:cNvPr>
                <p:cNvSpPr txBox="1">
                  <a:spLocks noRot="1" noChangeAspect="1" noMove="1" noResize="1" noEditPoints="1" noAdjustHandles="1" noChangeArrowheads="1" noChangeShapeType="1" noTextEdit="1"/>
                </p:cNvSpPr>
                <p:nvPr/>
              </p:nvSpPr>
              <p:spPr>
                <a:xfrm>
                  <a:off x="7277607" y="2388104"/>
                  <a:ext cx="409505" cy="400110"/>
                </a:xfrm>
                <a:prstGeom prst="rect">
                  <a:avLst/>
                </a:prstGeom>
                <a:blipFill rotWithShape="0">
                  <a:blip r:embed="rId5"/>
                  <a:stretch>
                    <a:fillRect r="-2000"/>
                  </a:stretch>
                </a:blipFill>
              </p:spPr>
              <p:txBody>
                <a:bodyPr/>
                <a:lstStyle/>
                <a:p>
                  <a:r>
                    <a:rPr lang="zh-CN" altLang="en-US">
                      <a:noFill/>
                    </a:rPr>
                    <a:t> </a:t>
                  </a:r>
                </a:p>
              </p:txBody>
            </p:sp>
          </mc:Fallback>
        </mc:AlternateContent>
      </p:grpSp>
      <p:grpSp>
        <p:nvGrpSpPr>
          <p:cNvPr id="69" name="组合 68">
            <a:extLst>
              <a:ext uri="{FF2B5EF4-FFF2-40B4-BE49-F238E27FC236}">
                <a16:creationId xmlns:a16="http://schemas.microsoft.com/office/drawing/2014/main" id="{078D348D-4DF4-4995-BD31-8CE1E736EF80}"/>
              </a:ext>
            </a:extLst>
          </p:cNvPr>
          <p:cNvGrpSpPr/>
          <p:nvPr/>
        </p:nvGrpSpPr>
        <p:grpSpPr>
          <a:xfrm>
            <a:off x="7651455" y="1802974"/>
            <a:ext cx="473206" cy="373742"/>
            <a:chOff x="3125844" y="4529219"/>
            <a:chExt cx="630941" cy="498323"/>
          </a:xfrm>
        </p:grpSpPr>
        <p:cxnSp>
          <p:nvCxnSpPr>
            <p:cNvPr id="64" name="直接连接符 63">
              <a:extLst>
                <a:ext uri="{FF2B5EF4-FFF2-40B4-BE49-F238E27FC236}">
                  <a16:creationId xmlns:a16="http://schemas.microsoft.com/office/drawing/2014/main" id="{00ACB7E1-B403-43AC-8902-9B55E86CF922}"/>
                </a:ext>
              </a:extLst>
            </p:cNvPr>
            <p:cNvCxnSpPr>
              <a:cxnSpLocks/>
            </p:cNvCxnSpPr>
            <p:nvPr/>
          </p:nvCxnSpPr>
          <p:spPr>
            <a:xfrm>
              <a:off x="3125845" y="4529219"/>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5195B00-5642-4A99-A2DA-019FE1F7B2BB}"/>
                </a:ext>
              </a:extLst>
            </p:cNvPr>
            <p:cNvCxnSpPr>
              <a:cxnSpLocks/>
            </p:cNvCxnSpPr>
            <p:nvPr/>
          </p:nvCxnSpPr>
          <p:spPr>
            <a:xfrm>
              <a:off x="3756785" y="4529219"/>
              <a:ext cx="0" cy="4802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A52C488-6653-4930-93E9-48A33BCB7BCB}"/>
                </a:ext>
              </a:extLst>
            </p:cNvPr>
            <p:cNvCxnSpPr>
              <a:cxnSpLocks/>
            </p:cNvCxnSpPr>
            <p:nvPr/>
          </p:nvCxnSpPr>
          <p:spPr>
            <a:xfrm>
              <a:off x="3125844" y="4803873"/>
              <a:ext cx="6309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15E0E34-2478-4038-A534-D794A07FAAAD}"/>
                    </a:ext>
                  </a:extLst>
                </p:cNvPr>
                <p:cNvSpPr txBox="1"/>
                <p:nvPr/>
              </p:nvSpPr>
              <p:spPr>
                <a:xfrm>
                  <a:off x="3299901" y="4600084"/>
                  <a:ext cx="252447" cy="4001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sz="1350" b="1" i="1" dirty="0">
                            <a:latin typeface="Cambria Math" panose="02040503050406030204" pitchFamily="18" charset="0"/>
                          </a:rPr>
                          <m:t>𝝉</m:t>
                        </m:r>
                      </m:oMath>
                    </m:oMathPara>
                  </a14:m>
                  <a:endParaRPr lang="zh-CN" altLang="en-US" sz="1350" dirty="0">
                    <a:latin typeface="微软雅黑" panose="020B0503020204020204" pitchFamily="34" charset="-122"/>
                    <a:ea typeface="微软雅黑" panose="020B0503020204020204" pitchFamily="34" charset="-122"/>
                  </a:endParaRPr>
                </a:p>
              </p:txBody>
            </p:sp>
          </mc:Choice>
          <mc:Fallback xmlns="">
            <p:sp>
              <p:nvSpPr>
                <p:cNvPr id="67" name="文本框 66">
                  <a:extLst>
                    <a:ext uri="{FF2B5EF4-FFF2-40B4-BE49-F238E27FC236}">
                      <a16:creationId xmlns="" xmlns:a16="http://schemas.microsoft.com/office/drawing/2014/main" xmlns:a14="http://schemas.microsoft.com/office/drawing/2010/main" id="{715E0E34-2478-4038-A534-D794A07FAAAD}"/>
                    </a:ext>
                  </a:extLst>
                </p:cNvPr>
                <p:cNvSpPr txBox="1">
                  <a:spLocks noRot="1" noChangeAspect="1" noMove="1" noResize="1" noEditPoints="1" noAdjustHandles="1" noChangeArrowheads="1" noChangeShapeType="1" noTextEdit="1"/>
                </p:cNvSpPr>
                <p:nvPr/>
              </p:nvSpPr>
              <p:spPr>
                <a:xfrm>
                  <a:off x="3299901" y="4600084"/>
                  <a:ext cx="252447" cy="400110"/>
                </a:xfrm>
                <a:prstGeom prst="rect">
                  <a:avLst/>
                </a:prstGeom>
                <a:blipFill rotWithShape="0">
                  <a:blip r:embed="rId6"/>
                  <a:stretch>
                    <a:fillRect r="-16129"/>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E0DBE99-0976-44BE-86D4-E8659E658066}"/>
              </a:ext>
            </a:extLst>
          </p:cNvPr>
          <p:cNvGrpSpPr/>
          <p:nvPr/>
        </p:nvGrpSpPr>
        <p:grpSpPr>
          <a:xfrm>
            <a:off x="498936" y="880908"/>
            <a:ext cx="3205038" cy="1303188"/>
            <a:chOff x="665248" y="1174544"/>
            <a:chExt cx="4273384" cy="1737584"/>
          </a:xfrm>
        </p:grpSpPr>
        <p:sp>
          <p:nvSpPr>
            <p:cNvPr id="5" name="矩形 4">
              <a:extLst>
                <a:ext uri="{FF2B5EF4-FFF2-40B4-BE49-F238E27FC236}">
                  <a16:creationId xmlns:a16="http://schemas.microsoft.com/office/drawing/2014/main" id="{7BB3C01D-02AB-40A7-A11E-1310CB7804F5}"/>
                </a:ext>
              </a:extLst>
            </p:cNvPr>
            <p:cNvSpPr/>
            <p:nvPr/>
          </p:nvSpPr>
          <p:spPr>
            <a:xfrm>
              <a:off x="665248" y="1569757"/>
              <a:ext cx="4273384" cy="1342371"/>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cxnSp>
          <p:nvCxnSpPr>
            <p:cNvPr id="59" name="直接连接符 58">
              <a:extLst>
                <a:ext uri="{FF2B5EF4-FFF2-40B4-BE49-F238E27FC236}">
                  <a16:creationId xmlns:a16="http://schemas.microsoft.com/office/drawing/2014/main" id="{941B3F23-9698-4A81-ACE0-FFDD0BF04877}"/>
                </a:ext>
              </a:extLst>
            </p:cNvPr>
            <p:cNvCxnSpPr>
              <a:cxnSpLocks/>
            </p:cNvCxnSpPr>
            <p:nvPr/>
          </p:nvCxnSpPr>
          <p:spPr>
            <a:xfrm>
              <a:off x="680434" y="1209491"/>
              <a:ext cx="0" cy="498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5E73361-04D3-4833-A9CB-35559D8D0265}"/>
                </a:ext>
              </a:extLst>
            </p:cNvPr>
            <p:cNvCxnSpPr>
              <a:cxnSpLocks/>
            </p:cNvCxnSpPr>
            <p:nvPr/>
          </p:nvCxnSpPr>
          <p:spPr>
            <a:xfrm>
              <a:off x="4932175" y="1174544"/>
              <a:ext cx="0" cy="533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F9B3F26-44CA-4C5F-AA59-A64A70831190}"/>
                </a:ext>
              </a:extLst>
            </p:cNvPr>
            <p:cNvCxnSpPr>
              <a:cxnSpLocks/>
            </p:cNvCxnSpPr>
            <p:nvPr/>
          </p:nvCxnSpPr>
          <p:spPr>
            <a:xfrm>
              <a:off x="680434" y="1383114"/>
              <a:ext cx="42517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a:extLst>
                <a:ext uri="{FF2B5EF4-FFF2-40B4-BE49-F238E27FC236}">
                  <a16:creationId xmlns:a16="http://schemas.microsoft.com/office/drawing/2014/main" id="{F8454D25-24E5-4061-B111-236D5590A7AA}"/>
                </a:ext>
              </a:extLst>
            </p:cNvPr>
            <p:cNvSpPr txBox="1"/>
            <p:nvPr/>
          </p:nvSpPr>
          <p:spPr>
            <a:xfrm>
              <a:off x="1230969" y="1209491"/>
              <a:ext cx="3174737" cy="347246"/>
            </a:xfrm>
            <a:prstGeom prst="rect">
              <a:avLst/>
            </a:prstGeom>
            <a:solidFill>
              <a:schemeClr val="bg1"/>
            </a:solidFill>
          </p:spPr>
          <p:txBody>
            <a:bodyPr wrap="square" lIns="68580" tIns="34290" rIns="68580" bIns="34290" anchor="ctr">
              <a:noAutofit/>
            </a:bodyPr>
            <a:lstStyle/>
            <a:p>
              <a:pPr algn="ctr"/>
              <a:r>
                <a:rPr lang="zh-CN" altLang="en-US" sz="1350" b="1" dirty="0">
                  <a:latin typeface="微软雅黑" panose="020B0503020204020204" pitchFamily="34" charset="-122"/>
                  <a:ea typeface="微软雅黑" panose="020B0503020204020204" pitchFamily="34" charset="-122"/>
                </a:rPr>
                <a:t>理想情况下不考虑这部分时间</a:t>
              </a:r>
            </a:p>
          </p:txBody>
        </p:sp>
      </p:grpSp>
      <p:sp>
        <p:nvSpPr>
          <p:cNvPr id="70" name="íşlïḍè">
            <a:extLst>
              <a:ext uri="{FF2B5EF4-FFF2-40B4-BE49-F238E27FC236}">
                <a16:creationId xmlns:a16="http://schemas.microsoft.com/office/drawing/2014/main" id="{3EC9053D-9785-4E1F-9545-2D2FC4BA7A05}"/>
              </a:ext>
            </a:extLst>
          </p:cNvPr>
          <p:cNvSpPr txBox="1"/>
          <p:nvPr/>
        </p:nvSpPr>
        <p:spPr>
          <a:xfrm>
            <a:off x="679251" y="2964986"/>
            <a:ext cx="1346881" cy="260435"/>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极限信道利用率</a:t>
            </a:r>
          </a:p>
        </p:txBody>
      </p:sp>
      <mc:AlternateContent xmlns:mc="http://schemas.openxmlformats.org/markup-compatibility/2006" xmlns:a14="http://schemas.microsoft.com/office/drawing/2010/main">
        <mc:Choice Requires="a14">
          <p:sp>
            <p:nvSpPr>
              <p:cNvPr id="75" name="íşlïḍè">
                <a:extLst>
                  <a:ext uri="{FF2B5EF4-FFF2-40B4-BE49-F238E27FC236}">
                    <a16:creationId xmlns:a16="http://schemas.microsoft.com/office/drawing/2014/main" id="{EC0A1741-AC0A-427C-A762-FD8017ACF6A5}"/>
                  </a:ext>
                </a:extLst>
              </p:cNvPr>
              <p:cNvSpPr txBox="1"/>
              <p:nvPr/>
            </p:nvSpPr>
            <p:spPr>
              <a:xfrm>
                <a:off x="1901958" y="2951113"/>
                <a:ext cx="1346881" cy="260435"/>
              </a:xfrm>
              <a:prstGeom prst="rect">
                <a:avLst/>
              </a:prstGeom>
              <a:noFill/>
            </p:spPr>
            <p:txBody>
              <a:bodyPr wrap="square" lIns="68580" tIns="34290" rIns="68580" bIns="34290" anchor="ctr">
                <a:noAutofit/>
              </a:bodyPr>
              <a:lstStyle/>
              <a:p>
                <a:pPr/>
                <a14:m>
                  <m:oMathPara xmlns:m="http://schemas.openxmlformats.org/officeDocument/2006/math">
                    <m:oMathParaPr>
                      <m:jc m:val="centerGroup"/>
                    </m:oMathParaPr>
                    <m:oMath xmlns:m="http://schemas.openxmlformats.org/officeDocument/2006/math">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𝑺</m:t>
                          </m:r>
                        </m:e>
                        <m:sub>
                          <m:r>
                            <a:rPr lang="en-US" altLang="zh-CN" sz="1350" b="1" i="1" dirty="0">
                              <a:latin typeface="Cambria Math" panose="02040503050406030204" pitchFamily="18" charset="0"/>
                            </a:rPr>
                            <m:t>𝒎𝒂𝒙</m:t>
                          </m:r>
                        </m:sub>
                      </m:sSub>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num>
                        <m:den>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r>
                            <a:rPr lang="en-US" altLang="zh-CN" sz="1350" b="1" i="1" dirty="0">
                              <a:latin typeface="Cambria Math" panose="02040503050406030204" pitchFamily="18" charset="0"/>
                            </a:rPr>
                            <m:t>+</m:t>
                          </m:r>
                          <m:r>
                            <a:rPr lang="zh-CN" altLang="en-US" sz="1350" b="1" i="1" dirty="0">
                              <a:latin typeface="Cambria Math" panose="02040503050406030204" pitchFamily="18" charset="0"/>
                            </a:rPr>
                            <m:t>𝝉</m:t>
                          </m:r>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75" name="íşlïḍè">
                <a:extLst>
                  <a:ext uri="{FF2B5EF4-FFF2-40B4-BE49-F238E27FC236}">
                    <a16:creationId xmlns="" xmlns:a16="http://schemas.microsoft.com/office/drawing/2014/main" xmlns:a14="http://schemas.microsoft.com/office/drawing/2010/main" id="{EC0A1741-AC0A-427C-A762-FD8017ACF6A5}"/>
                  </a:ext>
                </a:extLst>
              </p:cNvPr>
              <p:cNvSpPr txBox="1">
                <a:spLocks noRot="1" noChangeAspect="1" noMove="1" noResize="1" noEditPoints="1" noAdjustHandles="1" noChangeArrowheads="1" noChangeShapeType="1" noTextEdit="1"/>
              </p:cNvSpPr>
              <p:nvPr/>
            </p:nvSpPr>
            <p:spPr>
              <a:xfrm>
                <a:off x="1901958" y="2951113"/>
                <a:ext cx="1346881" cy="260435"/>
              </a:xfrm>
              <a:prstGeom prst="rect">
                <a:avLst/>
              </a:prstGeom>
              <a:blipFill rotWithShape="0">
                <a:blip r:embed="rId7"/>
                <a:stretch>
                  <a:fillRect t="-32558" b="-46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íşlïḍè">
                <a:extLst>
                  <a:ext uri="{FF2B5EF4-FFF2-40B4-BE49-F238E27FC236}">
                    <a16:creationId xmlns:a16="http://schemas.microsoft.com/office/drawing/2014/main" id="{FAA4C72C-632F-4A13-8FCD-5F62BBDD49CF}"/>
                  </a:ext>
                </a:extLst>
              </p:cNvPr>
              <p:cNvSpPr txBox="1"/>
              <p:nvPr/>
            </p:nvSpPr>
            <p:spPr>
              <a:xfrm>
                <a:off x="3160932" y="3020185"/>
                <a:ext cx="1346881" cy="260435"/>
              </a:xfrm>
              <a:prstGeom prst="rect">
                <a:avLst/>
              </a:prstGeom>
              <a:noFill/>
            </p:spPr>
            <p:txBody>
              <a:bodyPr wrap="square" lIns="68580" tIns="34290" rIns="68580" bIns="34290" anchor="ctr">
                <a:noAutofit/>
              </a:bodyPr>
              <a:lstStyle/>
              <a:p>
                <a:pPr/>
                <a14:m>
                  <m:oMathPara xmlns:m="http://schemas.openxmlformats.org/officeDocument/2006/math">
                    <m:oMathParaPr>
                      <m:jc m:val="left"/>
                    </m:oMathParaPr>
                    <m:oMath xmlns:m="http://schemas.openxmlformats.org/officeDocument/2006/math">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en-US" altLang="zh-CN" sz="1350" b="1" i="1" dirty="0">
                              <a:latin typeface="Cambria Math" panose="02040503050406030204" pitchFamily="18" charset="0"/>
                            </a:rPr>
                            <m:t>𝟏</m:t>
                          </m:r>
                        </m:num>
                        <m:den>
                          <m:r>
                            <a:rPr lang="en-US" altLang="zh-CN" sz="1350" b="1" i="1" dirty="0">
                              <a:latin typeface="Cambria Math" panose="02040503050406030204" pitchFamily="18" charset="0"/>
                            </a:rPr>
                            <m:t>𝟏</m:t>
                          </m:r>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zh-CN" altLang="en-US" sz="1350" b="1" i="1" dirty="0">
                                  <a:latin typeface="Cambria Math" panose="02040503050406030204" pitchFamily="18" charset="0"/>
                                </a:rPr>
                                <m:t>𝝉</m:t>
                              </m:r>
                            </m:num>
                            <m:den>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den>
                          </m:f>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76" name="íşlïḍè">
                <a:extLst>
                  <a:ext uri="{FF2B5EF4-FFF2-40B4-BE49-F238E27FC236}">
                    <a16:creationId xmlns="" xmlns:a16="http://schemas.microsoft.com/office/drawing/2014/main" xmlns:a14="http://schemas.microsoft.com/office/drawing/2010/main" id="{FAA4C72C-632F-4A13-8FCD-5F62BBDD49CF}"/>
                  </a:ext>
                </a:extLst>
              </p:cNvPr>
              <p:cNvSpPr txBox="1">
                <a:spLocks noRot="1" noChangeAspect="1" noMove="1" noResize="1" noEditPoints="1" noAdjustHandles="1" noChangeArrowheads="1" noChangeShapeType="1" noTextEdit="1"/>
              </p:cNvSpPr>
              <p:nvPr/>
            </p:nvSpPr>
            <p:spPr>
              <a:xfrm>
                <a:off x="3160932" y="3020185"/>
                <a:ext cx="1346881" cy="260435"/>
              </a:xfrm>
              <a:prstGeom prst="rect">
                <a:avLst/>
              </a:prstGeom>
              <a:blipFill rotWithShape="0">
                <a:blip r:embed="rId8"/>
                <a:stretch>
                  <a:fillRect t="-58140" b="-720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íşlïḍè">
                <a:extLst>
                  <a:ext uri="{FF2B5EF4-FFF2-40B4-BE49-F238E27FC236}">
                    <a16:creationId xmlns:a16="http://schemas.microsoft.com/office/drawing/2014/main" id="{4DB490F7-FECD-486E-BD2F-B2619CBDA70B}"/>
                  </a:ext>
                </a:extLst>
              </p:cNvPr>
              <p:cNvSpPr txBox="1"/>
              <p:nvPr/>
            </p:nvSpPr>
            <p:spPr>
              <a:xfrm>
                <a:off x="3987055" y="2951113"/>
                <a:ext cx="867560" cy="260435"/>
              </a:xfrm>
              <a:prstGeom prst="rect">
                <a:avLst/>
              </a:prstGeom>
              <a:noFill/>
            </p:spPr>
            <p:txBody>
              <a:bodyPr wrap="square" lIns="68580" tIns="34290" rIns="68580" bIns="34290" anchor="ctr">
                <a:noAutofit/>
              </a:bodyPr>
              <a:lstStyle/>
              <a:p>
                <a:pPr/>
                <a14:m>
                  <m:oMathPara xmlns:m="http://schemas.openxmlformats.org/officeDocument/2006/math">
                    <m:oMathParaPr>
                      <m:jc m:val="left"/>
                    </m:oMathParaPr>
                    <m:oMath xmlns:m="http://schemas.openxmlformats.org/officeDocument/2006/math">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en-US" altLang="zh-CN" sz="1350" b="1" i="1" dirty="0">
                              <a:latin typeface="Cambria Math" panose="02040503050406030204" pitchFamily="18" charset="0"/>
                            </a:rPr>
                            <m:t>𝟏</m:t>
                          </m:r>
                        </m:num>
                        <m:den>
                          <m:r>
                            <a:rPr lang="en-US" altLang="zh-CN" sz="1350" b="1" i="1" dirty="0">
                              <a:latin typeface="Cambria Math" panose="02040503050406030204" pitchFamily="18" charset="0"/>
                            </a:rPr>
                            <m:t>𝟏</m:t>
                          </m:r>
                          <m:r>
                            <a:rPr lang="en-US" altLang="zh-CN" sz="1350" b="1" i="1" dirty="0">
                              <a:latin typeface="Cambria Math" panose="02040503050406030204" pitchFamily="18" charset="0"/>
                            </a:rPr>
                            <m:t>+</m:t>
                          </m:r>
                          <m:r>
                            <a:rPr lang="en-US" altLang="zh-CN" sz="1350" b="1" i="1" dirty="0">
                              <a:latin typeface="Cambria Math" panose="02040503050406030204" pitchFamily="18" charset="0"/>
                            </a:rPr>
                            <m:t>𝒂</m:t>
                          </m:r>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78" name="íşlïḍè">
                <a:extLst>
                  <a:ext uri="{FF2B5EF4-FFF2-40B4-BE49-F238E27FC236}">
                    <a16:creationId xmlns="" xmlns:a16="http://schemas.microsoft.com/office/drawing/2014/main" xmlns:a14="http://schemas.microsoft.com/office/drawing/2010/main" id="{4DB490F7-FECD-486E-BD2F-B2619CBDA70B}"/>
                  </a:ext>
                </a:extLst>
              </p:cNvPr>
              <p:cNvSpPr txBox="1">
                <a:spLocks noRot="1" noChangeAspect="1" noMove="1" noResize="1" noEditPoints="1" noAdjustHandles="1" noChangeArrowheads="1" noChangeShapeType="1" noTextEdit="1"/>
              </p:cNvSpPr>
              <p:nvPr/>
            </p:nvSpPr>
            <p:spPr>
              <a:xfrm>
                <a:off x="3987055" y="2951113"/>
                <a:ext cx="867560" cy="260435"/>
              </a:xfrm>
              <a:prstGeom prst="rect">
                <a:avLst/>
              </a:prstGeom>
              <a:blipFill rotWithShape="0">
                <a:blip r:embed="rId9"/>
                <a:stretch>
                  <a:fillRect t="-27907" b="-46512"/>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7103327C-7699-4EA1-A854-CF6BB35B385D}"/>
              </a:ext>
            </a:extLst>
          </p:cNvPr>
          <p:cNvCxnSpPr>
            <a:cxnSpLocks/>
          </p:cNvCxnSpPr>
          <p:nvPr/>
        </p:nvCxnSpPr>
        <p:spPr>
          <a:xfrm flipV="1">
            <a:off x="2427438" y="2946178"/>
            <a:ext cx="0" cy="26537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7E197CA-A8AD-419B-AA8B-DDBCD2C96550}"/>
              </a:ext>
            </a:extLst>
          </p:cNvPr>
          <p:cNvCxnSpPr>
            <a:cxnSpLocks/>
          </p:cNvCxnSpPr>
          <p:nvPr/>
        </p:nvCxnSpPr>
        <p:spPr>
          <a:xfrm>
            <a:off x="4685498" y="3147763"/>
            <a:ext cx="0" cy="23551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íşlïḍè">
            <a:extLst>
              <a:ext uri="{FF2B5EF4-FFF2-40B4-BE49-F238E27FC236}">
                <a16:creationId xmlns:a16="http://schemas.microsoft.com/office/drawing/2014/main" id="{5C8E8C2F-707E-4456-8DD6-42B426BEA258}"/>
              </a:ext>
            </a:extLst>
          </p:cNvPr>
          <p:cNvSpPr txBox="1"/>
          <p:nvPr/>
        </p:nvSpPr>
        <p:spPr>
          <a:xfrm>
            <a:off x="5086342" y="3100355"/>
            <a:ext cx="3418317" cy="260435"/>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参数</a:t>
            </a:r>
            <a:r>
              <a:rPr lang="en-US" altLang="zh-CN" sz="1350" b="1" dirty="0">
                <a:solidFill>
                  <a:schemeClr val="accent1">
                    <a:lumMod val="75000"/>
                  </a:schemeClr>
                </a:solidFill>
                <a:latin typeface="微软雅黑" panose="020B0503020204020204" pitchFamily="34" charset="-122"/>
                <a:ea typeface="微软雅黑" panose="020B0503020204020204" pitchFamily="34" charset="-122"/>
              </a:rPr>
              <a:t>a</a:t>
            </a:r>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的值应尽量小，以提高信道利用率</a:t>
            </a:r>
          </a:p>
        </p:txBody>
      </p:sp>
      <mc:AlternateContent xmlns:mc="http://schemas.openxmlformats.org/markup-compatibility/2006" xmlns:a14="http://schemas.microsoft.com/office/drawing/2010/main">
        <mc:Choice Requires="a14">
          <p:sp>
            <p:nvSpPr>
              <p:cNvPr id="82" name="íşlïḍè">
                <a:extLst>
                  <a:ext uri="{FF2B5EF4-FFF2-40B4-BE49-F238E27FC236}">
                    <a16:creationId xmlns:a16="http://schemas.microsoft.com/office/drawing/2014/main" id="{C741B5DB-ECD0-42DA-897A-4DFBA9EECFAD}"/>
                  </a:ext>
                </a:extLst>
              </p:cNvPr>
              <p:cNvSpPr txBox="1"/>
              <p:nvPr/>
            </p:nvSpPr>
            <p:spPr>
              <a:xfrm>
                <a:off x="2942939" y="3875361"/>
                <a:ext cx="1346881" cy="260435"/>
              </a:xfrm>
              <a:prstGeom prst="rect">
                <a:avLst/>
              </a:prstGeom>
              <a:noFill/>
            </p:spPr>
            <p:txBody>
              <a:bodyPr wrap="square" lIns="68580" tIns="34290" rIns="68580" bIns="34290" anchor="ctr">
                <a:noAutofit/>
              </a:bodyPr>
              <a:lstStyle/>
              <a:p>
                <a:pPr/>
                <a14:m>
                  <m:oMathPara xmlns:m="http://schemas.openxmlformats.org/officeDocument/2006/math">
                    <m:oMathParaPr>
                      <m:jc m:val="centerGroup"/>
                    </m:oMathParaPr>
                    <m:oMath xmlns:m="http://schemas.openxmlformats.org/officeDocument/2006/math">
                      <m:r>
                        <a:rPr lang="en-US" altLang="zh-CN" sz="1350" b="1" i="1" dirty="0">
                          <a:latin typeface="Cambria Math" panose="02040503050406030204" pitchFamily="18" charset="0"/>
                        </a:rPr>
                        <m:t>𝒂</m:t>
                      </m:r>
                      <m:r>
                        <a:rPr lang="en-US" altLang="zh-CN" sz="1350" b="1" i="1" dirty="0">
                          <a:latin typeface="Cambria Math" panose="02040503050406030204" pitchFamily="18" charset="0"/>
                        </a:rPr>
                        <m:t>=</m:t>
                      </m:r>
                      <m:f>
                        <m:fPr>
                          <m:ctrlPr>
                            <a:rPr lang="en-US" altLang="zh-CN" sz="1350" b="1" i="1" dirty="0">
                              <a:latin typeface="Cambria Math" panose="02040503050406030204" pitchFamily="18" charset="0"/>
                            </a:rPr>
                          </m:ctrlPr>
                        </m:fPr>
                        <m:num>
                          <m:r>
                            <a:rPr lang="zh-CN" altLang="en-US" sz="1350" b="1" i="1" dirty="0">
                              <a:latin typeface="Cambria Math" panose="02040503050406030204" pitchFamily="18" charset="0"/>
                            </a:rPr>
                            <m:t>𝝉</m:t>
                          </m:r>
                        </m:num>
                        <m:den>
                          <m:sSub>
                            <m:sSubPr>
                              <m:ctrlPr>
                                <a:rPr lang="en-US" altLang="zh-CN" sz="1350" b="1" i="1" dirty="0">
                                  <a:latin typeface="Cambria Math" panose="02040503050406030204" pitchFamily="18" charset="0"/>
                                </a:rPr>
                              </m:ctrlPr>
                            </m:sSubPr>
                            <m:e>
                              <m:r>
                                <a:rPr lang="en-US" altLang="zh-CN" sz="1350" b="1" i="1" dirty="0">
                                  <a:latin typeface="Cambria Math" panose="02040503050406030204" pitchFamily="18" charset="0"/>
                                </a:rPr>
                                <m:t>𝑻</m:t>
                              </m:r>
                            </m:e>
                            <m:sub>
                              <m:r>
                                <a:rPr lang="en-US" altLang="zh-CN" sz="1350" b="1" i="1" dirty="0">
                                  <a:latin typeface="Cambria Math" panose="02040503050406030204" pitchFamily="18" charset="0"/>
                                </a:rPr>
                                <m:t>𝟎</m:t>
                              </m:r>
                            </m:sub>
                          </m:sSub>
                        </m:den>
                      </m:f>
                    </m:oMath>
                  </m:oMathPara>
                </a14:m>
                <a:endParaRPr lang="zh-CN" altLang="en-US" sz="1350" b="1" dirty="0">
                  <a:latin typeface="微软雅黑" panose="020B0503020204020204" pitchFamily="34" charset="-122"/>
                  <a:ea typeface="微软雅黑" panose="020B0503020204020204" pitchFamily="34" charset="-122"/>
                </a:endParaRPr>
              </a:p>
            </p:txBody>
          </p:sp>
        </mc:Choice>
        <mc:Fallback xmlns="">
          <p:sp>
            <p:nvSpPr>
              <p:cNvPr id="82" name="íşlïḍè">
                <a:extLst>
                  <a:ext uri="{FF2B5EF4-FFF2-40B4-BE49-F238E27FC236}">
                    <a16:creationId xmlns="" xmlns:a16="http://schemas.microsoft.com/office/drawing/2014/main" xmlns:a14="http://schemas.microsoft.com/office/drawing/2010/main" id="{C741B5DB-ECD0-42DA-897A-4DFBA9EECFAD}"/>
                  </a:ext>
                </a:extLst>
              </p:cNvPr>
              <p:cNvSpPr txBox="1">
                <a:spLocks noRot="1" noChangeAspect="1" noMove="1" noResize="1" noEditPoints="1" noAdjustHandles="1" noChangeArrowheads="1" noChangeShapeType="1" noTextEdit="1"/>
              </p:cNvSpPr>
              <p:nvPr/>
            </p:nvSpPr>
            <p:spPr>
              <a:xfrm>
                <a:off x="2942939" y="3875361"/>
                <a:ext cx="1346881" cy="260435"/>
              </a:xfrm>
              <a:prstGeom prst="rect">
                <a:avLst/>
              </a:prstGeom>
              <a:blipFill rotWithShape="0">
                <a:blip r:embed="rId10"/>
                <a:stretch>
                  <a:fillRect t="-26190" b="-42857"/>
                </a:stretch>
              </a:blipFill>
            </p:spPr>
            <p:txBody>
              <a:bodyPr/>
              <a:lstStyle/>
              <a:p>
                <a:r>
                  <a:rPr lang="zh-CN" altLang="en-US">
                    <a:noFill/>
                  </a:rPr>
                  <a:t> </a:t>
                </a:r>
              </a:p>
            </p:txBody>
          </p:sp>
        </mc:Fallback>
      </mc:AlternateContent>
      <p:cxnSp>
        <p:nvCxnSpPr>
          <p:cNvPr id="83" name="直接箭头连接符 82">
            <a:extLst>
              <a:ext uri="{FF2B5EF4-FFF2-40B4-BE49-F238E27FC236}">
                <a16:creationId xmlns:a16="http://schemas.microsoft.com/office/drawing/2014/main" id="{0AC5E717-DC78-443E-8E52-5A9EAA2579AF}"/>
              </a:ext>
            </a:extLst>
          </p:cNvPr>
          <p:cNvCxnSpPr>
            <a:cxnSpLocks/>
          </p:cNvCxnSpPr>
          <p:nvPr/>
        </p:nvCxnSpPr>
        <p:spPr>
          <a:xfrm>
            <a:off x="3492337" y="3900279"/>
            <a:ext cx="0" cy="23551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F484044-795B-492E-B501-4112210AD1A0}"/>
              </a:ext>
            </a:extLst>
          </p:cNvPr>
          <p:cNvCxnSpPr>
            <a:cxnSpLocks/>
          </p:cNvCxnSpPr>
          <p:nvPr/>
        </p:nvCxnSpPr>
        <p:spPr>
          <a:xfrm>
            <a:off x="3897732" y="3757603"/>
            <a:ext cx="0" cy="23551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íşlïḍè">
            <a:extLst>
              <a:ext uri="{FF2B5EF4-FFF2-40B4-BE49-F238E27FC236}">
                <a16:creationId xmlns:a16="http://schemas.microsoft.com/office/drawing/2014/main" id="{C81F5AA0-6680-405E-8766-5A028ED30CCA}"/>
              </a:ext>
            </a:extLst>
          </p:cNvPr>
          <p:cNvSpPr txBox="1"/>
          <p:nvPr/>
        </p:nvSpPr>
        <p:spPr>
          <a:xfrm>
            <a:off x="5086342" y="3704565"/>
            <a:ext cx="3418317" cy="260435"/>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共享总线以太网端到端的距离不应太长</a:t>
            </a:r>
          </a:p>
        </p:txBody>
      </p:sp>
      <p:cxnSp>
        <p:nvCxnSpPr>
          <p:cNvPr id="86" name="直接箭头连接符 85">
            <a:extLst>
              <a:ext uri="{FF2B5EF4-FFF2-40B4-BE49-F238E27FC236}">
                <a16:creationId xmlns:a16="http://schemas.microsoft.com/office/drawing/2014/main" id="{52945FEA-B32D-4CDB-A7CC-5A6F0D53E29D}"/>
              </a:ext>
            </a:extLst>
          </p:cNvPr>
          <p:cNvCxnSpPr>
            <a:cxnSpLocks/>
          </p:cNvCxnSpPr>
          <p:nvPr/>
        </p:nvCxnSpPr>
        <p:spPr>
          <a:xfrm flipV="1">
            <a:off x="3897732" y="4018898"/>
            <a:ext cx="0" cy="22911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íşlïḍè">
            <a:extLst>
              <a:ext uri="{FF2B5EF4-FFF2-40B4-BE49-F238E27FC236}">
                <a16:creationId xmlns:a16="http://schemas.microsoft.com/office/drawing/2014/main" id="{B6232373-9E7F-404F-8D97-52DE9D34D658}"/>
              </a:ext>
            </a:extLst>
          </p:cNvPr>
          <p:cNvSpPr txBox="1"/>
          <p:nvPr/>
        </p:nvSpPr>
        <p:spPr>
          <a:xfrm>
            <a:off x="5086342" y="3964999"/>
            <a:ext cx="3418317" cy="260435"/>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帧的长度应尽量大</a:t>
            </a:r>
          </a:p>
        </p:txBody>
      </p:sp>
      <p:sp>
        <p:nvSpPr>
          <p:cNvPr id="62" name="AutoShape 5"/>
          <p:cNvSpPr>
            <a:spLocks noChangeArrowheads="1"/>
          </p:cNvSpPr>
          <p:nvPr/>
        </p:nvSpPr>
        <p:spPr bwMode="auto">
          <a:xfrm>
            <a:off x="440721" y="4767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latin typeface="微软雅黑" panose="020B0503020204020204" pitchFamily="34" charset="-122"/>
              <a:ea typeface="微软雅黑" panose="020B0503020204020204" pitchFamily="34" charset="-122"/>
            </a:endParaRPr>
          </a:p>
        </p:txBody>
      </p:sp>
      <p:sp>
        <p:nvSpPr>
          <p:cNvPr id="63" name="Rectangle 6"/>
          <p:cNvSpPr>
            <a:spLocks noChangeArrowheads="1"/>
          </p:cNvSpPr>
          <p:nvPr/>
        </p:nvSpPr>
        <p:spPr bwMode="auto">
          <a:xfrm>
            <a:off x="2873661" y="453627"/>
            <a:ext cx="3262423"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共享式以太网的信道利用率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346041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up)">
                                      <p:cBhvr>
                                        <p:cTn id="12" dur="500"/>
                                        <p:tgtEl>
                                          <p:spTgt spid="80"/>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1+#ppt_w/2"/>
                                          </p:val>
                                        </p:tav>
                                        <p:tav tm="100000">
                                          <p:val>
                                            <p:strVal val="#ppt_x"/>
                                          </p:val>
                                        </p:tav>
                                      </p:tavLst>
                                    </p:anim>
                                    <p:anim calcmode="lin" valueType="num">
                                      <p:cBhvr additive="base">
                                        <p:cTn id="16"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1000"/>
                                        <p:tgtEl>
                                          <p:spTgt spid="82"/>
                                        </p:tgtEl>
                                      </p:cBhvr>
                                    </p:animEffect>
                                    <p:anim calcmode="lin" valueType="num">
                                      <p:cBhvr>
                                        <p:cTn id="22" dur="1000" fill="hold"/>
                                        <p:tgtEl>
                                          <p:spTgt spid="82"/>
                                        </p:tgtEl>
                                        <p:attrNameLst>
                                          <p:attrName>ppt_x</p:attrName>
                                        </p:attrNameLst>
                                      </p:cBhvr>
                                      <p:tavLst>
                                        <p:tav tm="0">
                                          <p:val>
                                            <p:strVal val="#ppt_x"/>
                                          </p:val>
                                        </p:tav>
                                        <p:tav tm="100000">
                                          <p:val>
                                            <p:strVal val="#ppt_x"/>
                                          </p:val>
                                        </p:tav>
                                      </p:tavLst>
                                    </p:anim>
                                    <p:anim calcmode="lin" valueType="num">
                                      <p:cBhvr>
                                        <p:cTn id="23"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up)">
                                      <p:cBhvr>
                                        <p:cTn id="28" dur="500"/>
                                        <p:tgtEl>
                                          <p:spTgt spid="8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up)">
                                      <p:cBhvr>
                                        <p:cTn id="33" dur="500"/>
                                        <p:tgtEl>
                                          <p:spTgt spid="8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 calcmode="lin" valueType="num">
                                      <p:cBhvr additive="base">
                                        <p:cTn id="38" dur="500" fill="hold"/>
                                        <p:tgtEl>
                                          <p:spTgt spid="85"/>
                                        </p:tgtEl>
                                        <p:attrNameLst>
                                          <p:attrName>ppt_x</p:attrName>
                                        </p:attrNameLst>
                                      </p:cBhvr>
                                      <p:tavLst>
                                        <p:tav tm="0">
                                          <p:val>
                                            <p:strVal val="1+#ppt_w/2"/>
                                          </p:val>
                                        </p:tav>
                                        <p:tav tm="100000">
                                          <p:val>
                                            <p:strVal val="#ppt_x"/>
                                          </p:val>
                                        </p:tav>
                                      </p:tavLst>
                                    </p:anim>
                                    <p:anim calcmode="lin" valueType="num">
                                      <p:cBhvr additive="base">
                                        <p:cTn id="39"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ipe(down)">
                                      <p:cBhvr>
                                        <p:cTn id="44" dur="500"/>
                                        <p:tgtEl>
                                          <p:spTgt spid="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additive="base">
                                        <p:cTn id="49" dur="500" fill="hold"/>
                                        <p:tgtEl>
                                          <p:spTgt spid="87"/>
                                        </p:tgtEl>
                                        <p:attrNameLst>
                                          <p:attrName>ppt_x</p:attrName>
                                        </p:attrNameLst>
                                      </p:cBhvr>
                                      <p:tavLst>
                                        <p:tav tm="0">
                                          <p:val>
                                            <p:strVal val="1+#ppt_w/2"/>
                                          </p:val>
                                        </p:tav>
                                        <p:tav tm="100000">
                                          <p:val>
                                            <p:strVal val="#ppt_x"/>
                                          </p:val>
                                        </p:tav>
                                      </p:tavLst>
                                    </p:anim>
                                    <p:anim calcmode="lin" valueType="num">
                                      <p:cBhvr additive="base">
                                        <p:cTn id="50"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5" grpId="0"/>
      <p:bldP spid="8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3481A88-CD9C-4FF7-846C-02DFB35E69F7}"/>
              </a:ext>
            </a:extLst>
          </p:cNvPr>
          <p:cNvGrpSpPr/>
          <p:nvPr/>
        </p:nvGrpSpPr>
        <p:grpSpPr>
          <a:xfrm>
            <a:off x="759032" y="950921"/>
            <a:ext cx="7885004" cy="1689570"/>
            <a:chOff x="1012042" y="1267895"/>
            <a:chExt cx="10513339" cy="2252760"/>
          </a:xfrm>
        </p:grpSpPr>
        <p:sp>
          <p:nvSpPr>
            <p:cNvPr id="62" name="íşlïḍè">
              <a:extLst>
                <a:ext uri="{FF2B5EF4-FFF2-40B4-BE49-F238E27FC236}">
                  <a16:creationId xmlns:a16="http://schemas.microsoft.com/office/drawing/2014/main" id="{9F46C64A-EA8E-4733-B9E2-F36C8BDCB213}"/>
                </a:ext>
              </a:extLst>
            </p:cNvPr>
            <p:cNvSpPr txBox="1"/>
            <p:nvPr/>
          </p:nvSpPr>
          <p:spPr>
            <a:xfrm>
              <a:off x="1012042" y="1267895"/>
              <a:ext cx="10513339" cy="400111"/>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【2015</a:t>
              </a:r>
              <a:r>
                <a:rPr lang="zh-CN" altLang="en-US" sz="1350" b="1" dirty="0">
                  <a:latin typeface="微软雅黑" panose="020B0503020204020204" pitchFamily="34" charset="-122"/>
                  <a:ea typeface="微软雅黑" panose="020B0503020204020204" pitchFamily="34" charset="-122"/>
                </a:rPr>
                <a:t>年 题</a:t>
              </a:r>
              <a:r>
                <a:rPr lang="en-US" altLang="zh-CN" sz="1350" b="1" dirty="0">
                  <a:latin typeface="微软雅黑" panose="020B0503020204020204" pitchFamily="34" charset="-122"/>
                  <a:ea typeface="微软雅黑" panose="020B0503020204020204" pitchFamily="34" charset="-122"/>
                </a:rPr>
                <a:t>36】</a:t>
              </a:r>
              <a:r>
                <a:rPr lang="zh-CN" altLang="en-US" sz="1350" b="1" dirty="0">
                  <a:latin typeface="微软雅黑" panose="020B0503020204020204" pitchFamily="34" charset="-122"/>
                  <a:ea typeface="微软雅黑" panose="020B0503020204020204" pitchFamily="34" charset="-122"/>
                </a:rPr>
                <a:t>下列关于</a:t>
              </a:r>
              <a:r>
                <a:rPr lang="en-US" altLang="zh-CN" sz="1350" b="1" dirty="0">
                  <a:latin typeface="微软雅黑" panose="020B0503020204020204" pitchFamily="34" charset="-122"/>
                  <a:ea typeface="微软雅黑" panose="020B0503020204020204" pitchFamily="34" charset="-122"/>
                </a:rPr>
                <a:t>CSMA/CD</a:t>
              </a:r>
              <a:r>
                <a:rPr lang="zh-CN" altLang="en-US" sz="1350" b="1" dirty="0">
                  <a:latin typeface="微软雅黑" panose="020B0503020204020204" pitchFamily="34" charset="-122"/>
                  <a:ea typeface="微软雅黑" panose="020B0503020204020204" pitchFamily="34" charset="-122"/>
                </a:rPr>
                <a:t>协议的叙述中，错误的是（      ）。</a:t>
              </a:r>
            </a:p>
          </p:txBody>
        </p:sp>
        <p:sp>
          <p:nvSpPr>
            <p:cNvPr id="63" name="íşlïḍè">
              <a:extLst>
                <a:ext uri="{FF2B5EF4-FFF2-40B4-BE49-F238E27FC236}">
                  <a16:creationId xmlns:a16="http://schemas.microsoft.com/office/drawing/2014/main" id="{0A27E715-06CC-40C9-A0EB-6FF9CDF244DA}"/>
                </a:ext>
              </a:extLst>
            </p:cNvPr>
            <p:cNvSpPr txBox="1"/>
            <p:nvPr/>
          </p:nvSpPr>
          <p:spPr>
            <a:xfrm>
              <a:off x="1465953" y="1731057"/>
              <a:ext cx="4277004" cy="400111"/>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A. </a:t>
              </a:r>
              <a:r>
                <a:rPr lang="zh-CN" altLang="en-US" sz="1350" b="1" dirty="0">
                  <a:latin typeface="微软雅黑" panose="020B0503020204020204" pitchFamily="34" charset="-122"/>
                  <a:ea typeface="微软雅黑" panose="020B0503020204020204" pitchFamily="34" charset="-122"/>
                </a:rPr>
                <a:t>边发送数据帧，边检测是否发生冲突</a:t>
              </a:r>
            </a:p>
          </p:txBody>
        </p:sp>
        <p:sp>
          <p:nvSpPr>
            <p:cNvPr id="68" name="íşlïḍè">
              <a:extLst>
                <a:ext uri="{FF2B5EF4-FFF2-40B4-BE49-F238E27FC236}">
                  <a16:creationId xmlns:a16="http://schemas.microsoft.com/office/drawing/2014/main" id="{F966E192-0C00-4867-9FAF-4F931511FDB6}"/>
                </a:ext>
              </a:extLst>
            </p:cNvPr>
            <p:cNvSpPr txBox="1"/>
            <p:nvPr/>
          </p:nvSpPr>
          <p:spPr>
            <a:xfrm>
              <a:off x="1465953" y="2194219"/>
              <a:ext cx="4454622" cy="400111"/>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B. </a:t>
              </a:r>
              <a:r>
                <a:rPr lang="zh-CN" altLang="en-US" sz="1350" b="1" dirty="0">
                  <a:latin typeface="微软雅黑" panose="020B0503020204020204" pitchFamily="34" charset="-122"/>
                  <a:ea typeface="微软雅黑" panose="020B0503020204020204" pitchFamily="34" charset="-122"/>
                </a:rPr>
                <a:t>适用于无线网络，以实现无线链路共享</a:t>
              </a:r>
            </a:p>
          </p:txBody>
        </p:sp>
        <p:sp>
          <p:nvSpPr>
            <p:cNvPr id="79" name="íşlïḍè">
              <a:extLst>
                <a:ext uri="{FF2B5EF4-FFF2-40B4-BE49-F238E27FC236}">
                  <a16:creationId xmlns:a16="http://schemas.microsoft.com/office/drawing/2014/main" id="{EA508BFB-4208-461B-B459-FD0300555561}"/>
                </a:ext>
              </a:extLst>
            </p:cNvPr>
            <p:cNvSpPr txBox="1"/>
            <p:nvPr/>
          </p:nvSpPr>
          <p:spPr>
            <a:xfrm>
              <a:off x="1465953" y="2657381"/>
              <a:ext cx="5375601" cy="400111"/>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C. </a:t>
              </a:r>
              <a:r>
                <a:rPr lang="zh-CN" altLang="en-US" sz="1350" b="1" dirty="0">
                  <a:latin typeface="微软雅黑" panose="020B0503020204020204" pitchFamily="34" charset="-122"/>
                  <a:ea typeface="微软雅黑" panose="020B0503020204020204" pitchFamily="34" charset="-122"/>
                </a:rPr>
                <a:t>需要根据网络跨距和数据传输速率限定最小帧长</a:t>
              </a:r>
            </a:p>
          </p:txBody>
        </p:sp>
        <p:sp>
          <p:nvSpPr>
            <p:cNvPr id="88" name="íşlïḍè">
              <a:extLst>
                <a:ext uri="{FF2B5EF4-FFF2-40B4-BE49-F238E27FC236}">
                  <a16:creationId xmlns:a16="http://schemas.microsoft.com/office/drawing/2014/main" id="{38A70E74-556C-4E47-BF9B-E2D059DB0566}"/>
                </a:ext>
              </a:extLst>
            </p:cNvPr>
            <p:cNvSpPr txBox="1"/>
            <p:nvPr/>
          </p:nvSpPr>
          <p:spPr>
            <a:xfrm>
              <a:off x="1465953" y="3120544"/>
              <a:ext cx="6520245" cy="400111"/>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D. </a:t>
              </a:r>
              <a:r>
                <a:rPr lang="zh-CN" altLang="en-US" sz="1350" b="1" dirty="0">
                  <a:latin typeface="微软雅黑" panose="020B0503020204020204" pitchFamily="34" charset="-122"/>
                  <a:ea typeface="微软雅黑" panose="020B0503020204020204" pitchFamily="34" charset="-122"/>
                </a:rPr>
                <a:t>当信号传播延迟趋近于</a:t>
              </a:r>
              <a:r>
                <a:rPr lang="en-US" altLang="zh-CN" sz="1350" b="1" dirty="0">
                  <a:latin typeface="微软雅黑" panose="020B0503020204020204" pitchFamily="34" charset="-122"/>
                  <a:ea typeface="微软雅黑" panose="020B0503020204020204" pitchFamily="34" charset="-122"/>
                </a:rPr>
                <a:t>0</a:t>
              </a:r>
              <a:r>
                <a:rPr lang="zh-CN" altLang="en-US" sz="1350" b="1" dirty="0">
                  <a:latin typeface="微软雅黑" panose="020B0503020204020204" pitchFamily="34" charset="-122"/>
                  <a:ea typeface="微软雅黑" panose="020B0503020204020204" pitchFamily="34" charset="-122"/>
                </a:rPr>
                <a:t>时，信道利用率趋近</a:t>
              </a:r>
              <a:r>
                <a:rPr lang="en-US" altLang="zh-CN" sz="1350" b="1" dirty="0">
                  <a:latin typeface="微软雅黑" panose="020B0503020204020204" pitchFamily="34" charset="-122"/>
                  <a:ea typeface="微软雅黑" panose="020B0503020204020204" pitchFamily="34" charset="-122"/>
                </a:rPr>
                <a:t>100%</a:t>
              </a:r>
              <a:endParaRPr lang="zh-CN" altLang="en-US" sz="1350" b="1" dirty="0">
                <a:latin typeface="微软雅黑" panose="020B0503020204020204" pitchFamily="34" charset="-122"/>
                <a:ea typeface="微软雅黑" panose="020B0503020204020204" pitchFamily="34" charset="-122"/>
              </a:endParaRPr>
            </a:p>
          </p:txBody>
        </p:sp>
      </p:grpSp>
      <p:sp>
        <p:nvSpPr>
          <p:cNvPr id="89" name="íşlïḍè">
            <a:extLst>
              <a:ext uri="{FF2B5EF4-FFF2-40B4-BE49-F238E27FC236}">
                <a16:creationId xmlns:a16="http://schemas.microsoft.com/office/drawing/2014/main" id="{54A21077-86A1-4845-A54E-DF9682FB0AE9}"/>
              </a:ext>
            </a:extLst>
          </p:cNvPr>
          <p:cNvSpPr txBox="1"/>
          <p:nvPr/>
        </p:nvSpPr>
        <p:spPr>
          <a:xfrm>
            <a:off x="759032" y="2735068"/>
            <a:ext cx="616680" cy="300083"/>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解析</a:t>
            </a:r>
          </a:p>
        </p:txBody>
      </p:sp>
      <p:sp>
        <p:nvSpPr>
          <p:cNvPr id="90" name="íşlïḍè">
            <a:extLst>
              <a:ext uri="{FF2B5EF4-FFF2-40B4-BE49-F238E27FC236}">
                <a16:creationId xmlns:a16="http://schemas.microsoft.com/office/drawing/2014/main" id="{F8B07F68-EAFD-48B8-9A94-9A4B5647F851}"/>
              </a:ext>
            </a:extLst>
          </p:cNvPr>
          <p:cNvSpPr txBox="1"/>
          <p:nvPr/>
        </p:nvSpPr>
        <p:spPr>
          <a:xfrm>
            <a:off x="5363103" y="955855"/>
            <a:ext cx="374923"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微软雅黑" panose="020B0503020204020204" pitchFamily="34" charset="-122"/>
                <a:ea typeface="微软雅黑" panose="020B0503020204020204" pitchFamily="34" charset="-122"/>
              </a:rPr>
              <a:t>B</a:t>
            </a:r>
            <a:endParaRPr lang="zh-CN" altLang="en-US" sz="21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AutoShape 5"/>
          <p:cNvSpPr>
            <a:spLocks noChangeArrowheads="1"/>
          </p:cNvSpPr>
          <p:nvPr/>
        </p:nvSpPr>
        <p:spPr bwMode="auto">
          <a:xfrm>
            <a:off x="440721" y="4767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latin typeface="微软雅黑" panose="020B0503020204020204" pitchFamily="34" charset="-122"/>
              <a:ea typeface="微软雅黑" panose="020B0503020204020204" pitchFamily="34" charset="-122"/>
            </a:endParaRPr>
          </a:p>
        </p:txBody>
      </p:sp>
      <p:sp>
        <p:nvSpPr>
          <p:cNvPr id="14" name="Rectangle 6"/>
          <p:cNvSpPr>
            <a:spLocks noChangeArrowheads="1"/>
          </p:cNvSpPr>
          <p:nvPr/>
        </p:nvSpPr>
        <p:spPr bwMode="auto">
          <a:xfrm>
            <a:off x="2873661" y="453627"/>
            <a:ext cx="3262423"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共享式以太网的信道利用率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74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800" decel="100000"/>
                                        <p:tgtEl>
                                          <p:spTgt spid="90"/>
                                        </p:tgtEl>
                                      </p:cBhvr>
                                    </p:animEffect>
                                    <p:anim calcmode="lin" valueType="num">
                                      <p:cBhvr>
                                        <p:cTn id="18" dur="800" decel="100000" fill="hold"/>
                                        <p:tgtEl>
                                          <p:spTgt spid="90"/>
                                        </p:tgtEl>
                                        <p:attrNameLst>
                                          <p:attrName>style.rotation</p:attrName>
                                        </p:attrNameLst>
                                      </p:cBhvr>
                                      <p:tavLst>
                                        <p:tav tm="0">
                                          <p:val>
                                            <p:fltVal val="-90"/>
                                          </p:val>
                                        </p:tav>
                                        <p:tav tm="100000">
                                          <p:val>
                                            <p:fltVal val="0"/>
                                          </p:val>
                                        </p:tav>
                                      </p:tavLst>
                                    </p:anim>
                                    <p:anim calcmode="lin" valueType="num">
                                      <p:cBhvr>
                                        <p:cTn id="19" dur="800" decel="100000" fill="hold"/>
                                        <p:tgtEl>
                                          <p:spTgt spid="90"/>
                                        </p:tgtEl>
                                        <p:attrNameLst>
                                          <p:attrName>ppt_x</p:attrName>
                                        </p:attrNameLst>
                                      </p:cBhvr>
                                      <p:tavLst>
                                        <p:tav tm="0">
                                          <p:val>
                                            <p:strVal val="#ppt_x+0.4"/>
                                          </p:val>
                                        </p:tav>
                                        <p:tav tm="100000">
                                          <p:val>
                                            <p:strVal val="#ppt_x-0.05"/>
                                          </p:val>
                                        </p:tav>
                                      </p:tavLst>
                                    </p:anim>
                                    <p:anim calcmode="lin" valueType="num">
                                      <p:cBhvr>
                                        <p:cTn id="20" dur="800" decel="100000" fill="hold"/>
                                        <p:tgtEl>
                                          <p:spTgt spid="90"/>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0"/>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0"/>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p:cTn id="27" dur="500" fill="hold"/>
                                        <p:tgtEl>
                                          <p:spTgt spid="89"/>
                                        </p:tgtEl>
                                        <p:attrNameLst>
                                          <p:attrName>ppt_w</p:attrName>
                                        </p:attrNameLst>
                                      </p:cBhvr>
                                      <p:tavLst>
                                        <p:tav tm="0">
                                          <p:val>
                                            <p:fltVal val="0"/>
                                          </p:val>
                                        </p:tav>
                                        <p:tav tm="100000">
                                          <p:val>
                                            <p:strVal val="#ppt_w"/>
                                          </p:val>
                                        </p:tav>
                                      </p:tavLst>
                                    </p:anim>
                                    <p:anim calcmode="lin" valueType="num">
                                      <p:cBhvr>
                                        <p:cTn id="28" dur="500" fill="hold"/>
                                        <p:tgtEl>
                                          <p:spTgt spid="89"/>
                                        </p:tgtEl>
                                        <p:attrNameLst>
                                          <p:attrName>ppt_h</p:attrName>
                                        </p:attrNameLst>
                                      </p:cBhvr>
                                      <p:tavLst>
                                        <p:tav tm="0">
                                          <p:val>
                                            <p:fltVal val="0"/>
                                          </p:val>
                                        </p:tav>
                                        <p:tav tm="100000">
                                          <p:val>
                                            <p:strVal val="#ppt_h"/>
                                          </p:val>
                                        </p:tav>
                                      </p:tavLst>
                                    </p:anim>
                                    <p:animEffect transition="in" filter="fade">
                                      <p:cBhvr>
                                        <p:cTn id="2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íşlïḍè">
            <a:extLst>
              <a:ext uri="{FF2B5EF4-FFF2-40B4-BE49-F238E27FC236}">
                <a16:creationId xmlns:a16="http://schemas.microsoft.com/office/drawing/2014/main" id="{9F46C64A-EA8E-4733-B9E2-F36C8BDCB213}"/>
              </a:ext>
            </a:extLst>
          </p:cNvPr>
          <p:cNvSpPr txBox="1"/>
          <p:nvPr/>
        </p:nvSpPr>
        <p:spPr>
          <a:xfrm>
            <a:off x="759032" y="950922"/>
            <a:ext cx="7885004" cy="300083"/>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【2015</a:t>
            </a:r>
            <a:r>
              <a:rPr lang="zh-CN" altLang="en-US" sz="1350" b="1" dirty="0">
                <a:latin typeface="微软雅黑" panose="020B0503020204020204" pitchFamily="34" charset="-122"/>
                <a:ea typeface="微软雅黑" panose="020B0503020204020204" pitchFamily="34" charset="-122"/>
              </a:rPr>
              <a:t>年 题</a:t>
            </a:r>
            <a:r>
              <a:rPr lang="en-US" altLang="zh-CN" sz="1350" b="1" dirty="0">
                <a:latin typeface="微软雅黑" panose="020B0503020204020204" pitchFamily="34" charset="-122"/>
                <a:ea typeface="微软雅黑" panose="020B0503020204020204" pitchFamily="34" charset="-122"/>
              </a:rPr>
              <a:t>36】</a:t>
            </a:r>
            <a:r>
              <a:rPr lang="zh-CN" altLang="en-US" sz="1350" b="1" dirty="0">
                <a:latin typeface="微软雅黑" panose="020B0503020204020204" pitchFamily="34" charset="-122"/>
                <a:ea typeface="微软雅黑" panose="020B0503020204020204" pitchFamily="34" charset="-122"/>
              </a:rPr>
              <a:t>下列关于</a:t>
            </a:r>
            <a:r>
              <a:rPr lang="en-US" altLang="zh-CN" sz="1350" b="1" dirty="0">
                <a:latin typeface="微软雅黑" panose="020B0503020204020204" pitchFamily="34" charset="-122"/>
                <a:ea typeface="微软雅黑" panose="020B0503020204020204" pitchFamily="34" charset="-122"/>
              </a:rPr>
              <a:t>CSMA/CD</a:t>
            </a:r>
            <a:r>
              <a:rPr lang="zh-CN" altLang="en-US" sz="1350" b="1" dirty="0">
                <a:latin typeface="微软雅黑" panose="020B0503020204020204" pitchFamily="34" charset="-122"/>
                <a:ea typeface="微软雅黑" panose="020B0503020204020204" pitchFamily="34" charset="-122"/>
              </a:rPr>
              <a:t>协议的叙述中，错误的是（      ）。</a:t>
            </a:r>
          </a:p>
        </p:txBody>
      </p:sp>
      <p:sp>
        <p:nvSpPr>
          <p:cNvPr id="63" name="íşlïḍè">
            <a:extLst>
              <a:ext uri="{FF2B5EF4-FFF2-40B4-BE49-F238E27FC236}">
                <a16:creationId xmlns:a16="http://schemas.microsoft.com/office/drawing/2014/main" id="{0A27E715-06CC-40C9-A0EB-6FF9CDF244DA}"/>
              </a:ext>
            </a:extLst>
          </p:cNvPr>
          <p:cNvSpPr txBox="1"/>
          <p:nvPr/>
        </p:nvSpPr>
        <p:spPr>
          <a:xfrm>
            <a:off x="1099465" y="1298293"/>
            <a:ext cx="3207753" cy="300083"/>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A. </a:t>
            </a:r>
            <a:r>
              <a:rPr lang="zh-CN" altLang="en-US" sz="1350" b="1" dirty="0">
                <a:latin typeface="微软雅黑" panose="020B0503020204020204" pitchFamily="34" charset="-122"/>
                <a:ea typeface="微软雅黑" panose="020B0503020204020204" pitchFamily="34" charset="-122"/>
              </a:rPr>
              <a:t>边发送数据帧，边检测是否发生冲突</a:t>
            </a:r>
          </a:p>
        </p:txBody>
      </p:sp>
      <p:sp>
        <p:nvSpPr>
          <p:cNvPr id="68" name="íşlïḍè">
            <a:extLst>
              <a:ext uri="{FF2B5EF4-FFF2-40B4-BE49-F238E27FC236}">
                <a16:creationId xmlns:a16="http://schemas.microsoft.com/office/drawing/2014/main" id="{F966E192-0C00-4867-9FAF-4F931511FDB6}"/>
              </a:ext>
            </a:extLst>
          </p:cNvPr>
          <p:cNvSpPr txBox="1"/>
          <p:nvPr/>
        </p:nvSpPr>
        <p:spPr>
          <a:xfrm>
            <a:off x="1099465" y="1645665"/>
            <a:ext cx="3340967" cy="300083"/>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B. </a:t>
            </a:r>
            <a:r>
              <a:rPr lang="zh-CN" altLang="en-US" sz="1350" b="1" dirty="0">
                <a:latin typeface="微软雅黑" panose="020B0503020204020204" pitchFamily="34" charset="-122"/>
                <a:ea typeface="微软雅黑" panose="020B0503020204020204" pitchFamily="34" charset="-122"/>
              </a:rPr>
              <a:t>适用于无线网络，以实现无线链路共享</a:t>
            </a:r>
          </a:p>
        </p:txBody>
      </p:sp>
      <p:sp>
        <p:nvSpPr>
          <p:cNvPr id="79" name="íşlïḍè">
            <a:extLst>
              <a:ext uri="{FF2B5EF4-FFF2-40B4-BE49-F238E27FC236}">
                <a16:creationId xmlns:a16="http://schemas.microsoft.com/office/drawing/2014/main" id="{EA508BFB-4208-461B-B459-FD0300555561}"/>
              </a:ext>
            </a:extLst>
          </p:cNvPr>
          <p:cNvSpPr txBox="1"/>
          <p:nvPr/>
        </p:nvSpPr>
        <p:spPr>
          <a:xfrm>
            <a:off x="1099465" y="1993036"/>
            <a:ext cx="4031701" cy="300083"/>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C. </a:t>
            </a:r>
            <a:r>
              <a:rPr lang="zh-CN" altLang="en-US" sz="1350" b="1" dirty="0">
                <a:latin typeface="微软雅黑" panose="020B0503020204020204" pitchFamily="34" charset="-122"/>
                <a:ea typeface="微软雅黑" panose="020B0503020204020204" pitchFamily="34" charset="-122"/>
              </a:rPr>
              <a:t>需要根据网络跨距和数据传输速率限定最小帧长</a:t>
            </a:r>
          </a:p>
        </p:txBody>
      </p:sp>
      <p:sp>
        <p:nvSpPr>
          <p:cNvPr id="88" name="íşlïḍè">
            <a:extLst>
              <a:ext uri="{FF2B5EF4-FFF2-40B4-BE49-F238E27FC236}">
                <a16:creationId xmlns:a16="http://schemas.microsoft.com/office/drawing/2014/main" id="{38A70E74-556C-4E47-BF9B-E2D059DB0566}"/>
              </a:ext>
            </a:extLst>
          </p:cNvPr>
          <p:cNvSpPr txBox="1"/>
          <p:nvPr/>
        </p:nvSpPr>
        <p:spPr>
          <a:xfrm>
            <a:off x="1099465" y="2340409"/>
            <a:ext cx="4890184" cy="300083"/>
          </a:xfrm>
          <a:prstGeom prst="rect">
            <a:avLst/>
          </a:prstGeom>
          <a:noFill/>
        </p:spPr>
        <p:txBody>
          <a:bodyPr wrap="square" lIns="68580" tIns="34290" rIns="68580" bIns="34290" anchor="ctr">
            <a:noAutofit/>
          </a:bodyPr>
          <a:lstStyle/>
          <a:p>
            <a:r>
              <a:rPr lang="en-US" altLang="zh-CN" sz="1350" b="1" dirty="0">
                <a:latin typeface="微软雅黑" panose="020B0503020204020204" pitchFamily="34" charset="-122"/>
                <a:ea typeface="微软雅黑" panose="020B0503020204020204" pitchFamily="34" charset="-122"/>
              </a:rPr>
              <a:t>D. </a:t>
            </a:r>
            <a:r>
              <a:rPr lang="zh-CN" altLang="en-US" sz="1350" b="1" dirty="0">
                <a:latin typeface="微软雅黑" panose="020B0503020204020204" pitchFamily="34" charset="-122"/>
                <a:ea typeface="微软雅黑" panose="020B0503020204020204" pitchFamily="34" charset="-122"/>
              </a:rPr>
              <a:t>当信号传播延迟趋近于</a:t>
            </a:r>
            <a:r>
              <a:rPr lang="en-US" altLang="zh-CN" sz="1350" b="1" dirty="0">
                <a:latin typeface="微软雅黑" panose="020B0503020204020204" pitchFamily="34" charset="-122"/>
                <a:ea typeface="微软雅黑" panose="020B0503020204020204" pitchFamily="34" charset="-122"/>
              </a:rPr>
              <a:t>0</a:t>
            </a:r>
            <a:r>
              <a:rPr lang="zh-CN" altLang="en-US" sz="1350" b="1" dirty="0">
                <a:latin typeface="微软雅黑" panose="020B0503020204020204" pitchFamily="34" charset="-122"/>
                <a:ea typeface="微软雅黑" panose="020B0503020204020204" pitchFamily="34" charset="-122"/>
              </a:rPr>
              <a:t>时，信道利用率趋近</a:t>
            </a:r>
            <a:r>
              <a:rPr lang="en-US" altLang="zh-CN" sz="1350" b="1" dirty="0">
                <a:latin typeface="微软雅黑" panose="020B0503020204020204" pitchFamily="34" charset="-122"/>
                <a:ea typeface="微软雅黑" panose="020B0503020204020204" pitchFamily="34" charset="-122"/>
              </a:rPr>
              <a:t>100%</a:t>
            </a:r>
            <a:endParaRPr lang="zh-CN" altLang="en-US" sz="1350" b="1" dirty="0">
              <a:latin typeface="微软雅黑" panose="020B0503020204020204" pitchFamily="34" charset="-122"/>
              <a:ea typeface="微软雅黑" panose="020B0503020204020204" pitchFamily="34" charset="-122"/>
            </a:endParaRPr>
          </a:p>
        </p:txBody>
      </p:sp>
      <p:sp>
        <p:nvSpPr>
          <p:cNvPr id="90" name="íşlïḍè">
            <a:extLst>
              <a:ext uri="{FF2B5EF4-FFF2-40B4-BE49-F238E27FC236}">
                <a16:creationId xmlns:a16="http://schemas.microsoft.com/office/drawing/2014/main" id="{F8B07F68-EAFD-48B8-9A94-9A4B5647F851}"/>
              </a:ext>
            </a:extLst>
          </p:cNvPr>
          <p:cNvSpPr txBox="1"/>
          <p:nvPr/>
        </p:nvSpPr>
        <p:spPr>
          <a:xfrm>
            <a:off x="5363103" y="955855"/>
            <a:ext cx="374923"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微软雅黑" panose="020B0503020204020204" pitchFamily="34" charset="-122"/>
                <a:ea typeface="微软雅黑" panose="020B0503020204020204" pitchFamily="34" charset="-122"/>
              </a:rPr>
              <a:t>B</a:t>
            </a:r>
            <a:endParaRPr lang="zh-CN" altLang="en-US" sz="21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íşlïḍè">
            <a:extLst>
              <a:ext uri="{FF2B5EF4-FFF2-40B4-BE49-F238E27FC236}">
                <a16:creationId xmlns:a16="http://schemas.microsoft.com/office/drawing/2014/main" id="{6E86DD9E-3E36-4D03-BE01-DCACC3C2CAAF}"/>
              </a:ext>
            </a:extLst>
          </p:cNvPr>
          <p:cNvSpPr txBox="1"/>
          <p:nvPr/>
        </p:nvSpPr>
        <p:spPr>
          <a:xfrm>
            <a:off x="1098100" y="3238356"/>
            <a:ext cx="7667921" cy="497414"/>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选项</a:t>
            </a:r>
            <a:r>
              <a:rPr lang="en-US" altLang="zh-CN" sz="1350" b="1" dirty="0">
                <a:solidFill>
                  <a:schemeClr val="accent1">
                    <a:lumMod val="75000"/>
                  </a:schemeClr>
                </a:solidFill>
                <a:latin typeface="微软雅黑" panose="020B0503020204020204" pitchFamily="34" charset="-122"/>
                <a:ea typeface="微软雅黑" panose="020B0503020204020204" pitchFamily="34" charset="-122"/>
              </a:rPr>
              <a:t>B</a:t>
            </a:r>
            <a:r>
              <a:rPr lang="zh-CN" altLang="en-US" sz="1350" b="1" dirty="0">
                <a:solidFill>
                  <a:schemeClr val="accent1">
                    <a:lumMod val="75000"/>
                  </a:schemeClr>
                </a:solidFill>
                <a:latin typeface="微软雅黑" panose="020B0503020204020204" pitchFamily="34" charset="-122"/>
                <a:ea typeface="微软雅黑" panose="020B0503020204020204" pitchFamily="34" charset="-122"/>
              </a:rPr>
              <a:t>的描述错误</a:t>
            </a:r>
            <a:r>
              <a:rPr lang="zh-CN" altLang="en-US" sz="1350" b="1" dirty="0">
                <a:latin typeface="微软雅黑" panose="020B0503020204020204" pitchFamily="34" charset="-122"/>
                <a:ea typeface="微软雅黑" panose="020B0503020204020204" pitchFamily="34" charset="-122"/>
              </a:rPr>
              <a:t>，因为</a:t>
            </a:r>
            <a:r>
              <a:rPr lang="en-US" altLang="zh-CN" sz="1350" b="1" dirty="0">
                <a:latin typeface="微软雅黑" panose="020B0503020204020204" pitchFamily="34" charset="-122"/>
                <a:ea typeface="微软雅黑" panose="020B0503020204020204" pitchFamily="34" charset="-122"/>
              </a:rPr>
              <a:t>CSMA/CD</a:t>
            </a:r>
            <a:r>
              <a:rPr lang="zh-CN" altLang="en-US" sz="1350" b="1" dirty="0">
                <a:latin typeface="微软雅黑" panose="020B0503020204020204" pitchFamily="34" charset="-122"/>
                <a:ea typeface="微软雅黑" panose="020B0503020204020204" pitchFamily="34" charset="-122"/>
              </a:rPr>
              <a:t>协议不适用于无线网络。对于</a:t>
            </a:r>
            <a:r>
              <a:rPr lang="en-US" altLang="zh-CN" sz="1350" b="1" dirty="0">
                <a:latin typeface="微软雅黑" panose="020B0503020204020204" pitchFamily="34" charset="-122"/>
                <a:ea typeface="微软雅黑" panose="020B0503020204020204" pitchFamily="34" charset="-122"/>
              </a:rPr>
              <a:t>802.11</a:t>
            </a:r>
            <a:r>
              <a:rPr lang="zh-CN" altLang="en-US" sz="1350" b="1" dirty="0">
                <a:latin typeface="微软雅黑" panose="020B0503020204020204" pitchFamily="34" charset="-122"/>
                <a:ea typeface="微软雅黑" panose="020B0503020204020204" pitchFamily="34" charset="-122"/>
              </a:rPr>
              <a:t>无线局域网，可以使用</a:t>
            </a:r>
            <a:r>
              <a:rPr lang="en-US" altLang="zh-CN" sz="1350" b="1" dirty="0">
                <a:latin typeface="微软雅黑" panose="020B0503020204020204" pitchFamily="34" charset="-122"/>
                <a:ea typeface="微软雅黑" panose="020B0503020204020204" pitchFamily="34" charset="-122"/>
              </a:rPr>
              <a:t>CSMA/CA</a:t>
            </a:r>
            <a:r>
              <a:rPr lang="zh-CN" altLang="en-US" sz="1350" b="1" dirty="0">
                <a:latin typeface="微软雅黑" panose="020B0503020204020204" pitchFamily="34" charset="-122"/>
                <a:ea typeface="微软雅黑" panose="020B0503020204020204" pitchFamily="34" charset="-122"/>
              </a:rPr>
              <a:t>协议。</a:t>
            </a:r>
          </a:p>
        </p:txBody>
      </p:sp>
      <p:sp>
        <p:nvSpPr>
          <p:cNvPr id="14" name="íşlïḍè">
            <a:extLst>
              <a:ext uri="{FF2B5EF4-FFF2-40B4-BE49-F238E27FC236}">
                <a16:creationId xmlns:a16="http://schemas.microsoft.com/office/drawing/2014/main" id="{3ED2439E-0570-4609-A6B8-E39A92E9F2E8}"/>
              </a:ext>
            </a:extLst>
          </p:cNvPr>
          <p:cNvSpPr txBox="1"/>
          <p:nvPr/>
        </p:nvSpPr>
        <p:spPr>
          <a:xfrm>
            <a:off x="1098100" y="2867797"/>
            <a:ext cx="7667921" cy="497414"/>
          </a:xfrm>
          <a:prstGeom prst="rect">
            <a:avLst/>
          </a:prstGeom>
          <a:noFill/>
        </p:spPr>
        <p:txBody>
          <a:bodyPr wrap="square" lIns="68580" tIns="34290" rIns="68580" bIns="34290" anchor="ctr">
            <a:noAutofit/>
          </a:bodyPr>
          <a:lstStyle/>
          <a:p>
            <a:r>
              <a:rPr lang="zh-CN" altLang="en-US" sz="1350" b="1" dirty="0">
                <a:solidFill>
                  <a:schemeClr val="accent4"/>
                </a:solidFill>
                <a:latin typeface="微软雅黑" panose="020B0503020204020204" pitchFamily="34" charset="-122"/>
                <a:ea typeface="微软雅黑" panose="020B0503020204020204" pitchFamily="34" charset="-122"/>
              </a:rPr>
              <a:t>选项</a:t>
            </a:r>
            <a:r>
              <a:rPr lang="en-US" altLang="zh-CN" sz="1350" b="1" dirty="0">
                <a:solidFill>
                  <a:schemeClr val="accent4"/>
                </a:solidFill>
                <a:latin typeface="微软雅黑" panose="020B0503020204020204" pitchFamily="34" charset="-122"/>
                <a:ea typeface="微软雅黑" panose="020B0503020204020204" pitchFamily="34" charset="-122"/>
              </a:rPr>
              <a:t>A</a:t>
            </a:r>
            <a:r>
              <a:rPr lang="zh-CN" altLang="en-US" sz="1350" b="1" dirty="0">
                <a:solidFill>
                  <a:schemeClr val="accent4"/>
                </a:solidFill>
                <a:latin typeface="微软雅黑" panose="020B0503020204020204" pitchFamily="34" charset="-122"/>
                <a:ea typeface="微软雅黑" panose="020B0503020204020204" pitchFamily="34" charset="-122"/>
              </a:rPr>
              <a:t>的描述正确</a:t>
            </a:r>
            <a:r>
              <a:rPr lang="zh-CN" altLang="en-US" sz="1350" b="1" dirty="0">
                <a:latin typeface="微软雅黑" panose="020B0503020204020204" pitchFamily="34" charset="-122"/>
                <a:ea typeface="微软雅黑" panose="020B0503020204020204" pitchFamily="34" charset="-122"/>
              </a:rPr>
              <a:t>，其所描述的是</a:t>
            </a:r>
            <a:r>
              <a:rPr lang="en-US" altLang="zh-CN" sz="1350" b="1" dirty="0">
                <a:latin typeface="微软雅黑" panose="020B0503020204020204" pitchFamily="34" charset="-122"/>
                <a:ea typeface="微软雅黑" panose="020B0503020204020204" pitchFamily="34" charset="-122"/>
              </a:rPr>
              <a:t>CSMA/CD</a:t>
            </a:r>
            <a:r>
              <a:rPr lang="zh-CN" altLang="en-US" sz="1350" b="1" dirty="0">
                <a:latin typeface="微软雅黑" panose="020B0503020204020204" pitchFamily="34" charset="-122"/>
                <a:ea typeface="微软雅黑" panose="020B0503020204020204" pitchFamily="34" charset="-122"/>
              </a:rPr>
              <a:t>协议中的“碰撞检测（冲突检测）</a:t>
            </a:r>
            <a:r>
              <a:rPr lang="en-US" altLang="zh-CN" sz="1350" b="1" dirty="0">
                <a:latin typeface="微软雅黑" panose="020B0503020204020204" pitchFamily="34" charset="-122"/>
                <a:ea typeface="微软雅黑" panose="020B0503020204020204" pitchFamily="34" charset="-122"/>
              </a:rPr>
              <a:t>CD</a:t>
            </a:r>
            <a:r>
              <a:rPr lang="zh-CN" altLang="en-US" sz="1350" b="1"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5" name="íşlïḍè">
                <a:extLst>
                  <a:ext uri="{FF2B5EF4-FFF2-40B4-BE49-F238E27FC236}">
                    <a16:creationId xmlns:a16="http://schemas.microsoft.com/office/drawing/2014/main" id="{62021026-3690-44EC-BDB7-67F565F9DD40}"/>
                  </a:ext>
                </a:extLst>
              </p:cNvPr>
              <p:cNvSpPr txBox="1"/>
              <p:nvPr/>
            </p:nvSpPr>
            <p:spPr>
              <a:xfrm>
                <a:off x="1098100" y="3653317"/>
                <a:ext cx="7667921" cy="757055"/>
              </a:xfrm>
              <a:prstGeom prst="rect">
                <a:avLst/>
              </a:prstGeom>
              <a:noFill/>
            </p:spPr>
            <p:txBody>
              <a:bodyPr wrap="square" lIns="68580" tIns="34290" rIns="68580" bIns="34290" anchor="ctr">
                <a:noAutofit/>
              </a:bodyPr>
              <a:lstStyle/>
              <a:p>
                <a:r>
                  <a:rPr lang="zh-CN" altLang="en-US" sz="1350" b="1" dirty="0">
                    <a:solidFill>
                      <a:schemeClr val="accent4"/>
                    </a:solidFill>
                    <a:latin typeface="微软雅黑" panose="020B0503020204020204" pitchFamily="34" charset="-122"/>
                    <a:ea typeface="微软雅黑" panose="020B0503020204020204" pitchFamily="34" charset="-122"/>
                  </a:rPr>
                  <a:t>选项</a:t>
                </a:r>
                <a:r>
                  <a:rPr lang="en-US" altLang="zh-CN" sz="1350" b="1" dirty="0">
                    <a:solidFill>
                      <a:schemeClr val="accent4"/>
                    </a:solidFill>
                    <a:latin typeface="微软雅黑" panose="020B0503020204020204" pitchFamily="34" charset="-122"/>
                    <a:ea typeface="微软雅黑" panose="020B0503020204020204" pitchFamily="34" charset="-122"/>
                  </a:rPr>
                  <a:t>C</a:t>
                </a:r>
                <a:r>
                  <a:rPr lang="zh-CN" altLang="en-US" sz="1350" b="1" dirty="0">
                    <a:solidFill>
                      <a:schemeClr val="accent4"/>
                    </a:solidFill>
                    <a:latin typeface="微软雅黑" panose="020B0503020204020204" pitchFamily="34" charset="-122"/>
                    <a:ea typeface="微软雅黑" panose="020B0503020204020204" pitchFamily="34" charset="-122"/>
                  </a:rPr>
                  <a:t>的描述正确</a:t>
                </a:r>
                <a:r>
                  <a:rPr lang="zh-CN" altLang="en-US" sz="1350" b="1" dirty="0">
                    <a:latin typeface="微软雅黑" panose="020B0503020204020204" pitchFamily="34" charset="-122"/>
                    <a:ea typeface="微软雅黑" panose="020B0503020204020204" pitchFamily="34" charset="-122"/>
                  </a:rPr>
                  <a:t>，因为“最小帧长 </a:t>
                </a:r>
                <a:r>
                  <a:rPr lang="en-US" altLang="zh-CN" sz="1350" b="1" dirty="0">
                    <a:latin typeface="微软雅黑" panose="020B0503020204020204" pitchFamily="34" charset="-122"/>
                    <a:ea typeface="微软雅黑" panose="020B0503020204020204" pitchFamily="34" charset="-122"/>
                  </a:rPr>
                  <a:t>= </a:t>
                </a:r>
                <a:r>
                  <a:rPr lang="zh-CN" altLang="en-US" sz="1350" b="1" dirty="0">
                    <a:latin typeface="微软雅黑" panose="020B0503020204020204" pitchFamily="34" charset="-122"/>
                    <a:ea typeface="微软雅黑" panose="020B0503020204020204" pitchFamily="34" charset="-122"/>
                  </a:rPr>
                  <a:t>数据传输速率 </a:t>
                </a:r>
                <a:r>
                  <a:rPr lang="en-US" altLang="zh-CN" sz="1350" b="1" dirty="0">
                    <a:latin typeface="微软雅黑" panose="020B0503020204020204" pitchFamily="34" charset="-122"/>
                    <a:ea typeface="微软雅黑" panose="020B0503020204020204" pitchFamily="34" charset="-122"/>
                  </a:rPr>
                  <a:t>×</a:t>
                </a:r>
                <a:r>
                  <a:rPr lang="zh-CN" altLang="en-US" sz="1350" b="1" dirty="0">
                    <a:latin typeface="微软雅黑" panose="020B0503020204020204" pitchFamily="34" charset="-122"/>
                    <a:ea typeface="微软雅黑" panose="020B0503020204020204" pitchFamily="34" charset="-122"/>
                  </a:rPr>
                  <a:t>争用期</a:t>
                </a:r>
                <a14:m>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r>
                      <a:rPr lang="el-GR" altLang="zh-CN" sz="1350" b="1" i="1" dirty="0">
                        <a:latin typeface="Cambria Math" panose="02040503050406030204" pitchFamily="18" charset="0"/>
                      </a:rPr>
                      <m:t> </m:t>
                    </m:r>
                  </m:oMath>
                </a14:m>
                <a:r>
                  <a:rPr lang="zh-CN" altLang="en-US" sz="1350" b="1" dirty="0">
                    <a:latin typeface="微软雅黑" panose="020B0503020204020204" pitchFamily="34" charset="-122"/>
                    <a:ea typeface="微软雅黑" panose="020B0503020204020204" pitchFamily="34" charset="-122"/>
                  </a:rPr>
                  <a:t>” 。也就是说，最小帧长取决于数据传输速率和争用期</a:t>
                </a:r>
                <a14:m>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oMath>
                </a14:m>
                <a:r>
                  <a:rPr lang="zh-CN" altLang="en-US" sz="1350" b="1" dirty="0">
                    <a:latin typeface="微软雅黑" panose="020B0503020204020204" pitchFamily="34" charset="-122"/>
                    <a:ea typeface="微软雅黑" panose="020B0503020204020204" pitchFamily="34" charset="-122"/>
                  </a:rPr>
                  <a:t>。选项</a:t>
                </a:r>
                <a:r>
                  <a:rPr lang="en-US" altLang="zh-CN" sz="1350" b="1" dirty="0">
                    <a:latin typeface="微软雅黑" panose="020B0503020204020204" pitchFamily="34" charset="-122"/>
                    <a:ea typeface="微软雅黑" panose="020B0503020204020204" pitchFamily="34" charset="-122"/>
                  </a:rPr>
                  <a:t>C</a:t>
                </a:r>
                <a:r>
                  <a:rPr lang="zh-CN" altLang="en-US" sz="1350" b="1" dirty="0">
                    <a:latin typeface="微软雅黑" panose="020B0503020204020204" pitchFamily="34" charset="-122"/>
                    <a:ea typeface="微软雅黑" panose="020B0503020204020204" pitchFamily="34" charset="-122"/>
                  </a:rPr>
                  <a:t>中给出的“网络跨距”相当于给出了“端到端单程传播时延</a:t>
                </a:r>
                <a14:m>
                  <m:oMath xmlns:m="http://schemas.openxmlformats.org/officeDocument/2006/math">
                    <m:r>
                      <a:rPr lang="el-GR" altLang="zh-CN" sz="1350" b="1" i="1" dirty="0">
                        <a:latin typeface="Cambria Math" panose="02040503050406030204" pitchFamily="18" charset="0"/>
                      </a:rPr>
                      <m:t>𝝉</m:t>
                    </m:r>
                  </m:oMath>
                </a14:m>
                <a:r>
                  <a:rPr lang="zh-CN" altLang="en-US" sz="1350" b="1" dirty="0">
                    <a:latin typeface="微软雅黑" panose="020B0503020204020204" pitchFamily="34" charset="-122"/>
                    <a:ea typeface="微软雅黑" panose="020B0503020204020204" pitchFamily="34" charset="-122"/>
                  </a:rPr>
                  <a:t>”，进而可得出“争用期</a:t>
                </a:r>
                <a14:m>
                  <m:oMath xmlns:m="http://schemas.openxmlformats.org/officeDocument/2006/math">
                    <m:r>
                      <a:rPr lang="en-US" altLang="zh-CN" sz="1350" b="1" i="1" dirty="0">
                        <a:latin typeface="Cambria Math" panose="02040503050406030204" pitchFamily="18" charset="0"/>
                      </a:rPr>
                      <m:t>𝟐</m:t>
                    </m:r>
                    <m:r>
                      <a:rPr lang="el-GR" altLang="zh-CN" sz="1350" b="1" i="1" dirty="0">
                        <a:latin typeface="Cambria Math" panose="02040503050406030204" pitchFamily="18" charset="0"/>
                      </a:rPr>
                      <m:t>𝝉</m:t>
                    </m:r>
                    <m:r>
                      <a:rPr lang="el-GR" altLang="zh-CN" sz="1350" b="1" i="1" dirty="0">
                        <a:latin typeface="Cambria Math" panose="02040503050406030204" pitchFamily="18" charset="0"/>
                      </a:rPr>
                      <m:t> </m:t>
                    </m:r>
                  </m:oMath>
                </a14:m>
                <a:r>
                  <a:rPr lang="zh-CN" altLang="en-US" sz="1350" b="1" dirty="0">
                    <a:latin typeface="微软雅黑" panose="020B0503020204020204" pitchFamily="34" charset="-122"/>
                    <a:ea typeface="微软雅黑" panose="020B0503020204020204" pitchFamily="34" charset="-122"/>
                  </a:rPr>
                  <a:t>”。</a:t>
                </a:r>
              </a:p>
            </p:txBody>
          </p:sp>
        </mc:Choice>
        <mc:Fallback xmlns="">
          <p:sp>
            <p:nvSpPr>
              <p:cNvPr id="15" name="íşlïḍè">
                <a:extLst>
                  <a:ext uri="{FF2B5EF4-FFF2-40B4-BE49-F238E27FC236}">
                    <a16:creationId xmlns="" xmlns:a16="http://schemas.microsoft.com/office/drawing/2014/main" xmlns:a14="http://schemas.microsoft.com/office/drawing/2010/main" id="{62021026-3690-44EC-BDB7-67F565F9DD40}"/>
                  </a:ext>
                </a:extLst>
              </p:cNvPr>
              <p:cNvSpPr txBox="1">
                <a:spLocks noRot="1" noChangeAspect="1" noMove="1" noResize="1" noEditPoints="1" noAdjustHandles="1" noChangeArrowheads="1" noChangeShapeType="1" noTextEdit="1"/>
              </p:cNvSpPr>
              <p:nvPr/>
            </p:nvSpPr>
            <p:spPr>
              <a:xfrm>
                <a:off x="1098100" y="3653317"/>
                <a:ext cx="7667921" cy="757055"/>
              </a:xfrm>
              <a:prstGeom prst="rect">
                <a:avLst/>
              </a:prstGeom>
              <a:blipFill rotWithShape="0">
                <a:blip r:embed="rId3"/>
                <a:stretch>
                  <a:fillRect l="-477" b="-4839"/>
                </a:stretch>
              </a:blipFill>
            </p:spPr>
            <p:txBody>
              <a:bodyPr/>
              <a:lstStyle/>
              <a:p>
                <a:r>
                  <a:rPr lang="zh-CN" altLang="en-US">
                    <a:noFill/>
                  </a:rPr>
                  <a:t> </a:t>
                </a:r>
              </a:p>
            </p:txBody>
          </p:sp>
        </mc:Fallback>
      </mc:AlternateContent>
      <p:sp>
        <p:nvSpPr>
          <p:cNvPr id="16" name="íşlïḍè">
            <a:extLst>
              <a:ext uri="{FF2B5EF4-FFF2-40B4-BE49-F238E27FC236}">
                <a16:creationId xmlns:a16="http://schemas.microsoft.com/office/drawing/2014/main" id="{7707C138-38C0-45BB-BF74-2C8C6F4BEFD9}"/>
              </a:ext>
            </a:extLst>
          </p:cNvPr>
          <p:cNvSpPr txBox="1"/>
          <p:nvPr/>
        </p:nvSpPr>
        <p:spPr>
          <a:xfrm>
            <a:off x="1098100" y="4372321"/>
            <a:ext cx="7667921" cy="456854"/>
          </a:xfrm>
          <a:prstGeom prst="rect">
            <a:avLst/>
          </a:prstGeom>
          <a:noFill/>
        </p:spPr>
        <p:txBody>
          <a:bodyPr wrap="square" lIns="68580" tIns="34290" rIns="68580" bIns="34290" anchor="ctr">
            <a:noAutofit/>
          </a:bodyPr>
          <a:lstStyle/>
          <a:p>
            <a:r>
              <a:rPr lang="zh-CN" altLang="en-US" sz="1350" b="1" dirty="0">
                <a:solidFill>
                  <a:schemeClr val="accent4"/>
                </a:solidFill>
                <a:latin typeface="微软雅黑" panose="020B0503020204020204" pitchFamily="34" charset="-122"/>
                <a:ea typeface="微软雅黑" panose="020B0503020204020204" pitchFamily="34" charset="-122"/>
              </a:rPr>
              <a:t>选项</a:t>
            </a:r>
            <a:r>
              <a:rPr lang="en-US" altLang="zh-CN" sz="1350" b="1" dirty="0">
                <a:solidFill>
                  <a:schemeClr val="accent4"/>
                </a:solidFill>
                <a:latin typeface="微软雅黑" panose="020B0503020204020204" pitchFamily="34" charset="-122"/>
                <a:ea typeface="微软雅黑" panose="020B0503020204020204" pitchFamily="34" charset="-122"/>
              </a:rPr>
              <a:t>D</a:t>
            </a:r>
            <a:r>
              <a:rPr lang="zh-CN" altLang="en-US" sz="1350" b="1" dirty="0">
                <a:solidFill>
                  <a:schemeClr val="accent4"/>
                </a:solidFill>
                <a:latin typeface="微软雅黑" panose="020B0503020204020204" pitchFamily="34" charset="-122"/>
                <a:ea typeface="微软雅黑" panose="020B0503020204020204" pitchFamily="34" charset="-122"/>
              </a:rPr>
              <a:t>的描述正确</a:t>
            </a:r>
            <a:r>
              <a:rPr lang="zh-CN" altLang="en-US" sz="1350" b="1" dirty="0">
                <a:latin typeface="微软雅黑" panose="020B0503020204020204" pitchFamily="34" charset="-122"/>
                <a:ea typeface="微软雅黑" panose="020B0503020204020204" pitchFamily="34" charset="-122"/>
              </a:rPr>
              <a:t>，因为选项</a:t>
            </a:r>
            <a:r>
              <a:rPr lang="en-US" altLang="zh-CN" sz="1350" b="1" dirty="0">
                <a:latin typeface="微软雅黑" panose="020B0503020204020204" pitchFamily="34" charset="-122"/>
                <a:ea typeface="微软雅黑" panose="020B0503020204020204" pitchFamily="34" charset="-122"/>
              </a:rPr>
              <a:t>D</a:t>
            </a:r>
            <a:r>
              <a:rPr lang="zh-CN" altLang="en-US" sz="1350" b="1" dirty="0">
                <a:latin typeface="微软雅黑" panose="020B0503020204020204" pitchFamily="34" charset="-122"/>
                <a:ea typeface="微软雅黑" panose="020B0503020204020204" pitchFamily="34" charset="-122"/>
              </a:rPr>
              <a:t>中给出“信号传播延迟趋近于</a:t>
            </a:r>
            <a:r>
              <a:rPr lang="en-US" altLang="zh-CN" sz="1350" b="1" dirty="0">
                <a:latin typeface="微软雅黑" panose="020B0503020204020204" pitchFamily="34" charset="-122"/>
                <a:ea typeface="微软雅黑" panose="020B0503020204020204" pitchFamily="34" charset="-122"/>
              </a:rPr>
              <a:t>0</a:t>
            </a:r>
            <a:r>
              <a:rPr lang="zh-CN" altLang="en-US" sz="1350" b="1" dirty="0">
                <a:latin typeface="微软雅黑" panose="020B0503020204020204" pitchFamily="34" charset="-122"/>
                <a:ea typeface="微软雅黑" panose="020B0503020204020204" pitchFamily="34" charset="-122"/>
              </a:rPr>
              <a:t>”，这相当于信号瞬间到达整个网络，网络中各站点瞬间就知道总线被占用，因此不会出现碰撞，进而使信道利用率趋近</a:t>
            </a:r>
            <a:r>
              <a:rPr lang="en-US" altLang="zh-CN" sz="1350" b="1" dirty="0">
                <a:latin typeface="微软雅黑" panose="020B0503020204020204" pitchFamily="34" charset="-122"/>
                <a:ea typeface="微软雅黑" panose="020B0503020204020204" pitchFamily="34" charset="-122"/>
              </a:rPr>
              <a:t>100%</a:t>
            </a:r>
            <a:r>
              <a:rPr lang="zh-CN" altLang="en-US" sz="1350" b="1" dirty="0">
                <a:latin typeface="微软雅黑" panose="020B0503020204020204" pitchFamily="34" charset="-122"/>
                <a:ea typeface="微软雅黑" panose="020B0503020204020204" pitchFamily="34" charset="-122"/>
              </a:rPr>
              <a:t>。</a:t>
            </a:r>
          </a:p>
        </p:txBody>
      </p:sp>
      <p:sp>
        <p:nvSpPr>
          <p:cNvPr id="17" name="íşlïḍè">
            <a:extLst>
              <a:ext uri="{FF2B5EF4-FFF2-40B4-BE49-F238E27FC236}">
                <a16:creationId xmlns:a16="http://schemas.microsoft.com/office/drawing/2014/main" id="{840EFE62-A46C-4493-89D9-A8E970E379BC}"/>
              </a:ext>
            </a:extLst>
          </p:cNvPr>
          <p:cNvSpPr txBox="1"/>
          <p:nvPr/>
        </p:nvSpPr>
        <p:spPr>
          <a:xfrm>
            <a:off x="759032" y="2735068"/>
            <a:ext cx="616680" cy="300083"/>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解析</a:t>
            </a:r>
          </a:p>
        </p:txBody>
      </p:sp>
      <p:sp>
        <p:nvSpPr>
          <p:cNvPr id="18" name="AutoShape 5"/>
          <p:cNvSpPr>
            <a:spLocks noChangeArrowheads="1"/>
          </p:cNvSpPr>
          <p:nvPr/>
        </p:nvSpPr>
        <p:spPr bwMode="auto">
          <a:xfrm>
            <a:off x="440721" y="4767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a:off x="2873661" y="453627"/>
            <a:ext cx="3262423"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共享式以太网的信道利用率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770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3" y="1749049"/>
            <a:ext cx="769010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常用的以太网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帧格式有两种标准：</a:t>
            </a:r>
          </a:p>
          <a:p>
            <a:pPr marL="720689" indent="-342884" eaLnBrk="0" hangingPunct="0">
              <a:lnSpc>
                <a:spcPts val="3300"/>
              </a:lnSpc>
              <a:buClr>
                <a:srgbClr val="7030A0"/>
              </a:buClr>
              <a:buFont typeface="+mj-lt"/>
              <a:buAutoNum type="arabicPeriod"/>
            </a:pPr>
            <a:r>
              <a:rPr lang="en-US" altLang="zh-CN" sz="2000" b="1" dirty="0">
                <a:solidFill>
                  <a:srgbClr val="0000FF"/>
                </a:solidFill>
                <a:latin typeface="微软雅黑" panose="020B0503020204020204" pitchFamily="34" charset="-122"/>
                <a:ea typeface="微软雅黑" panose="020B0503020204020204" pitchFamily="34" charset="-122"/>
              </a:rPr>
              <a:t>DIX Ethernet V2 </a:t>
            </a:r>
            <a:r>
              <a:rPr lang="zh-CN" altLang="en-US" sz="2000" b="1" dirty="0">
                <a:solidFill>
                  <a:srgbClr val="0000FF"/>
                </a:solidFill>
                <a:latin typeface="微软雅黑" panose="020B0503020204020204" pitchFamily="34" charset="-122"/>
                <a:ea typeface="微软雅黑" panose="020B0503020204020204" pitchFamily="34" charset="-122"/>
              </a:rPr>
              <a:t>标准</a:t>
            </a:r>
          </a:p>
          <a:p>
            <a:pPr marL="720689" indent="-342884" eaLnBrk="0" hangingPunct="0">
              <a:lnSpc>
                <a:spcPts val="3300"/>
              </a:lnSpc>
              <a:buClr>
                <a:srgbClr val="7030A0"/>
              </a:buClr>
              <a:buFont typeface="+mj-lt"/>
              <a:buAutoNum type="arabicPeriod"/>
            </a:pPr>
            <a:r>
              <a:rPr lang="en-US" altLang="zh-CN" sz="2000" b="1" dirty="0">
                <a:solidFill>
                  <a:srgbClr val="0000FF"/>
                </a:solidFill>
                <a:latin typeface="微软雅黑" panose="020B0503020204020204" pitchFamily="34" charset="-122"/>
                <a:ea typeface="微软雅黑" panose="020B0503020204020204" pitchFamily="34" charset="-122"/>
              </a:rPr>
              <a:t>IEEE </a:t>
            </a:r>
            <a:r>
              <a:rPr lang="zh-CN" altLang="en-US" sz="2000" b="1" dirty="0">
                <a:solidFill>
                  <a:srgbClr val="0000FF"/>
                </a:solidFill>
                <a:latin typeface="微软雅黑" panose="020B0503020204020204" pitchFamily="34" charset="-122"/>
                <a:ea typeface="微软雅黑" panose="020B0503020204020204" pitchFamily="34" charset="-122"/>
              </a:rPr>
              <a:t>的 </a:t>
            </a:r>
            <a:r>
              <a:rPr lang="en-US" altLang="zh-CN" sz="2000" b="1" dirty="0">
                <a:solidFill>
                  <a:srgbClr val="0000FF"/>
                </a:solidFill>
                <a:latin typeface="微软雅黑" panose="020B0503020204020204" pitchFamily="34" charset="-122"/>
                <a:ea typeface="微软雅黑" panose="020B0503020204020204" pitchFamily="34" charset="-122"/>
              </a:rPr>
              <a:t>802.3 </a:t>
            </a:r>
            <a:r>
              <a:rPr lang="zh-CN" altLang="en-US" sz="2000" b="1" dirty="0">
                <a:solidFill>
                  <a:srgbClr val="0000FF"/>
                </a:solidFill>
                <a:latin typeface="微软雅黑" panose="020B0503020204020204" pitchFamily="34" charset="-122"/>
                <a:ea typeface="微软雅黑" panose="020B0503020204020204" pitchFamily="34" charset="-122"/>
              </a:rPr>
              <a:t>标准</a:t>
            </a:r>
          </a:p>
          <a:p>
            <a:pPr marL="342884" indent="-342884" eaLnBrk="0" hangingPunct="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最常用的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帧是</a:t>
            </a:r>
            <a:r>
              <a:rPr lang="zh-CN" altLang="en-US" sz="2000" b="1" dirty="0">
                <a:solidFill>
                  <a:srgbClr val="0000FF"/>
                </a:solidFill>
                <a:latin typeface="微软雅黑" panose="020B0503020204020204" pitchFamily="34" charset="-122"/>
                <a:ea typeface="微软雅黑" panose="020B0503020204020204" pitchFamily="34" charset="-122"/>
              </a:rPr>
              <a:t>以太网 </a:t>
            </a:r>
            <a:r>
              <a:rPr lang="en-US" altLang="zh-CN" sz="2000" b="1" dirty="0">
                <a:solidFill>
                  <a:srgbClr val="0000FF"/>
                </a:solidFill>
                <a:latin typeface="微软雅黑" panose="020B0503020204020204" pitchFamily="34" charset="-122"/>
                <a:ea typeface="微软雅黑" panose="020B0503020204020204" pitchFamily="34" charset="-122"/>
              </a:rPr>
              <a:t>V2 </a:t>
            </a:r>
            <a:r>
              <a:rPr lang="zh-CN" altLang="en-US" sz="2000" b="1" dirty="0">
                <a:solidFill>
                  <a:srgbClr val="0000FF"/>
                </a:solidFill>
                <a:latin typeface="微软雅黑" panose="020B0503020204020204" pitchFamily="34" charset="-122"/>
                <a:ea typeface="微软雅黑" panose="020B0503020204020204" pitchFamily="34" charset="-122"/>
              </a:rPr>
              <a:t>的格式</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13" name="AutoShape 5"/>
          <p:cNvSpPr>
            <a:spLocks noChangeArrowheads="1"/>
          </p:cNvSpPr>
          <p:nvPr/>
        </p:nvSpPr>
        <p:spPr bwMode="auto">
          <a:xfrm>
            <a:off x="502923" y="135348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4" name="Rectangle 6"/>
          <p:cNvSpPr>
            <a:spLocks noChangeArrowheads="1"/>
          </p:cNvSpPr>
          <p:nvPr/>
        </p:nvSpPr>
        <p:spPr bwMode="auto">
          <a:xfrm>
            <a:off x="3223247" y="1330391"/>
            <a:ext cx="2687652"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a:solidFill>
                  <a:prstClr val="white"/>
                </a:solidFill>
                <a:latin typeface="微软雅黑" panose="020B0503020204020204" pitchFamily="34" charset="-122"/>
                <a:ea typeface="微软雅黑" panose="020B0503020204020204" pitchFamily="34" charset="-122"/>
              </a:rPr>
              <a:t>3.3.5  </a:t>
            </a:r>
            <a:r>
              <a:rPr lang="en-US" altLang="zh-CN" sz="2000" b="1" dirty="0">
                <a:solidFill>
                  <a:prstClr val="white"/>
                </a:solidFill>
                <a:latin typeface="微软雅黑" panose="020B0503020204020204" pitchFamily="34" charset="-122"/>
                <a:ea typeface="微软雅黑" panose="020B0503020204020204" pitchFamily="34" charset="-122"/>
              </a:rPr>
              <a:t>MAC </a:t>
            </a:r>
            <a:r>
              <a:rPr lang="zh-CN" altLang="en-US" sz="2000" b="1" dirty="0">
                <a:solidFill>
                  <a:prstClr val="white"/>
                </a:solidFill>
                <a:latin typeface="微软雅黑" panose="020B0503020204020204" pitchFamily="34" charset="-122"/>
                <a:ea typeface="微软雅黑" panose="020B0503020204020204" pitchFamily="34" charset="-122"/>
              </a:rPr>
              <a:t>帧的格式</a:t>
            </a:r>
            <a:endParaRPr lang="fr-FR" altLang="zh-CN" sz="2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735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20"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1" name="矩形 20"/>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grpSp>
        <p:nvGrpSpPr>
          <p:cNvPr id="6" name="组合 5"/>
          <p:cNvGrpSpPr/>
          <p:nvPr/>
        </p:nvGrpSpPr>
        <p:grpSpPr>
          <a:xfrm>
            <a:off x="1063487" y="1375398"/>
            <a:ext cx="6889208" cy="2858914"/>
            <a:chOff x="1333159" y="1375398"/>
            <a:chExt cx="6619536" cy="2858914"/>
          </a:xfrm>
        </p:grpSpPr>
        <p:sp>
          <p:nvSpPr>
            <p:cNvPr id="30" name="Line 3"/>
            <p:cNvSpPr>
              <a:spLocks noChangeShapeType="1"/>
            </p:cNvSpPr>
            <p:nvPr/>
          </p:nvSpPr>
          <p:spPr bwMode="auto">
            <a:xfrm>
              <a:off x="1355105" y="2645249"/>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Rectangle 6"/>
            <p:cNvSpPr>
              <a:spLocks noChangeArrowheads="1"/>
            </p:cNvSpPr>
            <p:nvPr/>
          </p:nvSpPr>
          <p:spPr bwMode="auto">
            <a:xfrm>
              <a:off x="4176938" y="2843902"/>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34" name="Rectangle 13"/>
            <p:cNvSpPr>
              <a:spLocks noChangeArrowheads="1"/>
            </p:cNvSpPr>
            <p:nvPr/>
          </p:nvSpPr>
          <p:spPr bwMode="auto">
            <a:xfrm>
              <a:off x="7218455" y="285105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35" name="Rectangle 26"/>
            <p:cNvSpPr>
              <a:spLocks noChangeArrowheads="1"/>
            </p:cNvSpPr>
            <p:nvPr/>
          </p:nvSpPr>
          <p:spPr bwMode="auto">
            <a:xfrm>
              <a:off x="7189085" y="2211483"/>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6" name="Line 27"/>
            <p:cNvSpPr>
              <a:spLocks noChangeShapeType="1"/>
            </p:cNvSpPr>
            <p:nvPr/>
          </p:nvSpPr>
          <p:spPr bwMode="auto">
            <a:xfrm flipH="1">
              <a:off x="2386566" y="2457646"/>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28"/>
            <p:cNvSpPr>
              <a:spLocks noChangeShapeType="1"/>
            </p:cNvSpPr>
            <p:nvPr/>
          </p:nvSpPr>
          <p:spPr bwMode="auto">
            <a:xfrm>
              <a:off x="7130346" y="2506444"/>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Rectangle 30"/>
            <p:cNvSpPr>
              <a:spLocks noChangeArrowheads="1"/>
            </p:cNvSpPr>
            <p:nvPr/>
          </p:nvSpPr>
          <p:spPr bwMode="auto">
            <a:xfrm>
              <a:off x="1390505" y="3513868"/>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62" eaLnBrk="0" hangingPunct="0"/>
              <a:r>
                <a:rPr kumimoji="1" lang="en-US" altLang="zh-CN" sz="1000" b="1" dirty="0">
                  <a:solidFill>
                    <a:prstClr val="black"/>
                  </a:solidFill>
                  <a:latin typeface="微软雅黑" panose="020B0503020204020204" pitchFamily="34" charset="-122"/>
                  <a:ea typeface="微软雅黑" panose="020B0503020204020204" pitchFamily="34" charset="-122"/>
                </a:rPr>
                <a:t>10101010101010           101010101010 10101011</a:t>
              </a:r>
            </a:p>
          </p:txBody>
        </p:sp>
        <p:sp>
          <p:nvSpPr>
            <p:cNvPr id="40" name="Line 31"/>
            <p:cNvSpPr>
              <a:spLocks noChangeShapeType="1"/>
            </p:cNvSpPr>
            <p:nvPr/>
          </p:nvSpPr>
          <p:spPr bwMode="auto">
            <a:xfrm>
              <a:off x="3870054" y="3482419"/>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Rectangle 32"/>
            <p:cNvSpPr>
              <a:spLocks noChangeArrowheads="1"/>
            </p:cNvSpPr>
            <p:nvPr/>
          </p:nvSpPr>
          <p:spPr bwMode="auto">
            <a:xfrm>
              <a:off x="2369304" y="3794731"/>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前同步码</a:t>
              </a:r>
            </a:p>
          </p:txBody>
        </p:sp>
        <p:sp>
          <p:nvSpPr>
            <p:cNvPr id="42" name="Rectangle 33"/>
            <p:cNvSpPr>
              <a:spLocks noChangeArrowheads="1"/>
            </p:cNvSpPr>
            <p:nvPr/>
          </p:nvSpPr>
          <p:spPr bwMode="auto">
            <a:xfrm>
              <a:off x="3908344" y="3775212"/>
              <a:ext cx="644408"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帧开始</a:t>
              </a:r>
            </a:p>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定界符</a:t>
              </a:r>
            </a:p>
          </p:txBody>
        </p:sp>
        <p:sp>
          <p:nvSpPr>
            <p:cNvPr id="43" name="Rectangle 34"/>
            <p:cNvSpPr>
              <a:spLocks noChangeArrowheads="1"/>
            </p:cNvSpPr>
            <p:nvPr/>
          </p:nvSpPr>
          <p:spPr bwMode="auto">
            <a:xfrm>
              <a:off x="2412505" y="325469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7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4" name="Rectangle 35"/>
            <p:cNvSpPr>
              <a:spLocks noChangeArrowheads="1"/>
            </p:cNvSpPr>
            <p:nvPr/>
          </p:nvSpPr>
          <p:spPr bwMode="auto">
            <a:xfrm>
              <a:off x="3935806" y="3179275"/>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1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5" name="Line 36"/>
            <p:cNvSpPr>
              <a:spLocks noChangeShapeType="1"/>
            </p:cNvSpPr>
            <p:nvPr/>
          </p:nvSpPr>
          <p:spPr bwMode="auto">
            <a:xfrm flipV="1">
              <a:off x="1396223" y="3146250"/>
              <a:ext cx="216161" cy="336169"/>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37"/>
            <p:cNvSpPr>
              <a:spLocks noChangeShapeType="1"/>
            </p:cNvSpPr>
            <p:nvPr/>
          </p:nvSpPr>
          <p:spPr bwMode="auto">
            <a:xfrm>
              <a:off x="2380692" y="3154926"/>
              <a:ext cx="2128810" cy="3274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Text Box 38"/>
            <p:cNvSpPr txBox="1">
              <a:spLocks noChangeArrowheads="1"/>
            </p:cNvSpPr>
            <p:nvPr/>
          </p:nvSpPr>
          <p:spPr bwMode="auto">
            <a:xfrm>
              <a:off x="2640343" y="3490011"/>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t>
              </a:r>
            </a:p>
          </p:txBody>
        </p:sp>
        <p:sp>
          <p:nvSpPr>
            <p:cNvPr id="48"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Rectangle 42"/>
            <p:cNvSpPr>
              <a:spLocks noChangeArrowheads="1"/>
            </p:cNvSpPr>
            <p:nvPr/>
          </p:nvSpPr>
          <p:spPr bwMode="auto">
            <a:xfrm>
              <a:off x="1734561" y="286430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8 </a:t>
              </a:r>
              <a:r>
                <a:rPr kumimoji="1" lang="zh-CN" altLang="en-US" sz="1200" b="1">
                  <a:solidFill>
                    <a:prstClr val="black"/>
                  </a:solidFill>
                  <a:latin typeface="微软雅黑" panose="020B0503020204020204" pitchFamily="34" charset="-122"/>
                  <a:ea typeface="微软雅黑" panose="020B0503020204020204" pitchFamily="34" charset="-122"/>
                </a:rPr>
                <a:t>字节</a:t>
              </a:r>
            </a:p>
          </p:txBody>
        </p:sp>
        <p:sp>
          <p:nvSpPr>
            <p:cNvPr id="50" name="AutoShape 43"/>
            <p:cNvSpPr>
              <a:spLocks noChangeArrowheads="1"/>
            </p:cNvSpPr>
            <p:nvPr/>
          </p:nvSpPr>
          <p:spPr bwMode="auto">
            <a:xfrm>
              <a:off x="1333159" y="2480447"/>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62" eaLnBrk="0" hangingPunct="0"/>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sp>
          <p:nvSpPr>
            <p:cNvPr id="51" name="Rectangle 44"/>
            <p:cNvSpPr>
              <a:spLocks noChangeArrowheads="1"/>
            </p:cNvSpPr>
            <p:nvPr/>
          </p:nvSpPr>
          <p:spPr bwMode="auto">
            <a:xfrm>
              <a:off x="1394346" y="2447879"/>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插入</a:t>
              </a:r>
            </a:p>
          </p:txBody>
        </p:sp>
        <p:sp>
          <p:nvSpPr>
            <p:cNvPr id="52" name="Rectangle 47"/>
            <p:cNvSpPr>
              <a:spLocks noChangeArrowheads="1"/>
            </p:cNvSpPr>
            <p:nvPr/>
          </p:nvSpPr>
          <p:spPr bwMode="auto">
            <a:xfrm>
              <a:off x="7295991" y="1604210"/>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53" name="Line 48"/>
            <p:cNvSpPr>
              <a:spLocks noChangeShapeType="1"/>
            </p:cNvSpPr>
            <p:nvPr/>
          </p:nvSpPr>
          <p:spPr bwMode="auto">
            <a:xfrm flipV="1">
              <a:off x="7183211" y="1968573"/>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Line 67"/>
            <p:cNvSpPr>
              <a:spLocks noChangeShapeType="1"/>
            </p:cNvSpPr>
            <p:nvPr/>
          </p:nvSpPr>
          <p:spPr bwMode="auto">
            <a:xfrm>
              <a:off x="3078514"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68"/>
            <p:cNvSpPr>
              <a:spLocks noChangeShapeType="1"/>
            </p:cNvSpPr>
            <p:nvPr/>
          </p:nvSpPr>
          <p:spPr bwMode="auto">
            <a:xfrm>
              <a:off x="3755190"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69"/>
            <p:cNvSpPr>
              <a:spLocks noChangeShapeType="1"/>
            </p:cNvSpPr>
            <p:nvPr/>
          </p:nvSpPr>
          <p:spPr bwMode="auto">
            <a:xfrm>
              <a:off x="4431866"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70"/>
            <p:cNvSpPr>
              <a:spLocks noChangeShapeType="1"/>
            </p:cNvSpPr>
            <p:nvPr/>
          </p:nvSpPr>
          <p:spPr bwMode="auto">
            <a:xfrm>
              <a:off x="6743842"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Rectangle 71"/>
            <p:cNvSpPr>
              <a:spLocks noChangeArrowheads="1"/>
            </p:cNvSpPr>
            <p:nvPr/>
          </p:nvSpPr>
          <p:spPr bwMode="auto">
            <a:xfrm>
              <a:off x="2334876" y="2194132"/>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61" name="Rectangle 72"/>
            <p:cNvSpPr>
              <a:spLocks noChangeArrowheads="1"/>
            </p:cNvSpPr>
            <p:nvPr/>
          </p:nvSpPr>
          <p:spPr bwMode="auto">
            <a:xfrm>
              <a:off x="3117439" y="219413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62" name="Rectangle 73"/>
            <p:cNvSpPr>
              <a:spLocks noChangeArrowheads="1"/>
            </p:cNvSpPr>
            <p:nvPr/>
          </p:nvSpPr>
          <p:spPr bwMode="auto">
            <a:xfrm>
              <a:off x="3856730" y="2194132"/>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63" name="Rectangle 74"/>
            <p:cNvSpPr>
              <a:spLocks noChangeArrowheads="1"/>
            </p:cNvSpPr>
            <p:nvPr/>
          </p:nvSpPr>
          <p:spPr bwMode="auto">
            <a:xfrm>
              <a:off x="5170491" y="2194132"/>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64" name="Rectangle 75"/>
            <p:cNvSpPr>
              <a:spLocks noChangeArrowheads="1"/>
            </p:cNvSpPr>
            <p:nvPr/>
          </p:nvSpPr>
          <p:spPr bwMode="auto">
            <a:xfrm>
              <a:off x="6703900" y="2194132"/>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65" name="Rectangle 76"/>
            <p:cNvSpPr>
              <a:spLocks noChangeArrowheads="1"/>
            </p:cNvSpPr>
            <p:nvPr/>
          </p:nvSpPr>
          <p:spPr bwMode="auto">
            <a:xfrm>
              <a:off x="2616413"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66" name="Rectangle 77"/>
            <p:cNvSpPr>
              <a:spLocks noChangeArrowheads="1"/>
            </p:cNvSpPr>
            <p:nvPr/>
          </p:nvSpPr>
          <p:spPr bwMode="auto">
            <a:xfrm>
              <a:off x="3313822"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67" name="Rectangle 78"/>
            <p:cNvSpPr>
              <a:spLocks noChangeArrowheads="1"/>
            </p:cNvSpPr>
            <p:nvPr/>
          </p:nvSpPr>
          <p:spPr bwMode="auto">
            <a:xfrm>
              <a:off x="40371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68" name="Rectangle 79"/>
            <p:cNvSpPr>
              <a:spLocks noChangeArrowheads="1"/>
            </p:cNvSpPr>
            <p:nvPr/>
          </p:nvSpPr>
          <p:spPr bwMode="auto">
            <a:xfrm>
              <a:off x="67979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69" name="Rectangle 80"/>
            <p:cNvSpPr>
              <a:spLocks noChangeArrowheads="1"/>
            </p:cNvSpPr>
            <p:nvPr/>
          </p:nvSpPr>
          <p:spPr bwMode="auto">
            <a:xfrm>
              <a:off x="1952502" y="1927225"/>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70" name="Text Box 81"/>
            <p:cNvSpPr txBox="1">
              <a:spLocks noChangeArrowheads="1"/>
            </p:cNvSpPr>
            <p:nvPr/>
          </p:nvSpPr>
          <p:spPr bwMode="auto">
            <a:xfrm>
              <a:off x="5679487" y="1916471"/>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sp>
          <p:nvSpPr>
            <p:cNvPr id="71" name="Line 107"/>
            <p:cNvSpPr>
              <a:spLocks noChangeShapeType="1"/>
            </p:cNvSpPr>
            <p:nvPr/>
          </p:nvSpPr>
          <p:spPr bwMode="auto">
            <a:xfrm flipH="1">
              <a:off x="2387741" y="1375398"/>
              <a:ext cx="0" cy="7937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Line 108"/>
            <p:cNvSpPr>
              <a:spLocks noChangeShapeType="1"/>
            </p:cNvSpPr>
            <p:nvPr/>
          </p:nvSpPr>
          <p:spPr bwMode="auto">
            <a:xfrm>
              <a:off x="7130346" y="1375399"/>
              <a:ext cx="8224" cy="787286"/>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73" name="Group 109"/>
            <p:cNvGrpSpPr/>
            <p:nvPr/>
          </p:nvGrpSpPr>
          <p:grpSpPr bwMode="auto">
            <a:xfrm>
              <a:off x="4431866" y="1604210"/>
              <a:ext cx="2311976" cy="676676"/>
              <a:chOff x="2715" y="1872"/>
              <a:chExt cx="1968" cy="624"/>
            </a:xfrm>
          </p:grpSpPr>
          <p:sp>
            <p:nvSpPr>
              <p:cNvPr id="7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76" name="Rectangle 112"/>
            <p:cNvSpPr>
              <a:spLocks noChangeArrowheads="1"/>
            </p:cNvSpPr>
            <p:nvPr/>
          </p:nvSpPr>
          <p:spPr bwMode="auto">
            <a:xfrm>
              <a:off x="1509008" y="2188710"/>
              <a:ext cx="85151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400" b="1" dirty="0">
                  <a:solidFill>
                    <a:srgbClr val="CC00CC"/>
                  </a:solidFill>
                  <a:latin typeface="微软雅黑" panose="020B0503020204020204" pitchFamily="34" charset="-122"/>
                  <a:ea typeface="微软雅黑" panose="020B0503020204020204" pitchFamily="34" charset="-122"/>
                </a:rPr>
                <a:t>MAC </a:t>
              </a:r>
              <a:r>
                <a:rPr kumimoji="1" lang="zh-CN" altLang="en-US" sz="1400" b="1" dirty="0">
                  <a:solidFill>
                    <a:srgbClr val="CC00CC"/>
                  </a:solidFill>
                  <a:latin typeface="微软雅黑" panose="020B0503020204020204" pitchFamily="34" charset="-122"/>
                  <a:ea typeface="微软雅黑" panose="020B0503020204020204" pitchFamily="34" charset="-122"/>
                </a:rPr>
                <a:t>帧</a:t>
              </a:r>
            </a:p>
          </p:txBody>
        </p:sp>
      </p:grpSp>
    </p:spTree>
    <p:extLst>
      <p:ext uri="{BB962C8B-B14F-4D97-AF65-F5344CB8AC3E}">
        <p14:creationId xmlns:p14="http://schemas.microsoft.com/office/powerpoint/2010/main" val="411272856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3"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56" name="矩形 55"/>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grpSp>
        <p:nvGrpSpPr>
          <p:cNvPr id="55" name="组合 54"/>
          <p:cNvGrpSpPr/>
          <p:nvPr/>
        </p:nvGrpSpPr>
        <p:grpSpPr>
          <a:xfrm>
            <a:off x="1025875" y="1789331"/>
            <a:ext cx="6597590" cy="2222487"/>
            <a:chOff x="1025874" y="1600352"/>
            <a:chExt cx="6597590" cy="2222487"/>
          </a:xfrm>
        </p:grpSpPr>
        <p:sp>
          <p:nvSpPr>
            <p:cNvPr id="8" name="Line 3"/>
            <p:cNvSpPr>
              <a:spLocks noChangeShapeType="1"/>
            </p:cNvSpPr>
            <p:nvPr/>
          </p:nvSpPr>
          <p:spPr bwMode="auto">
            <a:xfrm>
              <a:off x="1025874" y="3332145"/>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11"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2"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50"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ln>
            <a:effectLst/>
          </p:spPr>
          <p:txBody>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目的地址字段 </a:t>
              </a:r>
              <a:r>
                <a:rPr lang="en-US" altLang="zh-CN" sz="1600" b="1" dirty="0">
                  <a:solidFill>
                    <a:prstClr val="black"/>
                  </a:solidFill>
                  <a:latin typeface="微软雅黑" panose="020B0503020204020204" pitchFamily="34" charset="-122"/>
                  <a:ea typeface="微软雅黑" panose="020B0503020204020204" pitchFamily="34" charset="-122"/>
                </a:rPr>
                <a:t>6 </a:t>
              </a:r>
              <a:r>
                <a:rPr lang="zh-CN" altLang="en-US" sz="1600" b="1" dirty="0">
                  <a:solidFill>
                    <a:prstClr val="black"/>
                  </a:solidFill>
                  <a:latin typeface="微软雅黑" panose="020B0503020204020204" pitchFamily="34" charset="-122"/>
                  <a:ea typeface="微软雅黑" panose="020B0503020204020204" pitchFamily="34" charset="-122"/>
                </a:rPr>
                <a:t>字节</a:t>
              </a:r>
            </a:p>
          </p:txBody>
        </p:sp>
      </p:grpSp>
    </p:spTree>
    <p:extLst>
      <p:ext uri="{BB962C8B-B14F-4D97-AF65-F5344CB8AC3E}">
        <p14:creationId xmlns:p14="http://schemas.microsoft.com/office/powerpoint/2010/main" val="9486300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9"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54" name="矩形 53"/>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grpSp>
        <p:nvGrpSpPr>
          <p:cNvPr id="5" name="组合 4"/>
          <p:cNvGrpSpPr/>
          <p:nvPr/>
        </p:nvGrpSpPr>
        <p:grpSpPr>
          <a:xfrm>
            <a:off x="1025875" y="1789331"/>
            <a:ext cx="6597590" cy="2222487"/>
            <a:chOff x="1025874" y="1600352"/>
            <a:chExt cx="6597590" cy="2222487"/>
          </a:xfrm>
        </p:grpSpPr>
        <p:sp>
          <p:nvSpPr>
            <p:cNvPr id="20" name="Line 3"/>
            <p:cNvSpPr>
              <a:spLocks noChangeShapeType="1"/>
            </p:cNvSpPr>
            <p:nvPr/>
          </p:nvSpPr>
          <p:spPr bwMode="auto">
            <a:xfrm>
              <a:off x="1025874" y="3332145"/>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2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2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50"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ln>
            <a:effectLst/>
          </p:spPr>
          <p:txBody>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源地址字段 </a:t>
              </a:r>
              <a:r>
                <a:rPr lang="en-US" altLang="zh-CN" sz="1600" b="1" dirty="0">
                  <a:solidFill>
                    <a:prstClr val="black"/>
                  </a:solidFill>
                  <a:latin typeface="微软雅黑" panose="020B0503020204020204" pitchFamily="34" charset="-122"/>
                  <a:ea typeface="微软雅黑" panose="020B0503020204020204" pitchFamily="34" charset="-122"/>
                </a:rPr>
                <a:t>6 </a:t>
              </a:r>
              <a:r>
                <a:rPr lang="zh-CN" altLang="en-US" sz="1600" b="1" dirty="0">
                  <a:solidFill>
                    <a:prstClr val="black"/>
                  </a:solidFill>
                  <a:latin typeface="微软雅黑" panose="020B0503020204020204" pitchFamily="34" charset="-122"/>
                  <a:ea typeface="微软雅黑" panose="020B0503020204020204" pitchFamily="34" charset="-122"/>
                </a:rPr>
                <a:t>字节</a:t>
              </a:r>
            </a:p>
          </p:txBody>
        </p:sp>
      </p:grpSp>
    </p:spTree>
    <p:extLst>
      <p:ext uri="{BB962C8B-B14F-4D97-AF65-F5344CB8AC3E}">
        <p14:creationId xmlns:p14="http://schemas.microsoft.com/office/powerpoint/2010/main" val="10043913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1"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52" name="矩形 51"/>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grpSp>
        <p:nvGrpSpPr>
          <p:cNvPr id="6" name="组合 5"/>
          <p:cNvGrpSpPr/>
          <p:nvPr/>
        </p:nvGrpSpPr>
        <p:grpSpPr>
          <a:xfrm>
            <a:off x="1244023" y="1802585"/>
            <a:ext cx="6597590" cy="2222487"/>
            <a:chOff x="1025874" y="1600352"/>
            <a:chExt cx="6597590" cy="2222487"/>
          </a:xfrm>
        </p:grpSpPr>
        <p:sp>
          <p:nvSpPr>
            <p:cNvPr id="44" name="Line 3"/>
            <p:cNvSpPr>
              <a:spLocks noChangeShapeType="1"/>
            </p:cNvSpPr>
            <p:nvPr/>
          </p:nvSpPr>
          <p:spPr bwMode="auto">
            <a:xfrm>
              <a:off x="1025874" y="3332145"/>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47"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48"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54" name="Line 48"/>
            <p:cNvSpPr>
              <a:spLocks noChangeShapeType="1"/>
            </p:cNvSpPr>
            <p:nvPr/>
          </p:nvSpPr>
          <p:spPr bwMode="auto">
            <a:xfrm flipV="1">
              <a:off x="6853980" y="2655469"/>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62"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63"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64"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65"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66"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67"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68"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69"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70"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71"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FF0000"/>
                  </a:solidFill>
                  <a:latin typeface="微软雅黑" panose="020B0503020204020204" pitchFamily="34" charset="-122"/>
                  <a:ea typeface="微软雅黑" panose="020B0503020204020204" pitchFamily="34" charset="-122"/>
                </a:rPr>
                <a:t>46 ~ 1500</a:t>
              </a:r>
            </a:p>
          </p:txBody>
        </p:sp>
        <p:grpSp>
          <p:nvGrpSpPr>
            <p:cNvPr id="74" name="Group 109"/>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77" name="AutoShape 38"/>
            <p:cNvSpPr>
              <a:spLocks noChangeArrowheads="1"/>
            </p:cNvSpPr>
            <p:nvPr/>
          </p:nvSpPr>
          <p:spPr bwMode="auto">
            <a:xfrm>
              <a:off x="2948954" y="1600352"/>
              <a:ext cx="1795225" cy="375516"/>
            </a:xfrm>
            <a:prstGeom prst="wedgeRoundRectCallout">
              <a:avLst>
                <a:gd name="adj1" fmla="val -8750"/>
                <a:gd name="adj2" fmla="val 292307"/>
                <a:gd name="adj3" fmla="val 16667"/>
              </a:avLst>
            </a:prstGeom>
            <a:solidFill>
              <a:srgbClr val="00FF99"/>
            </a:solidFill>
            <a:ln w="9525">
              <a:solidFill>
                <a:schemeClr val="tx1"/>
              </a:solidFill>
              <a:miter lim="800000"/>
            </a:ln>
            <a:effectLst/>
          </p:spPr>
          <p:txBody>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类型字段 </a:t>
              </a:r>
              <a:r>
                <a:rPr lang="en-US" altLang="zh-CN" sz="1600" b="1" dirty="0">
                  <a:solidFill>
                    <a:prstClr val="black"/>
                  </a:solidFill>
                  <a:latin typeface="微软雅黑" panose="020B0503020204020204" pitchFamily="34" charset="-122"/>
                  <a:ea typeface="微软雅黑" panose="020B0503020204020204" pitchFamily="34" charset="-122"/>
                </a:rPr>
                <a:t>2 </a:t>
              </a:r>
              <a:r>
                <a:rPr lang="zh-CN" altLang="en-US" sz="1600" b="1" dirty="0">
                  <a:solidFill>
                    <a:prstClr val="black"/>
                  </a:solidFill>
                  <a:latin typeface="微软雅黑" panose="020B0503020204020204" pitchFamily="34" charset="-122"/>
                  <a:ea typeface="微软雅黑" panose="020B0503020204020204" pitchFamily="34" charset="-122"/>
                </a:rPr>
                <a:t>字节</a:t>
              </a:r>
            </a:p>
          </p:txBody>
        </p:sp>
      </p:grpSp>
      <p:sp>
        <p:nvSpPr>
          <p:cNvPr id="5" name="矩形 4"/>
          <p:cNvSpPr/>
          <p:nvPr/>
        </p:nvSpPr>
        <p:spPr>
          <a:xfrm>
            <a:off x="1760083" y="1120679"/>
            <a:ext cx="5565473" cy="584775"/>
          </a:xfrm>
          <a:prstGeom prst="rect">
            <a:avLst/>
          </a:prstGeom>
          <a:solidFill>
            <a:srgbClr val="0000CC"/>
          </a:solidFill>
        </p:spPr>
        <p:txBody>
          <a:bodyPr wrap="square" lIns="91436" tIns="45718" rIns="91436" bIns="45718">
            <a:spAutoFit/>
          </a:bodyPr>
          <a:lstStyle/>
          <a:p>
            <a:pPr algn="ctr"/>
            <a:r>
              <a:rPr lang="zh-CN" altLang="en-US" sz="1600" b="1" dirty="0">
                <a:solidFill>
                  <a:prstClr val="white"/>
                </a:solidFill>
                <a:latin typeface="微软雅黑" panose="020B0503020204020204" pitchFamily="34" charset="-122"/>
                <a:ea typeface="微软雅黑" panose="020B0503020204020204" pitchFamily="34" charset="-122"/>
              </a:rPr>
              <a:t>类型字段用来标志</a:t>
            </a:r>
            <a:r>
              <a:rPr lang="zh-CN" altLang="en-US" sz="1600" b="1" dirty="0">
                <a:solidFill>
                  <a:srgbClr val="FF0000"/>
                </a:solidFill>
                <a:latin typeface="微软雅黑" panose="020B0503020204020204" pitchFamily="34" charset="-122"/>
                <a:ea typeface="微软雅黑" panose="020B0503020204020204" pitchFamily="34" charset="-122"/>
              </a:rPr>
              <a:t>上一层</a:t>
            </a:r>
            <a:r>
              <a:rPr lang="zh-CN" altLang="en-US" sz="1600" b="1" dirty="0">
                <a:solidFill>
                  <a:prstClr val="white"/>
                </a:solidFill>
                <a:latin typeface="微软雅黑" panose="020B0503020204020204" pitchFamily="34" charset="-122"/>
                <a:ea typeface="微软雅黑" panose="020B0503020204020204" pitchFamily="34" charset="-122"/>
              </a:rPr>
              <a:t>使用的是什么协议，</a:t>
            </a:r>
          </a:p>
          <a:p>
            <a:pPr algn="ctr"/>
            <a:r>
              <a:rPr lang="zh-CN" altLang="en-US" sz="1600" b="1" dirty="0">
                <a:solidFill>
                  <a:prstClr val="white"/>
                </a:solidFill>
                <a:latin typeface="微软雅黑" panose="020B0503020204020204" pitchFamily="34" charset="-122"/>
                <a:ea typeface="微软雅黑" panose="020B0503020204020204" pitchFamily="34" charset="-122"/>
              </a:rPr>
              <a:t>以便把收到的 </a:t>
            </a:r>
            <a:r>
              <a:rPr lang="en-US" altLang="zh-CN" sz="1600" b="1" dirty="0">
                <a:solidFill>
                  <a:prstClr val="white"/>
                </a:solidFill>
                <a:latin typeface="微软雅黑" panose="020B0503020204020204" pitchFamily="34" charset="-122"/>
                <a:ea typeface="微软雅黑" panose="020B0503020204020204" pitchFamily="34" charset="-122"/>
              </a:rPr>
              <a:t>MAC </a:t>
            </a:r>
            <a:r>
              <a:rPr lang="zh-CN" altLang="en-US" sz="1600" b="1" dirty="0">
                <a:solidFill>
                  <a:prstClr val="white"/>
                </a:solidFill>
                <a:latin typeface="微软雅黑" panose="020B0503020204020204" pitchFamily="34" charset="-122"/>
                <a:ea typeface="微软雅黑" panose="020B0503020204020204" pitchFamily="34" charset="-122"/>
              </a:rPr>
              <a:t>帧的数据上交给上一层的这个协议。 </a:t>
            </a:r>
          </a:p>
        </p:txBody>
      </p:sp>
      <p:sp>
        <p:nvSpPr>
          <p:cNvPr id="37" name="AutoShape 38"/>
          <p:cNvSpPr>
            <a:spLocks noChangeArrowheads="1"/>
          </p:cNvSpPr>
          <p:nvPr/>
        </p:nvSpPr>
        <p:spPr bwMode="auto">
          <a:xfrm>
            <a:off x="1467466" y="2277005"/>
            <a:ext cx="2234088" cy="375516"/>
          </a:xfrm>
          <a:prstGeom prst="wedgeRoundRectCallout">
            <a:avLst>
              <a:gd name="adj1" fmla="val 57796"/>
              <a:gd name="adj2" fmla="val 167927"/>
              <a:gd name="adj3" fmla="val 16667"/>
            </a:avLst>
          </a:prstGeom>
          <a:solidFill>
            <a:schemeClr val="accent2">
              <a:lumMod val="20000"/>
              <a:lumOff val="80000"/>
            </a:schemeClr>
          </a:solidFill>
          <a:ln w="9525">
            <a:solidFill>
              <a:schemeClr val="tx1"/>
            </a:solidFill>
            <a:miter lim="800000"/>
          </a:ln>
          <a:effectLst/>
        </p:spPr>
        <p:txBody>
          <a:bodyPr lIns="91436" tIns="45718" rIns="91436" bIns="45718"/>
          <a:lstStyle/>
          <a:p>
            <a:pPr algn="ctr"/>
            <a:r>
              <a:rPr lang="en-US" altLang="zh-CN" sz="1200" b="1">
                <a:solidFill>
                  <a:prstClr val="black"/>
                </a:solidFill>
                <a:latin typeface="微软雅黑" panose="020B0503020204020204" pitchFamily="34" charset="-122"/>
                <a:ea typeface="微软雅黑" panose="020B0503020204020204" pitchFamily="34" charset="-122"/>
              </a:rPr>
              <a:t>0x0800</a:t>
            </a:r>
            <a:r>
              <a:rPr lang="zh-CN" altLang="en-US" sz="1200" b="1">
                <a:solidFill>
                  <a:prstClr val="black"/>
                </a:solidFill>
                <a:latin typeface="微软雅黑" panose="020B0503020204020204" pitchFamily="34" charset="-122"/>
                <a:ea typeface="微软雅黑" panose="020B0503020204020204" pitchFamily="34" charset="-122"/>
              </a:rPr>
              <a:t>，上层使用</a:t>
            </a:r>
            <a:r>
              <a:rPr lang="en-US" altLang="zh-CN" sz="1200" b="1">
                <a:solidFill>
                  <a:prstClr val="black"/>
                </a:solidFill>
                <a:latin typeface="微软雅黑" panose="020B0503020204020204" pitchFamily="34" charset="-122"/>
                <a:ea typeface="微软雅黑" panose="020B0503020204020204" pitchFamily="34" charset="-122"/>
              </a:rPr>
              <a:t>IP</a:t>
            </a:r>
            <a:r>
              <a:rPr lang="zh-CN" altLang="en-US" sz="1200" b="1">
                <a:solidFill>
                  <a:prstClr val="black"/>
                </a:solidFill>
                <a:latin typeface="微软雅黑" panose="020B0503020204020204" pitchFamily="34" charset="-122"/>
                <a:ea typeface="微软雅黑" panose="020B0503020204020204" pitchFamily="34" charset="-122"/>
              </a:rPr>
              <a:t>数据报</a:t>
            </a:r>
            <a:endParaRPr lang="zh-CN" altLang="en-US" sz="12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0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466346" y="2081720"/>
            <a:ext cx="8129015" cy="22799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4" name="Rectangle 46"/>
          <p:cNvSpPr>
            <a:spLocks noChangeArrowheads="1"/>
          </p:cNvSpPr>
          <p:nvPr/>
        </p:nvSpPr>
        <p:spPr bwMode="auto">
          <a:xfrm>
            <a:off x="466347" y="979842"/>
            <a:ext cx="8129015" cy="1131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封装成帧 </a:t>
            </a:r>
            <a:r>
              <a:rPr lang="en-US" altLang="zh-CN" b="1" dirty="0">
                <a:latin typeface="微软雅黑" panose="020B0503020204020204" pitchFamily="34" charset="-122"/>
                <a:ea typeface="微软雅黑" panose="020B0503020204020204" pitchFamily="34" charset="-122"/>
              </a:rPr>
              <a:t>(framing) </a:t>
            </a:r>
            <a:r>
              <a:rPr lang="zh-CN" altLang="en-US" b="1" dirty="0">
                <a:latin typeface="微软雅黑" panose="020B0503020204020204" pitchFamily="34" charset="-122"/>
                <a:ea typeface="微软雅黑" panose="020B0503020204020204" pitchFamily="34" charset="-122"/>
              </a:rPr>
              <a:t>就是在一段数据的前后分别添加首部和尾部，然后就构成了一个帧。</a:t>
            </a:r>
            <a:endParaRPr lang="en-US" altLang="zh-CN" b="1" dirty="0">
              <a:latin typeface="微软雅黑" panose="020B0503020204020204" pitchFamily="34" charset="-122"/>
              <a:ea typeface="微软雅黑" panose="020B0503020204020204" pitchFamily="34" charset="-122"/>
            </a:endParaRPr>
          </a:p>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首部和尾部的</a:t>
            </a:r>
            <a:r>
              <a:rPr lang="zh-CN" altLang="en-US" b="1" dirty="0">
                <a:solidFill>
                  <a:srgbClr val="0000FF"/>
                </a:solidFill>
                <a:latin typeface="微软雅黑" panose="020B0503020204020204" pitchFamily="34" charset="-122"/>
                <a:ea typeface="微软雅黑" panose="020B0503020204020204" pitchFamily="34" charset="-122"/>
              </a:rPr>
              <a:t>重要作用</a:t>
            </a:r>
            <a:r>
              <a:rPr lang="zh-CN" altLang="en-US" b="1" dirty="0">
                <a:latin typeface="微软雅黑" panose="020B0503020204020204" pitchFamily="34" charset="-122"/>
                <a:ea typeface="微软雅黑" panose="020B0503020204020204" pitchFamily="34" charset="-122"/>
              </a:rPr>
              <a:t>：包含重要</a:t>
            </a:r>
            <a:r>
              <a:rPr lang="zh-CN" altLang="en-US" b="1" dirty="0">
                <a:solidFill>
                  <a:srgbClr val="FF0000"/>
                </a:solidFill>
                <a:latin typeface="微软雅黑" panose="020B0503020204020204" pitchFamily="34" charset="-122"/>
                <a:ea typeface="微软雅黑" panose="020B0503020204020204" pitchFamily="34" charset="-122"/>
              </a:rPr>
              <a:t>控制信息</a:t>
            </a:r>
            <a:r>
              <a:rPr lang="zh-CN" altLang="en-US" b="1" dirty="0">
                <a:latin typeface="微软雅黑" panose="020B0503020204020204" pitchFamily="34" charset="-122"/>
                <a:ea typeface="微软雅黑" panose="020B0503020204020204" pitchFamily="34" charset="-122"/>
              </a:rPr>
              <a:t>，进行</a:t>
            </a:r>
            <a:r>
              <a:rPr lang="zh-CN" altLang="en-US" b="1" dirty="0">
                <a:solidFill>
                  <a:srgbClr val="FF0000"/>
                </a:solidFill>
                <a:latin typeface="微软雅黑" panose="020B0503020204020204" pitchFamily="34" charset="-122"/>
                <a:ea typeface="微软雅黑" panose="020B0503020204020204" pitchFamily="34" charset="-122"/>
              </a:rPr>
              <a:t>帧定界</a:t>
            </a:r>
            <a:r>
              <a:rPr lang="zh-CN" altLang="en-US" b="1" dirty="0">
                <a:latin typeface="微软雅黑" panose="020B0503020204020204" pitchFamily="34" charset="-122"/>
                <a:ea typeface="微软雅黑" panose="020B0503020204020204" pitchFamily="34" charset="-122"/>
              </a:rPr>
              <a:t>。 </a:t>
            </a:r>
          </a:p>
        </p:txBody>
      </p:sp>
      <p:sp>
        <p:nvSpPr>
          <p:cNvPr id="15" name="AutoShape 5"/>
          <p:cNvSpPr>
            <a:spLocks noChangeArrowheads="1"/>
          </p:cNvSpPr>
          <p:nvPr/>
        </p:nvSpPr>
        <p:spPr bwMode="auto">
          <a:xfrm>
            <a:off x="466347" y="6401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6"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封装成帧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8" name="Text Box 4"/>
          <p:cNvSpPr txBox="1">
            <a:spLocks noChangeArrowheads="1"/>
          </p:cNvSpPr>
          <p:nvPr/>
        </p:nvSpPr>
        <p:spPr bwMode="auto">
          <a:xfrm>
            <a:off x="6332138" y="2354324"/>
            <a:ext cx="646331"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200" b="1">
                <a:solidFill>
                  <a:srgbClr val="0000FF"/>
                </a:solidFill>
                <a:latin typeface="微软雅黑" panose="020B0503020204020204" pitchFamily="34" charset="-122"/>
                <a:ea typeface="微软雅黑" panose="020B0503020204020204" pitchFamily="34" charset="-122"/>
              </a:rPr>
              <a:t>帧结束</a:t>
            </a:r>
          </a:p>
        </p:txBody>
      </p:sp>
      <p:sp>
        <p:nvSpPr>
          <p:cNvPr id="29" name="Rectangle 5"/>
          <p:cNvSpPr>
            <a:spLocks noChangeArrowheads="1"/>
          </p:cNvSpPr>
          <p:nvPr/>
        </p:nvSpPr>
        <p:spPr bwMode="auto">
          <a:xfrm>
            <a:off x="2674763" y="2878043"/>
            <a:ext cx="713473" cy="329295"/>
          </a:xfrm>
          <a:prstGeom prst="rect">
            <a:avLst/>
          </a:prstGeom>
          <a:solidFill>
            <a:srgbClr val="0000FF"/>
          </a:solidFill>
          <a:ln w="12700">
            <a:solidFill>
              <a:schemeClr val="tx1"/>
            </a:solidFill>
            <a:miter lim="800000"/>
          </a:ln>
          <a:effectLst/>
        </p:spPr>
        <p:txBody>
          <a:bodyPr wrap="none" lIns="91436" tIns="45718" rIns="91436" bIns="45718"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帧首部</a:t>
            </a:r>
          </a:p>
        </p:txBody>
      </p:sp>
      <p:sp>
        <p:nvSpPr>
          <p:cNvPr id="30" name="Rectangle 6"/>
          <p:cNvSpPr>
            <a:spLocks noChangeArrowheads="1"/>
          </p:cNvSpPr>
          <p:nvPr/>
        </p:nvSpPr>
        <p:spPr bwMode="auto">
          <a:xfrm>
            <a:off x="3388237" y="2286014"/>
            <a:ext cx="2556929" cy="329295"/>
          </a:xfrm>
          <a:prstGeom prst="rect">
            <a:avLst/>
          </a:prstGeom>
          <a:solidFill>
            <a:srgbClr val="00FF99"/>
          </a:solidFill>
          <a:ln w="12700">
            <a:solidFill>
              <a:schemeClr val="tx1"/>
            </a:solidFill>
            <a:miter lim="800000"/>
          </a:ln>
          <a:effectLst/>
        </p:spPr>
        <p:txBody>
          <a:bodyPr wrap="none" lIns="91436" tIns="45718" rIns="91436" bIns="45718" anchor="ctr"/>
          <a:lstStyle/>
          <a:p>
            <a:pPr algn="ctr"/>
            <a:r>
              <a:rPr kumimoji="1" lang="en-US" altLang="zh-CN" sz="1200" b="1">
                <a:latin typeface="微软雅黑" panose="020B0503020204020204" pitchFamily="34" charset="-122"/>
                <a:ea typeface="微软雅黑" panose="020B0503020204020204" pitchFamily="34" charset="-122"/>
              </a:rPr>
              <a:t>IP </a:t>
            </a:r>
            <a:r>
              <a:rPr kumimoji="1" lang="zh-CN" altLang="en-US" sz="1200" b="1">
                <a:latin typeface="微软雅黑" panose="020B0503020204020204" pitchFamily="34" charset="-122"/>
                <a:ea typeface="微软雅黑" panose="020B0503020204020204" pitchFamily="34" charset="-122"/>
              </a:rPr>
              <a:t>数据报</a:t>
            </a:r>
          </a:p>
        </p:txBody>
      </p:sp>
      <p:sp>
        <p:nvSpPr>
          <p:cNvPr id="31" name="Rectangle 7"/>
          <p:cNvSpPr>
            <a:spLocks noChangeArrowheads="1"/>
          </p:cNvSpPr>
          <p:nvPr/>
        </p:nvSpPr>
        <p:spPr bwMode="auto">
          <a:xfrm>
            <a:off x="3388237" y="2878043"/>
            <a:ext cx="2556929" cy="329295"/>
          </a:xfrm>
          <a:prstGeom prst="rect">
            <a:avLst/>
          </a:prstGeom>
          <a:solidFill>
            <a:srgbClr val="00FF99"/>
          </a:solidFill>
          <a:ln w="12700">
            <a:solidFill>
              <a:schemeClr val="tx1"/>
            </a:solidFill>
            <a:miter lim="800000"/>
          </a:ln>
          <a:effectLst/>
        </p:spPr>
        <p:txBody>
          <a:bodyPr wrap="none" lIns="91436" tIns="45718" rIns="91436" bIns="45718" anchor="ctr"/>
          <a:lstStyle/>
          <a:p>
            <a:pPr algn="ctr"/>
            <a:r>
              <a:rPr kumimoji="1" lang="zh-CN" altLang="en-US" sz="1200" b="1" dirty="0">
                <a:latin typeface="微软雅黑" panose="020B0503020204020204" pitchFamily="34" charset="-122"/>
                <a:ea typeface="微软雅黑" panose="020B0503020204020204" pitchFamily="34" charset="-122"/>
              </a:rPr>
              <a:t>帧的数据部分</a:t>
            </a:r>
          </a:p>
        </p:txBody>
      </p:sp>
      <p:sp>
        <p:nvSpPr>
          <p:cNvPr id="32" name="Rectangle 8"/>
          <p:cNvSpPr>
            <a:spLocks noChangeArrowheads="1"/>
          </p:cNvSpPr>
          <p:nvPr/>
        </p:nvSpPr>
        <p:spPr bwMode="auto">
          <a:xfrm>
            <a:off x="5945166" y="2878043"/>
            <a:ext cx="713473" cy="329295"/>
          </a:xfrm>
          <a:prstGeom prst="rect">
            <a:avLst/>
          </a:prstGeom>
          <a:solidFill>
            <a:srgbClr val="0000FF"/>
          </a:solidFill>
          <a:ln w="12700">
            <a:solidFill>
              <a:schemeClr val="tx1"/>
            </a:solidFill>
            <a:miter lim="800000"/>
          </a:ln>
          <a:effectLst/>
        </p:spPr>
        <p:txBody>
          <a:bodyPr wrap="none" lIns="91436" tIns="45718" rIns="91436" bIns="45718"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帧尾部</a:t>
            </a:r>
          </a:p>
        </p:txBody>
      </p:sp>
      <p:sp>
        <p:nvSpPr>
          <p:cNvPr id="33" name="Line 9"/>
          <p:cNvSpPr>
            <a:spLocks noChangeShapeType="1"/>
          </p:cNvSpPr>
          <p:nvPr/>
        </p:nvSpPr>
        <p:spPr bwMode="auto">
          <a:xfrm>
            <a:off x="3388237" y="3371965"/>
            <a:ext cx="255692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34" name="Line 10"/>
          <p:cNvSpPr>
            <a:spLocks noChangeShapeType="1"/>
          </p:cNvSpPr>
          <p:nvPr/>
        </p:nvSpPr>
        <p:spPr bwMode="auto">
          <a:xfrm>
            <a:off x="2674763" y="3700426"/>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35" name="Line 11"/>
          <p:cNvSpPr>
            <a:spLocks noChangeShapeType="1"/>
          </p:cNvSpPr>
          <p:nvPr/>
        </p:nvSpPr>
        <p:spPr bwMode="auto">
          <a:xfrm>
            <a:off x="2674761" y="3248450"/>
            <a:ext cx="0" cy="592031"/>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36" name="Line 12"/>
          <p:cNvSpPr>
            <a:spLocks noChangeShapeType="1"/>
          </p:cNvSpPr>
          <p:nvPr/>
        </p:nvSpPr>
        <p:spPr bwMode="auto">
          <a:xfrm>
            <a:off x="6658637" y="3273024"/>
            <a:ext cx="0" cy="59203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37" name="Line 13"/>
          <p:cNvSpPr>
            <a:spLocks noChangeShapeType="1"/>
          </p:cNvSpPr>
          <p:nvPr/>
        </p:nvSpPr>
        <p:spPr bwMode="auto">
          <a:xfrm>
            <a:off x="3388234" y="3240598"/>
            <a:ext cx="0" cy="263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38" name="Line 14"/>
          <p:cNvSpPr>
            <a:spLocks noChangeShapeType="1"/>
          </p:cNvSpPr>
          <p:nvPr/>
        </p:nvSpPr>
        <p:spPr bwMode="auto">
          <a:xfrm>
            <a:off x="5945163" y="3240598"/>
            <a:ext cx="0" cy="263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39" name="Text Box 15"/>
          <p:cNvSpPr txBox="1">
            <a:spLocks noChangeArrowheads="1"/>
          </p:cNvSpPr>
          <p:nvPr/>
        </p:nvSpPr>
        <p:spPr bwMode="auto">
          <a:xfrm>
            <a:off x="4359257" y="3236219"/>
            <a:ext cx="69121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en-US" altLang="zh-CN" sz="12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200" b="1" dirty="0">
                <a:solidFill>
                  <a:srgbClr val="0000FF"/>
                </a:solidFill>
                <a:latin typeface="微软雅黑" panose="020B0503020204020204" pitchFamily="34" charset="-122"/>
                <a:ea typeface="微软雅黑" panose="020B0503020204020204" pitchFamily="34" charset="-122"/>
              </a:rPr>
              <a:t>MTU</a:t>
            </a:r>
          </a:p>
        </p:txBody>
      </p:sp>
      <p:sp>
        <p:nvSpPr>
          <p:cNvPr id="40" name="Text Box 16"/>
          <p:cNvSpPr txBox="1">
            <a:spLocks noChangeArrowheads="1"/>
          </p:cNvSpPr>
          <p:nvPr/>
        </p:nvSpPr>
        <p:spPr bwMode="auto">
          <a:xfrm>
            <a:off x="4017909" y="3578693"/>
            <a:ext cx="141577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数据链路层的帧长</a:t>
            </a:r>
          </a:p>
        </p:txBody>
      </p:sp>
      <p:sp>
        <p:nvSpPr>
          <p:cNvPr id="41" name="AutoShape 17"/>
          <p:cNvSpPr>
            <a:spLocks noChangeArrowheads="1"/>
          </p:cNvSpPr>
          <p:nvPr/>
        </p:nvSpPr>
        <p:spPr bwMode="auto">
          <a:xfrm>
            <a:off x="4458447" y="2615308"/>
            <a:ext cx="416509" cy="328419"/>
          </a:xfrm>
          <a:prstGeom prst="downArrow">
            <a:avLst>
              <a:gd name="adj1" fmla="val 50000"/>
              <a:gd name="adj2" fmla="val 25000"/>
            </a:avLst>
          </a:prstGeom>
          <a:solidFill>
            <a:srgbClr val="00B0F0"/>
          </a:solidFill>
          <a:ln w="12700">
            <a:solidFill>
              <a:schemeClr val="tx1"/>
            </a:solidFill>
            <a:miter lim="800000"/>
          </a:ln>
          <a:effectLst/>
        </p:spPr>
        <p:txBody>
          <a:bodyPr vert="eaVert"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2018173" y="3798116"/>
            <a:ext cx="131517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从这里开始发送</a:t>
            </a:r>
          </a:p>
        </p:txBody>
      </p:sp>
      <p:sp>
        <p:nvSpPr>
          <p:cNvPr id="43" name="Line 19"/>
          <p:cNvSpPr>
            <a:spLocks noChangeShapeType="1"/>
          </p:cNvSpPr>
          <p:nvPr/>
        </p:nvSpPr>
        <p:spPr bwMode="auto">
          <a:xfrm flipV="1">
            <a:off x="2679505" y="2625817"/>
            <a:ext cx="0" cy="218946"/>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44" name="Line 20"/>
          <p:cNvSpPr>
            <a:spLocks noChangeShapeType="1"/>
          </p:cNvSpPr>
          <p:nvPr/>
        </p:nvSpPr>
        <p:spPr bwMode="auto">
          <a:xfrm flipV="1">
            <a:off x="6654842" y="2625817"/>
            <a:ext cx="0" cy="218946"/>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45" name="Text Box 21"/>
          <p:cNvSpPr txBox="1">
            <a:spLocks noChangeArrowheads="1"/>
          </p:cNvSpPr>
          <p:nvPr/>
        </p:nvSpPr>
        <p:spPr bwMode="auto">
          <a:xfrm>
            <a:off x="2362171" y="2354324"/>
            <a:ext cx="646331"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a:t>
            </a:r>
          </a:p>
        </p:txBody>
      </p:sp>
      <p:sp>
        <p:nvSpPr>
          <p:cNvPr id="46" name="Line 11"/>
          <p:cNvSpPr>
            <a:spLocks noChangeShapeType="1"/>
          </p:cNvSpPr>
          <p:nvPr/>
        </p:nvSpPr>
        <p:spPr bwMode="auto">
          <a:xfrm rot="16200000">
            <a:off x="2395943" y="2791611"/>
            <a:ext cx="0" cy="516425"/>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latin typeface="微软雅黑" panose="020B0503020204020204" pitchFamily="34" charset="-122"/>
              <a:ea typeface="微软雅黑" panose="020B0503020204020204" pitchFamily="34" charset="-122"/>
            </a:endParaRPr>
          </a:p>
        </p:txBody>
      </p:sp>
      <p:sp>
        <p:nvSpPr>
          <p:cNvPr id="47" name="Text Box 18"/>
          <p:cNvSpPr txBox="1">
            <a:spLocks noChangeArrowheads="1"/>
          </p:cNvSpPr>
          <p:nvPr/>
        </p:nvSpPr>
        <p:spPr bwMode="auto">
          <a:xfrm>
            <a:off x="1695976" y="2913968"/>
            <a:ext cx="536024" cy="276999"/>
          </a:xfrm>
          <a:prstGeom prst="rect">
            <a:avLst/>
          </a:prstGeom>
          <a:solidFill>
            <a:schemeClr val="bg1"/>
          </a:solidFill>
          <a:ln>
            <a:noFill/>
          </a:ln>
          <a:effectLst/>
        </p:spPr>
        <p:txBody>
          <a:bodyPr wrap="square" lIns="91436" tIns="45718" rIns="91436" bIns="45718">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发送</a:t>
            </a:r>
          </a:p>
        </p:txBody>
      </p:sp>
      <p:sp>
        <p:nvSpPr>
          <p:cNvPr id="48" name="矩形 47"/>
          <p:cNvSpPr/>
          <p:nvPr/>
        </p:nvSpPr>
        <p:spPr>
          <a:xfrm>
            <a:off x="3031500" y="4026612"/>
            <a:ext cx="3158189" cy="338554"/>
          </a:xfrm>
          <a:prstGeom prst="rect">
            <a:avLst/>
          </a:prstGeom>
        </p:spPr>
        <p:txBody>
          <a:bodyPr wrap="square" lIns="91436" tIns="45718" rIns="91436" bIns="45718">
            <a:spAutoFit/>
          </a:bodyPr>
          <a:lstStyle/>
          <a:p>
            <a:pPr algn="ctr"/>
            <a:r>
              <a:rPr lang="zh-CN" altLang="zh-CN" sz="1600" b="1" dirty="0">
                <a:latin typeface="微软雅黑" panose="020B0503020204020204" pitchFamily="34" charset="-122"/>
                <a:ea typeface="微软雅黑" panose="020B0503020204020204" pitchFamily="34" charset="-122"/>
              </a:rPr>
              <a:t>用帧首部和帧尾部封装成帧</a:t>
            </a:r>
            <a:endParaRPr lang="zh-CN" altLang="en-US" sz="1600" b="1" dirty="0">
              <a:latin typeface="微软雅黑" panose="020B0503020204020204" pitchFamily="34" charset="-122"/>
              <a:ea typeface="微软雅黑" panose="020B0503020204020204" pitchFamily="34" charset="-122"/>
            </a:endParaRPr>
          </a:p>
        </p:txBody>
      </p:sp>
      <p:sp>
        <p:nvSpPr>
          <p:cNvPr id="27" name="矩形 26"/>
          <p:cNvSpPr/>
          <p:nvPr/>
        </p:nvSpPr>
        <p:spPr>
          <a:xfrm>
            <a:off x="6858077" y="3413396"/>
            <a:ext cx="2079564" cy="1323439"/>
          </a:xfrm>
          <a:prstGeom prst="rect">
            <a:avLst/>
          </a:prstGeom>
          <a:ln w="19050"/>
        </p:spPr>
        <p:style>
          <a:lnRef idx="2">
            <a:schemeClr val="accent2"/>
          </a:lnRef>
          <a:fillRef idx="1">
            <a:schemeClr val="lt1"/>
          </a:fillRef>
          <a:effectRef idx="0">
            <a:schemeClr val="accent2"/>
          </a:effectRef>
          <a:fontRef idx="minor">
            <a:schemeClr val="dk1"/>
          </a:fontRef>
        </p:style>
        <p:txBody>
          <a:bodyPr wrap="square" lIns="91436" tIns="45718" rIns="91436" bIns="45718">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最大传送单元 </a:t>
            </a:r>
            <a:r>
              <a:rPr lang="en-US" altLang="zh-CN" sz="1600" b="1" dirty="0">
                <a:solidFill>
                  <a:srgbClr val="C00000"/>
                </a:solidFill>
                <a:latin typeface="微软雅黑" panose="020B0503020204020204" pitchFamily="34" charset="-122"/>
                <a:ea typeface="微软雅黑" panose="020B0503020204020204" pitchFamily="34" charset="-122"/>
              </a:rPr>
              <a:t>MTU </a:t>
            </a:r>
            <a:r>
              <a:rPr lang="en-US" altLang="zh-CN" sz="1600" b="1" dirty="0">
                <a:solidFill>
                  <a:srgbClr val="0000FF"/>
                </a:solidFill>
                <a:latin typeface="微软雅黑" panose="020B0503020204020204" pitchFamily="34" charset="-122"/>
                <a:ea typeface="微软雅黑" panose="020B0503020204020204" pitchFamily="34" charset="-122"/>
              </a:rPr>
              <a:t>(Maximum Transfer Unit) </a:t>
            </a:r>
            <a:r>
              <a:rPr lang="zh-CN" altLang="en-US" sz="1600" b="1" dirty="0">
                <a:solidFill>
                  <a:srgbClr val="0000FF"/>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规定了所能传送的帧的数据部分长度上限。</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39"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45" name="矩形 44"/>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grpSp>
        <p:nvGrpSpPr>
          <p:cNvPr id="44" name="组合 43"/>
          <p:cNvGrpSpPr/>
          <p:nvPr/>
        </p:nvGrpSpPr>
        <p:grpSpPr>
          <a:xfrm>
            <a:off x="1025875" y="1789331"/>
            <a:ext cx="6597590" cy="2222487"/>
            <a:chOff x="1025874" y="1600352"/>
            <a:chExt cx="6597590" cy="2222487"/>
          </a:xfrm>
        </p:grpSpPr>
        <p:sp>
          <p:nvSpPr>
            <p:cNvPr id="10" name="Line 3"/>
            <p:cNvSpPr>
              <a:spLocks noChangeShapeType="1"/>
            </p:cNvSpPr>
            <p:nvPr/>
          </p:nvSpPr>
          <p:spPr bwMode="auto">
            <a:xfrm>
              <a:off x="1025874" y="3332145"/>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1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0" name="Line 48"/>
            <p:cNvSpPr>
              <a:spLocks noChangeShapeType="1"/>
            </p:cNvSpPr>
            <p:nvPr/>
          </p:nvSpPr>
          <p:spPr bwMode="auto">
            <a:xfrm flipV="1">
              <a:off x="6853980" y="2655469"/>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2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2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3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3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3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3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3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3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3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3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40" name="Group 109"/>
            <p:cNvGrpSpPr/>
            <p:nvPr/>
          </p:nvGrpSpPr>
          <p:grpSpPr bwMode="auto">
            <a:xfrm>
              <a:off x="4102635" y="2291106"/>
              <a:ext cx="2311976" cy="676676"/>
              <a:chOff x="2715" y="1872"/>
              <a:chExt cx="1968" cy="624"/>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43" name="AutoShape 38"/>
            <p:cNvSpPr>
              <a:spLocks noChangeArrowheads="1"/>
            </p:cNvSpPr>
            <p:nvPr/>
          </p:nvSpPr>
          <p:spPr bwMode="auto">
            <a:xfrm>
              <a:off x="3608839" y="1600352"/>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ln>
            <a:effectLst/>
          </p:spPr>
          <p:txBody>
            <a:bodyPr/>
            <a:lstStyle/>
            <a:p>
              <a:pPr algn="ctr"/>
              <a:r>
                <a:rPr lang="zh-CN" altLang="en-US" sz="1600" b="1" dirty="0">
                  <a:solidFill>
                    <a:prstClr val="black"/>
                  </a:solidFill>
                  <a:latin typeface="微软雅黑" panose="020B0503020204020204" pitchFamily="34" charset="-122"/>
                  <a:ea typeface="微软雅黑" panose="020B0503020204020204" pitchFamily="34" charset="-122"/>
                </a:rPr>
                <a:t>数据字段 </a:t>
              </a:r>
              <a:r>
                <a:rPr lang="en-US" altLang="zh-CN" sz="1600" b="1" dirty="0">
                  <a:solidFill>
                    <a:prstClr val="black"/>
                  </a:solidFill>
                  <a:latin typeface="微软雅黑" panose="020B0503020204020204" pitchFamily="34" charset="-122"/>
                  <a:ea typeface="微软雅黑" panose="020B0503020204020204" pitchFamily="34" charset="-122"/>
                </a:rPr>
                <a:t>46 ~ 1500 </a:t>
              </a:r>
              <a:r>
                <a:rPr lang="zh-CN" altLang="en-US" sz="1600" b="1" dirty="0">
                  <a:solidFill>
                    <a:prstClr val="black"/>
                  </a:solidFill>
                  <a:latin typeface="微软雅黑" panose="020B0503020204020204" pitchFamily="34" charset="-122"/>
                  <a:ea typeface="微软雅黑" panose="020B0503020204020204" pitchFamily="34" charset="-122"/>
                </a:rPr>
                <a:t>字节</a:t>
              </a:r>
            </a:p>
          </p:txBody>
        </p:sp>
      </p:grpSp>
      <p:sp>
        <p:nvSpPr>
          <p:cNvPr id="80" name="矩形 79"/>
          <p:cNvSpPr/>
          <p:nvPr/>
        </p:nvSpPr>
        <p:spPr>
          <a:xfrm>
            <a:off x="1025874" y="1111532"/>
            <a:ext cx="7127526" cy="584775"/>
          </a:xfrm>
          <a:prstGeom prst="rect">
            <a:avLst/>
          </a:prstGeom>
          <a:solidFill>
            <a:srgbClr val="0000CC"/>
          </a:solidFill>
        </p:spPr>
        <p:txBody>
          <a:bodyPr wrap="square" lIns="91436" tIns="45718" rIns="91436" bIns="45718">
            <a:spAutoFit/>
          </a:bodyPr>
          <a:lstStyle/>
          <a:p>
            <a:pPr algn="ctr"/>
            <a:r>
              <a:rPr lang="zh-CN" altLang="en-US" sz="1600" b="1" dirty="0">
                <a:solidFill>
                  <a:prstClr val="white"/>
                </a:solidFill>
                <a:latin typeface="微软雅黑" panose="020B0503020204020204" pitchFamily="34" charset="-122"/>
                <a:ea typeface="微软雅黑" panose="020B0503020204020204" pitchFamily="34" charset="-122"/>
              </a:rPr>
              <a:t>数据字段的正式名称是 </a:t>
            </a:r>
            <a:r>
              <a:rPr lang="en-US" altLang="zh-CN" sz="1600" b="1" dirty="0">
                <a:solidFill>
                  <a:srgbClr val="FFFF00"/>
                </a:solidFill>
                <a:latin typeface="微软雅黑" panose="020B0503020204020204" pitchFamily="34" charset="-122"/>
                <a:ea typeface="微软雅黑" panose="020B0503020204020204" pitchFamily="34" charset="-122"/>
              </a:rPr>
              <a:t>MAC </a:t>
            </a:r>
            <a:r>
              <a:rPr lang="zh-CN" altLang="en-US" sz="1600" b="1" dirty="0">
                <a:solidFill>
                  <a:srgbClr val="FFFF00"/>
                </a:solidFill>
                <a:latin typeface="微软雅黑" panose="020B0503020204020204" pitchFamily="34" charset="-122"/>
                <a:ea typeface="微软雅黑" panose="020B0503020204020204" pitchFamily="34" charset="-122"/>
              </a:rPr>
              <a:t>客户数据字段。</a:t>
            </a:r>
          </a:p>
          <a:p>
            <a:pPr algn="ctr"/>
            <a:r>
              <a:rPr lang="zh-CN" altLang="en-US" sz="1600" b="1" dirty="0">
                <a:solidFill>
                  <a:prstClr val="white"/>
                </a:solidFill>
                <a:latin typeface="微软雅黑" panose="020B0503020204020204" pitchFamily="34" charset="-122"/>
                <a:ea typeface="微软雅黑" panose="020B0503020204020204" pitchFamily="34" charset="-122"/>
              </a:rPr>
              <a:t>最小长度 </a:t>
            </a:r>
            <a:r>
              <a:rPr lang="en-US" altLang="zh-CN" sz="1600" b="1" dirty="0">
                <a:solidFill>
                  <a:prstClr val="white"/>
                </a:solidFill>
                <a:latin typeface="微软雅黑" panose="020B0503020204020204" pitchFamily="34" charset="-122"/>
                <a:ea typeface="微软雅黑" panose="020B0503020204020204" pitchFamily="34" charset="-122"/>
              </a:rPr>
              <a:t>64 </a:t>
            </a:r>
            <a:r>
              <a:rPr lang="zh-CN" altLang="en-US" sz="1600" b="1" dirty="0">
                <a:solidFill>
                  <a:prstClr val="white"/>
                </a:solidFill>
                <a:latin typeface="微软雅黑" panose="020B0503020204020204" pitchFamily="34" charset="-122"/>
                <a:ea typeface="微软雅黑" panose="020B0503020204020204" pitchFamily="34" charset="-122"/>
              </a:rPr>
              <a:t>字节 </a:t>
            </a:r>
            <a:r>
              <a:rPr lang="en-US" altLang="zh-CN" sz="1600" b="1" dirty="0">
                <a:solidFill>
                  <a:prstClr val="white"/>
                </a:solidFill>
                <a:latin typeface="微软雅黑" panose="020B0503020204020204" pitchFamily="34" charset="-122"/>
                <a:ea typeface="微软雅黑" panose="020B0503020204020204" pitchFamily="34" charset="-122"/>
              </a:rPr>
              <a:t>- 18 </a:t>
            </a:r>
            <a:r>
              <a:rPr lang="zh-CN" altLang="en-US" sz="1600" b="1" dirty="0">
                <a:solidFill>
                  <a:prstClr val="white"/>
                </a:solidFill>
                <a:latin typeface="微软雅黑" panose="020B0503020204020204" pitchFamily="34" charset="-122"/>
                <a:ea typeface="微软雅黑" panose="020B0503020204020204" pitchFamily="34" charset="-122"/>
              </a:rPr>
              <a:t>字节的首部和尾部 </a:t>
            </a:r>
            <a:r>
              <a:rPr lang="en-US" altLang="zh-CN" sz="1600" b="1" dirty="0">
                <a:solidFill>
                  <a:prstClr val="white"/>
                </a:solidFill>
                <a:latin typeface="微软雅黑" panose="020B0503020204020204" pitchFamily="34" charset="-122"/>
                <a:ea typeface="微软雅黑" panose="020B0503020204020204" pitchFamily="34" charset="-122"/>
              </a:rPr>
              <a:t>= </a:t>
            </a:r>
            <a:r>
              <a:rPr lang="zh-CN" altLang="en-US" sz="1600" b="1" dirty="0">
                <a:solidFill>
                  <a:prstClr val="white"/>
                </a:solidFill>
                <a:latin typeface="微软雅黑" panose="020B0503020204020204" pitchFamily="34" charset="-122"/>
                <a:ea typeface="微软雅黑" panose="020B0503020204020204" pitchFamily="34" charset="-122"/>
              </a:rPr>
              <a:t>数据字段的最小长度（</a:t>
            </a:r>
            <a:r>
              <a:rPr lang="en-US" altLang="zh-CN" sz="1600" b="1" dirty="0">
                <a:solidFill>
                  <a:prstClr val="white"/>
                </a:solidFill>
                <a:latin typeface="微软雅黑" panose="020B0503020204020204" pitchFamily="34" charset="-122"/>
                <a:ea typeface="微软雅黑" panose="020B0503020204020204" pitchFamily="34" charset="-122"/>
              </a:rPr>
              <a:t>46</a:t>
            </a:r>
            <a:r>
              <a:rPr lang="zh-CN" altLang="en-US" sz="1600" b="1" dirty="0">
                <a:solidFill>
                  <a:prstClr val="white"/>
                </a:solidFill>
                <a:latin typeface="微软雅黑" panose="020B0503020204020204" pitchFamily="34" charset="-122"/>
                <a:ea typeface="微软雅黑" panose="020B0503020204020204" pitchFamily="34" charset="-122"/>
              </a:rPr>
              <a:t>字节） </a:t>
            </a:r>
          </a:p>
        </p:txBody>
      </p:sp>
    </p:spTree>
    <p:extLst>
      <p:ext uri="{BB962C8B-B14F-4D97-AF65-F5344CB8AC3E}">
        <p14:creationId xmlns:p14="http://schemas.microsoft.com/office/powerpoint/2010/main" val="30819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55" name="矩形 54"/>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grpSp>
        <p:nvGrpSpPr>
          <p:cNvPr id="18" name="组合 17"/>
          <p:cNvGrpSpPr/>
          <p:nvPr/>
        </p:nvGrpSpPr>
        <p:grpSpPr>
          <a:xfrm>
            <a:off x="1025875" y="1562969"/>
            <a:ext cx="6597590" cy="2057895"/>
            <a:chOff x="1025874" y="1764944"/>
            <a:chExt cx="6597590" cy="2057895"/>
          </a:xfrm>
        </p:grpSpPr>
        <p:sp>
          <p:nvSpPr>
            <p:cNvPr id="19" name="Line 3"/>
            <p:cNvSpPr>
              <a:spLocks noChangeShapeType="1"/>
            </p:cNvSpPr>
            <p:nvPr/>
          </p:nvSpPr>
          <p:spPr bwMode="auto">
            <a:xfrm>
              <a:off x="1025874" y="3332145"/>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6"/>
            <p:cNvSpPr>
              <a:spLocks noChangeArrowheads="1"/>
            </p:cNvSpPr>
            <p:nvPr/>
          </p:nvSpPr>
          <p:spPr bwMode="auto">
            <a:xfrm>
              <a:off x="383903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22"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23"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29" name="Line 48"/>
            <p:cNvSpPr>
              <a:spLocks noChangeShapeType="1"/>
            </p:cNvSpPr>
            <p:nvPr/>
          </p:nvSpPr>
          <p:spPr bwMode="auto">
            <a:xfrm flipV="1">
              <a:off x="6853980" y="2655469"/>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37"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38"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39"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40"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41"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2"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3"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4"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5"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6"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49"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50" name="AutoShape 38"/>
            <p:cNvSpPr>
              <a:spLocks noChangeArrowheads="1"/>
            </p:cNvSpPr>
            <p:nvPr/>
          </p:nvSpPr>
          <p:spPr bwMode="auto">
            <a:xfrm>
              <a:off x="4499282" y="1764944"/>
              <a:ext cx="1820738" cy="375516"/>
            </a:xfrm>
            <a:prstGeom prst="wedgeRoundRectCallout">
              <a:avLst>
                <a:gd name="adj1" fmla="val 64595"/>
                <a:gd name="adj2" fmla="val 253347"/>
                <a:gd name="adj3" fmla="val 16667"/>
              </a:avLst>
            </a:prstGeom>
            <a:solidFill>
              <a:srgbClr val="00FF99"/>
            </a:solidFill>
            <a:ln w="9525">
              <a:solidFill>
                <a:schemeClr val="tx1"/>
              </a:solidFill>
              <a:miter lim="800000"/>
            </a:ln>
            <a:effectLst/>
          </p:spPr>
          <p:txBody>
            <a:bodyPr/>
            <a:lstStyle/>
            <a:p>
              <a:pPr algn="ctr"/>
              <a:r>
                <a:rPr lang="en-US" altLang="zh-CN" sz="1600" b="1" dirty="0">
                  <a:solidFill>
                    <a:prstClr val="black"/>
                  </a:solidFill>
                  <a:latin typeface="微软雅黑" panose="020B0503020204020204" pitchFamily="34" charset="-122"/>
                  <a:ea typeface="微软雅黑" panose="020B0503020204020204" pitchFamily="34" charset="-122"/>
                </a:rPr>
                <a:t>FCS </a:t>
              </a:r>
              <a:r>
                <a:rPr lang="zh-CN" altLang="en-US" sz="1600" b="1" dirty="0">
                  <a:solidFill>
                    <a:prstClr val="black"/>
                  </a:solidFill>
                  <a:latin typeface="微软雅黑" panose="020B0503020204020204" pitchFamily="34" charset="-122"/>
                  <a:ea typeface="微软雅黑" panose="020B0503020204020204" pitchFamily="34" charset="-122"/>
                </a:rPr>
                <a:t>字段 </a:t>
              </a:r>
              <a:r>
                <a:rPr lang="en-US" altLang="zh-CN" sz="1600" b="1" dirty="0">
                  <a:solidFill>
                    <a:prstClr val="black"/>
                  </a:solidFill>
                  <a:latin typeface="微软雅黑" panose="020B0503020204020204" pitchFamily="34" charset="-122"/>
                  <a:ea typeface="微软雅黑" panose="020B0503020204020204" pitchFamily="34" charset="-122"/>
                </a:rPr>
                <a:t>4 </a:t>
              </a:r>
              <a:r>
                <a:rPr lang="zh-CN" altLang="en-US" sz="1600" b="1" dirty="0">
                  <a:solidFill>
                    <a:prstClr val="black"/>
                  </a:solidFill>
                  <a:latin typeface="微软雅黑" panose="020B0503020204020204" pitchFamily="34" charset="-122"/>
                  <a:ea typeface="微软雅黑" panose="020B0503020204020204" pitchFamily="34" charset="-122"/>
                </a:rPr>
                <a:t>字节</a:t>
              </a:r>
            </a:p>
          </p:txBody>
        </p:sp>
      </p:grpSp>
      <p:sp>
        <p:nvSpPr>
          <p:cNvPr id="53" name="矩形 52"/>
          <p:cNvSpPr/>
          <p:nvPr/>
        </p:nvSpPr>
        <p:spPr>
          <a:xfrm>
            <a:off x="985801" y="1157252"/>
            <a:ext cx="7114032" cy="311621"/>
          </a:xfrm>
          <a:prstGeom prst="rect">
            <a:avLst/>
          </a:prstGeom>
          <a:solidFill>
            <a:srgbClr val="0000CC"/>
          </a:solidFill>
        </p:spPr>
        <p:txBody>
          <a:bodyPr wrap="square" lIns="91436" tIns="45718" rIns="91436" bIns="45718">
            <a:spAutoFit/>
          </a:bodyPr>
          <a:lstStyle/>
          <a:p>
            <a:pPr algn="ctr"/>
            <a:r>
              <a:rPr lang="zh-CN" altLang="en-US" sz="1400" b="1" dirty="0">
                <a:solidFill>
                  <a:prstClr val="white"/>
                </a:solidFill>
                <a:latin typeface="微软雅黑" panose="020B0503020204020204" pitchFamily="34" charset="-122"/>
                <a:ea typeface="微软雅黑" panose="020B0503020204020204" pitchFamily="34" charset="-122"/>
              </a:rPr>
              <a:t>当传输媒体的误码率为 </a:t>
            </a:r>
            <a:r>
              <a:rPr lang="en-US" altLang="zh-CN" sz="1400" b="1" dirty="0">
                <a:solidFill>
                  <a:prstClr val="white"/>
                </a:solidFill>
                <a:latin typeface="微软雅黑" panose="020B0503020204020204" pitchFamily="34" charset="-122"/>
                <a:ea typeface="微软雅黑" panose="020B0503020204020204" pitchFamily="34" charset="-122"/>
              </a:rPr>
              <a:t>1x10</a:t>
            </a:r>
            <a:r>
              <a:rPr lang="en-US" altLang="zh-CN" sz="1400" b="1" baseline="30000" dirty="0">
                <a:solidFill>
                  <a:prstClr val="white"/>
                </a:solidFill>
                <a:latin typeface="微软雅黑" panose="020B0503020204020204" pitchFamily="34" charset="-122"/>
                <a:ea typeface="微软雅黑" panose="020B0503020204020204" pitchFamily="34" charset="-122"/>
              </a:rPr>
              <a:t>-8</a:t>
            </a:r>
            <a:r>
              <a:rPr lang="en-US" altLang="zh-CN" sz="1400" b="1" dirty="0">
                <a:solidFill>
                  <a:prstClr val="white"/>
                </a:solidFill>
                <a:latin typeface="微软雅黑" panose="020B0503020204020204" pitchFamily="34" charset="-122"/>
                <a:ea typeface="微软雅黑" panose="020B0503020204020204" pitchFamily="34" charset="-122"/>
              </a:rPr>
              <a:t> </a:t>
            </a:r>
            <a:r>
              <a:rPr lang="zh-CN" altLang="en-US" sz="1400" b="1" dirty="0">
                <a:solidFill>
                  <a:prstClr val="white"/>
                </a:solidFill>
                <a:latin typeface="微软雅黑" panose="020B0503020204020204" pitchFamily="34" charset="-122"/>
                <a:ea typeface="微软雅黑" panose="020B0503020204020204" pitchFamily="34" charset="-122"/>
              </a:rPr>
              <a:t>时，</a:t>
            </a:r>
            <a:r>
              <a:rPr lang="en-US" altLang="zh-CN" sz="1400" b="1" dirty="0">
                <a:solidFill>
                  <a:prstClr val="white"/>
                </a:solidFill>
                <a:latin typeface="微软雅黑" panose="020B0503020204020204" pitchFamily="34" charset="-122"/>
                <a:ea typeface="微软雅黑" panose="020B0503020204020204" pitchFamily="34" charset="-122"/>
              </a:rPr>
              <a:t>MAC </a:t>
            </a:r>
            <a:r>
              <a:rPr lang="zh-CN" altLang="en-US" sz="1400" b="1" dirty="0">
                <a:solidFill>
                  <a:prstClr val="white"/>
                </a:solidFill>
                <a:latin typeface="微软雅黑" panose="020B0503020204020204" pitchFamily="34" charset="-122"/>
                <a:ea typeface="微软雅黑" panose="020B0503020204020204" pitchFamily="34" charset="-122"/>
              </a:rPr>
              <a:t>子层可使未检测到的差错小于 </a:t>
            </a:r>
            <a:r>
              <a:rPr lang="en-US" altLang="zh-CN" sz="1400" b="1" dirty="0">
                <a:solidFill>
                  <a:prstClr val="white"/>
                </a:solidFill>
                <a:latin typeface="微软雅黑" panose="020B0503020204020204" pitchFamily="34" charset="-122"/>
                <a:ea typeface="微软雅黑" panose="020B0503020204020204" pitchFamily="34" charset="-122"/>
              </a:rPr>
              <a:t>1x10</a:t>
            </a:r>
            <a:r>
              <a:rPr lang="en-US" altLang="zh-CN" sz="1400" b="1" baseline="30000" dirty="0">
                <a:solidFill>
                  <a:prstClr val="white"/>
                </a:solidFill>
                <a:latin typeface="微软雅黑" panose="020B0503020204020204" pitchFamily="34" charset="-122"/>
                <a:ea typeface="微软雅黑" panose="020B0503020204020204" pitchFamily="34" charset="-122"/>
              </a:rPr>
              <a:t>-14 </a:t>
            </a:r>
            <a:r>
              <a:rPr lang="zh-CN" altLang="en-US" sz="1400" b="1" dirty="0">
                <a:solidFill>
                  <a:prstClr val="white"/>
                </a:solidFill>
                <a:latin typeface="微软雅黑" panose="020B0503020204020204" pitchFamily="34" charset="-122"/>
                <a:ea typeface="微软雅黑" panose="020B0503020204020204" pitchFamily="34" charset="-122"/>
              </a:rPr>
              <a:t>。 </a:t>
            </a:r>
          </a:p>
        </p:txBody>
      </p:sp>
      <p:sp>
        <p:nvSpPr>
          <p:cNvPr id="54" name="矩形 53"/>
          <p:cNvSpPr/>
          <p:nvPr/>
        </p:nvSpPr>
        <p:spPr>
          <a:xfrm>
            <a:off x="985801" y="3738423"/>
            <a:ext cx="7114032" cy="530912"/>
          </a:xfrm>
          <a:prstGeom prst="rect">
            <a:avLst/>
          </a:prstGeom>
          <a:solidFill>
            <a:srgbClr val="008000"/>
          </a:solidFill>
        </p:spPr>
        <p:txBody>
          <a:bodyPr wrap="square" lIns="91436" tIns="45718" rIns="91436" bIns="45718">
            <a:spAutoFit/>
          </a:bodyPr>
          <a:lstStyle/>
          <a:p>
            <a:pPr algn="ctr"/>
            <a:r>
              <a:rPr lang="zh-CN" altLang="en-US" sz="1400" b="1" dirty="0">
                <a:solidFill>
                  <a:prstClr val="white"/>
                </a:solidFill>
                <a:latin typeface="微软雅黑" panose="020B0503020204020204" pitchFamily="34" charset="-122"/>
                <a:ea typeface="微软雅黑" panose="020B0503020204020204" pitchFamily="34" charset="-122"/>
              </a:rPr>
              <a:t>当数据字段的长度小于 </a:t>
            </a:r>
            <a:r>
              <a:rPr lang="en-US" altLang="zh-CN" sz="1400" b="1" dirty="0">
                <a:solidFill>
                  <a:prstClr val="white"/>
                </a:solidFill>
                <a:latin typeface="微软雅黑" panose="020B0503020204020204" pitchFamily="34" charset="-122"/>
                <a:ea typeface="微软雅黑" panose="020B0503020204020204" pitchFamily="34" charset="-122"/>
              </a:rPr>
              <a:t>46 </a:t>
            </a:r>
            <a:r>
              <a:rPr lang="zh-CN" altLang="en-US" sz="1400" b="1" dirty="0">
                <a:solidFill>
                  <a:prstClr val="white"/>
                </a:solidFill>
                <a:latin typeface="微软雅黑" panose="020B0503020204020204" pitchFamily="34" charset="-122"/>
                <a:ea typeface="微软雅黑" panose="020B0503020204020204" pitchFamily="34" charset="-122"/>
              </a:rPr>
              <a:t>字节时，应在数据字段的后面加入整数字节的</a:t>
            </a:r>
            <a:r>
              <a:rPr lang="zh-CN" altLang="en-US" sz="1400" b="1" dirty="0">
                <a:solidFill>
                  <a:srgbClr val="FFFF00"/>
                </a:solidFill>
                <a:latin typeface="微软雅黑" panose="020B0503020204020204" pitchFamily="34" charset="-122"/>
                <a:ea typeface="微软雅黑" panose="020B0503020204020204" pitchFamily="34" charset="-122"/>
              </a:rPr>
              <a:t>填充字段</a:t>
            </a:r>
            <a:r>
              <a:rPr lang="zh-CN" altLang="en-US" sz="1400" b="1" dirty="0">
                <a:solidFill>
                  <a:prstClr val="white"/>
                </a:solidFill>
                <a:latin typeface="微软雅黑" panose="020B0503020204020204" pitchFamily="34" charset="-122"/>
                <a:ea typeface="微软雅黑" panose="020B0503020204020204" pitchFamily="34" charset="-122"/>
              </a:rPr>
              <a:t>，以保证以太网的 </a:t>
            </a:r>
            <a:r>
              <a:rPr lang="en-US" altLang="zh-CN" sz="1400" b="1" dirty="0">
                <a:solidFill>
                  <a:prstClr val="white"/>
                </a:solidFill>
                <a:latin typeface="微软雅黑" panose="020B0503020204020204" pitchFamily="34" charset="-122"/>
                <a:ea typeface="微软雅黑" panose="020B0503020204020204" pitchFamily="34" charset="-122"/>
              </a:rPr>
              <a:t>MAC </a:t>
            </a:r>
            <a:r>
              <a:rPr lang="zh-CN" altLang="en-US" sz="1400" b="1" dirty="0">
                <a:solidFill>
                  <a:prstClr val="white"/>
                </a:solidFill>
                <a:latin typeface="微软雅黑" panose="020B0503020204020204" pitchFamily="34" charset="-122"/>
                <a:ea typeface="微软雅黑" panose="020B0503020204020204" pitchFamily="34" charset="-122"/>
              </a:rPr>
              <a:t>帧长不小于 </a:t>
            </a:r>
            <a:r>
              <a:rPr lang="en-US" altLang="zh-CN" sz="1400" b="1" dirty="0">
                <a:solidFill>
                  <a:prstClr val="white"/>
                </a:solidFill>
                <a:latin typeface="微软雅黑" panose="020B0503020204020204" pitchFamily="34" charset="-122"/>
                <a:ea typeface="微软雅黑" panose="020B0503020204020204" pitchFamily="34" charset="-122"/>
              </a:rPr>
              <a:t>64 </a:t>
            </a:r>
            <a:r>
              <a:rPr lang="zh-CN" altLang="en-US" sz="1400" b="1" dirty="0">
                <a:solidFill>
                  <a:prstClr val="white"/>
                </a:solidFill>
                <a:latin typeface="微软雅黑" panose="020B0503020204020204" pitchFamily="34" charset="-122"/>
                <a:ea typeface="微软雅黑" panose="020B0503020204020204" pitchFamily="34" charset="-122"/>
              </a:rPr>
              <a:t>字节。 </a:t>
            </a:r>
          </a:p>
        </p:txBody>
      </p:sp>
    </p:spTree>
    <p:extLst>
      <p:ext uri="{BB962C8B-B14F-4D97-AF65-F5344CB8AC3E}">
        <p14:creationId xmlns:p14="http://schemas.microsoft.com/office/powerpoint/2010/main" val="10973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02922"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61" name="AutoShape 5"/>
          <p:cNvSpPr>
            <a:spLocks noChangeArrowheads="1"/>
          </p:cNvSpPr>
          <p:nvPr/>
        </p:nvSpPr>
        <p:spPr bwMode="auto">
          <a:xfrm>
            <a:off x="502922" y="63634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62" name="矩形 61"/>
          <p:cNvSpPr/>
          <p:nvPr/>
        </p:nvSpPr>
        <p:spPr>
          <a:xfrm>
            <a:off x="616086" y="594105"/>
            <a:ext cx="3287098"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以太网 </a:t>
            </a:r>
            <a:r>
              <a:rPr lang="en-US" altLang="zh-CN" sz="2000" b="1" dirty="0">
                <a:solidFill>
                  <a:prstClr val="black"/>
                </a:solidFill>
                <a:latin typeface="微软雅黑" panose="020B0503020204020204" pitchFamily="34" charset="-122"/>
                <a:ea typeface="微软雅黑" panose="020B0503020204020204" pitchFamily="34" charset="-122"/>
              </a:rPr>
              <a:t>V2 </a:t>
            </a:r>
            <a:r>
              <a:rPr lang="zh-CN" altLang="en-US" sz="2000" b="1" dirty="0">
                <a:solidFill>
                  <a:prstClr val="black"/>
                </a:solidFill>
                <a:latin typeface="微软雅黑" panose="020B0503020204020204" pitchFamily="34" charset="-122"/>
                <a:ea typeface="微软雅黑" panose="020B0503020204020204" pitchFamily="34" charset="-122"/>
              </a:rPr>
              <a:t>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帧格式</a:t>
            </a:r>
          </a:p>
        </p:txBody>
      </p:sp>
      <p:sp>
        <p:nvSpPr>
          <p:cNvPr id="9" name="Line 3"/>
          <p:cNvSpPr>
            <a:spLocks noChangeShapeType="1"/>
          </p:cNvSpPr>
          <p:nvPr/>
        </p:nvSpPr>
        <p:spPr bwMode="auto">
          <a:xfrm>
            <a:off x="1141762" y="2818985"/>
            <a:ext cx="6597590" cy="0"/>
          </a:xfrm>
          <a:prstGeom prst="line">
            <a:avLst/>
          </a:prstGeom>
          <a:noFill/>
          <a:ln w="57150" cmpd="dbl">
            <a:solidFill>
              <a:srgbClr val="00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2179097" y="297134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975941" y="301763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以太网 </a:t>
            </a:r>
            <a:r>
              <a:rPr kumimoji="1" lang="en-US" altLang="zh-CN" sz="1200" b="1" dirty="0">
                <a:solidFill>
                  <a:prstClr val="black"/>
                </a:solidFill>
                <a:latin typeface="微软雅黑" panose="020B0503020204020204" pitchFamily="34" charset="-122"/>
                <a:ea typeface="微软雅黑" panose="020B0503020204020204" pitchFamily="34" charset="-122"/>
              </a:rPr>
              <a:t>MAC </a:t>
            </a:r>
            <a:r>
              <a:rPr kumimoji="1" lang="zh-CN" altLang="en-US" sz="1200" b="1" dirty="0">
                <a:solidFill>
                  <a:prstClr val="black"/>
                </a:solidFill>
                <a:latin typeface="微软雅黑" panose="020B0503020204020204" pitchFamily="34" charset="-122"/>
                <a:ea typeface="微软雅黑" panose="020B0503020204020204" pitchFamily="34" charset="-122"/>
              </a:rPr>
              <a:t>帧</a:t>
            </a:r>
          </a:p>
        </p:txBody>
      </p:sp>
      <p:sp>
        <p:nvSpPr>
          <p:cNvPr id="12" name="Rectangle 13"/>
          <p:cNvSpPr>
            <a:spLocks noChangeArrowheads="1"/>
          </p:cNvSpPr>
          <p:nvPr/>
        </p:nvSpPr>
        <p:spPr bwMode="auto">
          <a:xfrm>
            <a:off x="7005112" y="302478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p>
        </p:txBody>
      </p:sp>
      <p:sp>
        <p:nvSpPr>
          <p:cNvPr id="13" name="Rectangle 26"/>
          <p:cNvSpPr>
            <a:spLocks noChangeArrowheads="1"/>
          </p:cNvSpPr>
          <p:nvPr/>
        </p:nvSpPr>
        <p:spPr bwMode="auto">
          <a:xfrm>
            <a:off x="6975742" y="238521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MAC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14" name="Line 27"/>
          <p:cNvSpPr>
            <a:spLocks noChangeShapeType="1"/>
          </p:cNvSpPr>
          <p:nvPr/>
        </p:nvSpPr>
        <p:spPr bwMode="auto">
          <a:xfrm flipH="1">
            <a:off x="2173223" y="263138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28"/>
          <p:cNvSpPr>
            <a:spLocks noChangeShapeType="1"/>
          </p:cNvSpPr>
          <p:nvPr/>
        </p:nvSpPr>
        <p:spPr bwMode="auto">
          <a:xfrm>
            <a:off x="6917001" y="2680181"/>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080058" y="2621615"/>
            <a:ext cx="3455366" cy="1621286"/>
            <a:chOff x="1080058" y="2621615"/>
            <a:chExt cx="3455366" cy="1621286"/>
          </a:xfrm>
        </p:grpSpPr>
        <p:grpSp>
          <p:nvGrpSpPr>
            <p:cNvPr id="58" name="组合 57"/>
            <p:cNvGrpSpPr/>
            <p:nvPr/>
          </p:nvGrpSpPr>
          <p:grpSpPr>
            <a:xfrm>
              <a:off x="1080058" y="2654183"/>
              <a:ext cx="3455366" cy="1588718"/>
              <a:chOff x="1080058" y="2654183"/>
              <a:chExt cx="3455366" cy="1588718"/>
            </a:xfrm>
          </p:grpSpPr>
          <p:sp>
            <p:nvSpPr>
              <p:cNvPr id="20" name="Rectangle 33"/>
              <p:cNvSpPr>
                <a:spLocks noChangeArrowheads="1"/>
              </p:cNvSpPr>
              <p:nvPr/>
            </p:nvSpPr>
            <p:spPr bwMode="auto">
              <a:xfrm>
                <a:off x="3402390" y="3948948"/>
                <a:ext cx="1133034"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帧开始定界符</a:t>
                </a:r>
              </a:p>
            </p:txBody>
          </p:sp>
          <p:grpSp>
            <p:nvGrpSpPr>
              <p:cNvPr id="57" name="组合 56"/>
              <p:cNvGrpSpPr/>
              <p:nvPr/>
            </p:nvGrpSpPr>
            <p:grpSpPr>
              <a:xfrm>
                <a:off x="1080058" y="2654183"/>
                <a:ext cx="3357316" cy="1588718"/>
                <a:chOff x="1080058" y="2654183"/>
                <a:chExt cx="3357316" cy="1588718"/>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30"/>
                <p:cNvSpPr>
                  <a:spLocks noChangeArrowheads="1"/>
                </p:cNvSpPr>
                <p:nvPr/>
              </p:nvSpPr>
              <p:spPr bwMode="auto">
                <a:xfrm>
                  <a:off x="1080058" y="3687604"/>
                  <a:ext cx="335731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62" eaLnBrk="0" hangingPunct="0"/>
                  <a:r>
                    <a:rPr kumimoji="1" lang="en-US" altLang="zh-CN" sz="1000" b="1" dirty="0">
                      <a:solidFill>
                        <a:prstClr val="black"/>
                      </a:solidFill>
                      <a:latin typeface="微软雅黑" panose="020B0503020204020204" pitchFamily="34" charset="-122"/>
                      <a:ea typeface="微软雅黑" panose="020B0503020204020204" pitchFamily="34" charset="-122"/>
                    </a:rPr>
                    <a:t>10101010101010           101010101010 10101011</a:t>
                  </a: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Rectangle 32"/>
                <p:cNvSpPr>
                  <a:spLocks noChangeArrowheads="1"/>
                </p:cNvSpPr>
                <p:nvPr/>
              </p:nvSpPr>
              <p:spPr bwMode="auto">
                <a:xfrm>
                  <a:off x="2155959" y="396846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前同步码</a:t>
                  </a:r>
                </a:p>
              </p:txBody>
            </p:sp>
            <p:sp>
              <p:nvSpPr>
                <p:cNvPr id="21" name="Rectangle 34"/>
                <p:cNvSpPr>
                  <a:spLocks noChangeArrowheads="1"/>
                </p:cNvSpPr>
                <p:nvPr/>
              </p:nvSpPr>
              <p:spPr bwMode="auto">
                <a:xfrm>
                  <a:off x="2199160" y="342842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7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22" name="Rectangle 35"/>
                <p:cNvSpPr>
                  <a:spLocks noChangeArrowheads="1"/>
                </p:cNvSpPr>
                <p:nvPr/>
              </p:nvSpPr>
              <p:spPr bwMode="auto">
                <a:xfrm>
                  <a:off x="3722461" y="3353011"/>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1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Text Box 38"/>
                <p:cNvSpPr txBox="1">
                  <a:spLocks noChangeArrowheads="1"/>
                </p:cNvSpPr>
                <p:nvPr/>
              </p:nvSpPr>
              <p:spPr bwMode="auto">
                <a:xfrm>
                  <a:off x="2426998" y="366374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t>
                  </a: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42"/>
                <p:cNvSpPr>
                  <a:spLocks noChangeArrowheads="1"/>
                </p:cNvSpPr>
                <p:nvPr/>
              </p:nvSpPr>
              <p:spPr bwMode="auto">
                <a:xfrm>
                  <a:off x="1521216" y="303803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8 </a:t>
                  </a:r>
                  <a:r>
                    <a:rPr kumimoji="1" lang="zh-CN" altLang="en-US" sz="1200" b="1">
                      <a:solidFill>
                        <a:prstClr val="black"/>
                      </a:solidFill>
                      <a:latin typeface="微软雅黑" panose="020B0503020204020204" pitchFamily="34" charset="-122"/>
                      <a:ea typeface="微软雅黑" panose="020B0503020204020204" pitchFamily="34" charset="-122"/>
                    </a:rPr>
                    <a:t>字节</a:t>
                  </a: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1962" eaLnBrk="0" hangingPunct="0"/>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grpSp>
        </p:grpSp>
        <p:sp>
          <p:nvSpPr>
            <p:cNvPr id="29" name="Rectangle 44"/>
            <p:cNvSpPr>
              <a:spLocks noChangeArrowheads="1"/>
            </p:cNvSpPr>
            <p:nvPr/>
          </p:nvSpPr>
          <p:spPr bwMode="auto">
            <a:xfrm>
              <a:off x="1181001" y="26216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插入</a:t>
              </a:r>
            </a:p>
          </p:txBody>
        </p:sp>
      </p:grpSp>
      <p:sp>
        <p:nvSpPr>
          <p:cNvPr id="30" name="Rectangle 47"/>
          <p:cNvSpPr>
            <a:spLocks noChangeArrowheads="1"/>
          </p:cNvSpPr>
          <p:nvPr/>
        </p:nvSpPr>
        <p:spPr bwMode="auto">
          <a:xfrm>
            <a:off x="7082646" y="177794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IP </a:t>
            </a:r>
            <a:r>
              <a:rPr kumimoji="1" lang="zh-CN" altLang="en-US" sz="1200" b="1" dirty="0">
                <a:solidFill>
                  <a:srgbClr val="000099"/>
                </a:solidFill>
                <a:latin typeface="微软雅黑" panose="020B0503020204020204" pitchFamily="34" charset="-122"/>
                <a:ea typeface="微软雅黑" panose="020B0503020204020204" pitchFamily="34" charset="-122"/>
              </a:rPr>
              <a:t>层</a:t>
            </a:r>
          </a:p>
        </p:txBody>
      </p:sp>
      <p:sp>
        <p:nvSpPr>
          <p:cNvPr id="31" name="Line 48"/>
          <p:cNvSpPr>
            <a:spLocks noChangeShapeType="1"/>
          </p:cNvSpPr>
          <p:nvPr/>
        </p:nvSpPr>
        <p:spPr bwMode="auto">
          <a:xfrm flipV="1">
            <a:off x="6969868" y="2142309"/>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AutoShape 64"/>
          <p:cNvSpPr>
            <a:spLocks noChangeArrowheads="1"/>
          </p:cNvSpPr>
          <p:nvPr/>
        </p:nvSpPr>
        <p:spPr bwMode="auto">
          <a:xfrm rot="16200000" flipH="1">
            <a:off x="4370385" y="276392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Rectangle 66"/>
          <p:cNvSpPr>
            <a:spLocks noChangeArrowheads="1"/>
          </p:cNvSpPr>
          <p:nvPr/>
        </p:nvSpPr>
        <p:spPr bwMode="auto">
          <a:xfrm>
            <a:off x="2173221" y="2336420"/>
            <a:ext cx="4752004" cy="312312"/>
          </a:xfrm>
          <a:prstGeom prst="rect">
            <a:avLst/>
          </a:prstGeom>
          <a:solidFill>
            <a:srgbClr val="00FFFF"/>
          </a:solidFill>
          <a:ln w="19050" algn="ctr">
            <a:solidFill>
              <a:schemeClr val="tx1"/>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7"/>
          <p:cNvSpPr>
            <a:spLocks noChangeShapeType="1"/>
          </p:cNvSpPr>
          <p:nvPr/>
        </p:nvSpPr>
        <p:spPr bwMode="auto">
          <a:xfrm>
            <a:off x="2865169" y="233642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8"/>
          <p:cNvSpPr>
            <a:spLocks noChangeShapeType="1"/>
          </p:cNvSpPr>
          <p:nvPr/>
        </p:nvSpPr>
        <p:spPr bwMode="auto">
          <a:xfrm>
            <a:off x="3541845" y="233642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69"/>
          <p:cNvSpPr>
            <a:spLocks noChangeShapeType="1"/>
          </p:cNvSpPr>
          <p:nvPr/>
        </p:nvSpPr>
        <p:spPr bwMode="auto">
          <a:xfrm>
            <a:off x="4218521" y="233642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70"/>
          <p:cNvSpPr>
            <a:spLocks noChangeShapeType="1"/>
          </p:cNvSpPr>
          <p:nvPr/>
        </p:nvSpPr>
        <p:spPr bwMode="auto">
          <a:xfrm>
            <a:off x="6530497" y="233642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Rectangle 71"/>
          <p:cNvSpPr>
            <a:spLocks noChangeArrowheads="1"/>
          </p:cNvSpPr>
          <p:nvPr/>
        </p:nvSpPr>
        <p:spPr bwMode="auto">
          <a:xfrm>
            <a:off x="2121532" y="23678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目的地址</a:t>
            </a:r>
          </a:p>
        </p:txBody>
      </p:sp>
      <p:sp>
        <p:nvSpPr>
          <p:cNvPr id="39" name="Rectangle 72"/>
          <p:cNvSpPr>
            <a:spLocks noChangeArrowheads="1"/>
          </p:cNvSpPr>
          <p:nvPr/>
        </p:nvSpPr>
        <p:spPr bwMode="auto">
          <a:xfrm>
            <a:off x="2904094" y="236786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源地址</a:t>
            </a:r>
          </a:p>
        </p:txBody>
      </p:sp>
      <p:sp>
        <p:nvSpPr>
          <p:cNvPr id="40" name="Rectangle 73"/>
          <p:cNvSpPr>
            <a:spLocks noChangeArrowheads="1"/>
          </p:cNvSpPr>
          <p:nvPr/>
        </p:nvSpPr>
        <p:spPr bwMode="auto">
          <a:xfrm>
            <a:off x="3643387" y="236786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类型</a:t>
            </a:r>
          </a:p>
        </p:txBody>
      </p:sp>
      <p:sp>
        <p:nvSpPr>
          <p:cNvPr id="41" name="Rectangle 74"/>
          <p:cNvSpPr>
            <a:spLocks noChangeArrowheads="1"/>
          </p:cNvSpPr>
          <p:nvPr/>
        </p:nvSpPr>
        <p:spPr bwMode="auto">
          <a:xfrm>
            <a:off x="4957148" y="236786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prstClr val="black"/>
                </a:solidFill>
                <a:latin typeface="微软雅黑" panose="020B0503020204020204" pitchFamily="34" charset="-122"/>
                <a:ea typeface="微软雅黑" panose="020B0503020204020204" pitchFamily="34" charset="-122"/>
              </a:rPr>
              <a:t>数        据</a:t>
            </a:r>
          </a:p>
        </p:txBody>
      </p:sp>
      <p:sp>
        <p:nvSpPr>
          <p:cNvPr id="42" name="Rectangle 75"/>
          <p:cNvSpPr>
            <a:spLocks noChangeArrowheads="1"/>
          </p:cNvSpPr>
          <p:nvPr/>
        </p:nvSpPr>
        <p:spPr bwMode="auto">
          <a:xfrm>
            <a:off x="6490557" y="236786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a:solidFill>
                  <a:prstClr val="black"/>
                </a:solidFill>
                <a:latin typeface="微软雅黑" panose="020B0503020204020204" pitchFamily="34" charset="-122"/>
                <a:ea typeface="微软雅黑" panose="020B0503020204020204" pitchFamily="34" charset="-122"/>
              </a:rPr>
              <a:t>FCS</a:t>
            </a:r>
          </a:p>
        </p:txBody>
      </p:sp>
      <p:sp>
        <p:nvSpPr>
          <p:cNvPr id="43" name="Rectangle 76"/>
          <p:cNvSpPr>
            <a:spLocks noChangeArrowheads="1"/>
          </p:cNvSpPr>
          <p:nvPr/>
        </p:nvSpPr>
        <p:spPr bwMode="auto">
          <a:xfrm>
            <a:off x="2403070"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4" name="Rectangle 77"/>
          <p:cNvSpPr>
            <a:spLocks noChangeArrowheads="1"/>
          </p:cNvSpPr>
          <p:nvPr/>
        </p:nvSpPr>
        <p:spPr bwMode="auto">
          <a:xfrm>
            <a:off x="3100479"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p>
        </p:txBody>
      </p:sp>
      <p:sp>
        <p:nvSpPr>
          <p:cNvPr id="45" name="Rectangle 78"/>
          <p:cNvSpPr>
            <a:spLocks noChangeArrowheads="1"/>
          </p:cNvSpPr>
          <p:nvPr/>
        </p:nvSpPr>
        <p:spPr bwMode="auto">
          <a:xfrm>
            <a:off x="3823795"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p>
        </p:txBody>
      </p:sp>
      <p:sp>
        <p:nvSpPr>
          <p:cNvPr id="46" name="Rectangle 79"/>
          <p:cNvSpPr>
            <a:spLocks noChangeArrowheads="1"/>
          </p:cNvSpPr>
          <p:nvPr/>
        </p:nvSpPr>
        <p:spPr bwMode="auto">
          <a:xfrm>
            <a:off x="6584595"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p>
        </p:txBody>
      </p:sp>
      <p:sp>
        <p:nvSpPr>
          <p:cNvPr id="47" name="Rectangle 80"/>
          <p:cNvSpPr>
            <a:spLocks noChangeArrowheads="1"/>
          </p:cNvSpPr>
          <p:nvPr/>
        </p:nvSpPr>
        <p:spPr bwMode="auto">
          <a:xfrm>
            <a:off x="1739158" y="210096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p>
        </p:txBody>
      </p:sp>
      <p:sp>
        <p:nvSpPr>
          <p:cNvPr id="48" name="Text Box 81"/>
          <p:cNvSpPr txBox="1">
            <a:spLocks noChangeArrowheads="1"/>
          </p:cNvSpPr>
          <p:nvPr/>
        </p:nvSpPr>
        <p:spPr bwMode="auto">
          <a:xfrm>
            <a:off x="5466144" y="209020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p>
        </p:txBody>
      </p:sp>
      <p:grpSp>
        <p:nvGrpSpPr>
          <p:cNvPr id="51" name="Group 109"/>
          <p:cNvGrpSpPr/>
          <p:nvPr/>
        </p:nvGrpSpPr>
        <p:grpSpPr bwMode="auto">
          <a:xfrm>
            <a:off x="4218523" y="1777948"/>
            <a:ext cx="2311976" cy="676676"/>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1962" eaLnBrk="0" hangingPunct="0"/>
              <a:r>
                <a:rPr kumimoji="1" lang="en-US" altLang="zh-CN" sz="1200" b="1" dirty="0">
                  <a:solidFill>
                    <a:prstClr val="white"/>
                  </a:solidFill>
                  <a:latin typeface="微软雅黑" panose="020B0503020204020204" pitchFamily="34" charset="-122"/>
                  <a:ea typeface="微软雅黑" panose="020B0503020204020204" pitchFamily="34" charset="-122"/>
                </a:rPr>
                <a:t>IP </a:t>
              </a:r>
              <a:r>
                <a:rPr kumimoji="1" lang="zh-CN" altLang="en-US" sz="1200" b="1" dirty="0">
                  <a:solidFill>
                    <a:prstClr val="white"/>
                  </a:solidFill>
                  <a:latin typeface="微软雅黑" panose="020B0503020204020204" pitchFamily="34" charset="-122"/>
                  <a:ea typeface="微软雅黑" panose="020B0503020204020204" pitchFamily="34" charset="-122"/>
                </a:rPr>
                <a:t>数据报</a:t>
              </a:r>
            </a:p>
          </p:txBody>
        </p:sp>
      </p:grpSp>
      <p:sp>
        <p:nvSpPr>
          <p:cNvPr id="55" name="矩形 54"/>
          <p:cNvSpPr/>
          <p:nvPr/>
        </p:nvSpPr>
        <p:spPr>
          <a:xfrm>
            <a:off x="985801" y="1157253"/>
            <a:ext cx="7114032" cy="492443"/>
          </a:xfrm>
          <a:prstGeom prst="rect">
            <a:avLst/>
          </a:prstGeom>
          <a:solidFill>
            <a:srgbClr val="0000CC"/>
          </a:solidFill>
        </p:spPr>
        <p:txBody>
          <a:bodyPr wrap="square" lIns="91436" tIns="45718" rIns="91436" bIns="45718">
            <a:spAutoFit/>
          </a:bodyPr>
          <a:lstStyle/>
          <a:p>
            <a:r>
              <a:rPr lang="zh-CN" altLang="en-US" sz="1300" b="1" dirty="0">
                <a:solidFill>
                  <a:prstClr val="white"/>
                </a:solidFill>
                <a:latin typeface="微软雅黑" panose="020B0503020204020204" pitchFamily="34" charset="-122"/>
                <a:ea typeface="微软雅黑" panose="020B0503020204020204" pitchFamily="34" charset="-122"/>
              </a:rPr>
              <a:t>在帧的前面插入（硬件生成）的 </a:t>
            </a:r>
            <a:r>
              <a:rPr lang="en-US" altLang="zh-CN" sz="1300" b="1" dirty="0">
                <a:solidFill>
                  <a:prstClr val="white"/>
                </a:solidFill>
                <a:latin typeface="微软雅黑" panose="020B0503020204020204" pitchFamily="34" charset="-122"/>
                <a:ea typeface="微软雅黑" panose="020B0503020204020204" pitchFamily="34" charset="-122"/>
              </a:rPr>
              <a:t>8 </a:t>
            </a:r>
            <a:r>
              <a:rPr lang="zh-CN" altLang="en-US" sz="1300" b="1" dirty="0">
                <a:solidFill>
                  <a:prstClr val="white"/>
                </a:solidFill>
                <a:latin typeface="微软雅黑" panose="020B0503020204020204" pitchFamily="34" charset="-122"/>
                <a:ea typeface="微软雅黑" panose="020B0503020204020204" pitchFamily="34" charset="-122"/>
              </a:rPr>
              <a:t>字节中，第一个字段共 </a:t>
            </a:r>
            <a:r>
              <a:rPr lang="en-US" altLang="zh-CN" sz="1300" b="1" dirty="0">
                <a:solidFill>
                  <a:prstClr val="white"/>
                </a:solidFill>
                <a:latin typeface="微软雅黑" panose="020B0503020204020204" pitchFamily="34" charset="-122"/>
                <a:ea typeface="微软雅黑" panose="020B0503020204020204" pitchFamily="34" charset="-122"/>
              </a:rPr>
              <a:t>7 </a:t>
            </a:r>
            <a:r>
              <a:rPr lang="zh-CN" altLang="en-US" sz="1300" b="1" dirty="0">
                <a:solidFill>
                  <a:prstClr val="white"/>
                </a:solidFill>
                <a:latin typeface="微软雅黑" panose="020B0503020204020204" pitchFamily="34" charset="-122"/>
                <a:ea typeface="微软雅黑" panose="020B0503020204020204" pitchFamily="34" charset="-122"/>
              </a:rPr>
              <a:t>个字节，是前同步码，用来迅速实现 </a:t>
            </a:r>
            <a:r>
              <a:rPr lang="en-US" altLang="zh-CN" sz="1300" b="1" dirty="0">
                <a:solidFill>
                  <a:prstClr val="white"/>
                </a:solidFill>
                <a:latin typeface="微软雅黑" panose="020B0503020204020204" pitchFamily="34" charset="-122"/>
                <a:ea typeface="微软雅黑" panose="020B0503020204020204" pitchFamily="34" charset="-122"/>
              </a:rPr>
              <a:t>MAC </a:t>
            </a:r>
            <a:r>
              <a:rPr lang="zh-CN" altLang="en-US" sz="1300" b="1" dirty="0">
                <a:solidFill>
                  <a:prstClr val="white"/>
                </a:solidFill>
                <a:latin typeface="微软雅黑" panose="020B0503020204020204" pitchFamily="34" charset="-122"/>
                <a:ea typeface="微软雅黑" panose="020B0503020204020204" pitchFamily="34" charset="-122"/>
              </a:rPr>
              <a:t>帧的比特同步。第二个字段 </a:t>
            </a:r>
            <a:r>
              <a:rPr lang="en-US" altLang="zh-CN" sz="1300" b="1" dirty="0">
                <a:solidFill>
                  <a:prstClr val="white"/>
                </a:solidFill>
                <a:latin typeface="微软雅黑" panose="020B0503020204020204" pitchFamily="34" charset="-122"/>
                <a:ea typeface="微软雅黑" panose="020B0503020204020204" pitchFamily="34" charset="-122"/>
              </a:rPr>
              <a:t>1 </a:t>
            </a:r>
            <a:r>
              <a:rPr lang="zh-CN" altLang="en-US" sz="1300" b="1" dirty="0">
                <a:solidFill>
                  <a:prstClr val="white"/>
                </a:solidFill>
                <a:latin typeface="微软雅黑" panose="020B0503020204020204" pitchFamily="34" charset="-122"/>
                <a:ea typeface="微软雅黑" panose="020B0503020204020204" pitchFamily="34" charset="-122"/>
              </a:rPr>
              <a:t>个字节是帧开始定界符，表示后面的信息就是 </a:t>
            </a:r>
            <a:r>
              <a:rPr lang="en-US" altLang="zh-CN" sz="1300" b="1" dirty="0">
                <a:solidFill>
                  <a:prstClr val="white"/>
                </a:solidFill>
                <a:latin typeface="微软雅黑" panose="020B0503020204020204" pitchFamily="34" charset="-122"/>
                <a:ea typeface="微软雅黑" panose="020B0503020204020204" pitchFamily="34" charset="-122"/>
              </a:rPr>
              <a:t>MAC </a:t>
            </a:r>
            <a:r>
              <a:rPr lang="zh-CN" altLang="en-US" sz="1300" b="1" dirty="0">
                <a:solidFill>
                  <a:prstClr val="white"/>
                </a:solidFill>
                <a:latin typeface="微软雅黑" panose="020B0503020204020204" pitchFamily="34" charset="-122"/>
                <a:ea typeface="微软雅黑" panose="020B0503020204020204" pitchFamily="34" charset="-122"/>
              </a:rPr>
              <a:t>帧。 </a:t>
            </a:r>
          </a:p>
        </p:txBody>
      </p:sp>
      <p:sp>
        <p:nvSpPr>
          <p:cNvPr id="56" name="矩形 55"/>
          <p:cNvSpPr/>
          <p:nvPr/>
        </p:nvSpPr>
        <p:spPr>
          <a:xfrm>
            <a:off x="5029200" y="3422541"/>
            <a:ext cx="2744010" cy="750203"/>
          </a:xfrm>
          <a:prstGeom prst="rect">
            <a:avLst/>
          </a:prstGeom>
          <a:solidFill>
            <a:srgbClr val="008000"/>
          </a:solidFill>
        </p:spPr>
        <p:txBody>
          <a:bodyPr wrap="square" lIns="91436" tIns="45718" rIns="91436" bIns="45718">
            <a:spAutoFit/>
          </a:bodyPr>
          <a:lstStyle/>
          <a:p>
            <a:r>
              <a:rPr lang="zh-CN" altLang="en-US" sz="1400" b="1" dirty="0">
                <a:solidFill>
                  <a:prstClr val="white"/>
                </a:solidFill>
                <a:latin typeface="微软雅黑" panose="020B0503020204020204" pitchFamily="34" charset="-122"/>
                <a:ea typeface="微软雅黑" panose="020B0503020204020204" pitchFamily="34" charset="-122"/>
              </a:rPr>
              <a:t>为了达到比特同步，在传输媒体上实际传送的要比 </a:t>
            </a:r>
            <a:r>
              <a:rPr lang="en-US" altLang="zh-CN" sz="1400" b="1" dirty="0">
                <a:solidFill>
                  <a:prstClr val="white"/>
                </a:solidFill>
                <a:latin typeface="微软雅黑" panose="020B0503020204020204" pitchFamily="34" charset="-122"/>
                <a:ea typeface="微软雅黑" panose="020B0503020204020204" pitchFamily="34" charset="-122"/>
              </a:rPr>
              <a:t>MAC </a:t>
            </a:r>
            <a:r>
              <a:rPr lang="zh-CN" altLang="en-US" sz="1400" b="1" dirty="0">
                <a:solidFill>
                  <a:prstClr val="white"/>
                </a:solidFill>
                <a:latin typeface="微软雅黑" panose="020B0503020204020204" pitchFamily="34" charset="-122"/>
                <a:ea typeface="微软雅黑" panose="020B0503020204020204" pitchFamily="34" charset="-122"/>
              </a:rPr>
              <a:t>帧还多 </a:t>
            </a:r>
            <a:r>
              <a:rPr lang="en-US" altLang="zh-CN" sz="1400" b="1" dirty="0">
                <a:solidFill>
                  <a:prstClr val="white"/>
                </a:solidFill>
                <a:latin typeface="微软雅黑" panose="020B0503020204020204" pitchFamily="34" charset="-122"/>
                <a:ea typeface="微软雅黑" panose="020B0503020204020204" pitchFamily="34" charset="-122"/>
              </a:rPr>
              <a:t>8 </a:t>
            </a:r>
            <a:r>
              <a:rPr lang="zh-CN" altLang="en-US" sz="1400" b="1" dirty="0">
                <a:solidFill>
                  <a:prstClr val="white"/>
                </a:solidFill>
                <a:latin typeface="微软雅黑" panose="020B0503020204020204" pitchFamily="34" charset="-122"/>
                <a:ea typeface="微软雅黑" panose="020B0503020204020204" pitchFamily="34" charset="-122"/>
              </a:rPr>
              <a:t>个字节</a:t>
            </a:r>
          </a:p>
        </p:txBody>
      </p:sp>
    </p:spTree>
    <p:extLst>
      <p:ext uri="{BB962C8B-B14F-4D97-AF65-F5344CB8AC3E}">
        <p14:creationId xmlns:p14="http://schemas.microsoft.com/office/powerpoint/2010/main" val="391851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72778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6" name="矩形 5"/>
          <p:cNvSpPr/>
          <p:nvPr/>
        </p:nvSpPr>
        <p:spPr>
          <a:xfrm>
            <a:off x="616085" y="676400"/>
            <a:ext cx="2067297" cy="400110"/>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无效的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 </a:t>
            </a:r>
          </a:p>
        </p:txBody>
      </p:sp>
      <p:sp>
        <p:nvSpPr>
          <p:cNvPr id="7" name="矩形 6"/>
          <p:cNvSpPr/>
          <p:nvPr/>
        </p:nvSpPr>
        <p:spPr>
          <a:xfrm>
            <a:off x="616084" y="1041898"/>
            <a:ext cx="7960988" cy="1785104"/>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帧的长度不是整数个字节；</a:t>
            </a:r>
          </a:p>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用收到的帧检验序列 </a:t>
            </a:r>
            <a:r>
              <a:rPr lang="en-US" altLang="zh-CN" sz="2000" b="1" dirty="0">
                <a:solidFill>
                  <a:prstClr val="black"/>
                </a:solidFill>
                <a:latin typeface="微软雅黑" panose="020B0503020204020204" pitchFamily="34" charset="-122"/>
                <a:ea typeface="微软雅黑" panose="020B0503020204020204" pitchFamily="34" charset="-122"/>
              </a:rPr>
              <a:t>FCS </a:t>
            </a:r>
            <a:r>
              <a:rPr lang="zh-CN" altLang="en-US" sz="2000" b="1" dirty="0">
                <a:solidFill>
                  <a:prstClr val="black"/>
                </a:solidFill>
                <a:latin typeface="微软雅黑" panose="020B0503020204020204" pitchFamily="34" charset="-122"/>
                <a:ea typeface="微软雅黑" panose="020B0503020204020204" pitchFamily="34" charset="-122"/>
              </a:rPr>
              <a:t>查出有差错；</a:t>
            </a:r>
          </a:p>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数据字段的长度不在 </a:t>
            </a:r>
            <a:r>
              <a:rPr lang="en-US" altLang="zh-CN" sz="2000" b="1" dirty="0">
                <a:solidFill>
                  <a:prstClr val="black"/>
                </a:solidFill>
                <a:latin typeface="微软雅黑" panose="020B0503020204020204" pitchFamily="34" charset="-122"/>
                <a:ea typeface="微软雅黑" panose="020B0503020204020204" pitchFamily="34" charset="-122"/>
              </a:rPr>
              <a:t>46 ~ 1500 </a:t>
            </a:r>
            <a:r>
              <a:rPr lang="zh-CN" altLang="en-US" sz="2000" b="1" dirty="0">
                <a:solidFill>
                  <a:prstClr val="black"/>
                </a:solidFill>
                <a:latin typeface="微软雅黑" panose="020B0503020204020204" pitchFamily="34" charset="-122"/>
                <a:ea typeface="微软雅黑" panose="020B0503020204020204" pitchFamily="34" charset="-122"/>
              </a:rPr>
              <a:t>字节之间；有效的 </a:t>
            </a:r>
            <a:r>
              <a:rPr lang="en-US" altLang="zh-CN" sz="2000" b="1" dirty="0">
                <a:solidFill>
                  <a:prstClr val="black"/>
                </a:solidFill>
                <a:latin typeface="微软雅黑" panose="020B0503020204020204" pitchFamily="34" charset="-122"/>
                <a:ea typeface="微软雅黑" panose="020B0503020204020204" pitchFamily="34" charset="-122"/>
              </a:rPr>
              <a:t>MAC </a:t>
            </a:r>
            <a:r>
              <a:rPr lang="zh-CN" altLang="en-US" sz="2000" b="1" dirty="0">
                <a:solidFill>
                  <a:prstClr val="black"/>
                </a:solidFill>
                <a:latin typeface="微软雅黑" panose="020B0503020204020204" pitchFamily="34" charset="-122"/>
                <a:ea typeface="微软雅黑" panose="020B0503020204020204" pitchFamily="34" charset="-122"/>
              </a:rPr>
              <a:t>帧长度为 </a:t>
            </a:r>
            <a:r>
              <a:rPr lang="en-US" altLang="zh-CN" sz="2000" b="1" dirty="0">
                <a:solidFill>
                  <a:prstClr val="black"/>
                </a:solidFill>
                <a:latin typeface="微软雅黑" panose="020B0503020204020204" pitchFamily="34" charset="-122"/>
                <a:ea typeface="微软雅黑" panose="020B0503020204020204" pitchFamily="34" charset="-122"/>
              </a:rPr>
              <a:t>64 ~ 1518 </a:t>
            </a:r>
            <a:r>
              <a:rPr lang="zh-CN" altLang="en-US" sz="2000" b="1" dirty="0">
                <a:solidFill>
                  <a:prstClr val="black"/>
                </a:solidFill>
                <a:latin typeface="微软雅黑" panose="020B0503020204020204" pitchFamily="34" charset="-122"/>
                <a:ea typeface="微软雅黑" panose="020B0503020204020204" pitchFamily="34" charset="-122"/>
              </a:rPr>
              <a:t>字节之间。</a:t>
            </a:r>
          </a:p>
        </p:txBody>
      </p:sp>
      <p:sp>
        <p:nvSpPr>
          <p:cNvPr id="8" name="对角圆角矩形 7"/>
          <p:cNvSpPr/>
          <p:nvPr/>
        </p:nvSpPr>
        <p:spPr>
          <a:xfrm>
            <a:off x="502922" y="3240597"/>
            <a:ext cx="8129015" cy="96564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9" name="矩形 8"/>
          <p:cNvSpPr/>
          <p:nvPr/>
        </p:nvSpPr>
        <p:spPr>
          <a:xfrm>
            <a:off x="1133856" y="3371326"/>
            <a:ext cx="7214616" cy="715577"/>
          </a:xfrm>
          <a:prstGeom prst="rect">
            <a:avLst/>
          </a:prstGeom>
        </p:spPr>
        <p:txBody>
          <a:bodyPr wrap="square" lIns="91436" tIns="45718" rIns="91436" bIns="45718">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对于检查出的无效 </a:t>
            </a:r>
            <a:r>
              <a:rPr lang="en-US" altLang="zh-CN" sz="2000" b="1" dirty="0">
                <a:solidFill>
                  <a:prstClr val="white"/>
                </a:solidFill>
                <a:latin typeface="微软雅黑" panose="020B0503020204020204" pitchFamily="34" charset="-122"/>
                <a:ea typeface="微软雅黑" panose="020B0503020204020204" pitchFamily="34" charset="-122"/>
              </a:rPr>
              <a:t>MAC </a:t>
            </a:r>
            <a:r>
              <a:rPr lang="zh-CN" altLang="en-US" sz="2000" b="1" dirty="0">
                <a:solidFill>
                  <a:prstClr val="white"/>
                </a:solidFill>
                <a:latin typeface="微软雅黑" panose="020B0503020204020204" pitchFamily="34" charset="-122"/>
                <a:ea typeface="微软雅黑" panose="020B0503020204020204" pitchFamily="34" charset="-122"/>
              </a:rPr>
              <a:t>帧就简单地丢弃。以太网不负责重传丢弃的帧。 </a:t>
            </a:r>
          </a:p>
        </p:txBody>
      </p:sp>
    </p:spTree>
    <p:extLst>
      <p:ext uri="{BB962C8B-B14F-4D97-AF65-F5344CB8AC3E}">
        <p14:creationId xmlns:p14="http://schemas.microsoft.com/office/powerpoint/2010/main" val="253310871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2" y="72778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6" name="矩形 5"/>
          <p:cNvSpPr/>
          <p:nvPr/>
        </p:nvSpPr>
        <p:spPr>
          <a:xfrm>
            <a:off x="616085" y="676401"/>
            <a:ext cx="2002467" cy="403954"/>
          </a:xfrm>
          <a:prstGeom prst="rect">
            <a:avLst/>
          </a:prstGeom>
        </p:spPr>
        <p:txBody>
          <a:bodyPr wrap="none" lIns="91436" tIns="45718" rIns="91436" bIns="45718">
            <a:spAutoFit/>
          </a:bodyPr>
          <a:lstStyle/>
          <a:p>
            <a:r>
              <a:rPr lang="zh-CN" altLang="en-US" sz="2000" b="1">
                <a:solidFill>
                  <a:prstClr val="black"/>
                </a:solidFill>
                <a:latin typeface="微软雅黑" panose="020B0503020204020204" pitchFamily="34" charset="-122"/>
                <a:ea typeface="微软雅黑" panose="020B0503020204020204" pitchFamily="34" charset="-122"/>
              </a:rPr>
              <a:t>解决的三个问题</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616084" y="1041897"/>
            <a:ext cx="7960988" cy="3901068"/>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en-US" altLang="zh-CN" sz="2000" b="1">
                <a:solidFill>
                  <a:prstClr val="black"/>
                </a:solidFill>
                <a:latin typeface="微软雅黑" panose="020B0503020204020204" pitchFamily="34" charset="-122"/>
                <a:ea typeface="微软雅黑" panose="020B0503020204020204" pitchFamily="34" charset="-122"/>
              </a:rPr>
              <a:t>MAC</a:t>
            </a:r>
            <a:r>
              <a:rPr lang="zh-CN" altLang="en-US" sz="2000" b="1">
                <a:solidFill>
                  <a:prstClr val="black"/>
                </a:solidFill>
                <a:latin typeface="微软雅黑" panose="020B0503020204020204" pitchFamily="34" charset="-122"/>
                <a:ea typeface="微软雅黑" panose="020B0503020204020204" pitchFamily="34" charset="-122"/>
              </a:rPr>
              <a:t>子层如何知道从收到的以太网帧中取多少个字节的数据交给上层协议？</a:t>
            </a:r>
            <a:r>
              <a:rPr lang="en-US" altLang="zh-CN" sz="2000" b="1">
                <a:solidFill>
                  <a:srgbClr val="FF0000"/>
                </a:solidFill>
                <a:latin typeface="微软雅黑" panose="020B0503020204020204" pitchFamily="34" charset="-122"/>
                <a:ea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rPr>
              <a:t>曼彻斯特编码，发送方网络适配器的接口上的电压不在发生变化。</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zh-CN" altLang="en-US" sz="2000" b="1">
                <a:solidFill>
                  <a:prstClr val="black"/>
                </a:solidFill>
                <a:latin typeface="微软雅黑" panose="020B0503020204020204" pitchFamily="34" charset="-122"/>
                <a:ea typeface="微软雅黑" panose="020B0503020204020204" pitchFamily="34" charset="-122"/>
              </a:rPr>
              <a:t>长度小于</a:t>
            </a:r>
            <a:r>
              <a:rPr lang="en-US" altLang="zh-CN" sz="2000" b="1">
                <a:solidFill>
                  <a:prstClr val="black"/>
                </a:solidFill>
                <a:latin typeface="微软雅黑" panose="020B0503020204020204" pitchFamily="34" charset="-122"/>
                <a:ea typeface="微软雅黑" panose="020B0503020204020204" pitchFamily="34" charset="-122"/>
              </a:rPr>
              <a:t>46</a:t>
            </a:r>
            <a:r>
              <a:rPr lang="zh-CN" altLang="en-US" sz="2000" b="1">
                <a:solidFill>
                  <a:prstClr val="black"/>
                </a:solidFill>
                <a:latin typeface="微软雅黑" panose="020B0503020204020204" pitchFamily="34" charset="-122"/>
                <a:ea typeface="微软雅黑" panose="020B0503020204020204" pitchFamily="34" charset="-122"/>
              </a:rPr>
              <a:t>字节，</a:t>
            </a:r>
            <a:r>
              <a:rPr lang="en-US" altLang="zh-CN" sz="2000" b="1">
                <a:solidFill>
                  <a:prstClr val="black"/>
                </a:solidFill>
                <a:latin typeface="微软雅黑" panose="020B0503020204020204" pitchFamily="34" charset="-122"/>
                <a:ea typeface="微软雅黑" panose="020B0503020204020204" pitchFamily="34" charset="-122"/>
              </a:rPr>
              <a:t>IP</a:t>
            </a:r>
            <a:r>
              <a:rPr lang="zh-CN" altLang="en-US" sz="2000" b="1">
                <a:solidFill>
                  <a:prstClr val="black"/>
                </a:solidFill>
                <a:latin typeface="微软雅黑" panose="020B0503020204020204" pitchFamily="34" charset="-122"/>
                <a:ea typeface="微软雅黑" panose="020B0503020204020204" pitchFamily="34" charset="-122"/>
              </a:rPr>
              <a:t>层如何知道有没有填充字段</a:t>
            </a:r>
            <a:r>
              <a:rPr lang="en-US" altLang="zh-CN" sz="2000" b="1">
                <a:solidFill>
                  <a:srgbClr val="FF0000"/>
                </a:solidFill>
                <a:latin typeface="微软雅黑" panose="020B0503020204020204" pitchFamily="34" charset="-122"/>
                <a:ea typeface="微软雅黑" panose="020B0503020204020204" pitchFamily="34" charset="-122"/>
              </a:rPr>
              <a:t>--IP</a:t>
            </a:r>
            <a:r>
              <a:rPr lang="zh-CN" altLang="en-US" sz="2000" b="1">
                <a:solidFill>
                  <a:srgbClr val="FF0000"/>
                </a:solidFill>
                <a:latin typeface="微软雅黑" panose="020B0503020204020204" pitchFamily="34" charset="-122"/>
                <a:ea typeface="微软雅黑" panose="020B0503020204020204" pitchFamily="34" charset="-122"/>
              </a:rPr>
              <a:t>协议有总长度字段，如果“</a:t>
            </a:r>
            <a:r>
              <a:rPr lang="en-US" altLang="zh-CN" sz="2000" b="1">
                <a:solidFill>
                  <a:srgbClr val="FF0000"/>
                </a:solidFill>
                <a:latin typeface="微软雅黑" panose="020B0503020204020204" pitchFamily="34" charset="-122"/>
                <a:ea typeface="微软雅黑" panose="020B0503020204020204" pitchFamily="34" charset="-122"/>
              </a:rPr>
              <a:t>IP</a:t>
            </a:r>
            <a:r>
              <a:rPr lang="zh-CN" altLang="en-US" sz="2000" b="1">
                <a:solidFill>
                  <a:srgbClr val="FF0000"/>
                </a:solidFill>
                <a:latin typeface="微软雅黑" panose="020B0503020204020204" pitchFamily="34" charset="-122"/>
                <a:ea typeface="微软雅黑" panose="020B0503020204020204" pitchFamily="34" charset="-122"/>
              </a:rPr>
              <a:t>数据报的总长度“小于</a:t>
            </a:r>
            <a:r>
              <a:rPr lang="en-US" altLang="zh-CN" sz="2000" b="1">
                <a:solidFill>
                  <a:srgbClr val="FF0000"/>
                </a:solidFill>
                <a:latin typeface="微软雅黑" panose="020B0503020204020204" pitchFamily="34" charset="-122"/>
                <a:ea typeface="微软雅黑" panose="020B0503020204020204" pitchFamily="34" charset="-122"/>
              </a:rPr>
              <a:t>46</a:t>
            </a:r>
            <a:r>
              <a:rPr lang="zh-CN" altLang="en-US" sz="2000" b="1">
                <a:solidFill>
                  <a:srgbClr val="FF0000"/>
                </a:solidFill>
                <a:latin typeface="微软雅黑" panose="020B0503020204020204" pitchFamily="34" charset="-122"/>
                <a:ea typeface="微软雅黑" panose="020B0503020204020204" pitchFamily="34" charset="-122"/>
              </a:rPr>
              <a:t>，可计算出数据是多少字节；</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zh-CN" altLang="en-US" sz="2000" b="1">
                <a:solidFill>
                  <a:prstClr val="black"/>
                </a:solidFill>
                <a:latin typeface="微软雅黑" panose="020B0503020204020204" pitchFamily="34" charset="-122"/>
                <a:ea typeface="微软雅黑" panose="020B0503020204020204" pitchFamily="34" charset="-122"/>
              </a:rPr>
              <a:t>为什么要在传输媒体上在帧的基础上多传送</a:t>
            </a:r>
            <a:r>
              <a:rPr lang="en-US" altLang="zh-CN" sz="2000" b="1">
                <a:solidFill>
                  <a:prstClr val="black"/>
                </a:solidFill>
                <a:latin typeface="微软雅黑" panose="020B0503020204020204" pitchFamily="34" charset="-122"/>
                <a:ea typeface="微软雅黑" panose="020B0503020204020204" pitchFamily="34" charset="-122"/>
              </a:rPr>
              <a:t>8</a:t>
            </a:r>
            <a:r>
              <a:rPr lang="zh-CN" altLang="en-US" sz="2000" b="1">
                <a:solidFill>
                  <a:prstClr val="black"/>
                </a:solidFill>
                <a:latin typeface="微软雅黑" panose="020B0503020204020204" pitchFamily="34" charset="-122"/>
                <a:ea typeface="微软雅黑" panose="020B0503020204020204" pitchFamily="34" charset="-122"/>
              </a:rPr>
              <a:t>字节前导码。</a:t>
            </a:r>
            <a:r>
              <a:rPr lang="en-US" altLang="zh-CN" sz="2000" b="1">
                <a:solidFill>
                  <a:srgbClr val="FF0000"/>
                </a:solidFill>
                <a:latin typeface="微软雅黑" panose="020B0503020204020204" pitchFamily="34" charset="-122"/>
                <a:ea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rPr>
              <a:t>适配器的时钟与到达的比特流同步。</a:t>
            </a:r>
            <a:r>
              <a:rPr lang="en-US" altLang="zh-CN" sz="2000" b="1">
                <a:solidFill>
                  <a:srgbClr val="FF0000"/>
                </a:solidFill>
                <a:latin typeface="微软雅黑" panose="020B0503020204020204" pitchFamily="34" charset="-122"/>
                <a:ea typeface="微软雅黑" panose="020B0503020204020204" pitchFamily="34" charset="-122"/>
              </a:rPr>
              <a:t>SONET/SDH</a:t>
            </a:r>
            <a:r>
              <a:rPr lang="zh-CN" altLang="en-US" sz="2000" b="1">
                <a:solidFill>
                  <a:srgbClr val="FF0000"/>
                </a:solidFill>
                <a:latin typeface="微软雅黑" panose="020B0503020204020204" pitchFamily="34" charset="-122"/>
                <a:ea typeface="微软雅黑" panose="020B0503020204020204" pitchFamily="34" charset="-122"/>
              </a:rPr>
              <a:t>进行同步传输</a:t>
            </a:r>
            <a:r>
              <a:rPr lang="zh-CN" altLang="en-US" sz="2000" b="1">
                <a:solidFill>
                  <a:srgbClr val="1F497D">
                    <a:lumMod val="75000"/>
                  </a:srgbClr>
                </a:solidFill>
                <a:latin typeface="微软雅黑" panose="020B0503020204020204" pitchFamily="34" charset="-122"/>
                <a:ea typeface="微软雅黑" panose="020B0503020204020204" pitchFamily="34" charset="-122"/>
              </a:rPr>
              <a:t>不</a:t>
            </a:r>
            <a:r>
              <a:rPr lang="zh-CN" altLang="en-US" sz="2000" b="1">
                <a:solidFill>
                  <a:srgbClr val="FF0000"/>
                </a:solidFill>
                <a:latin typeface="微软雅黑" panose="020B0503020204020204" pitchFamily="34" charset="-122"/>
                <a:ea typeface="微软雅黑" panose="020B0503020204020204" pitchFamily="34" charset="-122"/>
              </a:rPr>
              <a:t>需要前同步码。</a:t>
            </a:r>
            <a:endParaRPr lang="en-US" altLang="zh-CN" sz="2000" b="1">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435878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2629135" y="279349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7" name="Rectangle 9"/>
          <p:cNvSpPr>
            <a:spLocks noChangeArrowheads="1"/>
          </p:cNvSpPr>
          <p:nvPr/>
        </p:nvSpPr>
        <p:spPr bwMode="auto">
          <a:xfrm>
            <a:off x="2629135" y="158318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8" name="Rectangle 10"/>
          <p:cNvSpPr>
            <a:spLocks noChangeArrowheads="1"/>
          </p:cNvSpPr>
          <p:nvPr/>
        </p:nvSpPr>
        <p:spPr bwMode="auto">
          <a:xfrm>
            <a:off x="2629135" y="21896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9" name="Rectangle 27"/>
          <p:cNvSpPr>
            <a:spLocks noChangeArrowheads="1"/>
          </p:cNvSpPr>
          <p:nvPr/>
        </p:nvSpPr>
        <p:spPr bwMode="auto">
          <a:xfrm>
            <a:off x="639732" y="158318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eaLnBrk="0" hangingPunct="0"/>
            <a:endParaRPr lang="fr-FR">
              <a:latin typeface="宋体" panose="02010600030101010101" pitchFamily="2" charset="-122"/>
            </a:endParaRPr>
          </a:p>
        </p:txBody>
      </p:sp>
      <p:sp>
        <p:nvSpPr>
          <p:cNvPr id="20" name="Rectangle 29"/>
          <p:cNvSpPr>
            <a:spLocks noChangeArrowheads="1"/>
          </p:cNvSpPr>
          <p:nvPr/>
        </p:nvSpPr>
        <p:spPr bwMode="auto">
          <a:xfrm>
            <a:off x="648621" y="1678117"/>
            <a:ext cx="1627651" cy="1027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3.4</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扩展的</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21" name="Line 16"/>
          <p:cNvSpPr>
            <a:spLocks noChangeShapeType="1"/>
          </p:cNvSpPr>
          <p:nvPr/>
        </p:nvSpPr>
        <p:spPr bwMode="auto">
          <a:xfrm>
            <a:off x="3637198" y="1511748"/>
            <a:ext cx="0" cy="1945829"/>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22" name="Rectangle 8"/>
          <p:cNvSpPr>
            <a:spLocks noChangeArrowheads="1"/>
          </p:cNvSpPr>
          <p:nvPr/>
        </p:nvSpPr>
        <p:spPr bwMode="auto">
          <a:xfrm>
            <a:off x="2700575" y="1329184"/>
            <a:ext cx="5472113" cy="193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3.4.1                               </a:t>
            </a:r>
            <a:r>
              <a:rPr lang="zh-CN" altLang="en-US" sz="2000" b="1" dirty="0">
                <a:solidFill>
                  <a:schemeClr val="bg1"/>
                </a:solidFill>
                <a:latin typeface="微软雅黑" panose="020B0503020204020204" pitchFamily="34" charset="-122"/>
                <a:ea typeface="微软雅黑" panose="020B0503020204020204" pitchFamily="34" charset="-122"/>
              </a:rPr>
              <a:t>在物理层扩展以太网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3.4.2                        </a:t>
            </a:r>
            <a:r>
              <a:rPr lang="zh-CN" altLang="en-US" sz="2000" b="1" dirty="0">
                <a:solidFill>
                  <a:schemeClr val="bg1"/>
                </a:solidFill>
                <a:latin typeface="微软雅黑" panose="020B0503020204020204" pitchFamily="34" charset="-122"/>
                <a:ea typeface="微软雅黑" panose="020B0503020204020204" pitchFamily="34" charset="-122"/>
              </a:rPr>
              <a:t>在数据链路层扩展以太网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3.4.3                                            </a:t>
            </a:r>
            <a:r>
              <a:rPr lang="zh-CN" altLang="en-US" sz="2000" b="1" dirty="0">
                <a:solidFill>
                  <a:schemeClr val="bg1"/>
                </a:solidFill>
                <a:latin typeface="微软雅黑" panose="020B0503020204020204" pitchFamily="34" charset="-122"/>
                <a:ea typeface="微软雅黑" panose="020B0503020204020204" pitchFamily="34" charset="-122"/>
              </a:rPr>
              <a:t>虚拟局域网</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02922" y="1704739"/>
            <a:ext cx="8129015" cy="3045307"/>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81" name="矩形 80"/>
          <p:cNvSpPr/>
          <p:nvPr/>
        </p:nvSpPr>
        <p:spPr>
          <a:xfrm>
            <a:off x="1288929" y="4442270"/>
            <a:ext cx="1704544" cy="311621"/>
          </a:xfrm>
          <a:prstGeom prst="rect">
            <a:avLst/>
          </a:prstGeom>
        </p:spPr>
        <p:txBody>
          <a:bodyPr wrap="square" lIns="91436" tIns="45718" rIns="91436" bIns="45718">
            <a:spAutoFit/>
          </a:bodyPr>
          <a:lstStyle/>
          <a:p>
            <a:pPr algn="ctr"/>
            <a:r>
              <a:rPr lang="zh-CN" altLang="zh-CN" sz="1400" b="1" dirty="0">
                <a:latin typeface="微软雅黑" panose="020B0503020204020204" pitchFamily="34" charset="-122"/>
                <a:ea typeface="微软雅黑" panose="020B0503020204020204" pitchFamily="34" charset="-122"/>
              </a:rPr>
              <a:t>三个独立的以太网</a:t>
            </a:r>
            <a:endParaRPr lang="en-US" altLang="zh-CN" sz="1400" b="1" dirty="0">
              <a:latin typeface="微软雅黑" panose="020B0503020204020204" pitchFamily="34" charset="-122"/>
              <a:ea typeface="微软雅黑" panose="020B0503020204020204" pitchFamily="34" charset="-122"/>
            </a:endParaRPr>
          </a:p>
        </p:txBody>
      </p:sp>
      <p:sp>
        <p:nvSpPr>
          <p:cNvPr id="82" name="矩形 81"/>
          <p:cNvSpPr/>
          <p:nvPr/>
        </p:nvSpPr>
        <p:spPr>
          <a:xfrm>
            <a:off x="5421639" y="3991612"/>
            <a:ext cx="1713298" cy="311621"/>
          </a:xfrm>
          <a:prstGeom prst="rect">
            <a:avLst/>
          </a:prstGeom>
        </p:spPr>
        <p:txBody>
          <a:bodyPr wrap="square" lIns="91436" tIns="45718" rIns="91436" bIns="45718">
            <a:spAutoFit/>
          </a:bodyPr>
          <a:lstStyle/>
          <a:p>
            <a:pPr algn="ctr"/>
            <a:r>
              <a:rPr lang="zh-CN" altLang="zh-CN" sz="1400" b="1" dirty="0">
                <a:latin typeface="微软雅黑" panose="020B0503020204020204" pitchFamily="34" charset="-122"/>
                <a:ea typeface="微软雅黑" panose="020B0503020204020204" pitchFamily="34" charset="-122"/>
              </a:rPr>
              <a:t>一个扩展的以太网</a:t>
            </a:r>
            <a:endParaRPr lang="zh-CN" altLang="en-US" sz="1400" b="1" dirty="0">
              <a:latin typeface="微软雅黑" panose="020B0503020204020204" pitchFamily="34" charset="-122"/>
              <a:ea typeface="微软雅黑" panose="020B0503020204020204" pitchFamily="34" charset="-122"/>
            </a:endParaRPr>
          </a:p>
        </p:txBody>
      </p:sp>
      <p:sp>
        <p:nvSpPr>
          <p:cNvPr id="6" name="Text Box 43"/>
          <p:cNvSpPr txBox="1">
            <a:spLocks noChangeArrowheads="1"/>
          </p:cNvSpPr>
          <p:nvPr/>
        </p:nvSpPr>
        <p:spPr bwMode="auto">
          <a:xfrm>
            <a:off x="832268" y="1667586"/>
            <a:ext cx="65453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三个独立的</a:t>
            </a:r>
            <a:r>
              <a:rPr kumimoji="1" lang="zh-CN" altLang="en-US" sz="1600" b="1">
                <a:solidFill>
                  <a:srgbClr val="CC00CC"/>
                </a:solidFill>
                <a:latin typeface="微软雅黑" panose="020B0503020204020204" pitchFamily="34" charset="-122"/>
                <a:ea typeface="微软雅黑" panose="020B0503020204020204" pitchFamily="34" charset="-122"/>
              </a:rPr>
              <a:t>碰撞域（任何时刻，一个碰撞域中只能有一个站发送数据）</a:t>
            </a:r>
            <a:endParaRPr kumimoji="1" lang="zh-CN" altLang="en-US" sz="1600" b="1" dirty="0">
              <a:solidFill>
                <a:srgbClr val="CC00CC"/>
              </a:solidFill>
              <a:latin typeface="微软雅黑" panose="020B0503020204020204" pitchFamily="34" charset="-122"/>
              <a:ea typeface="微软雅黑" panose="020B0503020204020204" pitchFamily="34" charset="-122"/>
            </a:endParaRPr>
          </a:p>
        </p:txBody>
      </p:sp>
      <p:sp>
        <p:nvSpPr>
          <p:cNvPr id="7" name="AutoShape 77"/>
          <p:cNvSpPr/>
          <p:nvPr/>
        </p:nvSpPr>
        <p:spPr bwMode="auto">
          <a:xfrm rot="5400000" flipV="1">
            <a:off x="2027952" y="711934"/>
            <a:ext cx="182597" cy="2710499"/>
          </a:xfrm>
          <a:prstGeom prst="leftBrace">
            <a:avLst>
              <a:gd name="adj1" fmla="val 113995"/>
              <a:gd name="adj2" fmla="val 50000"/>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grpSp>
        <p:nvGrpSpPr>
          <p:cNvPr id="15" name="组合 14"/>
          <p:cNvGrpSpPr/>
          <p:nvPr/>
        </p:nvGrpSpPr>
        <p:grpSpPr>
          <a:xfrm>
            <a:off x="763571" y="2156715"/>
            <a:ext cx="1299075" cy="1116862"/>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8" name="Text Box 53"/>
            <p:cNvSpPr txBox="1">
              <a:spLocks noChangeArrowheads="1"/>
            </p:cNvSpPr>
            <p:nvPr/>
          </p:nvSpPr>
          <p:spPr bwMode="auto">
            <a:xfrm>
              <a:off x="1133596" y="2075760"/>
              <a:ext cx="599454"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一系 </a:t>
              </a:r>
            </a:p>
          </p:txBody>
        </p:sp>
        <p:pic>
          <p:nvPicPr>
            <p:cNvPr id="1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2139158" y="2156715"/>
            <a:ext cx="1298269" cy="1116862"/>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9" name="Text Box 64"/>
            <p:cNvSpPr txBox="1">
              <a:spLocks noChangeArrowheads="1"/>
            </p:cNvSpPr>
            <p:nvPr/>
          </p:nvSpPr>
          <p:spPr bwMode="auto">
            <a:xfrm>
              <a:off x="2518393" y="2075760"/>
              <a:ext cx="596359"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二系 </a:t>
              </a:r>
            </a:p>
          </p:txBody>
        </p:sp>
        <p:pic>
          <p:nvPicPr>
            <p:cNvPr id="3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1475526" y="3358272"/>
            <a:ext cx="1298269" cy="1116862"/>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0" name="Text Box 75"/>
            <p:cNvSpPr txBox="1">
              <a:spLocks noChangeArrowheads="1"/>
            </p:cNvSpPr>
            <p:nvPr/>
          </p:nvSpPr>
          <p:spPr bwMode="auto">
            <a:xfrm>
              <a:off x="3869818" y="2075760"/>
              <a:ext cx="620416"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三系 </a:t>
              </a:r>
            </a:p>
          </p:txBody>
        </p:sp>
        <p:pic>
          <p:nvPicPr>
            <p:cNvPr id="4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4039200" y="2191781"/>
            <a:ext cx="4374292" cy="1719703"/>
            <a:chOff x="3902170" y="2706553"/>
            <a:chExt cx="4374292" cy="1719703"/>
          </a:xfrm>
        </p:grpSpPr>
        <p:grpSp>
          <p:nvGrpSpPr>
            <p:cNvPr id="3" name="组合 2"/>
            <p:cNvGrpSpPr/>
            <p:nvPr/>
          </p:nvGrpSpPr>
          <p:grpSpPr>
            <a:xfrm>
              <a:off x="3902170" y="3044171"/>
              <a:ext cx="4374292" cy="1382085"/>
              <a:chOff x="3902170" y="3044171"/>
              <a:chExt cx="4374292" cy="1382085"/>
            </a:xfrm>
          </p:grpSpPr>
          <p:sp>
            <p:nvSpPr>
              <p:cNvPr id="45" name="AutoShape 42"/>
              <p:cNvSpPr>
                <a:spLocks noChangeArrowheads="1"/>
              </p:cNvSpPr>
              <p:nvPr/>
            </p:nvSpPr>
            <p:spPr bwMode="auto">
              <a:xfrm>
                <a:off x="3902170" y="3044171"/>
                <a:ext cx="4374292" cy="1382085"/>
              </a:xfrm>
              <a:prstGeom prst="roundRect">
                <a:avLst>
                  <a:gd name="adj" fmla="val 16667"/>
                </a:avLst>
              </a:prstGeom>
              <a:solidFill>
                <a:srgbClr val="66FFFF"/>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9" name="Text Box 46"/>
              <p:cNvSpPr txBox="1">
                <a:spLocks noChangeArrowheads="1"/>
              </p:cNvSpPr>
              <p:nvPr/>
            </p:nvSpPr>
            <p:spPr bwMode="auto">
              <a:xfrm>
                <a:off x="4070260"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一系</a:t>
                </a:r>
              </a:p>
            </p:txBody>
          </p:sp>
          <p:sp>
            <p:nvSpPr>
              <p:cNvPr id="50" name="Text Box 47"/>
              <p:cNvSpPr txBox="1">
                <a:spLocks noChangeArrowheads="1"/>
              </p:cNvSpPr>
              <p:nvPr/>
            </p:nvSpPr>
            <p:spPr bwMode="auto">
              <a:xfrm>
                <a:off x="6660383"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anose="020B0503020204020204" pitchFamily="34" charset="-122"/>
                    <a:ea typeface="微软雅黑" panose="020B0503020204020204" pitchFamily="34" charset="-122"/>
                  </a:rPr>
                  <a:t>三系</a:t>
                </a:r>
              </a:p>
            </p:txBody>
          </p:sp>
          <p:sp>
            <p:nvSpPr>
              <p:cNvPr id="51" name="Text Box 48"/>
              <p:cNvSpPr txBox="1">
                <a:spLocks noChangeArrowheads="1"/>
              </p:cNvSpPr>
              <p:nvPr/>
            </p:nvSpPr>
            <p:spPr bwMode="auto">
              <a:xfrm>
                <a:off x="5357717"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二系</a:t>
                </a:r>
              </a:p>
            </p:txBody>
          </p:sp>
          <p:sp>
            <p:nvSpPr>
              <p:cNvPr id="52" name="Text Box 49"/>
              <p:cNvSpPr txBox="1">
                <a:spLocks noChangeArrowheads="1"/>
              </p:cNvSpPr>
              <p:nvPr/>
            </p:nvSpPr>
            <p:spPr bwMode="auto">
              <a:xfrm>
                <a:off x="4690729" y="3110228"/>
                <a:ext cx="1097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主干集线器</a:t>
                </a: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0"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9"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2959" y="270655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一个更大的碰撞域</a:t>
              </a:r>
            </a:p>
          </p:txBody>
        </p:sp>
        <p:pic>
          <p:nvPicPr>
            <p:cNvPr id="9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109" name="Rectangle 6"/>
          <p:cNvSpPr>
            <a:spLocks noChangeArrowheads="1"/>
          </p:cNvSpPr>
          <p:nvPr/>
        </p:nvSpPr>
        <p:spPr bwMode="auto">
          <a:xfrm>
            <a:off x="2622844" y="518181"/>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
        <p:nvSpPr>
          <p:cNvPr id="110" name="Rectangle 8"/>
          <p:cNvSpPr>
            <a:spLocks noChangeArrowheads="1"/>
          </p:cNvSpPr>
          <p:nvPr/>
        </p:nvSpPr>
        <p:spPr bwMode="auto">
          <a:xfrm>
            <a:off x="361337" y="922276"/>
            <a:ext cx="8277973"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27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使用集线器（波形的整形与放大）扩展：</a:t>
            </a:r>
            <a:r>
              <a:rPr lang="zh-CN" altLang="en-US" b="1" dirty="0">
                <a:latin typeface="微软雅黑" panose="020B0503020204020204" pitchFamily="34" charset="-122"/>
                <a:ea typeface="微软雅黑" panose="020B0503020204020204" pitchFamily="34" charset="-122"/>
              </a:rPr>
              <a:t>将多个以太网段连成更大的、多级星形结构的</a:t>
            </a:r>
            <a:r>
              <a:rPr lang="zh-CN" altLang="en-US" b="1">
                <a:latin typeface="微软雅黑" panose="020B0503020204020204" pitchFamily="34" charset="-122"/>
                <a:ea typeface="微软雅黑" panose="020B0503020204020204" pitchFamily="34" charset="-122"/>
              </a:rPr>
              <a:t>以太网。（距离不能太远，</a:t>
            </a:r>
            <a:r>
              <a:rPr lang="en-US" altLang="zh-CN" b="1">
                <a:latin typeface="微软雅黑" panose="020B0503020204020204" pitchFamily="34" charset="-122"/>
                <a:ea typeface="微软雅黑" panose="020B0503020204020204" pitchFamily="34" charset="-122"/>
              </a:rPr>
              <a:t>100</a:t>
            </a:r>
            <a:r>
              <a:rPr lang="zh-CN" altLang="en-US" b="1">
                <a:latin typeface="微软雅黑" panose="020B0503020204020204" pitchFamily="34" charset="-122"/>
                <a:ea typeface="微软雅黑" panose="020B0503020204020204" pitchFamily="34" charset="-122"/>
              </a:rPr>
              <a:t>米</a:t>
            </a:r>
            <a:r>
              <a:rPr lang="en-US" altLang="zh-CN" b="1">
                <a:latin typeface="微软雅黑" panose="020B0503020204020204" pitchFamily="34" charset="-122"/>
                <a:ea typeface="微软雅黑" panose="020B0503020204020204" pitchFamily="34" charset="-122"/>
              </a:rPr>
              <a:t>—10BASE-T</a:t>
            </a:r>
            <a:r>
              <a:rPr lang="zh-CN" altLang="en-US" b="1">
                <a:latin typeface="微软雅黑" panose="020B0503020204020204" pitchFamily="34" charset="-122"/>
                <a:ea typeface="微软雅黑" panose="020B0503020204020204" pitchFamily="34" charset="-122"/>
              </a:rPr>
              <a:t>，不能超过</a:t>
            </a:r>
            <a:r>
              <a:rPr lang="en-US" altLang="zh-CN" b="1">
                <a:latin typeface="微软雅黑" panose="020B0503020204020204" pitchFamily="34" charset="-122"/>
                <a:ea typeface="微软雅黑" panose="020B0503020204020204" pitchFamily="34" charset="-122"/>
              </a:rPr>
              <a:t>200</a:t>
            </a:r>
            <a:r>
              <a:rPr lang="zh-CN" altLang="en-US" b="1">
                <a:latin typeface="微软雅黑" panose="020B0503020204020204" pitchFamily="34" charset="-122"/>
                <a:ea typeface="微软雅黑" panose="020B0503020204020204" pitchFamily="34" charset="-122"/>
              </a:rPr>
              <a:t>米）</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5647"/>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碰撞域（</a:t>
            </a:r>
            <a:r>
              <a:rPr lang="en-US" altLang="zh-CN" sz="2000" b="1" dirty="0">
                <a:solidFill>
                  <a:srgbClr val="0000FF"/>
                </a:solidFill>
                <a:latin typeface="微软雅黑" panose="020B0503020204020204" pitchFamily="34" charset="-122"/>
                <a:ea typeface="微软雅黑" panose="020B0503020204020204" pitchFamily="34" charset="-122"/>
              </a:rPr>
              <a:t>collision domain</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CC00CC"/>
                </a:solidFill>
                <a:latin typeface="微软雅黑" panose="020B0503020204020204" pitchFamily="34" charset="-122"/>
                <a:ea typeface="微软雅黑" panose="020B0503020204020204" pitchFamily="34" charset="-122"/>
              </a:rPr>
              <a:t>冲突域</a:t>
            </a:r>
            <a:r>
              <a:rPr lang="zh-CN" altLang="en-US" sz="2000" b="1" dirty="0">
                <a:latin typeface="微软雅黑" panose="020B0503020204020204" pitchFamily="34" charset="-122"/>
                <a:ea typeface="微软雅黑" panose="020B0503020204020204" pitchFamily="34" charset="-122"/>
              </a:rPr>
              <a:t>，是指网络中一个站点发出的帧会与其他站点发出的帧产生碰撞或冲突的那部分网络。</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碰撞域越大，发生碰撞的概率越高。</a:t>
            </a:r>
          </a:p>
        </p:txBody>
      </p:sp>
      <p:sp>
        <p:nvSpPr>
          <p:cNvPr id="8" name="AutoShape 5"/>
          <p:cNvSpPr>
            <a:spLocks noChangeArrowheads="1"/>
          </p:cNvSpPr>
          <p:nvPr/>
        </p:nvSpPr>
        <p:spPr bwMode="auto">
          <a:xfrm>
            <a:off x="502921" y="6532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4085215" y="630140"/>
            <a:ext cx="96372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碰撞域</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8" name="AutoShape 42"/>
          <p:cNvSpPr>
            <a:spLocks noChangeArrowheads="1"/>
          </p:cNvSpPr>
          <p:nvPr/>
        </p:nvSpPr>
        <p:spPr bwMode="auto">
          <a:xfrm>
            <a:off x="4567428" y="2348015"/>
            <a:ext cx="4064507" cy="176437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a:off x="5590465" y="2933683"/>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45"/>
          <p:cNvSpPr>
            <a:spLocks noChangeShapeType="1"/>
          </p:cNvSpPr>
          <p:nvPr/>
        </p:nvSpPr>
        <p:spPr bwMode="auto">
          <a:xfrm>
            <a:off x="6729371" y="2956874"/>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45" name="Text Box 49"/>
          <p:cNvSpPr txBox="1">
            <a:spLocks noChangeArrowheads="1"/>
          </p:cNvSpPr>
          <p:nvPr/>
        </p:nvSpPr>
        <p:spPr bwMode="auto">
          <a:xfrm>
            <a:off x="6180714" y="250524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algn="ctr"/>
            <a:r>
              <a:rPr kumimoji="1" lang="zh-CN" altLang="en-US" sz="1200" b="1" dirty="0">
                <a:latin typeface="微软雅黑" panose="020B0503020204020204" pitchFamily="34" charset="-122"/>
                <a:ea typeface="微软雅黑" panose="020B0503020204020204" pitchFamily="34" charset="-122"/>
              </a:rPr>
              <a:t>主干集线器</a:t>
            </a:r>
          </a:p>
        </p:txBody>
      </p:sp>
      <p:sp>
        <p:nvSpPr>
          <p:cNvPr id="46" name="Line 51"/>
          <p:cNvSpPr>
            <a:spLocks noChangeShapeType="1"/>
          </p:cNvSpPr>
          <p:nvPr/>
        </p:nvSpPr>
        <p:spPr bwMode="auto">
          <a:xfrm flipH="1">
            <a:off x="5086551" y="339087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47" name="Line 53"/>
          <p:cNvSpPr>
            <a:spLocks noChangeShapeType="1"/>
          </p:cNvSpPr>
          <p:nvPr/>
        </p:nvSpPr>
        <p:spPr bwMode="auto">
          <a:xfrm>
            <a:off x="5563524" y="344454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48" name="Line 54"/>
          <p:cNvSpPr>
            <a:spLocks noChangeShapeType="1"/>
          </p:cNvSpPr>
          <p:nvPr/>
        </p:nvSpPr>
        <p:spPr bwMode="auto">
          <a:xfrm>
            <a:off x="5648723" y="3435268"/>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49" name="Line 55"/>
          <p:cNvSpPr>
            <a:spLocks noChangeShapeType="1"/>
          </p:cNvSpPr>
          <p:nvPr/>
        </p:nvSpPr>
        <p:spPr bwMode="auto">
          <a:xfrm flipH="1">
            <a:off x="5370551" y="339551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278068" y="325239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378378" y="339087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52" name="Line 62"/>
          <p:cNvSpPr>
            <a:spLocks noChangeShapeType="1"/>
          </p:cNvSpPr>
          <p:nvPr/>
        </p:nvSpPr>
        <p:spPr bwMode="auto">
          <a:xfrm>
            <a:off x="6855349" y="344454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53" name="Line 63"/>
          <p:cNvSpPr>
            <a:spLocks noChangeShapeType="1"/>
          </p:cNvSpPr>
          <p:nvPr/>
        </p:nvSpPr>
        <p:spPr bwMode="auto">
          <a:xfrm>
            <a:off x="6940547" y="3435268"/>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64"/>
          <p:cNvSpPr>
            <a:spLocks noChangeShapeType="1"/>
          </p:cNvSpPr>
          <p:nvPr/>
        </p:nvSpPr>
        <p:spPr bwMode="auto">
          <a:xfrm flipH="1">
            <a:off x="6662375" y="339551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569896" y="325239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6958045" y="2831435"/>
            <a:ext cx="700856" cy="786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sp>
        <p:nvSpPr>
          <p:cNvPr id="58" name="Line 72"/>
          <p:cNvSpPr>
            <a:spLocks noChangeShapeType="1"/>
          </p:cNvSpPr>
          <p:nvPr/>
        </p:nvSpPr>
        <p:spPr bwMode="auto">
          <a:xfrm>
            <a:off x="6977461" y="2910066"/>
            <a:ext cx="681440" cy="2652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latin typeface="微软雅黑" panose="020B0503020204020204" pitchFamily="34" charset="-122"/>
              <a:ea typeface="微软雅黑" panose="020B0503020204020204"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414061" y="2720330"/>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7571725" y="3767392"/>
            <a:ext cx="732890"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400" b="1" dirty="0">
                <a:solidFill>
                  <a:srgbClr val="CC00CC"/>
                </a:solidFill>
                <a:latin typeface="微软雅黑" panose="020B0503020204020204" pitchFamily="34" charset="-122"/>
                <a:ea typeface="微软雅黑" panose="020B0503020204020204" pitchFamily="34" charset="-122"/>
              </a:rPr>
              <a:t>碰撞域</a:t>
            </a:r>
          </a:p>
        </p:txBody>
      </p:sp>
      <p:pic>
        <p:nvPicPr>
          <p:cNvPr id="6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652"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806"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836"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869"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6796"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950"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980"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013" y="3590288"/>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3120745"/>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2775002"/>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42"/>
          <p:cNvSpPr>
            <a:spLocks noChangeArrowheads="1"/>
          </p:cNvSpPr>
          <p:nvPr/>
        </p:nvSpPr>
        <p:spPr bwMode="auto">
          <a:xfrm>
            <a:off x="502921" y="2348015"/>
            <a:ext cx="3891638" cy="176437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5" name="Line 7"/>
          <p:cNvSpPr>
            <a:spLocks noChangeShapeType="1"/>
          </p:cNvSpPr>
          <p:nvPr/>
        </p:nvSpPr>
        <p:spPr bwMode="auto">
          <a:xfrm flipV="1">
            <a:off x="1107577" y="2785797"/>
            <a:ext cx="2786743"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3822189" y="2711682"/>
            <a:ext cx="144262" cy="142164"/>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035444" y="2711682"/>
            <a:ext cx="144262" cy="142164"/>
          </a:xfrm>
          <a:prstGeom prst="rect">
            <a:avLst/>
          </a:prstGeom>
          <a:solidFill>
            <a:srgbClr val="0000FF"/>
          </a:solidFill>
          <a:ln w="12700">
            <a:solidFill>
              <a:srgbClr val="0000FF"/>
            </a:solid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5"/>
          <p:cNvSpPr>
            <a:spLocks noChangeShapeType="1"/>
          </p:cNvSpPr>
          <p:nvPr/>
        </p:nvSpPr>
        <p:spPr bwMode="auto">
          <a:xfrm rot="16200000" flipV="1">
            <a:off x="3063842" y="3113292"/>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4"/>
          <p:cNvSpPr/>
          <p:nvPr/>
        </p:nvSpPr>
        <p:spPr bwMode="auto">
          <a:xfrm>
            <a:off x="2676215" y="2785030"/>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Line 12"/>
          <p:cNvSpPr>
            <a:spLocks noChangeShapeType="1"/>
          </p:cNvSpPr>
          <p:nvPr/>
        </p:nvSpPr>
        <p:spPr bwMode="auto">
          <a:xfrm rot="16200000" flipV="1">
            <a:off x="1434794" y="3113292"/>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9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165" y="323662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868" y="323662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931" y="323662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813262" y="3767392"/>
            <a:ext cx="732890"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400" b="1" dirty="0">
                <a:solidFill>
                  <a:srgbClr val="CC00CC"/>
                </a:solidFill>
                <a:latin typeface="微软雅黑" panose="020B0503020204020204" pitchFamily="34" charset="-122"/>
                <a:ea typeface="微软雅黑" panose="020B0503020204020204" pitchFamily="34" charset="-122"/>
              </a:rPr>
              <a:t>碰撞域</a:t>
            </a:r>
          </a:p>
        </p:txBody>
      </p:sp>
      <p:sp>
        <p:nvSpPr>
          <p:cNvPr id="98" name="矩形 97"/>
          <p:cNvSpPr/>
          <p:nvPr/>
        </p:nvSpPr>
        <p:spPr>
          <a:xfrm>
            <a:off x="1915327" y="4121975"/>
            <a:ext cx="1281116" cy="311621"/>
          </a:xfrm>
          <a:prstGeom prst="rect">
            <a:avLst/>
          </a:prstGeom>
        </p:spPr>
        <p:txBody>
          <a:bodyPr wrap="non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总线形以太网</a:t>
            </a:r>
          </a:p>
        </p:txBody>
      </p:sp>
      <p:sp>
        <p:nvSpPr>
          <p:cNvPr id="99" name="矩形 98"/>
          <p:cNvSpPr/>
          <p:nvPr/>
        </p:nvSpPr>
        <p:spPr>
          <a:xfrm>
            <a:off x="5627588" y="4117820"/>
            <a:ext cx="2194827" cy="311621"/>
          </a:xfrm>
          <a:prstGeom prst="rect">
            <a:avLst/>
          </a:prstGeom>
        </p:spPr>
        <p:txBody>
          <a:bodyPr wrap="non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使用集线器的星形以太网</a:t>
            </a:r>
          </a:p>
        </p:txBody>
      </p:sp>
    </p:spTree>
    <p:extLst>
      <p:ext uri="{BB962C8B-B14F-4D97-AF65-F5344CB8AC3E}">
        <p14:creationId xmlns:p14="http://schemas.microsoft.com/office/powerpoint/2010/main" val="326677586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a:extLst>
              <a:ext uri="{FF2B5EF4-FFF2-40B4-BE49-F238E27FC236}">
                <a16:creationId xmlns:a16="http://schemas.microsoft.com/office/drawing/2014/main" id="{B6C1B61E-0B1F-47C3-B619-4B468DEA6CA4}"/>
              </a:ext>
            </a:extLst>
          </p:cNvPr>
          <p:cNvCxnSpPr>
            <a:cxnSpLocks/>
          </p:cNvCxnSpPr>
          <p:nvPr/>
        </p:nvCxnSpPr>
        <p:spPr>
          <a:xfrm flipH="1">
            <a:off x="2094423" y="2856234"/>
            <a:ext cx="2477577" cy="625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991A7CD-2F85-4E61-8656-4DA8B0709FDD}"/>
              </a:ext>
            </a:extLst>
          </p:cNvPr>
          <p:cNvCxnSpPr>
            <a:cxnSpLocks/>
          </p:cNvCxnSpPr>
          <p:nvPr/>
        </p:nvCxnSpPr>
        <p:spPr>
          <a:xfrm>
            <a:off x="4569762" y="2856234"/>
            <a:ext cx="2559451" cy="638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2EE5A4F-66FA-463A-B6AB-EC65EFEB957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íşlïḍè">
            <a:extLst>
              <a:ext uri="{FF2B5EF4-FFF2-40B4-BE49-F238E27FC236}">
                <a16:creationId xmlns:a16="http://schemas.microsoft.com/office/drawing/2014/main" id="{29ED3350-DE62-4F25-8E17-ACCF05575713}"/>
              </a:ext>
            </a:extLst>
          </p:cNvPr>
          <p:cNvSpPr txBox="1"/>
          <p:nvPr/>
        </p:nvSpPr>
        <p:spPr>
          <a:xfrm>
            <a:off x="1030396" y="960790"/>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以太网集线器一般具有</a:t>
            </a:r>
            <a:r>
              <a:rPr lang="en-US" altLang="zh-CN" sz="1350" b="1" dirty="0">
                <a:latin typeface="微软雅黑" panose="020B0503020204020204" pitchFamily="34" charset="-122"/>
                <a:ea typeface="微软雅黑" panose="020B0503020204020204" pitchFamily="34" charset="-122"/>
              </a:rPr>
              <a:t>8~32</a:t>
            </a:r>
            <a:r>
              <a:rPr lang="zh-CN" altLang="en-US" sz="1350" b="1" dirty="0">
                <a:latin typeface="微软雅黑" panose="020B0503020204020204" pitchFamily="34" charset="-122"/>
                <a:ea typeface="微软雅黑" panose="020B0503020204020204" pitchFamily="34" charset="-122"/>
              </a:rPr>
              <a:t>个接口，如果要连接的站点数量超过了单个集线器能够提供的接口数量，就需要使用多个集线器，这样就可以连接成覆盖更大范围、连接更多站点的多级星型以太网。</a:t>
            </a:r>
          </a:p>
        </p:txBody>
      </p:sp>
      <p:grpSp>
        <p:nvGrpSpPr>
          <p:cNvPr id="34" name="组合 33">
            <a:extLst>
              <a:ext uri="{FF2B5EF4-FFF2-40B4-BE49-F238E27FC236}">
                <a16:creationId xmlns:a16="http://schemas.microsoft.com/office/drawing/2014/main" id="{508E26A0-099A-4801-99EB-E437C9393818}"/>
              </a:ext>
            </a:extLst>
          </p:cNvPr>
          <p:cNvGrpSpPr/>
          <p:nvPr/>
        </p:nvGrpSpPr>
        <p:grpSpPr>
          <a:xfrm>
            <a:off x="999398" y="3051955"/>
            <a:ext cx="1904679" cy="1542335"/>
            <a:chOff x="1049658" y="3825873"/>
            <a:chExt cx="2539572" cy="2056446"/>
          </a:xfrm>
        </p:grpSpPr>
        <p:sp>
          <p:nvSpPr>
            <p:cNvPr id="9" name="文本框 8">
              <a:extLst>
                <a:ext uri="{FF2B5EF4-FFF2-40B4-BE49-F238E27FC236}">
                  <a16:creationId xmlns:a16="http://schemas.microsoft.com/office/drawing/2014/main" id="{CEF6591C-DB0C-4AE8-AACF-563B064CB2AA}"/>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cxnSp>
          <p:nvCxnSpPr>
            <p:cNvPr id="10" name="直接连接符 9">
              <a:extLst>
                <a:ext uri="{FF2B5EF4-FFF2-40B4-BE49-F238E27FC236}">
                  <a16:creationId xmlns:a16="http://schemas.microsoft.com/office/drawing/2014/main" id="{04363B87-D1DA-4511-B3B5-00C36EDE591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872F55-B642-4F64-8D1A-D6050B6A2E77}"/>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D6AE38-E76C-4B8B-8C7A-3472DC1688A5}"/>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0">
              <a:extLst>
                <a:ext uri="{FF2B5EF4-FFF2-40B4-BE49-F238E27FC236}">
                  <a16:creationId xmlns:a16="http://schemas.microsoft.com/office/drawing/2014/main" id="{F63D5EC6-8F18-4A0E-BF45-463A9BF63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4" name="图形 10">
              <a:extLst>
                <a:ext uri="{FF2B5EF4-FFF2-40B4-BE49-F238E27FC236}">
                  <a16:creationId xmlns:a16="http://schemas.microsoft.com/office/drawing/2014/main" id="{FA4B4571-9F99-4A7A-A56B-8652FBFB16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15" name="图片 14" descr="文本&#10;&#10;描述已自动生成">
              <a:extLst>
                <a:ext uri="{FF2B5EF4-FFF2-40B4-BE49-F238E27FC236}">
                  <a16:creationId xmlns:a16="http://schemas.microsoft.com/office/drawing/2014/main" id="{25EF260B-EFEC-4F36-AD67-45C183E82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pic>
          <p:nvPicPr>
            <p:cNvPr id="16" name="图形 10">
              <a:extLst>
                <a:ext uri="{FF2B5EF4-FFF2-40B4-BE49-F238E27FC236}">
                  <a16:creationId xmlns:a16="http://schemas.microsoft.com/office/drawing/2014/main" id="{C94D8124-E75C-41FD-917C-96D2A7C641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17" name="文本框 16">
              <a:extLst>
                <a:ext uri="{FF2B5EF4-FFF2-40B4-BE49-F238E27FC236}">
                  <a16:creationId xmlns:a16="http://schemas.microsoft.com/office/drawing/2014/main" id="{81CC1B28-2FFB-475F-A68F-7D80EA0FDED3}"/>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87911794-4E40-4B44-B962-C79C53C4CBE6}"/>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A</a:t>
              </a:r>
              <a:endParaRPr lang="zh-CN" altLang="en-US" sz="1350" b="1" dirty="0">
                <a:latin typeface="+mn-ea"/>
              </a:endParaRPr>
            </a:p>
          </p:txBody>
        </p:sp>
      </p:grpSp>
      <p:grpSp>
        <p:nvGrpSpPr>
          <p:cNvPr id="35" name="组合 34">
            <a:extLst>
              <a:ext uri="{FF2B5EF4-FFF2-40B4-BE49-F238E27FC236}">
                <a16:creationId xmlns:a16="http://schemas.microsoft.com/office/drawing/2014/main" id="{3500361C-E2A6-47C0-A062-EF5AB5F85AD7}"/>
              </a:ext>
            </a:extLst>
          </p:cNvPr>
          <p:cNvGrpSpPr/>
          <p:nvPr/>
        </p:nvGrpSpPr>
        <p:grpSpPr>
          <a:xfrm>
            <a:off x="6225573" y="3051955"/>
            <a:ext cx="1927729" cy="1542335"/>
            <a:chOff x="8017892" y="3825873"/>
            <a:chExt cx="2570305" cy="2056446"/>
          </a:xfrm>
        </p:grpSpPr>
        <p:cxnSp>
          <p:nvCxnSpPr>
            <p:cNvPr id="22" name="直接连接符 21">
              <a:extLst>
                <a:ext uri="{FF2B5EF4-FFF2-40B4-BE49-F238E27FC236}">
                  <a16:creationId xmlns:a16="http://schemas.microsoft.com/office/drawing/2014/main" id="{830AA6F0-2514-42C9-85CE-150E6A8B89BD}"/>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A633314-AD07-4B1D-8B2E-E3B82F1FD6AD}"/>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DA45A3D-C0AC-4202-A05D-43E77C2C12D6}"/>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BDBD67D3-EC63-42F5-8B80-89DB6A7E0A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6" name="图形 10">
              <a:extLst>
                <a:ext uri="{FF2B5EF4-FFF2-40B4-BE49-F238E27FC236}">
                  <a16:creationId xmlns:a16="http://schemas.microsoft.com/office/drawing/2014/main" id="{BD0AFF99-B2FB-4C5F-BDB4-DE32E1CE6C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27" name="图片 26" descr="文本&#10;&#10;描述已自动生成">
              <a:extLst>
                <a:ext uri="{FF2B5EF4-FFF2-40B4-BE49-F238E27FC236}">
                  <a16:creationId xmlns:a16="http://schemas.microsoft.com/office/drawing/2014/main" id="{A4F7A694-AFD6-4284-9F70-79EA7027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28" name="图形 10">
              <a:extLst>
                <a:ext uri="{FF2B5EF4-FFF2-40B4-BE49-F238E27FC236}">
                  <a16:creationId xmlns:a16="http://schemas.microsoft.com/office/drawing/2014/main" id="{5C40A998-05F1-4941-BD6A-D0A821945A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29" name="文本框 28">
              <a:extLst>
                <a:ext uri="{FF2B5EF4-FFF2-40B4-BE49-F238E27FC236}">
                  <a16:creationId xmlns:a16="http://schemas.microsoft.com/office/drawing/2014/main" id="{1ADC1781-2712-4E2F-B98B-8DF694C0A2E7}"/>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79A032F2-8BCB-44ED-9302-AD7373CE6405}"/>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B</a:t>
              </a:r>
              <a:endParaRPr lang="zh-CN" altLang="en-US" sz="1350" b="1" dirty="0">
                <a:latin typeface="+mn-ea"/>
              </a:endParaRPr>
            </a:p>
          </p:txBody>
        </p:sp>
        <p:sp>
          <p:nvSpPr>
            <p:cNvPr id="32" name="文本框 31">
              <a:extLst>
                <a:ext uri="{FF2B5EF4-FFF2-40B4-BE49-F238E27FC236}">
                  <a16:creationId xmlns:a16="http://schemas.microsoft.com/office/drawing/2014/main" id="{AD30DF22-A2CC-47C5-BB25-220EF0CAB503}"/>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grpSp>
      <p:grpSp>
        <p:nvGrpSpPr>
          <p:cNvPr id="47" name="组合 46">
            <a:extLst>
              <a:ext uri="{FF2B5EF4-FFF2-40B4-BE49-F238E27FC236}">
                <a16:creationId xmlns:a16="http://schemas.microsoft.com/office/drawing/2014/main" id="{53D3102E-AD6D-4092-AE0E-44271C7EEB74}"/>
              </a:ext>
            </a:extLst>
          </p:cNvPr>
          <p:cNvGrpSpPr/>
          <p:nvPr/>
        </p:nvGrpSpPr>
        <p:grpSpPr>
          <a:xfrm>
            <a:off x="4062161" y="2694421"/>
            <a:ext cx="1019678" cy="1042112"/>
            <a:chOff x="5416214" y="3592561"/>
            <a:chExt cx="1359571" cy="1389482"/>
          </a:xfrm>
        </p:grpSpPr>
        <p:pic>
          <p:nvPicPr>
            <p:cNvPr id="39" name="图片 38" descr="文本&#10;&#10;描述已自动生成">
              <a:extLst>
                <a:ext uri="{FF2B5EF4-FFF2-40B4-BE49-F238E27FC236}">
                  <a16:creationId xmlns:a16="http://schemas.microsoft.com/office/drawing/2014/main" id="{9E3130D3-3098-4F2D-9CB4-D8EAAB4DD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265" y="3592561"/>
              <a:ext cx="705470" cy="661378"/>
            </a:xfrm>
            <a:prstGeom prst="rect">
              <a:avLst/>
            </a:prstGeom>
          </p:spPr>
        </p:pic>
        <p:sp>
          <p:nvSpPr>
            <p:cNvPr id="40" name="文本框 39">
              <a:extLst>
                <a:ext uri="{FF2B5EF4-FFF2-40B4-BE49-F238E27FC236}">
                  <a16:creationId xmlns:a16="http://schemas.microsoft.com/office/drawing/2014/main" id="{449A530B-C38D-4ECF-98F0-731B186D7180}"/>
                </a:ext>
              </a:extLst>
            </p:cNvPr>
            <p:cNvSpPr txBox="1"/>
            <p:nvPr/>
          </p:nvSpPr>
          <p:spPr>
            <a:xfrm>
              <a:off x="5416214" y="4304935"/>
              <a:ext cx="1359571" cy="677108"/>
            </a:xfrm>
            <a:prstGeom prst="rect">
              <a:avLst/>
            </a:prstGeom>
            <a:noFill/>
          </p:spPr>
          <p:txBody>
            <a:bodyPr wrap="square" rtlCol="0">
              <a:spAutoFit/>
            </a:bodyPr>
            <a:lstStyle/>
            <a:p>
              <a:pPr algn="ctr"/>
              <a:r>
                <a:rPr lang="zh-CN" altLang="en-US" sz="1350" b="1" dirty="0">
                  <a:latin typeface="Arial Narrow" panose="020B0606020202030204" pitchFamily="34" charset="0"/>
                </a:rPr>
                <a:t>主干集线器</a:t>
              </a:r>
            </a:p>
          </p:txBody>
        </p:sp>
      </p:grpSp>
      <p:sp>
        <p:nvSpPr>
          <p:cNvPr id="48" name="矩形 47">
            <a:extLst>
              <a:ext uri="{FF2B5EF4-FFF2-40B4-BE49-F238E27FC236}">
                <a16:creationId xmlns:a16="http://schemas.microsoft.com/office/drawing/2014/main" id="{5263ADD6-CD6C-4E87-864E-3401066CB2BB}"/>
              </a:ext>
            </a:extLst>
          </p:cNvPr>
          <p:cNvSpPr/>
          <p:nvPr/>
        </p:nvSpPr>
        <p:spPr>
          <a:xfrm>
            <a:off x="792476" y="159033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9" name="íşlïḍè">
            <a:extLst>
              <a:ext uri="{FF2B5EF4-FFF2-40B4-BE49-F238E27FC236}">
                <a16:creationId xmlns:a16="http://schemas.microsoft.com/office/drawing/2014/main" id="{A8944799-00DC-4DBB-8F53-A7AEE58B8366}"/>
              </a:ext>
            </a:extLst>
          </p:cNvPr>
          <p:cNvSpPr txBox="1"/>
          <p:nvPr/>
        </p:nvSpPr>
        <p:spPr>
          <a:xfrm>
            <a:off x="1030396" y="1549593"/>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采用多个集线器连接而成的多级星型以太网，在扩展了网络覆盖范围和站点数量的同时，也带来了一些负面因素。</a:t>
            </a:r>
          </a:p>
        </p:txBody>
      </p:sp>
      <p:sp>
        <p:nvSpPr>
          <p:cNvPr id="36"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37" name="Rectangle 6"/>
          <p:cNvSpPr>
            <a:spLocks noChangeArrowheads="1"/>
          </p:cNvSpPr>
          <p:nvPr/>
        </p:nvSpPr>
        <p:spPr bwMode="auto">
          <a:xfrm>
            <a:off x="2622844" y="518181"/>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Tree>
    <p:custDataLst>
      <p:tags r:id="rId1"/>
    </p:custDataLst>
    <p:extLst>
      <p:ext uri="{BB962C8B-B14F-4D97-AF65-F5344CB8AC3E}">
        <p14:creationId xmlns:p14="http://schemas.microsoft.com/office/powerpoint/2010/main" val="23712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1000"/>
                                        <p:tgtEl>
                                          <p:spTgt spid="41"/>
                                        </p:tgtEl>
                                      </p:cBhvr>
                                    </p:animEffect>
                                  </p:childTnLst>
                                </p:cTn>
                              </p:par>
                              <p:par>
                                <p:cTn id="29" presetID="2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1000"/>
                                        <p:tgtEl>
                                          <p:spTgt spid="44"/>
                                        </p:tgtEl>
                                      </p:cBhvr>
                                    </p:animEffect>
                                  </p:childTnLst>
                                </p:cTn>
                              </p:par>
                              <p:par>
                                <p:cTn id="32" presetID="53" presetClass="entr" presetSubtype="16" fill="hold" nodeType="withEffect">
                                  <p:stCondLst>
                                    <p:cond delay="5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 calcmode="lin" valueType="num">
                                      <p:cBhvr>
                                        <p:cTn id="43" dur="500" fill="hold"/>
                                        <p:tgtEl>
                                          <p:spTgt spid="48"/>
                                        </p:tgtEl>
                                        <p:attrNameLst>
                                          <p:attrName>style.rotation</p:attrName>
                                        </p:attrNameLst>
                                      </p:cBhvr>
                                      <p:tavLst>
                                        <p:tav tm="0">
                                          <p:val>
                                            <p:fltVal val="360"/>
                                          </p:val>
                                        </p:tav>
                                        <p:tav tm="100000">
                                          <p:val>
                                            <p:fltVal val="0"/>
                                          </p:val>
                                        </p:tav>
                                      </p:tavLst>
                                    </p:anim>
                                    <p:animEffect transition="in" filter="fade">
                                      <p:cBhvr>
                                        <p:cTn id="44" dur="500"/>
                                        <p:tgtEl>
                                          <p:spTgt spid="48"/>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8" grpId="0" animBg="1"/>
      <p:bldP spid="4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E32E274-2D85-45BF-82D3-76FD11CCD984}"/>
              </a:ext>
            </a:extLst>
          </p:cNvPr>
          <p:cNvGrpSpPr/>
          <p:nvPr/>
        </p:nvGrpSpPr>
        <p:grpSpPr>
          <a:xfrm>
            <a:off x="6031913" y="2399629"/>
            <a:ext cx="2101769" cy="2329582"/>
            <a:chOff x="7759679" y="2956105"/>
            <a:chExt cx="2802358" cy="3106109"/>
          </a:xfrm>
        </p:grpSpPr>
        <p:sp>
          <p:nvSpPr>
            <p:cNvPr id="37" name="矩形: 圆角 36">
              <a:extLst>
                <a:ext uri="{FF2B5EF4-FFF2-40B4-BE49-F238E27FC236}">
                  <a16:creationId xmlns:a16="http://schemas.microsoft.com/office/drawing/2014/main" id="{261C56F5-5624-4701-BE4E-239332AC4FB8}"/>
                </a:ext>
              </a:extLst>
            </p:cNvPr>
            <p:cNvSpPr/>
            <p:nvPr/>
          </p:nvSpPr>
          <p:spPr>
            <a:xfrm>
              <a:off x="7759679"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240A6AE5-80BF-4804-98D1-AC48F5891B26}"/>
                </a:ext>
              </a:extLst>
            </p:cNvPr>
            <p:cNvSpPr txBox="1"/>
            <p:nvPr/>
          </p:nvSpPr>
          <p:spPr>
            <a:xfrm>
              <a:off x="8599741" y="2956105"/>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碰撞域</a:t>
              </a:r>
            </a:p>
          </p:txBody>
        </p:sp>
      </p:grpSp>
      <p:grpSp>
        <p:nvGrpSpPr>
          <p:cNvPr id="42" name="组合 41">
            <a:extLst>
              <a:ext uri="{FF2B5EF4-FFF2-40B4-BE49-F238E27FC236}">
                <a16:creationId xmlns:a16="http://schemas.microsoft.com/office/drawing/2014/main" id="{1F927C40-73E0-4A72-A410-A54F03A732B6}"/>
              </a:ext>
            </a:extLst>
          </p:cNvPr>
          <p:cNvGrpSpPr/>
          <p:nvPr/>
        </p:nvGrpSpPr>
        <p:grpSpPr>
          <a:xfrm>
            <a:off x="1021205" y="2399629"/>
            <a:ext cx="2101769" cy="2329582"/>
            <a:chOff x="1078735" y="2956105"/>
            <a:chExt cx="2802358" cy="3106109"/>
          </a:xfrm>
        </p:grpSpPr>
        <p:sp>
          <p:nvSpPr>
            <p:cNvPr id="43" name="矩形: 圆角 42">
              <a:extLst>
                <a:ext uri="{FF2B5EF4-FFF2-40B4-BE49-F238E27FC236}">
                  <a16:creationId xmlns:a16="http://schemas.microsoft.com/office/drawing/2014/main" id="{66163542-C5A6-46E2-A93C-BC50989A11F5}"/>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2FBD8AF0-5476-4436-B2BB-5D672C90FB35}"/>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碰撞域</a:t>
              </a:r>
            </a:p>
          </p:txBody>
        </p:sp>
      </p:grpSp>
      <p:sp>
        <p:nvSpPr>
          <p:cNvPr id="5" name="矩形 4">
            <a:extLst>
              <a:ext uri="{FF2B5EF4-FFF2-40B4-BE49-F238E27FC236}">
                <a16:creationId xmlns:a16="http://schemas.microsoft.com/office/drawing/2014/main" id="{C2EE5A4F-66FA-463A-B6AB-EC65EFEB957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íşlïḍè">
            <a:extLst>
              <a:ext uri="{FF2B5EF4-FFF2-40B4-BE49-F238E27FC236}">
                <a16:creationId xmlns:a16="http://schemas.microsoft.com/office/drawing/2014/main" id="{29ED3350-DE62-4F25-8E17-ACCF05575713}"/>
              </a:ext>
            </a:extLst>
          </p:cNvPr>
          <p:cNvSpPr txBox="1"/>
          <p:nvPr/>
        </p:nvSpPr>
        <p:spPr>
          <a:xfrm>
            <a:off x="1030396" y="960790"/>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以太网集线器一般具有</a:t>
            </a:r>
            <a:r>
              <a:rPr lang="en-US" altLang="zh-CN" sz="1350" b="1" dirty="0">
                <a:latin typeface="微软雅黑" panose="020B0503020204020204" pitchFamily="34" charset="-122"/>
                <a:ea typeface="微软雅黑" panose="020B0503020204020204" pitchFamily="34" charset="-122"/>
              </a:rPr>
              <a:t>8~32</a:t>
            </a:r>
            <a:r>
              <a:rPr lang="zh-CN" altLang="en-US" sz="1350" b="1" dirty="0">
                <a:latin typeface="微软雅黑" panose="020B0503020204020204" pitchFamily="34" charset="-122"/>
                <a:ea typeface="微软雅黑" panose="020B0503020204020204" pitchFamily="34" charset="-122"/>
              </a:rPr>
              <a:t>个接口，如果要连接的站点数量超过了单个集线器能够提供的接口数量，就需要使用多个集线器，这样就可以连接成覆盖更大范围、连接更多站点的多级星型以太网。</a:t>
            </a:r>
          </a:p>
        </p:txBody>
      </p:sp>
      <p:grpSp>
        <p:nvGrpSpPr>
          <p:cNvPr id="34" name="组合 33">
            <a:extLst>
              <a:ext uri="{FF2B5EF4-FFF2-40B4-BE49-F238E27FC236}">
                <a16:creationId xmlns:a16="http://schemas.microsoft.com/office/drawing/2014/main" id="{508E26A0-099A-4801-99EB-E437C9393818}"/>
              </a:ext>
            </a:extLst>
          </p:cNvPr>
          <p:cNvGrpSpPr/>
          <p:nvPr/>
        </p:nvGrpSpPr>
        <p:grpSpPr>
          <a:xfrm>
            <a:off x="999398" y="3051955"/>
            <a:ext cx="1904679" cy="1542335"/>
            <a:chOff x="1049658" y="3825873"/>
            <a:chExt cx="2539572" cy="2056446"/>
          </a:xfrm>
        </p:grpSpPr>
        <p:sp>
          <p:nvSpPr>
            <p:cNvPr id="9" name="文本框 8">
              <a:extLst>
                <a:ext uri="{FF2B5EF4-FFF2-40B4-BE49-F238E27FC236}">
                  <a16:creationId xmlns:a16="http://schemas.microsoft.com/office/drawing/2014/main" id="{CEF6591C-DB0C-4AE8-AACF-563B064CB2AA}"/>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10BASE-T</a:t>
              </a:r>
            </a:p>
            <a:p>
              <a:pPr algn="ctr"/>
              <a:r>
                <a:rPr lang="zh-CN" altLang="en-US" sz="1350" b="1" dirty="0">
                  <a:latin typeface="微软雅黑" panose="020B0503020204020204" pitchFamily="34" charset="-122"/>
                  <a:ea typeface="微软雅黑" panose="020B0503020204020204" pitchFamily="34" charset="-122"/>
                </a:rPr>
                <a:t>集线器</a:t>
              </a:r>
            </a:p>
          </p:txBody>
        </p:sp>
        <p:cxnSp>
          <p:nvCxnSpPr>
            <p:cNvPr id="10" name="直接连接符 9">
              <a:extLst>
                <a:ext uri="{FF2B5EF4-FFF2-40B4-BE49-F238E27FC236}">
                  <a16:creationId xmlns:a16="http://schemas.microsoft.com/office/drawing/2014/main" id="{04363B87-D1DA-4511-B3B5-00C36EDE591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872F55-B642-4F64-8D1A-D6050B6A2E77}"/>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D6AE38-E76C-4B8B-8C7A-3472DC1688A5}"/>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0">
              <a:extLst>
                <a:ext uri="{FF2B5EF4-FFF2-40B4-BE49-F238E27FC236}">
                  <a16:creationId xmlns:a16="http://schemas.microsoft.com/office/drawing/2014/main" id="{F63D5EC6-8F18-4A0E-BF45-463A9BF63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4" name="图形 10">
              <a:extLst>
                <a:ext uri="{FF2B5EF4-FFF2-40B4-BE49-F238E27FC236}">
                  <a16:creationId xmlns:a16="http://schemas.microsoft.com/office/drawing/2014/main" id="{FA4B4571-9F99-4A7A-A56B-8652FBFB16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15" name="图片 14" descr="文本&#10;&#10;描述已自动生成">
              <a:extLst>
                <a:ext uri="{FF2B5EF4-FFF2-40B4-BE49-F238E27FC236}">
                  <a16:creationId xmlns:a16="http://schemas.microsoft.com/office/drawing/2014/main" id="{25EF260B-EFEC-4F36-AD67-45C183E82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pic>
          <p:nvPicPr>
            <p:cNvPr id="16" name="图形 10">
              <a:extLst>
                <a:ext uri="{FF2B5EF4-FFF2-40B4-BE49-F238E27FC236}">
                  <a16:creationId xmlns:a16="http://schemas.microsoft.com/office/drawing/2014/main" id="{C94D8124-E75C-41FD-917C-96D2A7C641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17" name="文本框 16">
              <a:extLst>
                <a:ext uri="{FF2B5EF4-FFF2-40B4-BE49-F238E27FC236}">
                  <a16:creationId xmlns:a16="http://schemas.microsoft.com/office/drawing/2014/main" id="{81CC1B28-2FFB-475F-A68F-7D80EA0FDED3}"/>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a:t>
              </a:r>
              <a:endParaRPr lang="zh-CN" altLang="en-US" sz="1350" b="1"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7911794-4E40-4B44-B962-C79C53C4CBE6}"/>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部门</a:t>
              </a:r>
              <a:r>
                <a:rPr lang="en-US" altLang="zh-CN" sz="1350" b="1" dirty="0">
                  <a:latin typeface="微软雅黑" panose="020B0503020204020204" pitchFamily="34" charset="-122"/>
                  <a:ea typeface="微软雅黑" panose="020B0503020204020204" pitchFamily="34" charset="-122"/>
                </a:rPr>
                <a:t>A</a:t>
              </a:r>
              <a:endParaRPr lang="zh-CN" altLang="en-US" sz="1350" b="1" dirty="0">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3500361C-E2A6-47C0-A062-EF5AB5F85AD7}"/>
              </a:ext>
            </a:extLst>
          </p:cNvPr>
          <p:cNvGrpSpPr/>
          <p:nvPr/>
        </p:nvGrpSpPr>
        <p:grpSpPr>
          <a:xfrm>
            <a:off x="6225573" y="3051955"/>
            <a:ext cx="1927729" cy="1542335"/>
            <a:chOff x="8017892" y="3825873"/>
            <a:chExt cx="2570305" cy="2056446"/>
          </a:xfrm>
        </p:grpSpPr>
        <p:cxnSp>
          <p:nvCxnSpPr>
            <p:cNvPr id="22" name="直接连接符 21">
              <a:extLst>
                <a:ext uri="{FF2B5EF4-FFF2-40B4-BE49-F238E27FC236}">
                  <a16:creationId xmlns:a16="http://schemas.microsoft.com/office/drawing/2014/main" id="{830AA6F0-2514-42C9-85CE-150E6A8B89BD}"/>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A633314-AD07-4B1D-8B2E-E3B82F1FD6AD}"/>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DA45A3D-C0AC-4202-A05D-43E77C2C12D6}"/>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BDBD67D3-EC63-42F5-8B80-89DB6A7E0A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6" name="图形 10">
              <a:extLst>
                <a:ext uri="{FF2B5EF4-FFF2-40B4-BE49-F238E27FC236}">
                  <a16:creationId xmlns:a16="http://schemas.microsoft.com/office/drawing/2014/main" id="{BD0AFF99-B2FB-4C5F-BDB4-DE32E1CE6C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27" name="图片 26" descr="文本&#10;&#10;描述已自动生成">
              <a:extLst>
                <a:ext uri="{FF2B5EF4-FFF2-40B4-BE49-F238E27FC236}">
                  <a16:creationId xmlns:a16="http://schemas.microsoft.com/office/drawing/2014/main" id="{A4F7A694-AFD6-4284-9F70-79EA7027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28" name="图形 10">
              <a:extLst>
                <a:ext uri="{FF2B5EF4-FFF2-40B4-BE49-F238E27FC236}">
                  <a16:creationId xmlns:a16="http://schemas.microsoft.com/office/drawing/2014/main" id="{5C40A998-05F1-4941-BD6A-D0A821945A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29" name="文本框 28">
              <a:extLst>
                <a:ext uri="{FF2B5EF4-FFF2-40B4-BE49-F238E27FC236}">
                  <a16:creationId xmlns:a16="http://schemas.microsoft.com/office/drawing/2014/main" id="{1ADC1781-2712-4E2F-B98B-8DF694C0A2E7}"/>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a:t>
              </a:r>
              <a:endParaRPr lang="zh-CN" altLang="en-US" sz="135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9A032F2-8BCB-44ED-9302-AD7373CE6405}"/>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部门</a:t>
              </a:r>
              <a:r>
                <a:rPr lang="en-US" altLang="zh-CN" sz="1350" b="1" dirty="0">
                  <a:latin typeface="微软雅黑" panose="020B0503020204020204" pitchFamily="34" charset="-122"/>
                  <a:ea typeface="微软雅黑" panose="020B0503020204020204" pitchFamily="34" charset="-122"/>
                </a:rPr>
                <a:t>B</a:t>
              </a:r>
              <a:endParaRPr lang="zh-CN" altLang="en-US" sz="135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D30DF22-A2CC-47C5-BB25-220EF0CAB503}"/>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10BASE-T</a:t>
              </a:r>
            </a:p>
            <a:p>
              <a:pPr algn="ctr"/>
              <a:r>
                <a:rPr lang="zh-CN" altLang="en-US" sz="1350" b="1" dirty="0">
                  <a:latin typeface="微软雅黑" panose="020B0503020204020204" pitchFamily="34" charset="-122"/>
                  <a:ea typeface="微软雅黑" panose="020B0503020204020204" pitchFamily="34" charset="-122"/>
                </a:rPr>
                <a:t>集线器</a:t>
              </a:r>
            </a:p>
          </p:txBody>
        </p:sp>
      </p:grpSp>
      <p:sp>
        <p:nvSpPr>
          <p:cNvPr id="48" name="矩形 47">
            <a:extLst>
              <a:ext uri="{FF2B5EF4-FFF2-40B4-BE49-F238E27FC236}">
                <a16:creationId xmlns:a16="http://schemas.microsoft.com/office/drawing/2014/main" id="{5263ADD6-CD6C-4E87-864E-3401066CB2BB}"/>
              </a:ext>
            </a:extLst>
          </p:cNvPr>
          <p:cNvSpPr/>
          <p:nvPr/>
        </p:nvSpPr>
        <p:spPr>
          <a:xfrm>
            <a:off x="792476" y="159033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9" name="íşlïḍè">
            <a:extLst>
              <a:ext uri="{FF2B5EF4-FFF2-40B4-BE49-F238E27FC236}">
                <a16:creationId xmlns:a16="http://schemas.microsoft.com/office/drawing/2014/main" id="{A8944799-00DC-4DBB-8F53-A7AEE58B8366}"/>
              </a:ext>
            </a:extLst>
          </p:cNvPr>
          <p:cNvSpPr txBox="1"/>
          <p:nvPr/>
        </p:nvSpPr>
        <p:spPr>
          <a:xfrm>
            <a:off x="1030396" y="1549593"/>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采用多个集线器连接而成的多级星型以太网，在扩展了网络覆盖范围和站点数量的同时，也带来了一些负面因素。</a:t>
            </a:r>
          </a:p>
        </p:txBody>
      </p:sp>
      <p:cxnSp>
        <p:nvCxnSpPr>
          <p:cNvPr id="8" name="直接箭头连接符 7">
            <a:extLst>
              <a:ext uri="{FF2B5EF4-FFF2-40B4-BE49-F238E27FC236}">
                <a16:creationId xmlns:a16="http://schemas.microsoft.com/office/drawing/2014/main" id="{76CF8408-EF90-47C0-AFCF-A19247297F9A}"/>
              </a:ext>
            </a:extLst>
          </p:cNvPr>
          <p:cNvCxnSpPr>
            <a:cxnSpLocks/>
          </p:cNvCxnSpPr>
          <p:nvPr/>
        </p:nvCxnSpPr>
        <p:spPr>
          <a:xfrm flipV="1">
            <a:off x="1590040" y="3728721"/>
            <a:ext cx="345440" cy="4927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5FB2164-D1EF-4E54-8E25-951B2D71F7BE}"/>
              </a:ext>
            </a:extLst>
          </p:cNvPr>
          <p:cNvCxnSpPr>
            <a:cxnSpLocks/>
          </p:cNvCxnSpPr>
          <p:nvPr/>
        </p:nvCxnSpPr>
        <p:spPr>
          <a:xfrm flipH="1" flipV="1">
            <a:off x="2310289" y="3686018"/>
            <a:ext cx="320269" cy="516199"/>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4D60D812-D33B-4B7A-89D5-E40A0270AD0E}"/>
              </a:ext>
            </a:extLst>
          </p:cNvPr>
          <p:cNvGrpSpPr/>
          <p:nvPr/>
        </p:nvGrpSpPr>
        <p:grpSpPr>
          <a:xfrm>
            <a:off x="1828838" y="3284395"/>
            <a:ext cx="615353" cy="615353"/>
            <a:chOff x="9290558" y="4054613"/>
            <a:chExt cx="820470" cy="820470"/>
          </a:xfrm>
        </p:grpSpPr>
        <p:sp>
          <p:nvSpPr>
            <p:cNvPr id="54" name="爆炸形: 8 pt  53">
              <a:extLst>
                <a:ext uri="{FF2B5EF4-FFF2-40B4-BE49-F238E27FC236}">
                  <a16:creationId xmlns:a16="http://schemas.microsoft.com/office/drawing/2014/main" id="{5C9DDFA6-F6CF-4C95-AA9B-30AFD0D8F378}"/>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B66254EC-DC87-49CE-82E4-8D72FA019908}"/>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latin typeface="微软雅黑" panose="020B0503020204020204" pitchFamily="34" charset="-122"/>
                  <a:ea typeface="微软雅黑" panose="020B0503020204020204" pitchFamily="34" charset="-122"/>
                </a:rPr>
                <a:t>碰撞</a:t>
              </a:r>
            </a:p>
          </p:txBody>
        </p:sp>
      </p:grpSp>
      <p:cxnSp>
        <p:nvCxnSpPr>
          <p:cNvPr id="56" name="直接箭头连接符 55">
            <a:extLst>
              <a:ext uri="{FF2B5EF4-FFF2-40B4-BE49-F238E27FC236}">
                <a16:creationId xmlns:a16="http://schemas.microsoft.com/office/drawing/2014/main" id="{F49918D1-F668-470A-B52D-B09227910C5D}"/>
              </a:ext>
            </a:extLst>
          </p:cNvPr>
          <p:cNvCxnSpPr>
            <a:cxnSpLocks/>
          </p:cNvCxnSpPr>
          <p:nvPr/>
        </p:nvCxnSpPr>
        <p:spPr>
          <a:xfrm flipV="1">
            <a:off x="6625423" y="3724917"/>
            <a:ext cx="345440" cy="4927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1B443AB-9AEC-4DAB-86C6-AC9855F2F683}"/>
              </a:ext>
            </a:extLst>
          </p:cNvPr>
          <p:cNvCxnSpPr>
            <a:cxnSpLocks/>
          </p:cNvCxnSpPr>
          <p:nvPr/>
        </p:nvCxnSpPr>
        <p:spPr>
          <a:xfrm flipH="1" flipV="1">
            <a:off x="7345671" y="3682214"/>
            <a:ext cx="320269" cy="516199"/>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9D6415DA-F666-428D-87E3-570AD0BFF809}"/>
              </a:ext>
            </a:extLst>
          </p:cNvPr>
          <p:cNvGrpSpPr/>
          <p:nvPr/>
        </p:nvGrpSpPr>
        <p:grpSpPr>
          <a:xfrm>
            <a:off x="6864220" y="3280591"/>
            <a:ext cx="615353" cy="615353"/>
            <a:chOff x="9290558" y="4054613"/>
            <a:chExt cx="820470" cy="820470"/>
          </a:xfrm>
        </p:grpSpPr>
        <p:sp>
          <p:nvSpPr>
            <p:cNvPr id="59" name="爆炸形: 8 pt  58">
              <a:extLst>
                <a:ext uri="{FF2B5EF4-FFF2-40B4-BE49-F238E27FC236}">
                  <a16:creationId xmlns:a16="http://schemas.microsoft.com/office/drawing/2014/main" id="{35005EF8-0E91-44E9-8E95-368AA4EC101C}"/>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98479250-8F5F-4C62-809D-37432B521905}"/>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latin typeface="微软雅黑" panose="020B0503020204020204" pitchFamily="34" charset="-122"/>
                  <a:ea typeface="微软雅黑" panose="020B0503020204020204" pitchFamily="34" charset="-122"/>
                </a:rPr>
                <a:t>碰撞</a:t>
              </a:r>
            </a:p>
          </p:txBody>
        </p:sp>
      </p:grpSp>
      <p:sp>
        <p:nvSpPr>
          <p:cNvPr id="47"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latin typeface="微软雅黑" panose="020B0503020204020204" pitchFamily="34" charset="-122"/>
              <a:ea typeface="微软雅黑" panose="020B0503020204020204" pitchFamily="34" charset="-122"/>
            </a:endParaRPr>
          </a:p>
        </p:txBody>
      </p:sp>
      <p:sp>
        <p:nvSpPr>
          <p:cNvPr id="50" name="Rectangle 6"/>
          <p:cNvSpPr>
            <a:spLocks noChangeArrowheads="1"/>
          </p:cNvSpPr>
          <p:nvPr/>
        </p:nvSpPr>
        <p:spPr bwMode="auto">
          <a:xfrm>
            <a:off x="2622844" y="518181"/>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Tree>
    <p:custDataLst>
      <p:tags r:id="rId1"/>
    </p:custDataLst>
    <p:extLst>
      <p:ext uri="{BB962C8B-B14F-4D97-AF65-F5344CB8AC3E}">
        <p14:creationId xmlns:p14="http://schemas.microsoft.com/office/powerpoint/2010/main" val="142594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Effect transition="in" filter="fade">
                                      <p:cBhvr>
                                        <p:cTn id="9" dur="1000"/>
                                        <p:tgtEl>
                                          <p:spTgt spid="42"/>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1000" fill="hold"/>
                                        <p:tgtEl>
                                          <p:spTgt spid="36"/>
                                        </p:tgtEl>
                                        <p:attrNameLst>
                                          <p:attrName>ppt_w</p:attrName>
                                        </p:attrNameLst>
                                      </p:cBhvr>
                                      <p:tavLst>
                                        <p:tav tm="0">
                                          <p:val>
                                            <p:fltVal val="0"/>
                                          </p:val>
                                        </p:tav>
                                        <p:tav tm="100000">
                                          <p:val>
                                            <p:strVal val="#ppt_w"/>
                                          </p:val>
                                        </p:tav>
                                      </p:tavLst>
                                    </p:anim>
                                    <p:anim calcmode="lin" valueType="num">
                                      <p:cBhvr>
                                        <p:cTn id="13" dur="1000" fill="hold"/>
                                        <p:tgtEl>
                                          <p:spTgt spid="36"/>
                                        </p:tgtEl>
                                        <p:attrNameLst>
                                          <p:attrName>ppt_h</p:attrName>
                                        </p:attrNameLst>
                                      </p:cBhvr>
                                      <p:tavLst>
                                        <p:tav tm="0">
                                          <p:val>
                                            <p:fltVal val="0"/>
                                          </p:val>
                                        </p:tav>
                                        <p:tav tm="100000">
                                          <p:val>
                                            <p:strVal val="#ppt_h"/>
                                          </p:val>
                                        </p:tav>
                                      </p:tavLst>
                                    </p:anim>
                                    <p:animEffect transition="in" filter="fade">
                                      <p:cBhvr>
                                        <p:cTn id="14" dur="10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4"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1000"/>
                                        <p:tgtEl>
                                          <p:spTgt spid="46"/>
                                        </p:tgtEl>
                                      </p:cBhvr>
                                    </p:animEffect>
                                  </p:childTnLst>
                                </p:cTn>
                              </p:par>
                              <p:par>
                                <p:cTn id="23" presetID="22" presetClass="entr" presetSubtype="4"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down)">
                                      <p:cBhvr>
                                        <p:cTn id="25" dur="1000"/>
                                        <p:tgtEl>
                                          <p:spTgt spid="56"/>
                                        </p:tgtEl>
                                      </p:cBhvr>
                                    </p:animEffect>
                                  </p:childTnLst>
                                </p:cTn>
                              </p:par>
                              <p:par>
                                <p:cTn id="26" presetID="22" presetClass="entr" presetSubtype="4"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1000"/>
                                        <p:tgtEl>
                                          <p:spTgt spid="57"/>
                                        </p:tgtEl>
                                      </p:cBhvr>
                                    </p:animEffect>
                                  </p:childTnLst>
                                </p:cTn>
                              </p:par>
                              <p:par>
                                <p:cTn id="29" presetID="49" presetClass="entr" presetSubtype="0" decel="100000" fill="hold" nodeType="withEffect">
                                  <p:stCondLst>
                                    <p:cond delay="60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 calcmode="lin" valueType="num">
                                      <p:cBhvr>
                                        <p:cTn id="33" dur="500" fill="hold"/>
                                        <p:tgtEl>
                                          <p:spTgt spid="53"/>
                                        </p:tgtEl>
                                        <p:attrNameLst>
                                          <p:attrName>style.rotation</p:attrName>
                                        </p:attrNameLst>
                                      </p:cBhvr>
                                      <p:tavLst>
                                        <p:tav tm="0">
                                          <p:val>
                                            <p:fltVal val="360"/>
                                          </p:val>
                                        </p:tav>
                                        <p:tav tm="100000">
                                          <p:val>
                                            <p:fltVal val="0"/>
                                          </p:val>
                                        </p:tav>
                                      </p:tavLst>
                                    </p:anim>
                                    <p:animEffect transition="in" filter="fade">
                                      <p:cBhvr>
                                        <p:cTn id="34" dur="500"/>
                                        <p:tgtEl>
                                          <p:spTgt spid="53"/>
                                        </p:tgtEl>
                                      </p:cBhvr>
                                    </p:animEffect>
                                  </p:childTnLst>
                                </p:cTn>
                              </p:par>
                              <p:par>
                                <p:cTn id="35" presetID="49" presetClass="entr" presetSubtype="0" decel="100000" fill="hold" nodeType="withEffect">
                                  <p:stCondLst>
                                    <p:cond delay="60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 calcmode="lin" valueType="num">
                                      <p:cBhvr>
                                        <p:cTn id="39" dur="500" fill="hold"/>
                                        <p:tgtEl>
                                          <p:spTgt spid="58"/>
                                        </p:tgtEl>
                                        <p:attrNameLst>
                                          <p:attrName>style.rotation</p:attrName>
                                        </p:attrNameLst>
                                      </p:cBhvr>
                                      <p:tavLst>
                                        <p:tav tm="0">
                                          <p:val>
                                            <p:fltVal val="360"/>
                                          </p:val>
                                        </p:tav>
                                        <p:tav tm="100000">
                                          <p:val>
                                            <p:fltVal val="0"/>
                                          </p:val>
                                        </p:tav>
                                      </p:tavLst>
                                    </p:anim>
                                    <p:animEffect transition="in" filter="fade">
                                      <p:cBhvr>
                                        <p:cTn id="4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466347" y="6401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6"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prstClr val="white"/>
                </a:solidFill>
                <a:latin typeface="微软雅黑" panose="020B0503020204020204" pitchFamily="34" charset="-122"/>
                <a:ea typeface="微软雅黑" panose="020B0503020204020204" pitchFamily="34" charset="-122"/>
              </a:rPr>
              <a:t>1.  </a:t>
            </a:r>
            <a:r>
              <a:rPr lang="zh-CN" altLang="en-US" sz="2000" b="1" dirty="0">
                <a:solidFill>
                  <a:prstClr val="white"/>
                </a:solidFill>
                <a:latin typeface="微软雅黑" panose="020B0503020204020204" pitchFamily="34" charset="-122"/>
                <a:ea typeface="微软雅黑" panose="020B0503020204020204" pitchFamily="34" charset="-122"/>
              </a:rPr>
              <a:t>封装成帧</a:t>
            </a:r>
            <a:endParaRPr lang="fr-FR" altLang="zh-CN" sz="2000" b="1" dirty="0">
              <a:solidFill>
                <a:prstClr val="white"/>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45" y="1181100"/>
            <a:ext cx="8500653"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6551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BE32E274-2D85-45BF-82D3-76FD11CCD984}"/>
              </a:ext>
            </a:extLst>
          </p:cNvPr>
          <p:cNvGrpSpPr/>
          <p:nvPr/>
        </p:nvGrpSpPr>
        <p:grpSpPr>
          <a:xfrm>
            <a:off x="6031913" y="2399629"/>
            <a:ext cx="2101769" cy="2329582"/>
            <a:chOff x="7759679" y="2956105"/>
            <a:chExt cx="2802358" cy="3106109"/>
          </a:xfrm>
        </p:grpSpPr>
        <p:sp>
          <p:nvSpPr>
            <p:cNvPr id="37" name="矩形: 圆角 36">
              <a:extLst>
                <a:ext uri="{FF2B5EF4-FFF2-40B4-BE49-F238E27FC236}">
                  <a16:creationId xmlns:a16="http://schemas.microsoft.com/office/drawing/2014/main" id="{261C56F5-5624-4701-BE4E-239332AC4FB8}"/>
                </a:ext>
              </a:extLst>
            </p:cNvPr>
            <p:cNvSpPr/>
            <p:nvPr/>
          </p:nvSpPr>
          <p:spPr>
            <a:xfrm>
              <a:off x="7759679"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38" name="文本框 37">
              <a:extLst>
                <a:ext uri="{FF2B5EF4-FFF2-40B4-BE49-F238E27FC236}">
                  <a16:creationId xmlns:a16="http://schemas.microsoft.com/office/drawing/2014/main" id="{240A6AE5-80BF-4804-98D1-AC48F5891B26}"/>
                </a:ext>
              </a:extLst>
            </p:cNvPr>
            <p:cNvSpPr txBox="1"/>
            <p:nvPr/>
          </p:nvSpPr>
          <p:spPr>
            <a:xfrm>
              <a:off x="8599741"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42" name="组合 41">
            <a:extLst>
              <a:ext uri="{FF2B5EF4-FFF2-40B4-BE49-F238E27FC236}">
                <a16:creationId xmlns:a16="http://schemas.microsoft.com/office/drawing/2014/main" id="{1F927C40-73E0-4A72-A410-A54F03A732B6}"/>
              </a:ext>
            </a:extLst>
          </p:cNvPr>
          <p:cNvGrpSpPr/>
          <p:nvPr/>
        </p:nvGrpSpPr>
        <p:grpSpPr>
          <a:xfrm>
            <a:off x="1021205" y="2399629"/>
            <a:ext cx="2101769" cy="2329582"/>
            <a:chOff x="1078735" y="2956105"/>
            <a:chExt cx="2802358" cy="3106109"/>
          </a:xfrm>
        </p:grpSpPr>
        <p:sp>
          <p:nvSpPr>
            <p:cNvPr id="43" name="矩形: 圆角 42">
              <a:extLst>
                <a:ext uri="{FF2B5EF4-FFF2-40B4-BE49-F238E27FC236}">
                  <a16:creationId xmlns:a16="http://schemas.microsoft.com/office/drawing/2014/main" id="{66163542-C5A6-46E2-A93C-BC50989A11F5}"/>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45" name="文本框 44">
              <a:extLst>
                <a:ext uri="{FF2B5EF4-FFF2-40B4-BE49-F238E27FC236}">
                  <a16:creationId xmlns:a16="http://schemas.microsoft.com/office/drawing/2014/main" id="{2FBD8AF0-5476-4436-B2BB-5D672C90FB35}"/>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cxnSp>
        <p:nvCxnSpPr>
          <p:cNvPr id="47" name="直接连接符 46">
            <a:extLst>
              <a:ext uri="{FF2B5EF4-FFF2-40B4-BE49-F238E27FC236}">
                <a16:creationId xmlns:a16="http://schemas.microsoft.com/office/drawing/2014/main" id="{BE7F0A05-6C26-49FC-9A13-737D8B160856}"/>
              </a:ext>
            </a:extLst>
          </p:cNvPr>
          <p:cNvCxnSpPr>
            <a:cxnSpLocks/>
          </p:cNvCxnSpPr>
          <p:nvPr/>
        </p:nvCxnSpPr>
        <p:spPr>
          <a:xfrm flipH="1">
            <a:off x="2094423" y="2856234"/>
            <a:ext cx="2477577" cy="625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22E2276-51BB-4A78-8A98-A520FCCD241F}"/>
              </a:ext>
            </a:extLst>
          </p:cNvPr>
          <p:cNvCxnSpPr>
            <a:cxnSpLocks/>
          </p:cNvCxnSpPr>
          <p:nvPr/>
        </p:nvCxnSpPr>
        <p:spPr>
          <a:xfrm>
            <a:off x="4569762" y="2856234"/>
            <a:ext cx="2559451" cy="638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2EE5A4F-66FA-463A-B6AB-EC65EFEB957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íşlïḍè">
            <a:extLst>
              <a:ext uri="{FF2B5EF4-FFF2-40B4-BE49-F238E27FC236}">
                <a16:creationId xmlns:a16="http://schemas.microsoft.com/office/drawing/2014/main" id="{29ED3350-DE62-4F25-8E17-ACCF05575713}"/>
              </a:ext>
            </a:extLst>
          </p:cNvPr>
          <p:cNvSpPr txBox="1"/>
          <p:nvPr/>
        </p:nvSpPr>
        <p:spPr>
          <a:xfrm>
            <a:off x="1030396" y="960790"/>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以太网集线器一般具有</a:t>
            </a:r>
            <a:r>
              <a:rPr lang="en-US" altLang="zh-CN" sz="1350" b="1" dirty="0">
                <a:latin typeface="微软雅黑" panose="020B0503020204020204" pitchFamily="34" charset="-122"/>
                <a:ea typeface="微软雅黑" panose="020B0503020204020204" pitchFamily="34" charset="-122"/>
              </a:rPr>
              <a:t>8~32</a:t>
            </a:r>
            <a:r>
              <a:rPr lang="zh-CN" altLang="en-US" sz="1350" b="1" dirty="0">
                <a:latin typeface="微软雅黑" panose="020B0503020204020204" pitchFamily="34" charset="-122"/>
                <a:ea typeface="微软雅黑" panose="020B0503020204020204" pitchFamily="34" charset="-122"/>
              </a:rPr>
              <a:t>个接口，如果要连接的站点数量超过了单个集线器能够提供的接口数量，就需要使用多个集线器，这样就可以连接成覆盖更大范围、连接更多站点的多级星型以太网。</a:t>
            </a:r>
          </a:p>
        </p:txBody>
      </p:sp>
      <p:grpSp>
        <p:nvGrpSpPr>
          <p:cNvPr id="34" name="组合 33">
            <a:extLst>
              <a:ext uri="{FF2B5EF4-FFF2-40B4-BE49-F238E27FC236}">
                <a16:creationId xmlns:a16="http://schemas.microsoft.com/office/drawing/2014/main" id="{508E26A0-099A-4801-99EB-E437C9393818}"/>
              </a:ext>
            </a:extLst>
          </p:cNvPr>
          <p:cNvGrpSpPr/>
          <p:nvPr/>
        </p:nvGrpSpPr>
        <p:grpSpPr>
          <a:xfrm>
            <a:off x="999398" y="3051955"/>
            <a:ext cx="1904679" cy="1542335"/>
            <a:chOff x="1049658" y="3825873"/>
            <a:chExt cx="2539572" cy="2056446"/>
          </a:xfrm>
        </p:grpSpPr>
        <p:sp>
          <p:nvSpPr>
            <p:cNvPr id="9" name="文本框 8">
              <a:extLst>
                <a:ext uri="{FF2B5EF4-FFF2-40B4-BE49-F238E27FC236}">
                  <a16:creationId xmlns:a16="http://schemas.microsoft.com/office/drawing/2014/main" id="{CEF6591C-DB0C-4AE8-AACF-563B064CB2AA}"/>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cxnSp>
          <p:nvCxnSpPr>
            <p:cNvPr id="10" name="直接连接符 9">
              <a:extLst>
                <a:ext uri="{FF2B5EF4-FFF2-40B4-BE49-F238E27FC236}">
                  <a16:creationId xmlns:a16="http://schemas.microsoft.com/office/drawing/2014/main" id="{04363B87-D1DA-4511-B3B5-00C36EDE591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872F55-B642-4F64-8D1A-D6050B6A2E77}"/>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D6AE38-E76C-4B8B-8C7A-3472DC1688A5}"/>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0">
              <a:extLst>
                <a:ext uri="{FF2B5EF4-FFF2-40B4-BE49-F238E27FC236}">
                  <a16:creationId xmlns:a16="http://schemas.microsoft.com/office/drawing/2014/main" id="{F63D5EC6-8F18-4A0E-BF45-463A9BF63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4" name="图形 10">
              <a:extLst>
                <a:ext uri="{FF2B5EF4-FFF2-40B4-BE49-F238E27FC236}">
                  <a16:creationId xmlns:a16="http://schemas.microsoft.com/office/drawing/2014/main" id="{FA4B4571-9F99-4A7A-A56B-8652FBFB16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15" name="图片 14" descr="文本&#10;&#10;描述已自动生成">
              <a:extLst>
                <a:ext uri="{FF2B5EF4-FFF2-40B4-BE49-F238E27FC236}">
                  <a16:creationId xmlns:a16="http://schemas.microsoft.com/office/drawing/2014/main" id="{25EF260B-EFEC-4F36-AD67-45C183E82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pic>
          <p:nvPicPr>
            <p:cNvPr id="16" name="图形 10">
              <a:extLst>
                <a:ext uri="{FF2B5EF4-FFF2-40B4-BE49-F238E27FC236}">
                  <a16:creationId xmlns:a16="http://schemas.microsoft.com/office/drawing/2014/main" id="{C94D8124-E75C-41FD-917C-96D2A7C641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17" name="文本框 16">
              <a:extLst>
                <a:ext uri="{FF2B5EF4-FFF2-40B4-BE49-F238E27FC236}">
                  <a16:creationId xmlns:a16="http://schemas.microsoft.com/office/drawing/2014/main" id="{81CC1B28-2FFB-475F-A68F-7D80EA0FDED3}"/>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87911794-4E40-4B44-B962-C79C53C4CBE6}"/>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A</a:t>
              </a:r>
              <a:endParaRPr lang="zh-CN" altLang="en-US" sz="1350" b="1" dirty="0">
                <a:latin typeface="+mn-ea"/>
              </a:endParaRPr>
            </a:p>
          </p:txBody>
        </p:sp>
      </p:grpSp>
      <p:grpSp>
        <p:nvGrpSpPr>
          <p:cNvPr id="35" name="组合 34">
            <a:extLst>
              <a:ext uri="{FF2B5EF4-FFF2-40B4-BE49-F238E27FC236}">
                <a16:creationId xmlns:a16="http://schemas.microsoft.com/office/drawing/2014/main" id="{3500361C-E2A6-47C0-A062-EF5AB5F85AD7}"/>
              </a:ext>
            </a:extLst>
          </p:cNvPr>
          <p:cNvGrpSpPr/>
          <p:nvPr/>
        </p:nvGrpSpPr>
        <p:grpSpPr>
          <a:xfrm>
            <a:off x="6225573" y="3051955"/>
            <a:ext cx="1927729" cy="1542335"/>
            <a:chOff x="8017892" y="3825873"/>
            <a:chExt cx="2570305" cy="2056446"/>
          </a:xfrm>
        </p:grpSpPr>
        <p:cxnSp>
          <p:nvCxnSpPr>
            <p:cNvPr id="22" name="直接连接符 21">
              <a:extLst>
                <a:ext uri="{FF2B5EF4-FFF2-40B4-BE49-F238E27FC236}">
                  <a16:creationId xmlns:a16="http://schemas.microsoft.com/office/drawing/2014/main" id="{830AA6F0-2514-42C9-85CE-150E6A8B89BD}"/>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A633314-AD07-4B1D-8B2E-E3B82F1FD6AD}"/>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DA45A3D-C0AC-4202-A05D-43E77C2C12D6}"/>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BDBD67D3-EC63-42F5-8B80-89DB6A7E0A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6" name="图形 10">
              <a:extLst>
                <a:ext uri="{FF2B5EF4-FFF2-40B4-BE49-F238E27FC236}">
                  <a16:creationId xmlns:a16="http://schemas.microsoft.com/office/drawing/2014/main" id="{BD0AFF99-B2FB-4C5F-BDB4-DE32E1CE6C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27" name="图片 26" descr="文本&#10;&#10;描述已自动生成">
              <a:extLst>
                <a:ext uri="{FF2B5EF4-FFF2-40B4-BE49-F238E27FC236}">
                  <a16:creationId xmlns:a16="http://schemas.microsoft.com/office/drawing/2014/main" id="{A4F7A694-AFD6-4284-9F70-79EA7027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28" name="图形 10">
              <a:extLst>
                <a:ext uri="{FF2B5EF4-FFF2-40B4-BE49-F238E27FC236}">
                  <a16:creationId xmlns:a16="http://schemas.microsoft.com/office/drawing/2014/main" id="{5C40A998-05F1-4941-BD6A-D0A821945A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29" name="文本框 28">
              <a:extLst>
                <a:ext uri="{FF2B5EF4-FFF2-40B4-BE49-F238E27FC236}">
                  <a16:creationId xmlns:a16="http://schemas.microsoft.com/office/drawing/2014/main" id="{1ADC1781-2712-4E2F-B98B-8DF694C0A2E7}"/>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79A032F2-8BCB-44ED-9302-AD7373CE6405}"/>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B</a:t>
              </a:r>
              <a:endParaRPr lang="zh-CN" altLang="en-US" sz="1350" b="1" dirty="0">
                <a:latin typeface="+mn-ea"/>
              </a:endParaRPr>
            </a:p>
          </p:txBody>
        </p:sp>
        <p:sp>
          <p:nvSpPr>
            <p:cNvPr id="32" name="文本框 31">
              <a:extLst>
                <a:ext uri="{FF2B5EF4-FFF2-40B4-BE49-F238E27FC236}">
                  <a16:creationId xmlns:a16="http://schemas.microsoft.com/office/drawing/2014/main" id="{AD30DF22-A2CC-47C5-BB25-220EF0CAB503}"/>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grpSp>
      <p:sp>
        <p:nvSpPr>
          <p:cNvPr id="48" name="矩形 47">
            <a:extLst>
              <a:ext uri="{FF2B5EF4-FFF2-40B4-BE49-F238E27FC236}">
                <a16:creationId xmlns:a16="http://schemas.microsoft.com/office/drawing/2014/main" id="{5263ADD6-CD6C-4E87-864E-3401066CB2BB}"/>
              </a:ext>
            </a:extLst>
          </p:cNvPr>
          <p:cNvSpPr/>
          <p:nvPr/>
        </p:nvSpPr>
        <p:spPr>
          <a:xfrm>
            <a:off x="792476" y="159033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9" name="íşlïḍè">
            <a:extLst>
              <a:ext uri="{FF2B5EF4-FFF2-40B4-BE49-F238E27FC236}">
                <a16:creationId xmlns:a16="http://schemas.microsoft.com/office/drawing/2014/main" id="{A8944799-00DC-4DBB-8F53-A7AEE58B8366}"/>
              </a:ext>
            </a:extLst>
          </p:cNvPr>
          <p:cNvSpPr txBox="1"/>
          <p:nvPr/>
        </p:nvSpPr>
        <p:spPr>
          <a:xfrm>
            <a:off x="1030396" y="1549593"/>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采用多个集线器连接而成的多级星型以太网，在扩展了网络覆盖范围和站点数量的同时，也带来了一些负面因素。</a:t>
            </a:r>
          </a:p>
        </p:txBody>
      </p:sp>
      <p:grpSp>
        <p:nvGrpSpPr>
          <p:cNvPr id="51" name="组合 50">
            <a:extLst>
              <a:ext uri="{FF2B5EF4-FFF2-40B4-BE49-F238E27FC236}">
                <a16:creationId xmlns:a16="http://schemas.microsoft.com/office/drawing/2014/main" id="{E05B5F31-B425-474E-A2B8-C9DFE6126D68}"/>
              </a:ext>
            </a:extLst>
          </p:cNvPr>
          <p:cNvGrpSpPr/>
          <p:nvPr/>
        </p:nvGrpSpPr>
        <p:grpSpPr>
          <a:xfrm>
            <a:off x="4062161" y="2694421"/>
            <a:ext cx="1019678" cy="1042112"/>
            <a:chOff x="5416214" y="3592561"/>
            <a:chExt cx="1359571" cy="1389482"/>
          </a:xfrm>
        </p:grpSpPr>
        <p:pic>
          <p:nvPicPr>
            <p:cNvPr id="52" name="图片 51" descr="文本&#10;&#10;描述已自动生成">
              <a:extLst>
                <a:ext uri="{FF2B5EF4-FFF2-40B4-BE49-F238E27FC236}">
                  <a16:creationId xmlns:a16="http://schemas.microsoft.com/office/drawing/2014/main" id="{5F532BB9-E710-4B95-A780-3C1D716B1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265" y="3592561"/>
              <a:ext cx="705470" cy="661378"/>
            </a:xfrm>
            <a:prstGeom prst="rect">
              <a:avLst/>
            </a:prstGeom>
          </p:spPr>
        </p:pic>
        <p:sp>
          <p:nvSpPr>
            <p:cNvPr id="61" name="文本框 60">
              <a:extLst>
                <a:ext uri="{FF2B5EF4-FFF2-40B4-BE49-F238E27FC236}">
                  <a16:creationId xmlns:a16="http://schemas.microsoft.com/office/drawing/2014/main" id="{2BD3CB6D-583B-4D6E-9A59-9DAAB7C6867B}"/>
                </a:ext>
              </a:extLst>
            </p:cNvPr>
            <p:cNvSpPr txBox="1"/>
            <p:nvPr/>
          </p:nvSpPr>
          <p:spPr>
            <a:xfrm>
              <a:off x="5416214" y="4304935"/>
              <a:ext cx="1359571" cy="677108"/>
            </a:xfrm>
            <a:prstGeom prst="rect">
              <a:avLst/>
            </a:prstGeom>
            <a:noFill/>
          </p:spPr>
          <p:txBody>
            <a:bodyPr wrap="square" rtlCol="0">
              <a:spAutoFit/>
            </a:bodyPr>
            <a:lstStyle/>
            <a:p>
              <a:pPr algn="ctr"/>
              <a:r>
                <a:rPr lang="zh-CN" altLang="en-US" sz="1350" b="1" dirty="0">
                  <a:latin typeface="Arial Narrow" panose="020B0606020202030204" pitchFamily="34" charset="0"/>
                </a:rPr>
                <a:t>主干集线器</a:t>
              </a:r>
            </a:p>
          </p:txBody>
        </p:sp>
      </p:grpSp>
      <p:sp>
        <p:nvSpPr>
          <p:cNvPr id="44"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46" name="Rectangle 6"/>
          <p:cNvSpPr>
            <a:spLocks noChangeArrowheads="1"/>
          </p:cNvSpPr>
          <p:nvPr/>
        </p:nvSpPr>
        <p:spPr bwMode="auto">
          <a:xfrm>
            <a:off x="2622844" y="518181"/>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Tree>
    <p:custDataLst>
      <p:tags r:id="rId1"/>
    </p:custDataLst>
    <p:extLst>
      <p:ext uri="{BB962C8B-B14F-4D97-AF65-F5344CB8AC3E}">
        <p14:creationId xmlns:p14="http://schemas.microsoft.com/office/powerpoint/2010/main" val="128180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cTn>
                              </p:par>
                              <p:par>
                                <p:cTn id="8" presetID="22" presetClass="entr" presetSubtype="4"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1000"/>
                                        <p:tgtEl>
                                          <p:spTgt spid="50"/>
                                        </p:tgtEl>
                                      </p:cBhvr>
                                    </p:animEffect>
                                  </p:childTnLst>
                                </p:cTn>
                              </p:par>
                              <p:par>
                                <p:cTn id="11" presetID="53" presetClass="entr" presetSubtype="16" fill="hold" nodeType="withEffect">
                                  <p:stCondLst>
                                    <p:cond delay="50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51DE5E5F-E1FA-425D-AC4E-A56D0A7C6609}"/>
              </a:ext>
            </a:extLst>
          </p:cNvPr>
          <p:cNvGrpSpPr/>
          <p:nvPr/>
        </p:nvGrpSpPr>
        <p:grpSpPr>
          <a:xfrm>
            <a:off x="1010318" y="2400990"/>
            <a:ext cx="7142984" cy="2329582"/>
            <a:chOff x="1078735" y="2956105"/>
            <a:chExt cx="2802358" cy="3106109"/>
          </a:xfrm>
        </p:grpSpPr>
        <p:sp>
          <p:nvSpPr>
            <p:cNvPr id="46" name="矩形: 圆角 45">
              <a:extLst>
                <a:ext uri="{FF2B5EF4-FFF2-40B4-BE49-F238E27FC236}">
                  <a16:creationId xmlns:a16="http://schemas.microsoft.com/office/drawing/2014/main" id="{40E83DAE-87A0-4E8F-9F96-EEA6DF52BA8C}"/>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53" name="文本框 52">
              <a:extLst>
                <a:ext uri="{FF2B5EF4-FFF2-40B4-BE49-F238E27FC236}">
                  <a16:creationId xmlns:a16="http://schemas.microsoft.com/office/drawing/2014/main" id="{3276BE0C-EB68-450A-BFD3-9437FE9BC71F}"/>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mn-ea"/>
                </a:rPr>
                <a:t>一个更大碰撞域</a:t>
              </a:r>
            </a:p>
          </p:txBody>
        </p:sp>
      </p:grpSp>
      <p:cxnSp>
        <p:nvCxnSpPr>
          <p:cNvPr id="47" name="直接连接符 46">
            <a:extLst>
              <a:ext uri="{FF2B5EF4-FFF2-40B4-BE49-F238E27FC236}">
                <a16:creationId xmlns:a16="http://schemas.microsoft.com/office/drawing/2014/main" id="{BE7F0A05-6C26-49FC-9A13-737D8B160856}"/>
              </a:ext>
            </a:extLst>
          </p:cNvPr>
          <p:cNvCxnSpPr>
            <a:cxnSpLocks/>
          </p:cNvCxnSpPr>
          <p:nvPr/>
        </p:nvCxnSpPr>
        <p:spPr>
          <a:xfrm flipH="1">
            <a:off x="2094423" y="2856234"/>
            <a:ext cx="2477577" cy="625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22E2276-51BB-4A78-8A98-A520FCCD241F}"/>
              </a:ext>
            </a:extLst>
          </p:cNvPr>
          <p:cNvCxnSpPr>
            <a:cxnSpLocks/>
          </p:cNvCxnSpPr>
          <p:nvPr/>
        </p:nvCxnSpPr>
        <p:spPr>
          <a:xfrm>
            <a:off x="4569762" y="2856234"/>
            <a:ext cx="2559451" cy="638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2EE5A4F-66FA-463A-B6AB-EC65EFEB957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íşlïḍè">
            <a:extLst>
              <a:ext uri="{FF2B5EF4-FFF2-40B4-BE49-F238E27FC236}">
                <a16:creationId xmlns:a16="http://schemas.microsoft.com/office/drawing/2014/main" id="{29ED3350-DE62-4F25-8E17-ACCF05575713}"/>
              </a:ext>
            </a:extLst>
          </p:cNvPr>
          <p:cNvSpPr txBox="1"/>
          <p:nvPr/>
        </p:nvSpPr>
        <p:spPr>
          <a:xfrm>
            <a:off x="1030396" y="960790"/>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以太网集线器一般具有</a:t>
            </a:r>
            <a:r>
              <a:rPr lang="en-US" altLang="zh-CN" sz="1350" b="1" dirty="0">
                <a:latin typeface="微软雅黑" panose="020B0503020204020204" pitchFamily="34" charset="-122"/>
                <a:ea typeface="微软雅黑" panose="020B0503020204020204" pitchFamily="34" charset="-122"/>
              </a:rPr>
              <a:t>8~32</a:t>
            </a:r>
            <a:r>
              <a:rPr lang="zh-CN" altLang="en-US" sz="1350" b="1" dirty="0">
                <a:latin typeface="微软雅黑" panose="020B0503020204020204" pitchFamily="34" charset="-122"/>
                <a:ea typeface="微软雅黑" panose="020B0503020204020204" pitchFamily="34" charset="-122"/>
              </a:rPr>
              <a:t>个接口，如果要连接的站点数量超过了单个集线器能够提供的接口数量，就需要使用多个集线器，这样就可以连接成覆盖更大范围、连接更多站点的多级星型以太网。</a:t>
            </a:r>
          </a:p>
        </p:txBody>
      </p:sp>
      <p:grpSp>
        <p:nvGrpSpPr>
          <p:cNvPr id="34" name="组合 33">
            <a:extLst>
              <a:ext uri="{FF2B5EF4-FFF2-40B4-BE49-F238E27FC236}">
                <a16:creationId xmlns:a16="http://schemas.microsoft.com/office/drawing/2014/main" id="{508E26A0-099A-4801-99EB-E437C9393818}"/>
              </a:ext>
            </a:extLst>
          </p:cNvPr>
          <p:cNvGrpSpPr/>
          <p:nvPr/>
        </p:nvGrpSpPr>
        <p:grpSpPr>
          <a:xfrm>
            <a:off x="999398" y="3051955"/>
            <a:ext cx="1904679" cy="1542335"/>
            <a:chOff x="1049658" y="3825873"/>
            <a:chExt cx="2539572" cy="2056446"/>
          </a:xfrm>
        </p:grpSpPr>
        <p:sp>
          <p:nvSpPr>
            <p:cNvPr id="9" name="文本框 8">
              <a:extLst>
                <a:ext uri="{FF2B5EF4-FFF2-40B4-BE49-F238E27FC236}">
                  <a16:creationId xmlns:a16="http://schemas.microsoft.com/office/drawing/2014/main" id="{CEF6591C-DB0C-4AE8-AACF-563B064CB2AA}"/>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cxnSp>
          <p:nvCxnSpPr>
            <p:cNvPr id="10" name="直接连接符 9">
              <a:extLst>
                <a:ext uri="{FF2B5EF4-FFF2-40B4-BE49-F238E27FC236}">
                  <a16:creationId xmlns:a16="http://schemas.microsoft.com/office/drawing/2014/main" id="{04363B87-D1DA-4511-B3B5-00C36EDE591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872F55-B642-4F64-8D1A-D6050B6A2E77}"/>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D6AE38-E76C-4B8B-8C7A-3472DC1688A5}"/>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0">
              <a:extLst>
                <a:ext uri="{FF2B5EF4-FFF2-40B4-BE49-F238E27FC236}">
                  <a16:creationId xmlns:a16="http://schemas.microsoft.com/office/drawing/2014/main" id="{F63D5EC6-8F18-4A0E-BF45-463A9BF63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4" name="图形 10">
              <a:extLst>
                <a:ext uri="{FF2B5EF4-FFF2-40B4-BE49-F238E27FC236}">
                  <a16:creationId xmlns:a16="http://schemas.microsoft.com/office/drawing/2014/main" id="{FA4B4571-9F99-4A7A-A56B-8652FBFB16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15" name="图片 14" descr="文本&#10;&#10;描述已自动生成">
              <a:extLst>
                <a:ext uri="{FF2B5EF4-FFF2-40B4-BE49-F238E27FC236}">
                  <a16:creationId xmlns:a16="http://schemas.microsoft.com/office/drawing/2014/main" id="{25EF260B-EFEC-4F36-AD67-45C183E82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pic>
          <p:nvPicPr>
            <p:cNvPr id="16" name="图形 10">
              <a:extLst>
                <a:ext uri="{FF2B5EF4-FFF2-40B4-BE49-F238E27FC236}">
                  <a16:creationId xmlns:a16="http://schemas.microsoft.com/office/drawing/2014/main" id="{C94D8124-E75C-41FD-917C-96D2A7C641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17" name="文本框 16">
              <a:extLst>
                <a:ext uri="{FF2B5EF4-FFF2-40B4-BE49-F238E27FC236}">
                  <a16:creationId xmlns:a16="http://schemas.microsoft.com/office/drawing/2014/main" id="{81CC1B28-2FFB-475F-A68F-7D80EA0FDED3}"/>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87911794-4E40-4B44-B962-C79C53C4CBE6}"/>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A</a:t>
              </a:r>
              <a:endParaRPr lang="zh-CN" altLang="en-US" sz="1350" b="1" dirty="0">
                <a:latin typeface="+mn-ea"/>
              </a:endParaRPr>
            </a:p>
          </p:txBody>
        </p:sp>
      </p:grpSp>
      <p:grpSp>
        <p:nvGrpSpPr>
          <p:cNvPr id="35" name="组合 34">
            <a:extLst>
              <a:ext uri="{FF2B5EF4-FFF2-40B4-BE49-F238E27FC236}">
                <a16:creationId xmlns:a16="http://schemas.microsoft.com/office/drawing/2014/main" id="{3500361C-E2A6-47C0-A062-EF5AB5F85AD7}"/>
              </a:ext>
            </a:extLst>
          </p:cNvPr>
          <p:cNvGrpSpPr/>
          <p:nvPr/>
        </p:nvGrpSpPr>
        <p:grpSpPr>
          <a:xfrm>
            <a:off x="6225573" y="3051955"/>
            <a:ext cx="1927729" cy="1542335"/>
            <a:chOff x="8017892" y="3825873"/>
            <a:chExt cx="2570305" cy="2056446"/>
          </a:xfrm>
        </p:grpSpPr>
        <p:cxnSp>
          <p:nvCxnSpPr>
            <p:cNvPr id="22" name="直接连接符 21">
              <a:extLst>
                <a:ext uri="{FF2B5EF4-FFF2-40B4-BE49-F238E27FC236}">
                  <a16:creationId xmlns:a16="http://schemas.microsoft.com/office/drawing/2014/main" id="{830AA6F0-2514-42C9-85CE-150E6A8B89BD}"/>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A633314-AD07-4B1D-8B2E-E3B82F1FD6AD}"/>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DA45A3D-C0AC-4202-A05D-43E77C2C12D6}"/>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BDBD67D3-EC63-42F5-8B80-89DB6A7E0A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6" name="图形 10">
              <a:extLst>
                <a:ext uri="{FF2B5EF4-FFF2-40B4-BE49-F238E27FC236}">
                  <a16:creationId xmlns:a16="http://schemas.microsoft.com/office/drawing/2014/main" id="{BD0AFF99-B2FB-4C5F-BDB4-DE32E1CE6C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27" name="图片 26" descr="文本&#10;&#10;描述已自动生成">
              <a:extLst>
                <a:ext uri="{FF2B5EF4-FFF2-40B4-BE49-F238E27FC236}">
                  <a16:creationId xmlns:a16="http://schemas.microsoft.com/office/drawing/2014/main" id="{A4F7A694-AFD6-4284-9F70-79EA7027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28" name="图形 10">
              <a:extLst>
                <a:ext uri="{FF2B5EF4-FFF2-40B4-BE49-F238E27FC236}">
                  <a16:creationId xmlns:a16="http://schemas.microsoft.com/office/drawing/2014/main" id="{5C40A998-05F1-4941-BD6A-D0A821945A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29" name="文本框 28">
              <a:extLst>
                <a:ext uri="{FF2B5EF4-FFF2-40B4-BE49-F238E27FC236}">
                  <a16:creationId xmlns:a16="http://schemas.microsoft.com/office/drawing/2014/main" id="{1ADC1781-2712-4E2F-B98B-8DF694C0A2E7}"/>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79A032F2-8BCB-44ED-9302-AD7373CE6405}"/>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B</a:t>
              </a:r>
              <a:endParaRPr lang="zh-CN" altLang="en-US" sz="1350" b="1" dirty="0">
                <a:latin typeface="+mn-ea"/>
              </a:endParaRPr>
            </a:p>
          </p:txBody>
        </p:sp>
        <p:sp>
          <p:nvSpPr>
            <p:cNvPr id="32" name="文本框 31">
              <a:extLst>
                <a:ext uri="{FF2B5EF4-FFF2-40B4-BE49-F238E27FC236}">
                  <a16:creationId xmlns:a16="http://schemas.microsoft.com/office/drawing/2014/main" id="{AD30DF22-A2CC-47C5-BB25-220EF0CAB503}"/>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grpSp>
      <p:sp>
        <p:nvSpPr>
          <p:cNvPr id="48" name="矩形 47">
            <a:extLst>
              <a:ext uri="{FF2B5EF4-FFF2-40B4-BE49-F238E27FC236}">
                <a16:creationId xmlns:a16="http://schemas.microsoft.com/office/drawing/2014/main" id="{5263ADD6-CD6C-4E87-864E-3401066CB2BB}"/>
              </a:ext>
            </a:extLst>
          </p:cNvPr>
          <p:cNvSpPr/>
          <p:nvPr/>
        </p:nvSpPr>
        <p:spPr>
          <a:xfrm>
            <a:off x="792476" y="159033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9" name="íşlïḍè">
            <a:extLst>
              <a:ext uri="{FF2B5EF4-FFF2-40B4-BE49-F238E27FC236}">
                <a16:creationId xmlns:a16="http://schemas.microsoft.com/office/drawing/2014/main" id="{A8944799-00DC-4DBB-8F53-A7AEE58B8366}"/>
              </a:ext>
            </a:extLst>
          </p:cNvPr>
          <p:cNvSpPr txBox="1"/>
          <p:nvPr/>
        </p:nvSpPr>
        <p:spPr>
          <a:xfrm>
            <a:off x="1030396" y="1549593"/>
            <a:ext cx="7885004" cy="491492"/>
          </a:xfrm>
          <a:prstGeom prst="rect">
            <a:avLst/>
          </a:prstGeom>
          <a:noFill/>
        </p:spPr>
        <p:txBody>
          <a:bodyPr wrap="square" lIns="68580" tIns="34290" rIns="68580" bIns="34290" anchor="ctr">
            <a:noAutofit/>
          </a:bodyPr>
          <a:lstStyle/>
          <a:p>
            <a:r>
              <a:rPr lang="zh-CN" altLang="en-US" sz="1350" b="1" dirty="0">
                <a:latin typeface="微软雅黑" panose="020B0503020204020204" pitchFamily="34" charset="-122"/>
                <a:ea typeface="微软雅黑" panose="020B0503020204020204" pitchFamily="34" charset="-122"/>
              </a:rPr>
              <a:t>采用多个集线器连接而成的多级星型以太网，在扩展了网络覆盖范围和站点数量的同时，也带来了一些负面因素。</a:t>
            </a:r>
          </a:p>
        </p:txBody>
      </p:sp>
      <p:grpSp>
        <p:nvGrpSpPr>
          <p:cNvPr id="51" name="组合 50">
            <a:extLst>
              <a:ext uri="{FF2B5EF4-FFF2-40B4-BE49-F238E27FC236}">
                <a16:creationId xmlns:a16="http://schemas.microsoft.com/office/drawing/2014/main" id="{E05B5F31-B425-474E-A2B8-C9DFE6126D68}"/>
              </a:ext>
            </a:extLst>
          </p:cNvPr>
          <p:cNvGrpSpPr/>
          <p:nvPr/>
        </p:nvGrpSpPr>
        <p:grpSpPr>
          <a:xfrm>
            <a:off x="4062161" y="2694421"/>
            <a:ext cx="1019678" cy="1042112"/>
            <a:chOff x="5416214" y="3592561"/>
            <a:chExt cx="1359571" cy="1389482"/>
          </a:xfrm>
        </p:grpSpPr>
        <p:pic>
          <p:nvPicPr>
            <p:cNvPr id="52" name="图片 51" descr="文本&#10;&#10;描述已自动生成">
              <a:extLst>
                <a:ext uri="{FF2B5EF4-FFF2-40B4-BE49-F238E27FC236}">
                  <a16:creationId xmlns:a16="http://schemas.microsoft.com/office/drawing/2014/main" id="{5F532BB9-E710-4B95-A780-3C1D716B1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265" y="3592561"/>
              <a:ext cx="705470" cy="661378"/>
            </a:xfrm>
            <a:prstGeom prst="rect">
              <a:avLst/>
            </a:prstGeom>
          </p:spPr>
        </p:pic>
        <p:sp>
          <p:nvSpPr>
            <p:cNvPr id="61" name="文本框 60">
              <a:extLst>
                <a:ext uri="{FF2B5EF4-FFF2-40B4-BE49-F238E27FC236}">
                  <a16:creationId xmlns:a16="http://schemas.microsoft.com/office/drawing/2014/main" id="{2BD3CB6D-583B-4D6E-9A59-9DAAB7C6867B}"/>
                </a:ext>
              </a:extLst>
            </p:cNvPr>
            <p:cNvSpPr txBox="1"/>
            <p:nvPr/>
          </p:nvSpPr>
          <p:spPr>
            <a:xfrm>
              <a:off x="5416214" y="4304935"/>
              <a:ext cx="1359571" cy="677108"/>
            </a:xfrm>
            <a:prstGeom prst="rect">
              <a:avLst/>
            </a:prstGeom>
            <a:noFill/>
          </p:spPr>
          <p:txBody>
            <a:bodyPr wrap="square" rtlCol="0">
              <a:spAutoFit/>
            </a:bodyPr>
            <a:lstStyle/>
            <a:p>
              <a:pPr algn="ctr"/>
              <a:r>
                <a:rPr lang="zh-CN" altLang="en-US" sz="1350" b="1" dirty="0">
                  <a:latin typeface="Arial Narrow" panose="020B0606020202030204" pitchFamily="34" charset="0"/>
                </a:rPr>
                <a:t>主干集线器</a:t>
              </a:r>
            </a:p>
          </p:txBody>
        </p:sp>
      </p:grpSp>
      <p:cxnSp>
        <p:nvCxnSpPr>
          <p:cNvPr id="58" name="直接箭头连接符 57">
            <a:extLst>
              <a:ext uri="{FF2B5EF4-FFF2-40B4-BE49-F238E27FC236}">
                <a16:creationId xmlns:a16="http://schemas.microsoft.com/office/drawing/2014/main" id="{172C7BE7-7DB3-4B1A-9986-EB7EFABEC467}"/>
              </a:ext>
            </a:extLst>
          </p:cNvPr>
          <p:cNvCxnSpPr>
            <a:cxnSpLocks/>
          </p:cNvCxnSpPr>
          <p:nvPr/>
        </p:nvCxnSpPr>
        <p:spPr>
          <a:xfrm flipV="1">
            <a:off x="1590040" y="3728721"/>
            <a:ext cx="345440" cy="4927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2525294-F721-4850-9CA3-CA2826AA4881}"/>
              </a:ext>
            </a:extLst>
          </p:cNvPr>
          <p:cNvCxnSpPr>
            <a:cxnSpLocks/>
          </p:cNvCxnSpPr>
          <p:nvPr/>
        </p:nvCxnSpPr>
        <p:spPr>
          <a:xfrm flipH="1" flipV="1">
            <a:off x="2310289" y="3686018"/>
            <a:ext cx="320269" cy="516199"/>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6D0050A0-7FD3-4E28-B954-F0224F9B92C0}"/>
              </a:ext>
            </a:extLst>
          </p:cNvPr>
          <p:cNvGrpSpPr/>
          <p:nvPr/>
        </p:nvGrpSpPr>
        <p:grpSpPr>
          <a:xfrm>
            <a:off x="1828838" y="3284395"/>
            <a:ext cx="615353" cy="615353"/>
            <a:chOff x="9290558" y="4054613"/>
            <a:chExt cx="820470" cy="820470"/>
          </a:xfrm>
        </p:grpSpPr>
        <p:sp>
          <p:nvSpPr>
            <p:cNvPr id="62" name="爆炸形: 8 pt  61">
              <a:extLst>
                <a:ext uri="{FF2B5EF4-FFF2-40B4-BE49-F238E27FC236}">
                  <a16:creationId xmlns:a16="http://schemas.microsoft.com/office/drawing/2014/main" id="{6CE0E8FA-823C-4474-A9EF-42E438651FA7}"/>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p>
          </p:txBody>
        </p:sp>
        <p:sp>
          <p:nvSpPr>
            <p:cNvPr id="63" name="文本框 62">
              <a:extLst>
                <a:ext uri="{FF2B5EF4-FFF2-40B4-BE49-F238E27FC236}">
                  <a16:creationId xmlns:a16="http://schemas.microsoft.com/office/drawing/2014/main" id="{128B9566-8CE3-48C6-8A8B-16C6A0F37266}"/>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rPr>
                <a:t>碰撞</a:t>
              </a:r>
            </a:p>
          </p:txBody>
        </p:sp>
      </p:grpSp>
      <p:cxnSp>
        <p:nvCxnSpPr>
          <p:cNvPr id="64" name="直接箭头连接符 63">
            <a:extLst>
              <a:ext uri="{FF2B5EF4-FFF2-40B4-BE49-F238E27FC236}">
                <a16:creationId xmlns:a16="http://schemas.microsoft.com/office/drawing/2014/main" id="{ED698425-2053-4E59-9212-981962D6D746}"/>
              </a:ext>
            </a:extLst>
          </p:cNvPr>
          <p:cNvCxnSpPr>
            <a:cxnSpLocks/>
          </p:cNvCxnSpPr>
          <p:nvPr/>
        </p:nvCxnSpPr>
        <p:spPr>
          <a:xfrm flipV="1">
            <a:off x="6625423" y="3724917"/>
            <a:ext cx="345440" cy="4927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9A56CEF-73AE-4DA1-903D-E971A2398118}"/>
              </a:ext>
            </a:extLst>
          </p:cNvPr>
          <p:cNvCxnSpPr>
            <a:cxnSpLocks/>
          </p:cNvCxnSpPr>
          <p:nvPr/>
        </p:nvCxnSpPr>
        <p:spPr>
          <a:xfrm flipH="1" flipV="1">
            <a:off x="7345671" y="3682214"/>
            <a:ext cx="320269" cy="516199"/>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77B55AE7-0F40-4C58-A0F7-6921B0BA6067}"/>
              </a:ext>
            </a:extLst>
          </p:cNvPr>
          <p:cNvGrpSpPr/>
          <p:nvPr/>
        </p:nvGrpSpPr>
        <p:grpSpPr>
          <a:xfrm>
            <a:off x="6864220" y="3280591"/>
            <a:ext cx="615353" cy="615353"/>
            <a:chOff x="9290558" y="4054613"/>
            <a:chExt cx="820470" cy="820470"/>
          </a:xfrm>
        </p:grpSpPr>
        <p:sp>
          <p:nvSpPr>
            <p:cNvPr id="67" name="爆炸形: 8 pt  66">
              <a:extLst>
                <a:ext uri="{FF2B5EF4-FFF2-40B4-BE49-F238E27FC236}">
                  <a16:creationId xmlns:a16="http://schemas.microsoft.com/office/drawing/2014/main" id="{9B527B3E-C740-4551-B350-EC175BB0BE11}"/>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p>
          </p:txBody>
        </p:sp>
        <p:sp>
          <p:nvSpPr>
            <p:cNvPr id="68" name="文本框 67">
              <a:extLst>
                <a:ext uri="{FF2B5EF4-FFF2-40B4-BE49-F238E27FC236}">
                  <a16:creationId xmlns:a16="http://schemas.microsoft.com/office/drawing/2014/main" id="{5EA68D71-9417-4A95-A4FC-8B6DBC748704}"/>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rPr>
                <a:t>碰撞</a:t>
              </a:r>
            </a:p>
          </p:txBody>
        </p:sp>
      </p:grpSp>
      <p:cxnSp>
        <p:nvCxnSpPr>
          <p:cNvPr id="69" name="直接箭头连接符 68">
            <a:extLst>
              <a:ext uri="{FF2B5EF4-FFF2-40B4-BE49-F238E27FC236}">
                <a16:creationId xmlns:a16="http://schemas.microsoft.com/office/drawing/2014/main" id="{C2804FB1-4BF9-4C43-B316-E7F07FEE9F64}"/>
              </a:ext>
            </a:extLst>
          </p:cNvPr>
          <p:cNvCxnSpPr>
            <a:cxnSpLocks/>
          </p:cNvCxnSpPr>
          <p:nvPr/>
        </p:nvCxnSpPr>
        <p:spPr>
          <a:xfrm>
            <a:off x="2104189" y="3782097"/>
            <a:ext cx="32326" cy="435579"/>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639951E-7DEE-4024-A20E-2ACCEE42EC80}"/>
              </a:ext>
            </a:extLst>
          </p:cNvPr>
          <p:cNvCxnSpPr>
            <a:cxnSpLocks/>
          </p:cNvCxnSpPr>
          <p:nvPr/>
        </p:nvCxnSpPr>
        <p:spPr>
          <a:xfrm>
            <a:off x="7137699" y="3736323"/>
            <a:ext cx="32326" cy="435579"/>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23EF325B-0275-49DB-B834-6BA17BF6EC34}"/>
              </a:ext>
            </a:extLst>
          </p:cNvPr>
          <p:cNvCxnSpPr>
            <a:cxnSpLocks/>
            <a:endCxn id="52" idx="1"/>
          </p:cNvCxnSpPr>
          <p:nvPr/>
        </p:nvCxnSpPr>
        <p:spPr>
          <a:xfrm flipV="1">
            <a:off x="2301803" y="2942438"/>
            <a:ext cx="2005646" cy="484911"/>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FC26C949-5829-4D3E-A03B-3E864032CDA6}"/>
              </a:ext>
            </a:extLst>
          </p:cNvPr>
          <p:cNvCxnSpPr>
            <a:cxnSpLocks/>
            <a:endCxn id="52" idx="3"/>
          </p:cNvCxnSpPr>
          <p:nvPr/>
        </p:nvCxnSpPr>
        <p:spPr>
          <a:xfrm flipH="1" flipV="1">
            <a:off x="4836552" y="2942437"/>
            <a:ext cx="2115197" cy="499223"/>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736FD141-8FC6-4939-973D-C32B63A606E4}"/>
              </a:ext>
            </a:extLst>
          </p:cNvPr>
          <p:cNvGrpSpPr/>
          <p:nvPr/>
        </p:nvGrpSpPr>
        <p:grpSpPr>
          <a:xfrm>
            <a:off x="4240734" y="2656576"/>
            <a:ext cx="615353" cy="615353"/>
            <a:chOff x="9290558" y="4054613"/>
            <a:chExt cx="820470" cy="820470"/>
          </a:xfrm>
        </p:grpSpPr>
        <p:sp>
          <p:nvSpPr>
            <p:cNvPr id="74" name="爆炸形: 8 pt  73">
              <a:extLst>
                <a:ext uri="{FF2B5EF4-FFF2-40B4-BE49-F238E27FC236}">
                  <a16:creationId xmlns:a16="http://schemas.microsoft.com/office/drawing/2014/main" id="{CBA5169C-8D3B-4A47-96F5-7C393518DB3E}"/>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p>
          </p:txBody>
        </p:sp>
        <p:sp>
          <p:nvSpPr>
            <p:cNvPr id="75" name="文本框 74">
              <a:extLst>
                <a:ext uri="{FF2B5EF4-FFF2-40B4-BE49-F238E27FC236}">
                  <a16:creationId xmlns:a16="http://schemas.microsoft.com/office/drawing/2014/main" id="{DC7D0398-F37E-4945-8BD5-C119F2737C2C}"/>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rPr>
                <a:t>碰撞</a:t>
              </a:r>
            </a:p>
          </p:txBody>
        </p:sp>
      </p:grpSp>
      <p:cxnSp>
        <p:nvCxnSpPr>
          <p:cNvPr id="76" name="直接箭头连接符 75">
            <a:extLst>
              <a:ext uri="{FF2B5EF4-FFF2-40B4-BE49-F238E27FC236}">
                <a16:creationId xmlns:a16="http://schemas.microsoft.com/office/drawing/2014/main" id="{BA5668F0-FC9C-4FA8-9D1A-69237AF0A3B2}"/>
              </a:ext>
            </a:extLst>
          </p:cNvPr>
          <p:cNvCxnSpPr>
            <a:cxnSpLocks/>
          </p:cNvCxnSpPr>
          <p:nvPr/>
        </p:nvCxnSpPr>
        <p:spPr>
          <a:xfrm flipH="1">
            <a:off x="1578324" y="3736323"/>
            <a:ext cx="339498" cy="487881"/>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EF49A7E-8763-4822-BBF1-F2AC1E838AC3}"/>
              </a:ext>
            </a:extLst>
          </p:cNvPr>
          <p:cNvCxnSpPr>
            <a:cxnSpLocks/>
          </p:cNvCxnSpPr>
          <p:nvPr/>
        </p:nvCxnSpPr>
        <p:spPr>
          <a:xfrm>
            <a:off x="2323774" y="3710875"/>
            <a:ext cx="331748" cy="517538"/>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DFC6097-1ECE-44C7-B3C8-D51FAD161872}"/>
              </a:ext>
            </a:extLst>
          </p:cNvPr>
          <p:cNvCxnSpPr>
            <a:cxnSpLocks/>
          </p:cNvCxnSpPr>
          <p:nvPr/>
        </p:nvCxnSpPr>
        <p:spPr>
          <a:xfrm>
            <a:off x="7357292" y="3702048"/>
            <a:ext cx="331748" cy="517538"/>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52024351-A682-4C4F-83F3-FB6438AB8C98}"/>
              </a:ext>
            </a:extLst>
          </p:cNvPr>
          <p:cNvCxnSpPr>
            <a:cxnSpLocks/>
          </p:cNvCxnSpPr>
          <p:nvPr/>
        </p:nvCxnSpPr>
        <p:spPr>
          <a:xfrm flipH="1">
            <a:off x="6625983" y="3734267"/>
            <a:ext cx="339498" cy="487881"/>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79" name="Rectangle 6"/>
          <p:cNvSpPr>
            <a:spLocks noChangeArrowheads="1"/>
          </p:cNvSpPr>
          <p:nvPr/>
        </p:nvSpPr>
        <p:spPr bwMode="auto">
          <a:xfrm>
            <a:off x="2622844" y="518181"/>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Tree>
    <p:custDataLst>
      <p:tags r:id="rId1"/>
    </p:custDataLst>
    <p:extLst>
      <p:ext uri="{BB962C8B-B14F-4D97-AF65-F5344CB8AC3E}">
        <p14:creationId xmlns:p14="http://schemas.microsoft.com/office/powerpoint/2010/main" val="31792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down)">
                                      <p:cBhvr>
                                        <p:cTn id="14" dur="1000"/>
                                        <p:tgtEl>
                                          <p:spTgt spid="58"/>
                                        </p:tgtEl>
                                      </p:cBhvr>
                                    </p:animEffect>
                                  </p:childTnLst>
                                </p:cTn>
                              </p:par>
                              <p:par>
                                <p:cTn id="15" presetID="22" presetClass="entr" presetSubtype="4"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1000"/>
                                        <p:tgtEl>
                                          <p:spTgt spid="59"/>
                                        </p:tgtEl>
                                      </p:cBhvr>
                                    </p:animEffect>
                                  </p:childTnLst>
                                </p:cTn>
                              </p:par>
                              <p:par>
                                <p:cTn id="18" presetID="22" presetClass="entr" presetSubtype="4"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down)">
                                      <p:cBhvr>
                                        <p:cTn id="20" dur="1000"/>
                                        <p:tgtEl>
                                          <p:spTgt spid="64"/>
                                        </p:tgtEl>
                                      </p:cBhvr>
                                    </p:animEffect>
                                  </p:childTnLst>
                                </p:cTn>
                              </p:par>
                              <p:par>
                                <p:cTn id="21" presetID="22" presetClass="entr" presetSubtype="4"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down)">
                                      <p:cBhvr>
                                        <p:cTn id="23" dur="1000"/>
                                        <p:tgtEl>
                                          <p:spTgt spid="65"/>
                                        </p:tgtEl>
                                      </p:cBhvr>
                                    </p:animEffect>
                                  </p:childTnLst>
                                </p:cTn>
                              </p:par>
                              <p:par>
                                <p:cTn id="24" presetID="49" presetClass="entr" presetSubtype="0" decel="100000" fill="hold" nodeType="withEffect">
                                  <p:stCondLst>
                                    <p:cond delay="600"/>
                                  </p:stCondLst>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ppt_w</p:attrName>
                                        </p:attrNameLst>
                                      </p:cBhvr>
                                      <p:tavLst>
                                        <p:tav tm="0">
                                          <p:val>
                                            <p:fltVal val="0"/>
                                          </p:val>
                                        </p:tav>
                                        <p:tav tm="100000">
                                          <p:val>
                                            <p:strVal val="#ppt_w"/>
                                          </p:val>
                                        </p:tav>
                                      </p:tavLst>
                                    </p:anim>
                                    <p:anim calcmode="lin" valueType="num">
                                      <p:cBhvr>
                                        <p:cTn id="27" dur="500" fill="hold"/>
                                        <p:tgtEl>
                                          <p:spTgt spid="60"/>
                                        </p:tgtEl>
                                        <p:attrNameLst>
                                          <p:attrName>ppt_h</p:attrName>
                                        </p:attrNameLst>
                                      </p:cBhvr>
                                      <p:tavLst>
                                        <p:tav tm="0">
                                          <p:val>
                                            <p:fltVal val="0"/>
                                          </p:val>
                                        </p:tav>
                                        <p:tav tm="100000">
                                          <p:val>
                                            <p:strVal val="#ppt_h"/>
                                          </p:val>
                                        </p:tav>
                                      </p:tavLst>
                                    </p:anim>
                                    <p:anim calcmode="lin" valueType="num">
                                      <p:cBhvr>
                                        <p:cTn id="28" dur="500" fill="hold"/>
                                        <p:tgtEl>
                                          <p:spTgt spid="60"/>
                                        </p:tgtEl>
                                        <p:attrNameLst>
                                          <p:attrName>style.rotation</p:attrName>
                                        </p:attrNameLst>
                                      </p:cBhvr>
                                      <p:tavLst>
                                        <p:tav tm="0">
                                          <p:val>
                                            <p:fltVal val="360"/>
                                          </p:val>
                                        </p:tav>
                                        <p:tav tm="100000">
                                          <p:val>
                                            <p:fltVal val="0"/>
                                          </p:val>
                                        </p:tav>
                                      </p:tavLst>
                                    </p:anim>
                                    <p:animEffect transition="in" filter="fade">
                                      <p:cBhvr>
                                        <p:cTn id="29" dur="500"/>
                                        <p:tgtEl>
                                          <p:spTgt spid="60"/>
                                        </p:tgtEl>
                                      </p:cBhvr>
                                    </p:animEffect>
                                  </p:childTnLst>
                                </p:cTn>
                              </p:par>
                              <p:par>
                                <p:cTn id="30" presetID="49" presetClass="entr" presetSubtype="0" decel="100000"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 calcmode="lin" valueType="num">
                                      <p:cBhvr>
                                        <p:cTn id="34" dur="500" fill="hold"/>
                                        <p:tgtEl>
                                          <p:spTgt spid="66"/>
                                        </p:tgtEl>
                                        <p:attrNameLst>
                                          <p:attrName>style.rotation</p:attrName>
                                        </p:attrNameLst>
                                      </p:cBhvr>
                                      <p:tavLst>
                                        <p:tav tm="0">
                                          <p:val>
                                            <p:fltVal val="360"/>
                                          </p:val>
                                        </p:tav>
                                        <p:tav tm="100000">
                                          <p:val>
                                            <p:fltVal val="0"/>
                                          </p:val>
                                        </p:tav>
                                      </p:tavLst>
                                    </p:anim>
                                    <p:animEffect transition="in" filter="fade">
                                      <p:cBhvr>
                                        <p:cTn id="35" dur="500"/>
                                        <p:tgtEl>
                                          <p:spTgt spid="66"/>
                                        </p:tgtEl>
                                      </p:cBhvr>
                                    </p:animEffect>
                                  </p:childTnLst>
                                </p:cTn>
                              </p:par>
                            </p:childTnLst>
                          </p:cTn>
                        </p:par>
                        <p:par>
                          <p:cTn id="36" fill="hold">
                            <p:stCondLst>
                              <p:cond delay="1100"/>
                            </p:stCondLst>
                            <p:childTnLst>
                              <p:par>
                                <p:cTn id="37" presetID="22" presetClass="entr" presetSubtype="1"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up)">
                                      <p:cBhvr>
                                        <p:cTn id="39" dur="1000"/>
                                        <p:tgtEl>
                                          <p:spTgt spid="69"/>
                                        </p:tgtEl>
                                      </p:cBhvr>
                                    </p:animEffect>
                                  </p:childTnLst>
                                </p:cTn>
                              </p:par>
                              <p:par>
                                <p:cTn id="40" presetID="22" presetClass="entr" presetSubtype="1"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1000"/>
                                        <p:tgtEl>
                                          <p:spTgt spid="76"/>
                                        </p:tgtEl>
                                      </p:cBhvr>
                                    </p:animEffect>
                                  </p:childTnLst>
                                </p:cTn>
                              </p:par>
                              <p:par>
                                <p:cTn id="43" presetID="22" presetClass="entr" presetSubtype="1"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up)">
                                      <p:cBhvr>
                                        <p:cTn id="45" dur="1000"/>
                                        <p:tgtEl>
                                          <p:spTgt spid="77"/>
                                        </p:tgtEl>
                                      </p:cBhvr>
                                    </p:animEffect>
                                  </p:childTnLst>
                                </p:cTn>
                              </p:par>
                              <p:par>
                                <p:cTn id="46" presetID="22" presetClass="entr" presetSubtype="1"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up)">
                                      <p:cBhvr>
                                        <p:cTn id="48" dur="1000"/>
                                        <p:tgtEl>
                                          <p:spTgt spid="80"/>
                                        </p:tgtEl>
                                      </p:cBhvr>
                                    </p:animEffect>
                                  </p:childTnLst>
                                </p:cTn>
                              </p:par>
                              <p:par>
                                <p:cTn id="49" presetID="22" presetClass="entr" presetSubtype="1"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1000"/>
                                        <p:tgtEl>
                                          <p:spTgt spid="81"/>
                                        </p:tgtEl>
                                      </p:cBhvr>
                                    </p:animEffect>
                                  </p:childTnLst>
                                </p:cTn>
                              </p:par>
                              <p:par>
                                <p:cTn id="52" presetID="22" presetClass="entr" presetSubtype="1"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wipe(up)">
                                      <p:cBhvr>
                                        <p:cTn id="54" dur="1000"/>
                                        <p:tgtEl>
                                          <p:spTgt spid="70"/>
                                        </p:tgtEl>
                                      </p:cBhvr>
                                    </p:animEffect>
                                  </p:childTnLst>
                                </p:cTn>
                              </p:par>
                              <p:par>
                                <p:cTn id="55" presetID="22" presetClass="entr" presetSubtype="4"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down)">
                                      <p:cBhvr>
                                        <p:cTn id="57" dur="1000"/>
                                        <p:tgtEl>
                                          <p:spTgt spid="71"/>
                                        </p:tgtEl>
                                      </p:cBhvr>
                                    </p:animEffect>
                                  </p:childTnLst>
                                </p:cTn>
                              </p:par>
                              <p:par>
                                <p:cTn id="58" presetID="22" presetClass="entr" presetSubtype="4" fill="hold"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down)">
                                      <p:cBhvr>
                                        <p:cTn id="60" dur="1000"/>
                                        <p:tgtEl>
                                          <p:spTgt spid="72"/>
                                        </p:tgtEl>
                                      </p:cBhvr>
                                    </p:animEffect>
                                  </p:childTnLst>
                                </p:cTn>
                              </p:par>
                              <p:par>
                                <p:cTn id="61" presetID="49" presetClass="entr" presetSubtype="0" decel="100000" fill="hold" nodeType="withEffect">
                                  <p:stCondLst>
                                    <p:cond delay="600"/>
                                  </p:stCondLst>
                                  <p:childTnLst>
                                    <p:set>
                                      <p:cBhvr>
                                        <p:cTn id="62" dur="1" fill="hold">
                                          <p:stCondLst>
                                            <p:cond delay="0"/>
                                          </p:stCondLst>
                                        </p:cTn>
                                        <p:tgtEl>
                                          <p:spTgt spid="73"/>
                                        </p:tgtEl>
                                        <p:attrNameLst>
                                          <p:attrName>style.visibility</p:attrName>
                                        </p:attrNameLst>
                                      </p:cBhvr>
                                      <p:to>
                                        <p:strVal val="visible"/>
                                      </p:to>
                                    </p:set>
                                    <p:anim calcmode="lin" valueType="num">
                                      <p:cBhvr>
                                        <p:cTn id="63" dur="500" fill="hold"/>
                                        <p:tgtEl>
                                          <p:spTgt spid="73"/>
                                        </p:tgtEl>
                                        <p:attrNameLst>
                                          <p:attrName>ppt_w</p:attrName>
                                        </p:attrNameLst>
                                      </p:cBhvr>
                                      <p:tavLst>
                                        <p:tav tm="0">
                                          <p:val>
                                            <p:fltVal val="0"/>
                                          </p:val>
                                        </p:tav>
                                        <p:tav tm="100000">
                                          <p:val>
                                            <p:strVal val="#ppt_w"/>
                                          </p:val>
                                        </p:tav>
                                      </p:tavLst>
                                    </p:anim>
                                    <p:anim calcmode="lin" valueType="num">
                                      <p:cBhvr>
                                        <p:cTn id="64" dur="500" fill="hold"/>
                                        <p:tgtEl>
                                          <p:spTgt spid="73"/>
                                        </p:tgtEl>
                                        <p:attrNameLst>
                                          <p:attrName>ppt_h</p:attrName>
                                        </p:attrNameLst>
                                      </p:cBhvr>
                                      <p:tavLst>
                                        <p:tav tm="0">
                                          <p:val>
                                            <p:fltVal val="0"/>
                                          </p:val>
                                        </p:tav>
                                        <p:tav tm="100000">
                                          <p:val>
                                            <p:strVal val="#ppt_h"/>
                                          </p:val>
                                        </p:tav>
                                      </p:tavLst>
                                    </p:anim>
                                    <p:anim calcmode="lin" valueType="num">
                                      <p:cBhvr>
                                        <p:cTn id="65" dur="500" fill="hold"/>
                                        <p:tgtEl>
                                          <p:spTgt spid="73"/>
                                        </p:tgtEl>
                                        <p:attrNameLst>
                                          <p:attrName>style.rotation</p:attrName>
                                        </p:attrNameLst>
                                      </p:cBhvr>
                                      <p:tavLst>
                                        <p:tav tm="0">
                                          <p:val>
                                            <p:fltVal val="360"/>
                                          </p:val>
                                        </p:tav>
                                        <p:tav tm="100000">
                                          <p:val>
                                            <p:fltVal val="0"/>
                                          </p:val>
                                        </p:tav>
                                      </p:tavLst>
                                    </p:anim>
                                    <p:animEffect transition="in" filter="fade">
                                      <p:cBhvr>
                                        <p:cTn id="6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51DE5E5F-E1FA-425D-AC4E-A56D0A7C6609}"/>
              </a:ext>
            </a:extLst>
          </p:cNvPr>
          <p:cNvGrpSpPr/>
          <p:nvPr/>
        </p:nvGrpSpPr>
        <p:grpSpPr>
          <a:xfrm>
            <a:off x="1010318" y="1039259"/>
            <a:ext cx="7142984" cy="2329582"/>
            <a:chOff x="1078735" y="2956105"/>
            <a:chExt cx="2802358" cy="3106109"/>
          </a:xfrm>
        </p:grpSpPr>
        <p:sp>
          <p:nvSpPr>
            <p:cNvPr id="46" name="矩形: 圆角 45">
              <a:extLst>
                <a:ext uri="{FF2B5EF4-FFF2-40B4-BE49-F238E27FC236}">
                  <a16:creationId xmlns:a16="http://schemas.microsoft.com/office/drawing/2014/main" id="{40E83DAE-87A0-4E8F-9F96-EEA6DF52BA8C}"/>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3276BE0C-EB68-450A-BFD3-9437FE9BC71F}"/>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一个更大碰撞域</a:t>
              </a:r>
            </a:p>
          </p:txBody>
        </p:sp>
      </p:grpSp>
      <p:cxnSp>
        <p:nvCxnSpPr>
          <p:cNvPr id="47" name="直接连接符 46">
            <a:extLst>
              <a:ext uri="{FF2B5EF4-FFF2-40B4-BE49-F238E27FC236}">
                <a16:creationId xmlns:a16="http://schemas.microsoft.com/office/drawing/2014/main" id="{BE7F0A05-6C26-49FC-9A13-737D8B160856}"/>
              </a:ext>
            </a:extLst>
          </p:cNvPr>
          <p:cNvCxnSpPr>
            <a:cxnSpLocks/>
          </p:cNvCxnSpPr>
          <p:nvPr/>
        </p:nvCxnSpPr>
        <p:spPr>
          <a:xfrm flipH="1">
            <a:off x="2094423" y="1494504"/>
            <a:ext cx="2477577" cy="625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22E2276-51BB-4A78-8A98-A520FCCD241F}"/>
              </a:ext>
            </a:extLst>
          </p:cNvPr>
          <p:cNvCxnSpPr>
            <a:cxnSpLocks/>
          </p:cNvCxnSpPr>
          <p:nvPr/>
        </p:nvCxnSpPr>
        <p:spPr>
          <a:xfrm>
            <a:off x="4569762" y="1494504"/>
            <a:ext cx="2559451" cy="638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508E26A0-099A-4801-99EB-E437C9393818}"/>
              </a:ext>
            </a:extLst>
          </p:cNvPr>
          <p:cNvGrpSpPr/>
          <p:nvPr/>
        </p:nvGrpSpPr>
        <p:grpSpPr>
          <a:xfrm>
            <a:off x="999398" y="1690224"/>
            <a:ext cx="1904679" cy="1542335"/>
            <a:chOff x="1049658" y="3825873"/>
            <a:chExt cx="2539572" cy="2056446"/>
          </a:xfrm>
        </p:grpSpPr>
        <p:sp>
          <p:nvSpPr>
            <p:cNvPr id="9" name="文本框 8">
              <a:extLst>
                <a:ext uri="{FF2B5EF4-FFF2-40B4-BE49-F238E27FC236}">
                  <a16:creationId xmlns:a16="http://schemas.microsoft.com/office/drawing/2014/main" id="{CEF6591C-DB0C-4AE8-AACF-563B064CB2AA}"/>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10BASE-T</a:t>
              </a:r>
            </a:p>
            <a:p>
              <a:pPr algn="ctr"/>
              <a:r>
                <a:rPr lang="zh-CN" altLang="en-US" sz="1350" b="1" dirty="0">
                  <a:latin typeface="微软雅黑" panose="020B0503020204020204" pitchFamily="34" charset="-122"/>
                  <a:ea typeface="微软雅黑" panose="020B0503020204020204" pitchFamily="34" charset="-122"/>
                </a:rPr>
                <a:t>集线器</a:t>
              </a:r>
            </a:p>
          </p:txBody>
        </p:sp>
        <p:cxnSp>
          <p:nvCxnSpPr>
            <p:cNvPr id="10" name="直接连接符 9">
              <a:extLst>
                <a:ext uri="{FF2B5EF4-FFF2-40B4-BE49-F238E27FC236}">
                  <a16:creationId xmlns:a16="http://schemas.microsoft.com/office/drawing/2014/main" id="{04363B87-D1DA-4511-B3B5-00C36EDE591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872F55-B642-4F64-8D1A-D6050B6A2E77}"/>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2D6AE38-E76C-4B8B-8C7A-3472DC1688A5}"/>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0">
              <a:extLst>
                <a:ext uri="{FF2B5EF4-FFF2-40B4-BE49-F238E27FC236}">
                  <a16:creationId xmlns:a16="http://schemas.microsoft.com/office/drawing/2014/main" id="{F63D5EC6-8F18-4A0E-BF45-463A9BF63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4" name="图形 10">
              <a:extLst>
                <a:ext uri="{FF2B5EF4-FFF2-40B4-BE49-F238E27FC236}">
                  <a16:creationId xmlns:a16="http://schemas.microsoft.com/office/drawing/2014/main" id="{FA4B4571-9F99-4A7A-A56B-8652FBFB16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15" name="图片 14" descr="文本&#10;&#10;描述已自动生成">
              <a:extLst>
                <a:ext uri="{FF2B5EF4-FFF2-40B4-BE49-F238E27FC236}">
                  <a16:creationId xmlns:a16="http://schemas.microsoft.com/office/drawing/2014/main" id="{25EF260B-EFEC-4F36-AD67-45C183E82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pic>
          <p:nvPicPr>
            <p:cNvPr id="16" name="图形 10">
              <a:extLst>
                <a:ext uri="{FF2B5EF4-FFF2-40B4-BE49-F238E27FC236}">
                  <a16:creationId xmlns:a16="http://schemas.microsoft.com/office/drawing/2014/main" id="{C94D8124-E75C-41FD-917C-96D2A7C641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17" name="文本框 16">
              <a:extLst>
                <a:ext uri="{FF2B5EF4-FFF2-40B4-BE49-F238E27FC236}">
                  <a16:creationId xmlns:a16="http://schemas.microsoft.com/office/drawing/2014/main" id="{81CC1B28-2FFB-475F-A68F-7D80EA0FDED3}"/>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a:t>
              </a:r>
              <a:endParaRPr lang="zh-CN" altLang="en-US" sz="1350" b="1"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7911794-4E40-4B44-B962-C79C53C4CBE6}"/>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部门</a:t>
              </a:r>
              <a:r>
                <a:rPr lang="en-US" altLang="zh-CN" sz="1350" b="1" dirty="0">
                  <a:latin typeface="微软雅黑" panose="020B0503020204020204" pitchFamily="34" charset="-122"/>
                  <a:ea typeface="微软雅黑" panose="020B0503020204020204" pitchFamily="34" charset="-122"/>
                </a:rPr>
                <a:t>A</a:t>
              </a:r>
              <a:endParaRPr lang="zh-CN" altLang="en-US" sz="1350" b="1" dirty="0">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3500361C-E2A6-47C0-A062-EF5AB5F85AD7}"/>
              </a:ext>
            </a:extLst>
          </p:cNvPr>
          <p:cNvGrpSpPr/>
          <p:nvPr/>
        </p:nvGrpSpPr>
        <p:grpSpPr>
          <a:xfrm>
            <a:off x="6225573" y="1690224"/>
            <a:ext cx="1927729" cy="1542335"/>
            <a:chOff x="8017892" y="3825873"/>
            <a:chExt cx="2570305" cy="2056446"/>
          </a:xfrm>
        </p:grpSpPr>
        <p:cxnSp>
          <p:nvCxnSpPr>
            <p:cNvPr id="22" name="直接连接符 21">
              <a:extLst>
                <a:ext uri="{FF2B5EF4-FFF2-40B4-BE49-F238E27FC236}">
                  <a16:creationId xmlns:a16="http://schemas.microsoft.com/office/drawing/2014/main" id="{830AA6F0-2514-42C9-85CE-150E6A8B89BD}"/>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A633314-AD07-4B1D-8B2E-E3B82F1FD6AD}"/>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DA45A3D-C0AC-4202-A05D-43E77C2C12D6}"/>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BDBD67D3-EC63-42F5-8B80-89DB6A7E0A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6" name="图形 10">
              <a:extLst>
                <a:ext uri="{FF2B5EF4-FFF2-40B4-BE49-F238E27FC236}">
                  <a16:creationId xmlns:a16="http://schemas.microsoft.com/office/drawing/2014/main" id="{BD0AFF99-B2FB-4C5F-BDB4-DE32E1CE6C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27" name="图片 26" descr="文本&#10;&#10;描述已自动生成">
              <a:extLst>
                <a:ext uri="{FF2B5EF4-FFF2-40B4-BE49-F238E27FC236}">
                  <a16:creationId xmlns:a16="http://schemas.microsoft.com/office/drawing/2014/main" id="{A4F7A694-AFD6-4284-9F70-79EA7027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28" name="图形 10">
              <a:extLst>
                <a:ext uri="{FF2B5EF4-FFF2-40B4-BE49-F238E27FC236}">
                  <a16:creationId xmlns:a16="http://schemas.microsoft.com/office/drawing/2014/main" id="{5C40A998-05F1-4941-BD6A-D0A821945A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29" name="文本框 28">
              <a:extLst>
                <a:ext uri="{FF2B5EF4-FFF2-40B4-BE49-F238E27FC236}">
                  <a16:creationId xmlns:a16="http://schemas.microsoft.com/office/drawing/2014/main" id="{1ADC1781-2712-4E2F-B98B-8DF694C0A2E7}"/>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a:t>
              </a:r>
              <a:endParaRPr lang="zh-CN" altLang="en-US" sz="135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9A032F2-8BCB-44ED-9302-AD7373CE6405}"/>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部门</a:t>
              </a:r>
              <a:r>
                <a:rPr lang="en-US" altLang="zh-CN" sz="1350" b="1" dirty="0">
                  <a:latin typeface="微软雅黑" panose="020B0503020204020204" pitchFamily="34" charset="-122"/>
                  <a:ea typeface="微软雅黑" panose="020B0503020204020204" pitchFamily="34" charset="-122"/>
                </a:rPr>
                <a:t>B</a:t>
              </a:r>
              <a:endParaRPr lang="zh-CN" altLang="en-US" sz="135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D30DF22-A2CC-47C5-BB25-220EF0CAB503}"/>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微软雅黑" panose="020B0503020204020204" pitchFamily="34" charset="-122"/>
                  <a:ea typeface="微软雅黑" panose="020B0503020204020204" pitchFamily="34" charset="-122"/>
                </a:rPr>
                <a:t>10BASE-T</a:t>
              </a:r>
            </a:p>
            <a:p>
              <a:pPr algn="ctr"/>
              <a:r>
                <a:rPr lang="zh-CN" altLang="en-US" sz="1350" b="1" dirty="0">
                  <a:latin typeface="微软雅黑" panose="020B0503020204020204" pitchFamily="34" charset="-122"/>
                  <a:ea typeface="微软雅黑" panose="020B0503020204020204" pitchFamily="34" charset="-122"/>
                </a:rPr>
                <a:t>集线器</a:t>
              </a:r>
            </a:p>
          </p:txBody>
        </p:sp>
      </p:grpSp>
      <p:grpSp>
        <p:nvGrpSpPr>
          <p:cNvPr id="51" name="组合 50">
            <a:extLst>
              <a:ext uri="{FF2B5EF4-FFF2-40B4-BE49-F238E27FC236}">
                <a16:creationId xmlns:a16="http://schemas.microsoft.com/office/drawing/2014/main" id="{E05B5F31-B425-474E-A2B8-C9DFE6126D68}"/>
              </a:ext>
            </a:extLst>
          </p:cNvPr>
          <p:cNvGrpSpPr/>
          <p:nvPr/>
        </p:nvGrpSpPr>
        <p:grpSpPr>
          <a:xfrm>
            <a:off x="4062161" y="1332690"/>
            <a:ext cx="1019678" cy="1042112"/>
            <a:chOff x="5416214" y="3592561"/>
            <a:chExt cx="1359571" cy="1389482"/>
          </a:xfrm>
        </p:grpSpPr>
        <p:pic>
          <p:nvPicPr>
            <p:cNvPr id="52" name="图片 51" descr="文本&#10;&#10;描述已自动生成">
              <a:extLst>
                <a:ext uri="{FF2B5EF4-FFF2-40B4-BE49-F238E27FC236}">
                  <a16:creationId xmlns:a16="http://schemas.microsoft.com/office/drawing/2014/main" id="{5F532BB9-E710-4B95-A780-3C1D716B1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265" y="3592561"/>
              <a:ext cx="705470" cy="661378"/>
            </a:xfrm>
            <a:prstGeom prst="rect">
              <a:avLst/>
            </a:prstGeom>
          </p:spPr>
        </p:pic>
        <p:sp>
          <p:nvSpPr>
            <p:cNvPr id="61" name="文本框 60">
              <a:extLst>
                <a:ext uri="{FF2B5EF4-FFF2-40B4-BE49-F238E27FC236}">
                  <a16:creationId xmlns:a16="http://schemas.microsoft.com/office/drawing/2014/main" id="{2BD3CB6D-583B-4D6E-9A59-9DAAB7C6867B}"/>
                </a:ext>
              </a:extLst>
            </p:cNvPr>
            <p:cNvSpPr txBox="1"/>
            <p:nvPr/>
          </p:nvSpPr>
          <p:spPr>
            <a:xfrm>
              <a:off x="5416214" y="4304935"/>
              <a:ext cx="1359571" cy="677108"/>
            </a:xfrm>
            <a:prstGeom prst="rect">
              <a:avLst/>
            </a:prstGeom>
            <a:noFill/>
          </p:spPr>
          <p:txBody>
            <a:bodyPr wrap="square" rtlCol="0">
              <a:spAutoFit/>
            </a:bodyPr>
            <a:lstStyle/>
            <a:p>
              <a:pPr algn="ctr"/>
              <a:r>
                <a:rPr lang="zh-CN" altLang="en-US" sz="1350" b="1" dirty="0">
                  <a:latin typeface="微软雅黑" panose="020B0503020204020204" pitchFamily="34" charset="-122"/>
                  <a:ea typeface="微软雅黑" panose="020B0503020204020204" pitchFamily="34" charset="-122"/>
                </a:rPr>
                <a:t>主干集线器</a:t>
              </a:r>
            </a:p>
          </p:txBody>
        </p:sp>
      </p:grpSp>
      <p:cxnSp>
        <p:nvCxnSpPr>
          <p:cNvPr id="58" name="直接箭头连接符 57">
            <a:extLst>
              <a:ext uri="{FF2B5EF4-FFF2-40B4-BE49-F238E27FC236}">
                <a16:creationId xmlns:a16="http://schemas.microsoft.com/office/drawing/2014/main" id="{172C7BE7-7DB3-4B1A-9986-EB7EFABEC467}"/>
              </a:ext>
            </a:extLst>
          </p:cNvPr>
          <p:cNvCxnSpPr>
            <a:cxnSpLocks/>
          </p:cNvCxnSpPr>
          <p:nvPr/>
        </p:nvCxnSpPr>
        <p:spPr>
          <a:xfrm flipV="1">
            <a:off x="1590040" y="2366990"/>
            <a:ext cx="345440" cy="4927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2525294-F721-4850-9CA3-CA2826AA4881}"/>
              </a:ext>
            </a:extLst>
          </p:cNvPr>
          <p:cNvCxnSpPr>
            <a:cxnSpLocks/>
          </p:cNvCxnSpPr>
          <p:nvPr/>
        </p:nvCxnSpPr>
        <p:spPr>
          <a:xfrm flipH="1" flipV="1">
            <a:off x="2310289" y="2324287"/>
            <a:ext cx="320269" cy="516199"/>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6D0050A0-7FD3-4E28-B954-F0224F9B92C0}"/>
              </a:ext>
            </a:extLst>
          </p:cNvPr>
          <p:cNvGrpSpPr/>
          <p:nvPr/>
        </p:nvGrpSpPr>
        <p:grpSpPr>
          <a:xfrm>
            <a:off x="1828838" y="1922665"/>
            <a:ext cx="615353" cy="615353"/>
            <a:chOff x="9290558" y="4054613"/>
            <a:chExt cx="820470" cy="820470"/>
          </a:xfrm>
        </p:grpSpPr>
        <p:sp>
          <p:nvSpPr>
            <p:cNvPr id="62" name="爆炸形: 8 pt  61">
              <a:extLst>
                <a:ext uri="{FF2B5EF4-FFF2-40B4-BE49-F238E27FC236}">
                  <a16:creationId xmlns:a16="http://schemas.microsoft.com/office/drawing/2014/main" id="{6CE0E8FA-823C-4474-A9EF-42E438651FA7}"/>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128B9566-8CE3-48C6-8A8B-16C6A0F37266}"/>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latin typeface="微软雅黑" panose="020B0503020204020204" pitchFamily="34" charset="-122"/>
                  <a:ea typeface="微软雅黑" panose="020B0503020204020204" pitchFamily="34" charset="-122"/>
                </a:rPr>
                <a:t>碰撞</a:t>
              </a:r>
            </a:p>
          </p:txBody>
        </p:sp>
      </p:grpSp>
      <p:cxnSp>
        <p:nvCxnSpPr>
          <p:cNvPr id="64" name="直接箭头连接符 63">
            <a:extLst>
              <a:ext uri="{FF2B5EF4-FFF2-40B4-BE49-F238E27FC236}">
                <a16:creationId xmlns:a16="http://schemas.microsoft.com/office/drawing/2014/main" id="{ED698425-2053-4E59-9212-981962D6D746}"/>
              </a:ext>
            </a:extLst>
          </p:cNvPr>
          <p:cNvCxnSpPr>
            <a:cxnSpLocks/>
          </p:cNvCxnSpPr>
          <p:nvPr/>
        </p:nvCxnSpPr>
        <p:spPr>
          <a:xfrm flipV="1">
            <a:off x="6625423" y="2363186"/>
            <a:ext cx="345440" cy="4927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9A56CEF-73AE-4DA1-903D-E971A2398118}"/>
              </a:ext>
            </a:extLst>
          </p:cNvPr>
          <p:cNvCxnSpPr>
            <a:cxnSpLocks/>
          </p:cNvCxnSpPr>
          <p:nvPr/>
        </p:nvCxnSpPr>
        <p:spPr>
          <a:xfrm flipH="1" flipV="1">
            <a:off x="7345671" y="2320483"/>
            <a:ext cx="320269" cy="516199"/>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77B55AE7-0F40-4C58-A0F7-6921B0BA6067}"/>
              </a:ext>
            </a:extLst>
          </p:cNvPr>
          <p:cNvGrpSpPr/>
          <p:nvPr/>
        </p:nvGrpSpPr>
        <p:grpSpPr>
          <a:xfrm>
            <a:off x="6864220" y="1918861"/>
            <a:ext cx="615353" cy="615353"/>
            <a:chOff x="9290558" y="4054613"/>
            <a:chExt cx="820470" cy="820470"/>
          </a:xfrm>
        </p:grpSpPr>
        <p:sp>
          <p:nvSpPr>
            <p:cNvPr id="67" name="爆炸形: 8 pt  66">
              <a:extLst>
                <a:ext uri="{FF2B5EF4-FFF2-40B4-BE49-F238E27FC236}">
                  <a16:creationId xmlns:a16="http://schemas.microsoft.com/office/drawing/2014/main" id="{9B527B3E-C740-4551-B350-EC175BB0BE11}"/>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5EA68D71-9417-4A95-A4FC-8B6DBC748704}"/>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latin typeface="微软雅黑" panose="020B0503020204020204" pitchFamily="34" charset="-122"/>
                  <a:ea typeface="微软雅黑" panose="020B0503020204020204" pitchFamily="34" charset="-122"/>
                </a:rPr>
                <a:t>碰撞</a:t>
              </a:r>
            </a:p>
          </p:txBody>
        </p:sp>
      </p:grpSp>
      <p:cxnSp>
        <p:nvCxnSpPr>
          <p:cNvPr id="69" name="直接箭头连接符 68">
            <a:extLst>
              <a:ext uri="{FF2B5EF4-FFF2-40B4-BE49-F238E27FC236}">
                <a16:creationId xmlns:a16="http://schemas.microsoft.com/office/drawing/2014/main" id="{C2804FB1-4BF9-4C43-B316-E7F07FEE9F64}"/>
              </a:ext>
            </a:extLst>
          </p:cNvPr>
          <p:cNvCxnSpPr>
            <a:cxnSpLocks/>
          </p:cNvCxnSpPr>
          <p:nvPr/>
        </p:nvCxnSpPr>
        <p:spPr>
          <a:xfrm>
            <a:off x="2104189" y="2420366"/>
            <a:ext cx="32326" cy="435579"/>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5639951E-7DEE-4024-A20E-2ACCEE42EC80}"/>
              </a:ext>
            </a:extLst>
          </p:cNvPr>
          <p:cNvCxnSpPr>
            <a:cxnSpLocks/>
          </p:cNvCxnSpPr>
          <p:nvPr/>
        </p:nvCxnSpPr>
        <p:spPr>
          <a:xfrm>
            <a:off x="7137699" y="2374592"/>
            <a:ext cx="32326" cy="435579"/>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23EF325B-0275-49DB-B834-6BA17BF6EC34}"/>
              </a:ext>
            </a:extLst>
          </p:cNvPr>
          <p:cNvCxnSpPr>
            <a:cxnSpLocks/>
            <a:endCxn id="52" idx="1"/>
          </p:cNvCxnSpPr>
          <p:nvPr/>
        </p:nvCxnSpPr>
        <p:spPr>
          <a:xfrm flipV="1">
            <a:off x="2301803" y="1580707"/>
            <a:ext cx="2005646" cy="484911"/>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FC26C949-5829-4D3E-A03B-3E864032CDA6}"/>
              </a:ext>
            </a:extLst>
          </p:cNvPr>
          <p:cNvCxnSpPr>
            <a:cxnSpLocks/>
            <a:endCxn id="52" idx="3"/>
          </p:cNvCxnSpPr>
          <p:nvPr/>
        </p:nvCxnSpPr>
        <p:spPr>
          <a:xfrm flipH="1" flipV="1">
            <a:off x="4836552" y="1580707"/>
            <a:ext cx="2115197" cy="499223"/>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736FD141-8FC6-4939-973D-C32B63A606E4}"/>
              </a:ext>
            </a:extLst>
          </p:cNvPr>
          <p:cNvGrpSpPr/>
          <p:nvPr/>
        </p:nvGrpSpPr>
        <p:grpSpPr>
          <a:xfrm>
            <a:off x="4240734" y="1294846"/>
            <a:ext cx="615353" cy="615353"/>
            <a:chOff x="9290558" y="4054613"/>
            <a:chExt cx="820470" cy="820470"/>
          </a:xfrm>
        </p:grpSpPr>
        <p:sp>
          <p:nvSpPr>
            <p:cNvPr id="74" name="爆炸形: 8 pt  73">
              <a:extLst>
                <a:ext uri="{FF2B5EF4-FFF2-40B4-BE49-F238E27FC236}">
                  <a16:creationId xmlns:a16="http://schemas.microsoft.com/office/drawing/2014/main" id="{CBA5169C-8D3B-4A47-96F5-7C393518DB3E}"/>
                </a:ext>
              </a:extLst>
            </p:cNvPr>
            <p:cNvSpPr/>
            <p:nvPr/>
          </p:nvSpPr>
          <p:spPr>
            <a:xfrm>
              <a:off x="9290558" y="4054613"/>
              <a:ext cx="820470" cy="82047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DC7D0398-F37E-4945-8BD5-C119F2737C2C}"/>
                </a:ext>
              </a:extLst>
            </p:cNvPr>
            <p:cNvSpPr txBox="1"/>
            <p:nvPr/>
          </p:nvSpPr>
          <p:spPr>
            <a:xfrm>
              <a:off x="9290558" y="4250289"/>
              <a:ext cx="777741" cy="400109"/>
            </a:xfrm>
            <a:prstGeom prst="rect">
              <a:avLst/>
            </a:prstGeom>
            <a:noFill/>
          </p:spPr>
          <p:txBody>
            <a:bodyPr wrap="square" rtlCol="0">
              <a:spAutoFit/>
            </a:bodyPr>
            <a:lstStyle/>
            <a:p>
              <a:pPr algn="ctr"/>
              <a:r>
                <a:rPr lang="zh-CN" altLang="en-US" sz="1350" b="1" dirty="0">
                  <a:solidFill>
                    <a:schemeClr val="bg1"/>
                  </a:solidFill>
                  <a:latin typeface="微软雅黑" panose="020B0503020204020204" pitchFamily="34" charset="-122"/>
                  <a:ea typeface="微软雅黑" panose="020B0503020204020204" pitchFamily="34" charset="-122"/>
                </a:rPr>
                <a:t>碰撞</a:t>
              </a:r>
            </a:p>
          </p:txBody>
        </p:sp>
      </p:grpSp>
      <p:cxnSp>
        <p:nvCxnSpPr>
          <p:cNvPr id="76" name="直接箭头连接符 75">
            <a:extLst>
              <a:ext uri="{FF2B5EF4-FFF2-40B4-BE49-F238E27FC236}">
                <a16:creationId xmlns:a16="http://schemas.microsoft.com/office/drawing/2014/main" id="{BA5668F0-FC9C-4FA8-9D1A-69237AF0A3B2}"/>
              </a:ext>
            </a:extLst>
          </p:cNvPr>
          <p:cNvCxnSpPr>
            <a:cxnSpLocks/>
          </p:cNvCxnSpPr>
          <p:nvPr/>
        </p:nvCxnSpPr>
        <p:spPr>
          <a:xfrm flipH="1">
            <a:off x="1578324" y="2374592"/>
            <a:ext cx="339498" cy="487881"/>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EF49A7E-8763-4822-BBF1-F2AC1E838AC3}"/>
              </a:ext>
            </a:extLst>
          </p:cNvPr>
          <p:cNvCxnSpPr>
            <a:cxnSpLocks/>
          </p:cNvCxnSpPr>
          <p:nvPr/>
        </p:nvCxnSpPr>
        <p:spPr>
          <a:xfrm>
            <a:off x="2323774" y="2349145"/>
            <a:ext cx="331748" cy="517538"/>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DFC6097-1ECE-44C7-B3C8-D51FAD161872}"/>
              </a:ext>
            </a:extLst>
          </p:cNvPr>
          <p:cNvCxnSpPr>
            <a:cxnSpLocks/>
          </p:cNvCxnSpPr>
          <p:nvPr/>
        </p:nvCxnSpPr>
        <p:spPr>
          <a:xfrm>
            <a:off x="7357292" y="2340317"/>
            <a:ext cx="331748" cy="517538"/>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52024351-A682-4C4F-83F3-FB6438AB8C98}"/>
              </a:ext>
            </a:extLst>
          </p:cNvPr>
          <p:cNvCxnSpPr>
            <a:cxnSpLocks/>
          </p:cNvCxnSpPr>
          <p:nvPr/>
        </p:nvCxnSpPr>
        <p:spPr>
          <a:xfrm flipH="1">
            <a:off x="6625983" y="2372537"/>
            <a:ext cx="339498" cy="487881"/>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BEBD441E-8E88-4859-BA63-8B77EF655291}"/>
              </a:ext>
            </a:extLst>
          </p:cNvPr>
          <p:cNvSpPr/>
          <p:nvPr/>
        </p:nvSpPr>
        <p:spPr>
          <a:xfrm>
            <a:off x="999398" y="3508544"/>
            <a:ext cx="7153904" cy="95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latin typeface="微软雅黑" panose="020B0503020204020204" pitchFamily="34" charset="-122"/>
                <a:ea typeface="微软雅黑" panose="020B0503020204020204" pitchFamily="34" charset="-122"/>
              </a:rPr>
              <a:t>         在物理层扩展的共享式以太网仍然是一个</a:t>
            </a:r>
            <a:r>
              <a:rPr lang="zh-CN" altLang="en-US" sz="1350" b="1" dirty="0">
                <a:solidFill>
                  <a:srgbClr val="FF0000"/>
                </a:solidFill>
                <a:latin typeface="微软雅黑" panose="020B0503020204020204" pitchFamily="34" charset="-122"/>
                <a:ea typeface="微软雅黑" panose="020B0503020204020204" pitchFamily="34" charset="-122"/>
              </a:rPr>
              <a:t>碰撞域</a:t>
            </a:r>
            <a:r>
              <a:rPr lang="zh-CN" altLang="en-US" sz="1350" b="1" dirty="0">
                <a:latin typeface="微软雅黑" panose="020B0503020204020204" pitchFamily="34" charset="-122"/>
                <a:ea typeface="微软雅黑" panose="020B0503020204020204" pitchFamily="34" charset="-122"/>
              </a:rPr>
              <a:t>，不能连接</a:t>
            </a:r>
            <a:r>
              <a:rPr lang="zh-CN" altLang="en-US" sz="1350" b="1" dirty="0">
                <a:solidFill>
                  <a:srgbClr val="FF0000"/>
                </a:solidFill>
                <a:latin typeface="微软雅黑" panose="020B0503020204020204" pitchFamily="34" charset="-122"/>
                <a:ea typeface="微软雅黑" panose="020B0503020204020204" pitchFamily="34" charset="-122"/>
              </a:rPr>
              <a:t>太多</a:t>
            </a:r>
            <a:r>
              <a:rPr lang="zh-CN" altLang="en-US" sz="1350" b="1" dirty="0">
                <a:latin typeface="微软雅黑" panose="020B0503020204020204" pitchFamily="34" charset="-122"/>
                <a:ea typeface="微软雅黑" panose="020B0503020204020204" pitchFamily="34" charset="-122"/>
              </a:rPr>
              <a:t>的站点，否则可能会出现大量的碰撞，导致平均</a:t>
            </a:r>
            <a:r>
              <a:rPr lang="zh-CN" altLang="en-US" sz="1350" b="1" dirty="0">
                <a:solidFill>
                  <a:srgbClr val="FF0000"/>
                </a:solidFill>
                <a:latin typeface="微软雅黑" panose="020B0503020204020204" pitchFamily="34" charset="-122"/>
                <a:ea typeface="微软雅黑" panose="020B0503020204020204" pitchFamily="34" charset="-122"/>
              </a:rPr>
              <a:t>吞吐量太低</a:t>
            </a:r>
            <a:r>
              <a:rPr lang="zh-CN" altLang="en-US" sz="1350" b="1" dirty="0">
                <a:latin typeface="微软雅黑" panose="020B0503020204020204" pitchFamily="34" charset="-122"/>
                <a:ea typeface="微软雅黑" panose="020B0503020204020204" pitchFamily="34" charset="-122"/>
              </a:rPr>
              <a:t>。</a:t>
            </a:r>
          </a:p>
        </p:txBody>
      </p:sp>
      <p:sp>
        <p:nvSpPr>
          <p:cNvPr id="57"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78" name="Rectangle 6"/>
          <p:cNvSpPr>
            <a:spLocks noChangeArrowheads="1"/>
          </p:cNvSpPr>
          <p:nvPr/>
        </p:nvSpPr>
        <p:spPr bwMode="auto">
          <a:xfrm>
            <a:off x="2622844" y="518181"/>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p>
        </p:txBody>
      </p:sp>
    </p:spTree>
    <p:custDataLst>
      <p:tags r:id="rId1"/>
    </p:custDataLst>
    <p:extLst>
      <p:ext uri="{BB962C8B-B14F-4D97-AF65-F5344CB8AC3E}">
        <p14:creationId xmlns:p14="http://schemas.microsoft.com/office/powerpoint/2010/main" val="26639636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69748"/>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优点</a:t>
            </a:r>
          </a:p>
          <a:p>
            <a:pPr marL="633698" indent="-342884"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使原来属于不同碰撞域的以太网上的计算机能够进行跨碰撞域的通信。</a:t>
            </a:r>
          </a:p>
          <a:p>
            <a:pPr marL="633698" indent="-342884"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扩大了以太网覆盖的地理范围。</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缺点</a:t>
            </a:r>
          </a:p>
          <a:p>
            <a:pPr marL="633698" indent="-342884"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碰撞域（冲突域）</a:t>
            </a:r>
            <a:r>
              <a:rPr lang="zh-CN" altLang="en-US" sz="2000" b="1" dirty="0">
                <a:solidFill>
                  <a:srgbClr val="FF0000"/>
                </a:solidFill>
                <a:latin typeface="微软雅黑" panose="020B0503020204020204" pitchFamily="34" charset="-122"/>
                <a:ea typeface="微软雅黑" panose="020B0503020204020204" pitchFamily="34" charset="-122"/>
              </a:rPr>
              <a:t>增大了</a:t>
            </a:r>
            <a:r>
              <a:rPr lang="zh-CN" altLang="en-US" sz="2000" b="1" dirty="0">
                <a:latin typeface="微软雅黑" panose="020B0503020204020204" pitchFamily="34" charset="-122"/>
                <a:ea typeface="微软雅黑" panose="020B0503020204020204" pitchFamily="34" charset="-122"/>
              </a:rPr>
              <a:t>，但总的</a:t>
            </a:r>
            <a:r>
              <a:rPr lang="zh-CN" altLang="en-US" sz="2000" b="1" dirty="0">
                <a:solidFill>
                  <a:srgbClr val="FF0000"/>
                </a:solidFill>
                <a:latin typeface="微软雅黑" panose="020B0503020204020204" pitchFamily="34" charset="-122"/>
                <a:ea typeface="微软雅黑" panose="020B0503020204020204" pitchFamily="34" charset="-122"/>
              </a:rPr>
              <a:t>吞吐量并未提高</a:t>
            </a:r>
            <a:r>
              <a:rPr lang="zh-CN" altLang="en-US" sz="2000" b="1" dirty="0">
                <a:latin typeface="微软雅黑" panose="020B0503020204020204" pitchFamily="34" charset="-122"/>
                <a:ea typeface="微软雅黑" panose="020B0503020204020204" pitchFamily="34" charset="-122"/>
              </a:rPr>
              <a:t>。</a:t>
            </a:r>
          </a:p>
          <a:p>
            <a:pPr marL="633698" indent="-342884"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如果不同的碰撞域</a:t>
            </a:r>
            <a:r>
              <a:rPr lang="zh-CN" altLang="en-US" sz="2000" b="1" dirty="0">
                <a:solidFill>
                  <a:srgbClr val="FF0000"/>
                </a:solidFill>
                <a:latin typeface="微软雅黑" panose="020B0503020204020204" pitchFamily="34" charset="-122"/>
                <a:ea typeface="微软雅黑" panose="020B0503020204020204" pitchFamily="34" charset="-122"/>
              </a:rPr>
              <a:t>使用不同的数据率</a:t>
            </a:r>
            <a:r>
              <a:rPr lang="zh-CN" altLang="en-US" sz="2000" b="1" dirty="0">
                <a:latin typeface="微软雅黑" panose="020B0503020204020204" pitchFamily="34" charset="-122"/>
                <a:ea typeface="微软雅黑" panose="020B0503020204020204" pitchFamily="34" charset="-122"/>
              </a:rPr>
              <a:t>，那么就不能用集线器将它们互连起来。 </a:t>
            </a:r>
          </a:p>
        </p:txBody>
      </p:sp>
      <p:sp>
        <p:nvSpPr>
          <p:cNvPr id="8" name="AutoShape 5"/>
          <p:cNvSpPr>
            <a:spLocks noChangeArrowheads="1"/>
          </p:cNvSpPr>
          <p:nvPr/>
        </p:nvSpPr>
        <p:spPr bwMode="auto">
          <a:xfrm>
            <a:off x="502921" y="6473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3282107" y="624240"/>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用集线器扩展以太网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04659"/>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2315069" y="553244"/>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3.4.2  </a:t>
            </a:r>
            <a:r>
              <a:rPr lang="zh-CN" altLang="en-US" sz="2400" b="1" dirty="0">
                <a:solidFill>
                  <a:schemeClr val="bg1"/>
                </a:solidFill>
                <a:latin typeface="微软雅黑" panose="020B0503020204020204" pitchFamily="34" charset="-122"/>
                <a:ea typeface="微软雅黑" panose="020B0503020204020204" pitchFamily="34" charset="-122"/>
              </a:rPr>
              <a:t>在数据链路层扩展以太网</a:t>
            </a:r>
          </a:p>
        </p:txBody>
      </p:sp>
      <p:sp>
        <p:nvSpPr>
          <p:cNvPr id="7" name="Rectangle 8"/>
          <p:cNvSpPr>
            <a:spLocks noChangeArrowheads="1"/>
          </p:cNvSpPr>
          <p:nvPr/>
        </p:nvSpPr>
        <p:spPr bwMode="auto">
          <a:xfrm>
            <a:off x="502920" y="998632"/>
            <a:ext cx="8001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扩展以太网</a:t>
            </a:r>
            <a:r>
              <a:rPr lang="zh-CN" altLang="en-US" b="1" dirty="0">
                <a:solidFill>
                  <a:srgbClr val="FF0000"/>
                </a:solidFill>
                <a:latin typeface="微软雅黑" panose="020B0503020204020204" pitchFamily="34" charset="-122"/>
                <a:ea typeface="微软雅黑" panose="020B0503020204020204" pitchFamily="34" charset="-122"/>
              </a:rPr>
              <a:t>更常用</a:t>
            </a:r>
            <a:r>
              <a:rPr lang="zh-CN" altLang="en-US" b="1" dirty="0">
                <a:latin typeface="微软雅黑" panose="020B0503020204020204" pitchFamily="34" charset="-122"/>
                <a:ea typeface="微软雅黑" panose="020B0503020204020204" pitchFamily="34" charset="-122"/>
              </a:rPr>
              <a:t>的方法是在</a:t>
            </a:r>
            <a:r>
              <a:rPr lang="zh-CN" altLang="en-US" b="1" dirty="0">
                <a:solidFill>
                  <a:srgbClr val="FF0000"/>
                </a:solidFill>
                <a:latin typeface="微软雅黑" panose="020B0503020204020204" pitchFamily="34" charset="-122"/>
                <a:ea typeface="微软雅黑" panose="020B0503020204020204" pitchFamily="34" charset="-122"/>
              </a:rPr>
              <a:t>数据链路层</a:t>
            </a:r>
            <a:r>
              <a:rPr lang="zh-CN" altLang="en-US" b="1" dirty="0">
                <a:latin typeface="微软雅黑" panose="020B0503020204020204" pitchFamily="34" charset="-122"/>
                <a:ea typeface="微软雅黑" panose="020B0503020204020204" pitchFamily="34" charset="-122"/>
              </a:rPr>
              <a:t>进行。</a:t>
            </a:r>
          </a:p>
          <a:p>
            <a:pPr marL="268592" indent="-268592">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早期使用</a:t>
            </a:r>
            <a:r>
              <a:rPr lang="zh-CN" altLang="en-US" b="1" dirty="0">
                <a:solidFill>
                  <a:srgbClr val="0000FF"/>
                </a:solidFill>
                <a:latin typeface="微软雅黑" panose="020B0503020204020204" pitchFamily="34" charset="-122"/>
                <a:ea typeface="微软雅黑" panose="020B0503020204020204" pitchFamily="34" charset="-122"/>
              </a:rPr>
              <a:t>网桥</a:t>
            </a:r>
            <a:r>
              <a:rPr lang="zh-CN" altLang="en-US" b="1" dirty="0">
                <a:latin typeface="微软雅黑" panose="020B0503020204020204" pitchFamily="34" charset="-122"/>
                <a:ea typeface="微软雅黑" panose="020B0503020204020204" pitchFamily="34" charset="-122"/>
              </a:rPr>
              <a:t>，现在使用以太网</a:t>
            </a:r>
            <a:r>
              <a:rPr lang="zh-CN" altLang="en-US" b="1" dirty="0">
                <a:solidFill>
                  <a:srgbClr val="0000FF"/>
                </a:solidFill>
                <a:latin typeface="微软雅黑" panose="020B0503020204020204" pitchFamily="34" charset="-122"/>
                <a:ea typeface="微软雅黑" panose="020B0503020204020204" pitchFamily="34" charset="-122"/>
              </a:rPr>
              <a:t>交换机</a:t>
            </a:r>
            <a:r>
              <a:rPr lang="zh-CN" altLang="en-US" b="1" dirty="0">
                <a:latin typeface="微软雅黑" panose="020B0503020204020204" pitchFamily="34" charset="-122"/>
                <a:ea typeface="微软雅黑" panose="020B0503020204020204" pitchFamily="34" charset="-122"/>
              </a:rPr>
              <a:t>。</a:t>
            </a:r>
          </a:p>
        </p:txBody>
      </p:sp>
      <p:sp>
        <p:nvSpPr>
          <p:cNvPr id="61" name="AutoShape 42"/>
          <p:cNvSpPr>
            <a:spLocks noChangeArrowheads="1"/>
          </p:cNvSpPr>
          <p:nvPr/>
        </p:nvSpPr>
        <p:spPr bwMode="auto">
          <a:xfrm>
            <a:off x="4046959" y="1881354"/>
            <a:ext cx="4584977" cy="2406869"/>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2" name="AutoShape 42"/>
          <p:cNvSpPr>
            <a:spLocks noChangeArrowheads="1"/>
          </p:cNvSpPr>
          <p:nvPr/>
        </p:nvSpPr>
        <p:spPr bwMode="auto">
          <a:xfrm>
            <a:off x="502923" y="1881354"/>
            <a:ext cx="3331660" cy="2406869"/>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130523" y="2039091"/>
            <a:ext cx="2137870" cy="2077954"/>
            <a:chOff x="1109815" y="2172510"/>
            <a:chExt cx="2137870" cy="2077954"/>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0"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92443"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网桥</a:t>
              </a:r>
              <a:endParaRPr lang="zh-CN" altLang="en-US" sz="1200" dirty="0"/>
            </a:p>
          </p:txBody>
        </p:sp>
      </p:grpSp>
      <p:grpSp>
        <p:nvGrpSpPr>
          <p:cNvPr id="60" name="组合 59"/>
          <p:cNvGrpSpPr/>
          <p:nvPr/>
        </p:nvGrpSpPr>
        <p:grpSpPr>
          <a:xfrm>
            <a:off x="4486951" y="2119833"/>
            <a:ext cx="3764882" cy="1942729"/>
            <a:chOff x="4620244" y="2249745"/>
            <a:chExt cx="3764882" cy="1942729"/>
          </a:xfrm>
        </p:grpSpPr>
        <p:grpSp>
          <p:nvGrpSpPr>
            <p:cNvPr id="3" name="组合 2"/>
            <p:cNvGrpSpPr/>
            <p:nvPr/>
          </p:nvGrpSpPr>
          <p:grpSpPr>
            <a:xfrm>
              <a:off x="7126015" y="2456608"/>
              <a:ext cx="958363" cy="1444922"/>
              <a:chOff x="7126015" y="2456608"/>
              <a:chExt cx="958363" cy="1444922"/>
            </a:xfrm>
          </p:grpSpPr>
          <p:sp>
            <p:nvSpPr>
              <p:cNvPr id="39" name="Line 51"/>
              <p:cNvSpPr>
                <a:spLocks noChangeShapeType="1"/>
              </p:cNvSpPr>
              <p:nvPr/>
            </p:nvSpPr>
            <p:spPr bwMode="auto">
              <a:xfrm>
                <a:off x="7252138" y="3237544"/>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0" name="Line 53"/>
              <p:cNvSpPr>
                <a:spLocks noChangeShapeType="1"/>
              </p:cNvSpPr>
              <p:nvPr/>
            </p:nvSpPr>
            <p:spPr bwMode="auto">
              <a:xfrm flipV="1">
                <a:off x="7126015" y="2960640"/>
                <a:ext cx="958363" cy="2769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54"/>
              <p:cNvSpPr>
                <a:spLocks noChangeShapeType="1"/>
              </p:cNvSpPr>
              <p:nvPr/>
            </p:nvSpPr>
            <p:spPr bwMode="auto">
              <a:xfrm flipV="1">
                <a:off x="7252138" y="2456608"/>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Line 55"/>
              <p:cNvSpPr>
                <a:spLocks noChangeShapeType="1"/>
              </p:cNvSpPr>
              <p:nvPr/>
            </p:nvSpPr>
            <p:spPr bwMode="auto">
              <a:xfrm>
                <a:off x="7252138" y="3206056"/>
                <a:ext cx="832240"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pic>
          <p:nvPicPr>
            <p:cNvPr id="4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2" y="2456608"/>
              <a:ext cx="958363" cy="1444922"/>
              <a:chOff x="7126015" y="2456608"/>
              <a:chExt cx="958363" cy="1444922"/>
            </a:xfrm>
          </p:grpSpPr>
          <p:sp>
            <p:nvSpPr>
              <p:cNvPr id="53" name="Line 51"/>
              <p:cNvSpPr>
                <a:spLocks noChangeShapeType="1"/>
              </p:cNvSpPr>
              <p:nvPr/>
            </p:nvSpPr>
            <p:spPr bwMode="auto">
              <a:xfrm>
                <a:off x="7252138" y="3237544"/>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53"/>
              <p:cNvSpPr>
                <a:spLocks noChangeShapeType="1"/>
              </p:cNvSpPr>
              <p:nvPr/>
            </p:nvSpPr>
            <p:spPr bwMode="auto">
              <a:xfrm flipV="1">
                <a:off x="7126015" y="2960640"/>
                <a:ext cx="958363" cy="2769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5" name="Line 54"/>
              <p:cNvSpPr>
                <a:spLocks noChangeShapeType="1"/>
              </p:cNvSpPr>
              <p:nvPr/>
            </p:nvSpPr>
            <p:spPr bwMode="auto">
              <a:xfrm flipV="1">
                <a:off x="7252138" y="2456608"/>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6" name="Line 55"/>
              <p:cNvSpPr>
                <a:spLocks noChangeShapeType="1"/>
              </p:cNvSpPr>
              <p:nvPr/>
            </p:nvSpPr>
            <p:spPr bwMode="auto">
              <a:xfrm>
                <a:off x="7252138" y="3206056"/>
                <a:ext cx="832240"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pic>
          <p:nvPicPr>
            <p:cNvPr id="4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5822375" y="3171376"/>
              <a:ext cx="130364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761"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905"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533389" y="2748753"/>
              <a:ext cx="646331"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交换机</a:t>
              </a:r>
            </a:p>
          </p:txBody>
        </p:sp>
        <p:sp>
          <p:nvSpPr>
            <p:cNvPr id="59" name="矩形 58"/>
            <p:cNvSpPr/>
            <p:nvPr/>
          </p:nvSpPr>
          <p:spPr>
            <a:xfrm>
              <a:off x="6902300" y="2748753"/>
              <a:ext cx="646331"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交换机</a:t>
              </a:r>
            </a:p>
          </p:txBody>
        </p:sp>
      </p:gr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502920" y="1370682"/>
            <a:ext cx="8129014" cy="284962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矩形 8"/>
          <p:cNvSpPr/>
          <p:nvPr/>
        </p:nvSpPr>
        <p:spPr>
          <a:xfrm>
            <a:off x="905256" y="1405769"/>
            <a:ext cx="7452360" cy="2429508"/>
          </a:xfrm>
          <a:prstGeom prst="rect">
            <a:avLst/>
          </a:prstGeom>
        </p:spPr>
        <p:txBody>
          <a:bodyPr wrap="square" lIns="91436" tIns="45718" rIns="91436" bIns="45718">
            <a:spAutoFit/>
          </a:bodyPr>
          <a:lstStyle/>
          <a:p>
            <a:pPr marL="285736" indent="-285736">
              <a:lnSpc>
                <a:spcPct val="150000"/>
              </a:lnSpc>
              <a:buClr>
                <a:srgbClr val="66FF33"/>
              </a:buClr>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网桥工作在</a:t>
            </a:r>
            <a:r>
              <a:rPr lang="zh-CN" altLang="en-US" sz="2000" b="1" dirty="0">
                <a:solidFill>
                  <a:srgbClr val="FF0000"/>
                </a:solidFill>
                <a:latin typeface="微软雅黑" panose="020B0503020204020204" pitchFamily="34" charset="-122"/>
                <a:ea typeface="微软雅黑" panose="020B0503020204020204" pitchFamily="34" charset="-122"/>
              </a:rPr>
              <a:t>数据链路层。</a:t>
            </a:r>
          </a:p>
          <a:p>
            <a:pPr marL="285736" indent="-285736">
              <a:lnSpc>
                <a:spcPct val="150000"/>
              </a:lnSpc>
              <a:buClr>
                <a:srgbClr val="66FF33"/>
              </a:buClr>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它根据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帧的目的地址对收到的帧进行转发和过滤。</a:t>
            </a:r>
          </a:p>
          <a:p>
            <a:pPr marL="285736" indent="-285736">
              <a:lnSpc>
                <a:spcPct val="150000"/>
              </a:lnSpc>
              <a:buClr>
                <a:srgbClr val="66FF33"/>
              </a:buClr>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当网桥收到一个帧时，并不是向</a:t>
            </a:r>
            <a:r>
              <a:rPr lang="zh-CN" altLang="en-US" sz="2000" b="1" dirty="0">
                <a:solidFill>
                  <a:srgbClr val="FF0000"/>
                </a:solidFill>
                <a:latin typeface="微软雅黑" panose="020B0503020204020204" pitchFamily="34" charset="-122"/>
                <a:ea typeface="微软雅黑" panose="020B0503020204020204" pitchFamily="34" charset="-122"/>
              </a:rPr>
              <a:t>所有的接口转发此帧</a:t>
            </a:r>
            <a:r>
              <a:rPr lang="zh-CN" altLang="en-US" sz="2000" b="1" dirty="0">
                <a:solidFill>
                  <a:schemeClr val="bg1"/>
                </a:solidFill>
                <a:latin typeface="微软雅黑" panose="020B0503020204020204" pitchFamily="34" charset="-122"/>
                <a:ea typeface="微软雅黑" panose="020B0503020204020204" pitchFamily="34" charset="-122"/>
              </a:rPr>
              <a:t>，而是先检查此帧的目的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地址，然后再确定将该帧转发到哪一个接口，或把它丢弃。 </a:t>
            </a:r>
          </a:p>
        </p:txBody>
      </p:sp>
      <p:sp>
        <p:nvSpPr>
          <p:cNvPr id="12" name="AutoShape 5"/>
          <p:cNvSpPr>
            <a:spLocks noChangeArrowheads="1"/>
          </p:cNvSpPr>
          <p:nvPr/>
        </p:nvSpPr>
        <p:spPr bwMode="auto">
          <a:xfrm>
            <a:off x="502921" y="8599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3" name="Rectangle 6"/>
          <p:cNvSpPr>
            <a:spLocks noChangeArrowheads="1"/>
          </p:cNvSpPr>
          <p:nvPr/>
        </p:nvSpPr>
        <p:spPr bwMode="auto">
          <a:xfrm>
            <a:off x="3306156" y="836906"/>
            <a:ext cx="2521840"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网桥与以太网交换机</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15676E4F-33C4-45AF-A2B0-A2C4DE6A0E49}"/>
              </a:ext>
            </a:extLst>
          </p:cNvPr>
          <p:cNvGrpSpPr/>
          <p:nvPr/>
        </p:nvGrpSpPr>
        <p:grpSpPr>
          <a:xfrm>
            <a:off x="1021205" y="1715190"/>
            <a:ext cx="7112477" cy="2329582"/>
            <a:chOff x="1078735" y="2956105"/>
            <a:chExt cx="2802358" cy="3106109"/>
          </a:xfrm>
        </p:grpSpPr>
        <p:sp>
          <p:nvSpPr>
            <p:cNvPr id="41" name="矩形: 圆角 40">
              <a:extLst>
                <a:ext uri="{FF2B5EF4-FFF2-40B4-BE49-F238E27FC236}">
                  <a16:creationId xmlns:a16="http://schemas.microsoft.com/office/drawing/2014/main" id="{4796545A-6EA1-4FFF-A5C6-78642CDAD82A}"/>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42" name="文本框 41">
              <a:extLst>
                <a:ext uri="{FF2B5EF4-FFF2-40B4-BE49-F238E27FC236}">
                  <a16:creationId xmlns:a16="http://schemas.microsoft.com/office/drawing/2014/main" id="{FF55122C-37D3-4521-BAB1-9B0A5DEA0BA2}"/>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mn-ea"/>
                </a:rPr>
                <a:t>一个更大碰撞域</a:t>
              </a:r>
            </a:p>
          </p:txBody>
        </p:sp>
      </p:grpSp>
      <p:grpSp>
        <p:nvGrpSpPr>
          <p:cNvPr id="8" name="组合 7">
            <a:extLst>
              <a:ext uri="{FF2B5EF4-FFF2-40B4-BE49-F238E27FC236}">
                <a16:creationId xmlns:a16="http://schemas.microsoft.com/office/drawing/2014/main" id="{6DC5D69F-8AA0-4863-A71B-754E7725A61B}"/>
              </a:ext>
            </a:extLst>
          </p:cNvPr>
          <p:cNvGrpSpPr/>
          <p:nvPr/>
        </p:nvGrpSpPr>
        <p:grpSpPr>
          <a:xfrm>
            <a:off x="1021205" y="1713829"/>
            <a:ext cx="2101769" cy="2329582"/>
            <a:chOff x="1078735" y="2956105"/>
            <a:chExt cx="2802358" cy="3106109"/>
          </a:xfrm>
        </p:grpSpPr>
        <p:sp>
          <p:nvSpPr>
            <p:cNvPr id="9" name="矩形: 圆角 8">
              <a:extLst>
                <a:ext uri="{FF2B5EF4-FFF2-40B4-BE49-F238E27FC236}">
                  <a16:creationId xmlns:a16="http://schemas.microsoft.com/office/drawing/2014/main" id="{62D5A86F-2EB0-4C99-BCF5-AC3126E07326}"/>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10" name="文本框 9">
              <a:extLst>
                <a:ext uri="{FF2B5EF4-FFF2-40B4-BE49-F238E27FC236}">
                  <a16:creationId xmlns:a16="http://schemas.microsoft.com/office/drawing/2014/main" id="{4A2BFDC2-60FF-420D-9D41-11DEB543B869}"/>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5" name="组合 4">
            <a:extLst>
              <a:ext uri="{FF2B5EF4-FFF2-40B4-BE49-F238E27FC236}">
                <a16:creationId xmlns:a16="http://schemas.microsoft.com/office/drawing/2014/main" id="{C8AD03A6-175B-4721-9686-9B47F004B0A5}"/>
              </a:ext>
            </a:extLst>
          </p:cNvPr>
          <p:cNvGrpSpPr/>
          <p:nvPr/>
        </p:nvGrpSpPr>
        <p:grpSpPr>
          <a:xfrm>
            <a:off x="6031913" y="1713829"/>
            <a:ext cx="2101769" cy="2329582"/>
            <a:chOff x="7759679" y="2956105"/>
            <a:chExt cx="2802358" cy="3106109"/>
          </a:xfrm>
        </p:grpSpPr>
        <p:sp>
          <p:nvSpPr>
            <p:cNvPr id="6" name="矩形: 圆角 5">
              <a:extLst>
                <a:ext uri="{FF2B5EF4-FFF2-40B4-BE49-F238E27FC236}">
                  <a16:creationId xmlns:a16="http://schemas.microsoft.com/office/drawing/2014/main" id="{2BB9D890-7E41-48F6-92FA-518EC9C03F76}"/>
                </a:ext>
              </a:extLst>
            </p:cNvPr>
            <p:cNvSpPr/>
            <p:nvPr/>
          </p:nvSpPr>
          <p:spPr>
            <a:xfrm>
              <a:off x="7759679"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F115C487-0BDC-47CD-84C5-B383B4D53116}"/>
                </a:ext>
              </a:extLst>
            </p:cNvPr>
            <p:cNvSpPr txBox="1"/>
            <p:nvPr/>
          </p:nvSpPr>
          <p:spPr>
            <a:xfrm>
              <a:off x="8599741"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cxnSp>
        <p:nvCxnSpPr>
          <p:cNvPr id="11" name="直接连接符 10">
            <a:extLst>
              <a:ext uri="{FF2B5EF4-FFF2-40B4-BE49-F238E27FC236}">
                <a16:creationId xmlns:a16="http://schemas.microsoft.com/office/drawing/2014/main" id="{2EF91E1A-8B99-4B8C-9968-0441654C9864}"/>
              </a:ext>
            </a:extLst>
          </p:cNvPr>
          <p:cNvCxnSpPr>
            <a:cxnSpLocks/>
          </p:cNvCxnSpPr>
          <p:nvPr/>
        </p:nvCxnSpPr>
        <p:spPr>
          <a:xfrm flipH="1">
            <a:off x="2094423" y="2170434"/>
            <a:ext cx="2477577" cy="625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2686C39F-B3AB-4FAD-B35F-00E65F63E05E}"/>
              </a:ext>
            </a:extLst>
          </p:cNvPr>
          <p:cNvGrpSpPr/>
          <p:nvPr/>
        </p:nvGrpSpPr>
        <p:grpSpPr>
          <a:xfrm>
            <a:off x="999398" y="2366155"/>
            <a:ext cx="1904679" cy="1542335"/>
            <a:chOff x="1049658" y="3825873"/>
            <a:chExt cx="2539572" cy="2056446"/>
          </a:xfrm>
        </p:grpSpPr>
        <p:sp>
          <p:nvSpPr>
            <p:cNvPr id="14" name="文本框 13">
              <a:extLst>
                <a:ext uri="{FF2B5EF4-FFF2-40B4-BE49-F238E27FC236}">
                  <a16:creationId xmlns:a16="http://schemas.microsoft.com/office/drawing/2014/main" id="{AABD0E10-152C-4D1F-A910-96851FAB8F16}"/>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cxnSp>
          <p:nvCxnSpPr>
            <p:cNvPr id="15" name="直接连接符 14">
              <a:extLst>
                <a:ext uri="{FF2B5EF4-FFF2-40B4-BE49-F238E27FC236}">
                  <a16:creationId xmlns:a16="http://schemas.microsoft.com/office/drawing/2014/main" id="{4E575C66-AC61-46C5-ACC9-F3E1D8DE826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B829B16-5214-46D5-B873-328CC48FDE46}"/>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35D9095-7141-4377-801F-0A8657AC3296}"/>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0">
              <a:extLst>
                <a:ext uri="{FF2B5EF4-FFF2-40B4-BE49-F238E27FC236}">
                  <a16:creationId xmlns:a16="http://schemas.microsoft.com/office/drawing/2014/main" id="{34E3017C-95DC-4C17-A572-7E098E0DEB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9" name="图形 10">
              <a:extLst>
                <a:ext uri="{FF2B5EF4-FFF2-40B4-BE49-F238E27FC236}">
                  <a16:creationId xmlns:a16="http://schemas.microsoft.com/office/drawing/2014/main" id="{F38EDFAB-A694-4567-BEB2-2DB5578360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21" name="图形 10">
              <a:extLst>
                <a:ext uri="{FF2B5EF4-FFF2-40B4-BE49-F238E27FC236}">
                  <a16:creationId xmlns:a16="http://schemas.microsoft.com/office/drawing/2014/main" id="{AEB84BA6-7875-4316-AB2B-BD38213F91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22" name="文本框 21">
              <a:extLst>
                <a:ext uri="{FF2B5EF4-FFF2-40B4-BE49-F238E27FC236}">
                  <a16:creationId xmlns:a16="http://schemas.microsoft.com/office/drawing/2014/main" id="{949F6312-AB06-41E3-A676-1B679EAD738B}"/>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24356509-8506-411D-BB25-F98D9D6F3B0A}"/>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A</a:t>
              </a:r>
              <a:endParaRPr lang="zh-CN" altLang="en-US" sz="1350" b="1" dirty="0">
                <a:latin typeface="+mn-ea"/>
              </a:endParaRPr>
            </a:p>
          </p:txBody>
        </p:sp>
        <p:pic>
          <p:nvPicPr>
            <p:cNvPr id="20" name="图片 19" descr="文本&#10;&#10;描述已自动生成">
              <a:extLst>
                <a:ext uri="{FF2B5EF4-FFF2-40B4-BE49-F238E27FC236}">
                  <a16:creationId xmlns:a16="http://schemas.microsoft.com/office/drawing/2014/main" id="{D2D96215-D032-484C-A060-AC7C34DCB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grpSp>
      <p:cxnSp>
        <p:nvCxnSpPr>
          <p:cNvPr id="12" name="直接连接符 11">
            <a:extLst>
              <a:ext uri="{FF2B5EF4-FFF2-40B4-BE49-F238E27FC236}">
                <a16:creationId xmlns:a16="http://schemas.microsoft.com/office/drawing/2014/main" id="{8BE82FD7-DF01-4C32-960B-82896D5C9B91}"/>
              </a:ext>
            </a:extLst>
          </p:cNvPr>
          <p:cNvCxnSpPr>
            <a:cxnSpLocks/>
          </p:cNvCxnSpPr>
          <p:nvPr/>
        </p:nvCxnSpPr>
        <p:spPr>
          <a:xfrm>
            <a:off x="4569762" y="2170434"/>
            <a:ext cx="2559451" cy="638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551ECE81-4A60-495A-A6E4-FDC6B59D1E32}"/>
              </a:ext>
            </a:extLst>
          </p:cNvPr>
          <p:cNvGrpSpPr/>
          <p:nvPr/>
        </p:nvGrpSpPr>
        <p:grpSpPr>
          <a:xfrm>
            <a:off x="6225573" y="2366155"/>
            <a:ext cx="1927729" cy="1542335"/>
            <a:chOff x="8017892" y="3825873"/>
            <a:chExt cx="2570305" cy="2056446"/>
          </a:xfrm>
        </p:grpSpPr>
        <p:cxnSp>
          <p:nvCxnSpPr>
            <p:cNvPr id="25" name="直接连接符 24">
              <a:extLst>
                <a:ext uri="{FF2B5EF4-FFF2-40B4-BE49-F238E27FC236}">
                  <a16:creationId xmlns:a16="http://schemas.microsoft.com/office/drawing/2014/main" id="{03D2F37A-7DC8-4CB5-BD9A-7B56BFCD18B7}"/>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286505E-9C68-4720-82AB-D2CDB8D0A2CF}"/>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11B27EE-4214-4D6B-AE7F-731FA8977D7E}"/>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10">
              <a:extLst>
                <a:ext uri="{FF2B5EF4-FFF2-40B4-BE49-F238E27FC236}">
                  <a16:creationId xmlns:a16="http://schemas.microsoft.com/office/drawing/2014/main" id="{F52A5567-F196-436C-A9C9-BC205A3CF1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9" name="图形 10">
              <a:extLst>
                <a:ext uri="{FF2B5EF4-FFF2-40B4-BE49-F238E27FC236}">
                  <a16:creationId xmlns:a16="http://schemas.microsoft.com/office/drawing/2014/main" id="{84FA75CC-2B57-4230-926C-676D395387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30" name="图片 29" descr="文本&#10;&#10;描述已自动生成">
              <a:extLst>
                <a:ext uri="{FF2B5EF4-FFF2-40B4-BE49-F238E27FC236}">
                  <a16:creationId xmlns:a16="http://schemas.microsoft.com/office/drawing/2014/main" id="{8FFF44B1-1AB3-4D3E-A7D7-81D4E6C33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31" name="图形 10">
              <a:extLst>
                <a:ext uri="{FF2B5EF4-FFF2-40B4-BE49-F238E27FC236}">
                  <a16:creationId xmlns:a16="http://schemas.microsoft.com/office/drawing/2014/main" id="{A81E1A8E-BCFA-4CB5-A36A-2E2860537C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32" name="文本框 31">
              <a:extLst>
                <a:ext uri="{FF2B5EF4-FFF2-40B4-BE49-F238E27FC236}">
                  <a16:creationId xmlns:a16="http://schemas.microsoft.com/office/drawing/2014/main" id="{6E60A658-8187-4FC3-BF48-874AE1636A7B}"/>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6992D4A7-34E5-42D4-A3D1-CF1A412EF87B}"/>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B</a:t>
              </a:r>
              <a:endParaRPr lang="zh-CN" altLang="en-US" sz="1350" b="1" dirty="0">
                <a:latin typeface="+mn-ea"/>
              </a:endParaRPr>
            </a:p>
          </p:txBody>
        </p:sp>
        <p:sp>
          <p:nvSpPr>
            <p:cNvPr id="34" name="文本框 33">
              <a:extLst>
                <a:ext uri="{FF2B5EF4-FFF2-40B4-BE49-F238E27FC236}">
                  <a16:creationId xmlns:a16="http://schemas.microsoft.com/office/drawing/2014/main" id="{288A70B8-DB6B-46AE-A968-23E86349CD3E}"/>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grpSp>
      <p:grpSp>
        <p:nvGrpSpPr>
          <p:cNvPr id="35" name="组合 34">
            <a:extLst>
              <a:ext uri="{FF2B5EF4-FFF2-40B4-BE49-F238E27FC236}">
                <a16:creationId xmlns:a16="http://schemas.microsoft.com/office/drawing/2014/main" id="{EF08EB3C-A690-485D-92A9-917A0AA04B99}"/>
              </a:ext>
            </a:extLst>
          </p:cNvPr>
          <p:cNvGrpSpPr/>
          <p:nvPr/>
        </p:nvGrpSpPr>
        <p:grpSpPr>
          <a:xfrm>
            <a:off x="4062161" y="2008621"/>
            <a:ext cx="1019678" cy="1042112"/>
            <a:chOff x="5416214" y="3592561"/>
            <a:chExt cx="1359571" cy="1389482"/>
          </a:xfrm>
        </p:grpSpPr>
        <p:pic>
          <p:nvPicPr>
            <p:cNvPr id="36" name="图片 35" descr="文本&#10;&#10;描述已自动生成">
              <a:extLst>
                <a:ext uri="{FF2B5EF4-FFF2-40B4-BE49-F238E27FC236}">
                  <a16:creationId xmlns:a16="http://schemas.microsoft.com/office/drawing/2014/main" id="{3F00E39E-A38D-4000-BC81-74A065778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265" y="3592561"/>
              <a:ext cx="705470" cy="661378"/>
            </a:xfrm>
            <a:prstGeom prst="rect">
              <a:avLst/>
            </a:prstGeom>
          </p:spPr>
        </p:pic>
        <p:sp>
          <p:nvSpPr>
            <p:cNvPr id="37" name="文本框 36">
              <a:extLst>
                <a:ext uri="{FF2B5EF4-FFF2-40B4-BE49-F238E27FC236}">
                  <a16:creationId xmlns:a16="http://schemas.microsoft.com/office/drawing/2014/main" id="{8936D919-C016-4A2A-BCD1-34B87DE9FE85}"/>
                </a:ext>
              </a:extLst>
            </p:cNvPr>
            <p:cNvSpPr txBox="1"/>
            <p:nvPr/>
          </p:nvSpPr>
          <p:spPr>
            <a:xfrm>
              <a:off x="5416214" y="4304935"/>
              <a:ext cx="1359571" cy="677108"/>
            </a:xfrm>
            <a:prstGeom prst="rect">
              <a:avLst/>
            </a:prstGeom>
            <a:noFill/>
          </p:spPr>
          <p:txBody>
            <a:bodyPr wrap="square" rtlCol="0">
              <a:spAutoFit/>
            </a:bodyPr>
            <a:lstStyle/>
            <a:p>
              <a:pPr algn="ctr"/>
              <a:r>
                <a:rPr lang="zh-CN" altLang="en-US" sz="1350" b="1" dirty="0">
                  <a:latin typeface="Arial Narrow" panose="020B0606020202030204" pitchFamily="34" charset="0"/>
                </a:rPr>
                <a:t>主干集线器</a:t>
              </a:r>
            </a:p>
          </p:txBody>
        </p:sp>
      </p:grpSp>
      <p:sp>
        <p:nvSpPr>
          <p:cNvPr id="43" name="矩形 42">
            <a:extLst>
              <a:ext uri="{FF2B5EF4-FFF2-40B4-BE49-F238E27FC236}">
                <a16:creationId xmlns:a16="http://schemas.microsoft.com/office/drawing/2014/main" id="{C2EE5A4F-66FA-463A-B6AB-EC65EFEB957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4"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45" name="Rectangle 6"/>
          <p:cNvSpPr>
            <a:spLocks noChangeArrowheads="1"/>
          </p:cNvSpPr>
          <p:nvPr/>
        </p:nvSpPr>
        <p:spPr bwMode="auto">
          <a:xfrm>
            <a:off x="2315072" y="518181"/>
            <a:ext cx="4496736" cy="46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smtClean="0">
                <a:solidFill>
                  <a:schemeClr val="bg1"/>
                </a:solidFill>
                <a:latin typeface="微软雅黑" panose="020B0503020204020204" pitchFamily="34" charset="-122"/>
                <a:ea typeface="微软雅黑" panose="020B0503020204020204" pitchFamily="34" charset="-122"/>
              </a:rPr>
              <a:t>3.4.2  </a:t>
            </a:r>
            <a:r>
              <a:rPr lang="zh-CN" altLang="en-US" sz="2400" b="1" smtClean="0">
                <a:solidFill>
                  <a:schemeClr val="bg1"/>
                </a:solidFill>
                <a:latin typeface="微软雅黑" panose="020B0503020204020204" pitchFamily="34" charset="-122"/>
                <a:ea typeface="微软雅黑" panose="020B0503020204020204" pitchFamily="34" charset="-122"/>
              </a:rPr>
              <a:t>在数据链路层</a:t>
            </a:r>
            <a:r>
              <a:rPr lang="zh-CN" altLang="en-US" sz="2400" b="1" dirty="0">
                <a:solidFill>
                  <a:schemeClr val="bg1"/>
                </a:solidFill>
                <a:latin typeface="微软雅黑" panose="020B0503020204020204" pitchFamily="34" charset="-122"/>
                <a:ea typeface="微软雅黑" panose="020B0503020204020204" pitchFamily="34" charset="-122"/>
              </a:rPr>
              <a:t>扩展以太网</a:t>
            </a:r>
          </a:p>
        </p:txBody>
      </p:sp>
    </p:spTree>
    <p:custDataLst>
      <p:tags r:id="rId1"/>
    </p:custDataLst>
    <p:extLst>
      <p:ext uri="{BB962C8B-B14F-4D97-AF65-F5344CB8AC3E}">
        <p14:creationId xmlns:p14="http://schemas.microsoft.com/office/powerpoint/2010/main" val="87226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10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1000"/>
                                        <p:tgtEl>
                                          <p:spTgt spid="12"/>
                                        </p:tgtEl>
                                      </p:cBhvr>
                                    </p:animEffect>
                                  </p:childTnLst>
                                </p:cTn>
                              </p:par>
                              <p:par>
                                <p:cTn id="33" presetID="53" presetClass="entr" presetSubtype="16" fill="hold" nodeType="withEffect">
                                  <p:stCondLst>
                                    <p:cond delay="5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DC5D69F-8AA0-4863-A71B-754E7725A61B}"/>
              </a:ext>
            </a:extLst>
          </p:cNvPr>
          <p:cNvGrpSpPr/>
          <p:nvPr/>
        </p:nvGrpSpPr>
        <p:grpSpPr>
          <a:xfrm>
            <a:off x="1021205" y="1713829"/>
            <a:ext cx="2101769" cy="2329582"/>
            <a:chOff x="1078735" y="2956105"/>
            <a:chExt cx="2802358" cy="3106109"/>
          </a:xfrm>
        </p:grpSpPr>
        <p:sp>
          <p:nvSpPr>
            <p:cNvPr id="9" name="矩形: 圆角 8">
              <a:extLst>
                <a:ext uri="{FF2B5EF4-FFF2-40B4-BE49-F238E27FC236}">
                  <a16:creationId xmlns:a16="http://schemas.microsoft.com/office/drawing/2014/main" id="{62D5A86F-2EB0-4C99-BCF5-AC3126E07326}"/>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10" name="文本框 9">
              <a:extLst>
                <a:ext uri="{FF2B5EF4-FFF2-40B4-BE49-F238E27FC236}">
                  <a16:creationId xmlns:a16="http://schemas.microsoft.com/office/drawing/2014/main" id="{4A2BFDC2-60FF-420D-9D41-11DEB543B869}"/>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5" name="组合 4">
            <a:extLst>
              <a:ext uri="{FF2B5EF4-FFF2-40B4-BE49-F238E27FC236}">
                <a16:creationId xmlns:a16="http://schemas.microsoft.com/office/drawing/2014/main" id="{C8AD03A6-175B-4721-9686-9B47F004B0A5}"/>
              </a:ext>
            </a:extLst>
          </p:cNvPr>
          <p:cNvGrpSpPr/>
          <p:nvPr/>
        </p:nvGrpSpPr>
        <p:grpSpPr>
          <a:xfrm>
            <a:off x="6031913" y="1713829"/>
            <a:ext cx="2101769" cy="2329582"/>
            <a:chOff x="7759679" y="2956105"/>
            <a:chExt cx="2802358" cy="3106109"/>
          </a:xfrm>
        </p:grpSpPr>
        <p:sp>
          <p:nvSpPr>
            <p:cNvPr id="6" name="矩形: 圆角 5">
              <a:extLst>
                <a:ext uri="{FF2B5EF4-FFF2-40B4-BE49-F238E27FC236}">
                  <a16:creationId xmlns:a16="http://schemas.microsoft.com/office/drawing/2014/main" id="{2BB9D890-7E41-48F6-92FA-518EC9C03F76}"/>
                </a:ext>
              </a:extLst>
            </p:cNvPr>
            <p:cNvSpPr/>
            <p:nvPr/>
          </p:nvSpPr>
          <p:spPr>
            <a:xfrm>
              <a:off x="7759679"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F115C487-0BDC-47CD-84C5-B383B4D53116}"/>
                </a:ext>
              </a:extLst>
            </p:cNvPr>
            <p:cNvSpPr txBox="1"/>
            <p:nvPr/>
          </p:nvSpPr>
          <p:spPr>
            <a:xfrm>
              <a:off x="8599741"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13" name="组合 12">
            <a:extLst>
              <a:ext uri="{FF2B5EF4-FFF2-40B4-BE49-F238E27FC236}">
                <a16:creationId xmlns:a16="http://schemas.microsoft.com/office/drawing/2014/main" id="{2686C39F-B3AB-4FAD-B35F-00E65F63E05E}"/>
              </a:ext>
            </a:extLst>
          </p:cNvPr>
          <p:cNvGrpSpPr/>
          <p:nvPr/>
        </p:nvGrpSpPr>
        <p:grpSpPr>
          <a:xfrm>
            <a:off x="999398" y="2366155"/>
            <a:ext cx="1904679" cy="1542335"/>
            <a:chOff x="1049658" y="3825873"/>
            <a:chExt cx="2539572" cy="2056446"/>
          </a:xfrm>
        </p:grpSpPr>
        <p:sp>
          <p:nvSpPr>
            <p:cNvPr id="14" name="文本框 13">
              <a:extLst>
                <a:ext uri="{FF2B5EF4-FFF2-40B4-BE49-F238E27FC236}">
                  <a16:creationId xmlns:a16="http://schemas.microsoft.com/office/drawing/2014/main" id="{AABD0E10-152C-4D1F-A910-96851FAB8F16}"/>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cxnSp>
          <p:nvCxnSpPr>
            <p:cNvPr id="15" name="直接连接符 14">
              <a:extLst>
                <a:ext uri="{FF2B5EF4-FFF2-40B4-BE49-F238E27FC236}">
                  <a16:creationId xmlns:a16="http://schemas.microsoft.com/office/drawing/2014/main" id="{4E575C66-AC61-46C5-ACC9-F3E1D8DE826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B829B16-5214-46D5-B873-328CC48FDE46}"/>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35D9095-7141-4377-801F-0A8657AC3296}"/>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0">
              <a:extLst>
                <a:ext uri="{FF2B5EF4-FFF2-40B4-BE49-F238E27FC236}">
                  <a16:creationId xmlns:a16="http://schemas.microsoft.com/office/drawing/2014/main" id="{34E3017C-95DC-4C17-A572-7E098E0DEB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9" name="图形 10">
              <a:extLst>
                <a:ext uri="{FF2B5EF4-FFF2-40B4-BE49-F238E27FC236}">
                  <a16:creationId xmlns:a16="http://schemas.microsoft.com/office/drawing/2014/main" id="{F38EDFAB-A694-4567-BEB2-2DB5578360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21" name="图形 10">
              <a:extLst>
                <a:ext uri="{FF2B5EF4-FFF2-40B4-BE49-F238E27FC236}">
                  <a16:creationId xmlns:a16="http://schemas.microsoft.com/office/drawing/2014/main" id="{AEB84BA6-7875-4316-AB2B-BD38213F91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22" name="文本框 21">
              <a:extLst>
                <a:ext uri="{FF2B5EF4-FFF2-40B4-BE49-F238E27FC236}">
                  <a16:creationId xmlns:a16="http://schemas.microsoft.com/office/drawing/2014/main" id="{949F6312-AB06-41E3-A676-1B679EAD738B}"/>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24356509-8506-411D-BB25-F98D9D6F3B0A}"/>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A</a:t>
              </a:r>
              <a:endParaRPr lang="zh-CN" altLang="en-US" sz="1350" b="1" dirty="0">
                <a:latin typeface="+mn-ea"/>
              </a:endParaRPr>
            </a:p>
          </p:txBody>
        </p:sp>
        <p:pic>
          <p:nvPicPr>
            <p:cNvPr id="20" name="图片 19" descr="文本&#10;&#10;描述已自动生成">
              <a:extLst>
                <a:ext uri="{FF2B5EF4-FFF2-40B4-BE49-F238E27FC236}">
                  <a16:creationId xmlns:a16="http://schemas.microsoft.com/office/drawing/2014/main" id="{D2D96215-D032-484C-A060-AC7C34DCB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grpSp>
      <p:grpSp>
        <p:nvGrpSpPr>
          <p:cNvPr id="24" name="组合 23">
            <a:extLst>
              <a:ext uri="{FF2B5EF4-FFF2-40B4-BE49-F238E27FC236}">
                <a16:creationId xmlns:a16="http://schemas.microsoft.com/office/drawing/2014/main" id="{551ECE81-4A60-495A-A6E4-FDC6B59D1E32}"/>
              </a:ext>
            </a:extLst>
          </p:cNvPr>
          <p:cNvGrpSpPr/>
          <p:nvPr/>
        </p:nvGrpSpPr>
        <p:grpSpPr>
          <a:xfrm>
            <a:off x="6225573" y="2366155"/>
            <a:ext cx="1927729" cy="1542335"/>
            <a:chOff x="8017892" y="3825873"/>
            <a:chExt cx="2570305" cy="2056446"/>
          </a:xfrm>
        </p:grpSpPr>
        <p:cxnSp>
          <p:nvCxnSpPr>
            <p:cNvPr id="25" name="直接连接符 24">
              <a:extLst>
                <a:ext uri="{FF2B5EF4-FFF2-40B4-BE49-F238E27FC236}">
                  <a16:creationId xmlns:a16="http://schemas.microsoft.com/office/drawing/2014/main" id="{03D2F37A-7DC8-4CB5-BD9A-7B56BFCD18B7}"/>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286505E-9C68-4720-82AB-D2CDB8D0A2CF}"/>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11B27EE-4214-4D6B-AE7F-731FA8977D7E}"/>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10">
              <a:extLst>
                <a:ext uri="{FF2B5EF4-FFF2-40B4-BE49-F238E27FC236}">
                  <a16:creationId xmlns:a16="http://schemas.microsoft.com/office/drawing/2014/main" id="{F52A5567-F196-436C-A9C9-BC205A3CF1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9" name="图形 10">
              <a:extLst>
                <a:ext uri="{FF2B5EF4-FFF2-40B4-BE49-F238E27FC236}">
                  <a16:creationId xmlns:a16="http://schemas.microsoft.com/office/drawing/2014/main" id="{84FA75CC-2B57-4230-926C-676D395387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30" name="图片 29" descr="文本&#10;&#10;描述已自动生成">
              <a:extLst>
                <a:ext uri="{FF2B5EF4-FFF2-40B4-BE49-F238E27FC236}">
                  <a16:creationId xmlns:a16="http://schemas.microsoft.com/office/drawing/2014/main" id="{8FFF44B1-1AB3-4D3E-A7D7-81D4E6C33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31" name="图形 10">
              <a:extLst>
                <a:ext uri="{FF2B5EF4-FFF2-40B4-BE49-F238E27FC236}">
                  <a16:creationId xmlns:a16="http://schemas.microsoft.com/office/drawing/2014/main" id="{A81E1A8E-BCFA-4CB5-A36A-2E2860537C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32" name="文本框 31">
              <a:extLst>
                <a:ext uri="{FF2B5EF4-FFF2-40B4-BE49-F238E27FC236}">
                  <a16:creationId xmlns:a16="http://schemas.microsoft.com/office/drawing/2014/main" id="{6E60A658-8187-4FC3-BF48-874AE1636A7B}"/>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6992D4A7-34E5-42D4-A3D1-CF1A412EF87B}"/>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B</a:t>
              </a:r>
              <a:endParaRPr lang="zh-CN" altLang="en-US" sz="1350" b="1" dirty="0">
                <a:latin typeface="+mn-ea"/>
              </a:endParaRPr>
            </a:p>
          </p:txBody>
        </p:sp>
        <p:sp>
          <p:nvSpPr>
            <p:cNvPr id="34" name="文本框 33">
              <a:extLst>
                <a:ext uri="{FF2B5EF4-FFF2-40B4-BE49-F238E27FC236}">
                  <a16:creationId xmlns:a16="http://schemas.microsoft.com/office/drawing/2014/main" id="{288A70B8-DB6B-46AE-A968-23E86349CD3E}"/>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grpSp>
      <p:cxnSp>
        <p:nvCxnSpPr>
          <p:cNvPr id="39" name="直接连接符 38">
            <a:extLst>
              <a:ext uri="{FF2B5EF4-FFF2-40B4-BE49-F238E27FC236}">
                <a16:creationId xmlns:a16="http://schemas.microsoft.com/office/drawing/2014/main" id="{E4C432A8-55AB-451D-8C0B-6E7D26FD250E}"/>
              </a:ext>
            </a:extLst>
          </p:cNvPr>
          <p:cNvCxnSpPr>
            <a:cxnSpLocks/>
            <a:stCxn id="20" idx="3"/>
          </p:cNvCxnSpPr>
          <p:nvPr/>
        </p:nvCxnSpPr>
        <p:spPr>
          <a:xfrm>
            <a:off x="2336641" y="2907131"/>
            <a:ext cx="2148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5B27D2E-0C95-442A-88CE-58A33E71716B}"/>
              </a:ext>
            </a:extLst>
          </p:cNvPr>
          <p:cNvCxnSpPr>
            <a:cxnSpLocks/>
          </p:cNvCxnSpPr>
          <p:nvPr/>
        </p:nvCxnSpPr>
        <p:spPr>
          <a:xfrm>
            <a:off x="4694484" y="2890723"/>
            <a:ext cx="2148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45978225-BA35-4DB2-B626-5848DCAFB50A}"/>
              </a:ext>
            </a:extLst>
          </p:cNvPr>
          <p:cNvGrpSpPr/>
          <p:nvPr/>
        </p:nvGrpSpPr>
        <p:grpSpPr>
          <a:xfrm>
            <a:off x="4050851" y="2702092"/>
            <a:ext cx="1053185" cy="877386"/>
            <a:chOff x="5401135" y="3602790"/>
            <a:chExt cx="1404246" cy="1169847"/>
          </a:xfrm>
        </p:grpSpPr>
        <p:pic>
          <p:nvPicPr>
            <p:cNvPr id="43" name="图片 42" descr="图片包含 图标&#10;&#10;描述已自动生成">
              <a:extLst>
                <a:ext uri="{FF2B5EF4-FFF2-40B4-BE49-F238E27FC236}">
                  <a16:creationId xmlns:a16="http://schemas.microsoft.com/office/drawing/2014/main" id="{A7CD1ADC-C04F-418B-BF91-81BC796AB7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3602790"/>
              <a:ext cx="581100" cy="474367"/>
            </a:xfrm>
            <a:prstGeom prst="rect">
              <a:avLst/>
            </a:prstGeom>
          </p:spPr>
        </p:pic>
        <p:sp>
          <p:nvSpPr>
            <p:cNvPr id="48" name="文本框 47">
              <a:extLst>
                <a:ext uri="{FF2B5EF4-FFF2-40B4-BE49-F238E27FC236}">
                  <a16:creationId xmlns:a16="http://schemas.microsoft.com/office/drawing/2014/main" id="{02E44763-7BE3-49A2-8189-0A078310F632}"/>
                </a:ext>
              </a:extLst>
            </p:cNvPr>
            <p:cNvSpPr txBox="1"/>
            <p:nvPr/>
          </p:nvSpPr>
          <p:spPr>
            <a:xfrm>
              <a:off x="5401135" y="4095530"/>
              <a:ext cx="1404246" cy="677107"/>
            </a:xfrm>
            <a:prstGeom prst="rect">
              <a:avLst/>
            </a:prstGeom>
            <a:noFill/>
          </p:spPr>
          <p:txBody>
            <a:bodyPr wrap="square" rtlCol="0">
              <a:spAutoFit/>
            </a:bodyPr>
            <a:lstStyle/>
            <a:p>
              <a:pPr algn="ctr"/>
              <a:r>
                <a:rPr lang="zh-CN" altLang="en-US" sz="1350" b="1" dirty="0">
                  <a:latin typeface="+mn-ea"/>
                </a:rPr>
                <a:t>网桥（</a:t>
              </a:r>
              <a:r>
                <a:rPr lang="en-US" altLang="zh-CN" sz="1350" b="1" dirty="0">
                  <a:latin typeface="+mn-ea"/>
                </a:rPr>
                <a:t>Bridge</a:t>
              </a:r>
              <a:r>
                <a:rPr lang="zh-CN" altLang="en-US" sz="1350" b="1" dirty="0">
                  <a:latin typeface="+mn-ea"/>
                </a:rPr>
                <a:t>）</a:t>
              </a:r>
            </a:p>
          </p:txBody>
        </p:sp>
      </p:grpSp>
      <p:sp>
        <p:nvSpPr>
          <p:cNvPr id="50" name="对话气泡: 圆角矩形 49">
            <a:extLst>
              <a:ext uri="{FF2B5EF4-FFF2-40B4-BE49-F238E27FC236}">
                <a16:creationId xmlns:a16="http://schemas.microsoft.com/office/drawing/2014/main" id="{CFE389D0-4650-4667-8945-4432A4C9FF43}"/>
              </a:ext>
            </a:extLst>
          </p:cNvPr>
          <p:cNvSpPr/>
          <p:nvPr/>
        </p:nvSpPr>
        <p:spPr>
          <a:xfrm>
            <a:off x="3300633" y="976898"/>
            <a:ext cx="2639677" cy="1358766"/>
          </a:xfrm>
          <a:prstGeom prst="wedgeRoundRectCallout">
            <a:avLst>
              <a:gd name="adj1" fmla="val -5027"/>
              <a:gd name="adj2" fmla="val 83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latin typeface="+mn-ea"/>
              </a:rPr>
              <a:t>         网桥工作在</a:t>
            </a:r>
            <a:r>
              <a:rPr lang="zh-CN" altLang="en-US" sz="1350" b="1" dirty="0">
                <a:solidFill>
                  <a:schemeClr val="tx1"/>
                </a:solidFill>
                <a:highlight>
                  <a:srgbClr val="F4B919"/>
                </a:highlight>
                <a:latin typeface="+mn-ea"/>
              </a:rPr>
              <a:t>数据链路层</a:t>
            </a:r>
            <a:r>
              <a:rPr lang="zh-CN" altLang="en-US" sz="1350" b="1" dirty="0">
                <a:latin typeface="+mn-ea"/>
              </a:rPr>
              <a:t>（包含其下的物理层），而集线器仅工作在物理层。</a:t>
            </a:r>
            <a:endParaRPr lang="en-US" altLang="zh-CN" sz="1350" b="1" dirty="0">
              <a:latin typeface="+mn-ea"/>
            </a:endParaRPr>
          </a:p>
          <a:p>
            <a:pPr>
              <a:lnSpc>
                <a:spcPct val="150000"/>
              </a:lnSpc>
            </a:pPr>
            <a:r>
              <a:rPr lang="zh-CN" altLang="en-US" sz="1350" b="1" dirty="0">
                <a:latin typeface="+mn-ea"/>
              </a:rPr>
              <a:t>         网桥比集线器“懂得多”。</a:t>
            </a:r>
          </a:p>
        </p:txBody>
      </p:sp>
      <p:sp>
        <p:nvSpPr>
          <p:cNvPr id="40"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41" name="Rectangle 6"/>
          <p:cNvSpPr>
            <a:spLocks noChangeArrowheads="1"/>
          </p:cNvSpPr>
          <p:nvPr/>
        </p:nvSpPr>
        <p:spPr bwMode="auto">
          <a:xfrm>
            <a:off x="2315072" y="518181"/>
            <a:ext cx="4496736" cy="46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smtClean="0">
                <a:solidFill>
                  <a:schemeClr val="bg1"/>
                </a:solidFill>
                <a:latin typeface="微软雅黑" panose="020B0503020204020204" pitchFamily="34" charset="-122"/>
                <a:ea typeface="微软雅黑" panose="020B0503020204020204" pitchFamily="34" charset="-122"/>
              </a:rPr>
              <a:t>3.4.2  </a:t>
            </a:r>
            <a:r>
              <a:rPr lang="zh-CN" altLang="en-US" sz="2400" b="1" smtClean="0">
                <a:solidFill>
                  <a:schemeClr val="bg1"/>
                </a:solidFill>
                <a:latin typeface="微软雅黑" panose="020B0503020204020204" pitchFamily="34" charset="-122"/>
                <a:ea typeface="微软雅黑" panose="020B0503020204020204" pitchFamily="34" charset="-122"/>
              </a:rPr>
              <a:t>在数据链路层</a:t>
            </a:r>
            <a:r>
              <a:rPr lang="zh-CN" altLang="en-US" sz="2400" b="1" dirty="0">
                <a:solidFill>
                  <a:schemeClr val="bg1"/>
                </a:solidFill>
                <a:latin typeface="微软雅黑" panose="020B0503020204020204" pitchFamily="34" charset="-122"/>
                <a:ea typeface="微软雅黑" panose="020B0503020204020204" pitchFamily="34" charset="-122"/>
              </a:rPr>
              <a:t>扩展以太网</a:t>
            </a:r>
          </a:p>
        </p:txBody>
      </p:sp>
    </p:spTree>
    <p:custDataLst>
      <p:tags r:id="rId1"/>
    </p:custDataLst>
    <p:extLst>
      <p:ext uri="{BB962C8B-B14F-4D97-AF65-F5344CB8AC3E}">
        <p14:creationId xmlns:p14="http://schemas.microsoft.com/office/powerpoint/2010/main" val="17733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right)">
                                      <p:cBhvr>
                                        <p:cTn id="14" dur="1000"/>
                                        <p:tgtEl>
                                          <p:spTgt spid="39"/>
                                        </p:tgtEl>
                                      </p:cBhvr>
                                    </p:animEffect>
                                  </p:childTnLst>
                                </p:cTn>
                              </p:par>
                              <p:par>
                                <p:cTn id="15" presetID="22" presetClass="entr" presetSubtype="8"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p:tgtEl>
                                          <p:spTgt spid="50"/>
                                        </p:tgtEl>
                                        <p:attrNameLst>
                                          <p:attrName>ppt_y</p:attrName>
                                        </p:attrNameLst>
                                      </p:cBhvr>
                                      <p:tavLst>
                                        <p:tav tm="0">
                                          <p:val>
                                            <p:strVal val="#ppt_y+#ppt_h*1.125000"/>
                                          </p:val>
                                        </p:tav>
                                        <p:tav tm="100000">
                                          <p:val>
                                            <p:strVal val="#ppt_y"/>
                                          </p:val>
                                        </p:tav>
                                      </p:tavLst>
                                    </p:anim>
                                    <p:animEffect transition="in" filter="wipe(up)">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DC5D69F-8AA0-4863-A71B-754E7725A61B}"/>
              </a:ext>
            </a:extLst>
          </p:cNvPr>
          <p:cNvGrpSpPr/>
          <p:nvPr/>
        </p:nvGrpSpPr>
        <p:grpSpPr>
          <a:xfrm>
            <a:off x="1021205" y="2478570"/>
            <a:ext cx="2101769" cy="2329582"/>
            <a:chOff x="1078735" y="2956105"/>
            <a:chExt cx="2802358" cy="3106109"/>
          </a:xfrm>
        </p:grpSpPr>
        <p:sp>
          <p:nvSpPr>
            <p:cNvPr id="9" name="矩形: 圆角 8">
              <a:extLst>
                <a:ext uri="{FF2B5EF4-FFF2-40B4-BE49-F238E27FC236}">
                  <a16:creationId xmlns:a16="http://schemas.microsoft.com/office/drawing/2014/main" id="{62D5A86F-2EB0-4C99-BCF5-AC3126E07326}"/>
                </a:ext>
              </a:extLst>
            </p:cNvPr>
            <p:cNvSpPr/>
            <p:nvPr/>
          </p:nvSpPr>
          <p:spPr>
            <a:xfrm>
              <a:off x="1078735"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10" name="文本框 9">
              <a:extLst>
                <a:ext uri="{FF2B5EF4-FFF2-40B4-BE49-F238E27FC236}">
                  <a16:creationId xmlns:a16="http://schemas.microsoft.com/office/drawing/2014/main" id="{4A2BFDC2-60FF-420D-9D41-11DEB543B869}"/>
                </a:ext>
              </a:extLst>
            </p:cNvPr>
            <p:cNvSpPr txBox="1"/>
            <p:nvPr/>
          </p:nvSpPr>
          <p:spPr>
            <a:xfrm>
              <a:off x="1885149"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5" name="组合 4">
            <a:extLst>
              <a:ext uri="{FF2B5EF4-FFF2-40B4-BE49-F238E27FC236}">
                <a16:creationId xmlns:a16="http://schemas.microsoft.com/office/drawing/2014/main" id="{C8AD03A6-175B-4721-9686-9B47F004B0A5}"/>
              </a:ext>
            </a:extLst>
          </p:cNvPr>
          <p:cNvGrpSpPr/>
          <p:nvPr/>
        </p:nvGrpSpPr>
        <p:grpSpPr>
          <a:xfrm>
            <a:off x="6031913" y="2478570"/>
            <a:ext cx="2101769" cy="2329582"/>
            <a:chOff x="7759679" y="2956105"/>
            <a:chExt cx="2802358" cy="3106109"/>
          </a:xfrm>
        </p:grpSpPr>
        <p:sp>
          <p:nvSpPr>
            <p:cNvPr id="6" name="矩形: 圆角 5">
              <a:extLst>
                <a:ext uri="{FF2B5EF4-FFF2-40B4-BE49-F238E27FC236}">
                  <a16:creationId xmlns:a16="http://schemas.microsoft.com/office/drawing/2014/main" id="{2BB9D890-7E41-48F6-92FA-518EC9C03F76}"/>
                </a:ext>
              </a:extLst>
            </p:cNvPr>
            <p:cNvSpPr/>
            <p:nvPr/>
          </p:nvSpPr>
          <p:spPr>
            <a:xfrm>
              <a:off x="7759679" y="2959737"/>
              <a:ext cx="2802358" cy="3102477"/>
            </a:xfrm>
            <a:prstGeom prst="round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F115C487-0BDC-47CD-84C5-B383B4D53116}"/>
                </a:ext>
              </a:extLst>
            </p:cNvPr>
            <p:cNvSpPr txBox="1"/>
            <p:nvPr/>
          </p:nvSpPr>
          <p:spPr>
            <a:xfrm>
              <a:off x="8599741" y="2956105"/>
              <a:ext cx="1122232"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13" name="组合 12">
            <a:extLst>
              <a:ext uri="{FF2B5EF4-FFF2-40B4-BE49-F238E27FC236}">
                <a16:creationId xmlns:a16="http://schemas.microsoft.com/office/drawing/2014/main" id="{2686C39F-B3AB-4FAD-B35F-00E65F63E05E}"/>
              </a:ext>
            </a:extLst>
          </p:cNvPr>
          <p:cNvGrpSpPr/>
          <p:nvPr/>
        </p:nvGrpSpPr>
        <p:grpSpPr>
          <a:xfrm>
            <a:off x="999398" y="3130895"/>
            <a:ext cx="1904679" cy="1542335"/>
            <a:chOff x="1049658" y="3825873"/>
            <a:chExt cx="2539572" cy="2056446"/>
          </a:xfrm>
        </p:grpSpPr>
        <p:sp>
          <p:nvSpPr>
            <p:cNvPr id="14" name="文本框 13">
              <a:extLst>
                <a:ext uri="{FF2B5EF4-FFF2-40B4-BE49-F238E27FC236}">
                  <a16:creationId xmlns:a16="http://schemas.microsoft.com/office/drawing/2014/main" id="{AABD0E10-152C-4D1F-A910-96851FAB8F16}"/>
                </a:ext>
              </a:extLst>
            </p:cNvPr>
            <p:cNvSpPr txBox="1"/>
            <p:nvPr/>
          </p:nvSpPr>
          <p:spPr>
            <a:xfrm>
              <a:off x="1049658" y="4153065"/>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cxnSp>
          <p:nvCxnSpPr>
            <p:cNvPr id="15" name="直接连接符 14">
              <a:extLst>
                <a:ext uri="{FF2B5EF4-FFF2-40B4-BE49-F238E27FC236}">
                  <a16:creationId xmlns:a16="http://schemas.microsoft.com/office/drawing/2014/main" id="{4E575C66-AC61-46C5-ACC9-F3E1D8DE8260}"/>
                </a:ext>
              </a:extLst>
            </p:cNvPr>
            <p:cNvCxnSpPr/>
            <p:nvPr/>
          </p:nvCxnSpPr>
          <p:spPr>
            <a:xfrm flipV="1">
              <a:off x="1713673"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B829B16-5214-46D5-B873-328CC48FDE46}"/>
                </a:ext>
              </a:extLst>
            </p:cNvPr>
            <p:cNvCxnSpPr>
              <a:cxnSpLocks/>
            </p:cNvCxnSpPr>
            <p:nvPr/>
          </p:nvCxnSpPr>
          <p:spPr>
            <a:xfrm flipH="1" flipV="1">
              <a:off x="2656896"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35D9095-7141-4377-801F-0A8657AC3296}"/>
                </a:ext>
              </a:extLst>
            </p:cNvPr>
            <p:cNvCxnSpPr/>
            <p:nvPr/>
          </p:nvCxnSpPr>
          <p:spPr>
            <a:xfrm>
              <a:off x="2545972"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0">
              <a:extLst>
                <a:ext uri="{FF2B5EF4-FFF2-40B4-BE49-F238E27FC236}">
                  <a16:creationId xmlns:a16="http://schemas.microsoft.com/office/drawing/2014/main" id="{34E3017C-95DC-4C17-A572-7E098E0DEB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03299" y="5241237"/>
              <a:ext cx="662814" cy="641082"/>
            </a:xfrm>
            <a:prstGeom prst="rect">
              <a:avLst/>
            </a:prstGeom>
          </p:spPr>
        </p:pic>
        <p:pic>
          <p:nvPicPr>
            <p:cNvPr id="19" name="图形 10">
              <a:extLst>
                <a:ext uri="{FF2B5EF4-FFF2-40B4-BE49-F238E27FC236}">
                  <a16:creationId xmlns:a16="http://schemas.microsoft.com/office/drawing/2014/main" id="{F38EDFAB-A694-4567-BEB2-2DB5578360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26416" y="5241237"/>
              <a:ext cx="662814" cy="641082"/>
            </a:xfrm>
            <a:prstGeom prst="rect">
              <a:avLst/>
            </a:prstGeom>
          </p:spPr>
        </p:pic>
        <p:pic>
          <p:nvPicPr>
            <p:cNvPr id="21" name="图形 10">
              <a:extLst>
                <a:ext uri="{FF2B5EF4-FFF2-40B4-BE49-F238E27FC236}">
                  <a16:creationId xmlns:a16="http://schemas.microsoft.com/office/drawing/2014/main" id="{AEB84BA6-7875-4316-AB2B-BD38213F91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114858" y="5241237"/>
              <a:ext cx="662814" cy="641082"/>
            </a:xfrm>
            <a:prstGeom prst="rect">
              <a:avLst/>
            </a:prstGeom>
          </p:spPr>
        </p:pic>
        <p:sp>
          <p:nvSpPr>
            <p:cNvPr id="22" name="文本框 21">
              <a:extLst>
                <a:ext uri="{FF2B5EF4-FFF2-40B4-BE49-F238E27FC236}">
                  <a16:creationId xmlns:a16="http://schemas.microsoft.com/office/drawing/2014/main" id="{949F6312-AB06-41E3-A676-1B679EAD738B}"/>
                </a:ext>
              </a:extLst>
            </p:cNvPr>
            <p:cNvSpPr txBox="1"/>
            <p:nvPr/>
          </p:nvSpPr>
          <p:spPr>
            <a:xfrm>
              <a:off x="2797021"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24356509-8506-411D-BB25-F98D9D6F3B0A}"/>
                </a:ext>
              </a:extLst>
            </p:cNvPr>
            <p:cNvSpPr txBox="1"/>
            <p:nvPr/>
          </p:nvSpPr>
          <p:spPr>
            <a:xfrm>
              <a:off x="1918798"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A</a:t>
              </a:r>
              <a:endParaRPr lang="zh-CN" altLang="en-US" sz="1350" b="1" dirty="0">
                <a:latin typeface="+mn-ea"/>
              </a:endParaRPr>
            </a:p>
          </p:txBody>
        </p:sp>
        <p:pic>
          <p:nvPicPr>
            <p:cNvPr id="20" name="图片 19" descr="文本&#10;&#10;描述已自动生成">
              <a:extLst>
                <a:ext uri="{FF2B5EF4-FFF2-40B4-BE49-F238E27FC236}">
                  <a16:creationId xmlns:a16="http://schemas.microsoft.com/office/drawing/2014/main" id="{D2D96215-D032-484C-A060-AC7C34DCB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179" y="4216486"/>
              <a:ext cx="705470" cy="661378"/>
            </a:xfrm>
            <a:prstGeom prst="rect">
              <a:avLst/>
            </a:prstGeom>
          </p:spPr>
        </p:pic>
      </p:grpSp>
      <p:grpSp>
        <p:nvGrpSpPr>
          <p:cNvPr id="24" name="组合 23">
            <a:extLst>
              <a:ext uri="{FF2B5EF4-FFF2-40B4-BE49-F238E27FC236}">
                <a16:creationId xmlns:a16="http://schemas.microsoft.com/office/drawing/2014/main" id="{551ECE81-4A60-495A-A6E4-FDC6B59D1E32}"/>
              </a:ext>
            </a:extLst>
          </p:cNvPr>
          <p:cNvGrpSpPr/>
          <p:nvPr/>
        </p:nvGrpSpPr>
        <p:grpSpPr>
          <a:xfrm>
            <a:off x="6225573" y="3130895"/>
            <a:ext cx="1927729" cy="1542335"/>
            <a:chOff x="8017892" y="3825873"/>
            <a:chExt cx="2570305" cy="2056446"/>
          </a:xfrm>
        </p:grpSpPr>
        <p:cxnSp>
          <p:nvCxnSpPr>
            <p:cNvPr id="25" name="直接连接符 24">
              <a:extLst>
                <a:ext uri="{FF2B5EF4-FFF2-40B4-BE49-F238E27FC236}">
                  <a16:creationId xmlns:a16="http://schemas.microsoft.com/office/drawing/2014/main" id="{03D2F37A-7DC8-4CB5-BD9A-7B56BFCD18B7}"/>
                </a:ext>
              </a:extLst>
            </p:cNvPr>
            <p:cNvCxnSpPr/>
            <p:nvPr/>
          </p:nvCxnSpPr>
          <p:spPr>
            <a:xfrm flipV="1">
              <a:off x="8428266" y="4456166"/>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286505E-9C68-4720-82AB-D2CDB8D0A2CF}"/>
                </a:ext>
              </a:extLst>
            </p:cNvPr>
            <p:cNvCxnSpPr>
              <a:cxnSpLocks/>
            </p:cNvCxnSpPr>
            <p:nvPr/>
          </p:nvCxnSpPr>
          <p:spPr>
            <a:xfrm flipH="1" flipV="1">
              <a:off x="9371489" y="4456166"/>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11B27EE-4214-4D6B-AE7F-731FA8977D7E}"/>
                </a:ext>
              </a:extLst>
            </p:cNvPr>
            <p:cNvCxnSpPr/>
            <p:nvPr/>
          </p:nvCxnSpPr>
          <p:spPr>
            <a:xfrm>
              <a:off x="9260565" y="4453932"/>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10">
              <a:extLst>
                <a:ext uri="{FF2B5EF4-FFF2-40B4-BE49-F238E27FC236}">
                  <a16:creationId xmlns:a16="http://schemas.microsoft.com/office/drawing/2014/main" id="{F52A5567-F196-436C-A9C9-BC205A3CF1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17892" y="5241237"/>
              <a:ext cx="662814" cy="641082"/>
            </a:xfrm>
            <a:prstGeom prst="rect">
              <a:avLst/>
            </a:prstGeom>
          </p:spPr>
        </p:pic>
        <p:pic>
          <p:nvPicPr>
            <p:cNvPr id="29" name="图形 10">
              <a:extLst>
                <a:ext uri="{FF2B5EF4-FFF2-40B4-BE49-F238E27FC236}">
                  <a16:creationId xmlns:a16="http://schemas.microsoft.com/office/drawing/2014/main" id="{84FA75CC-2B57-4230-926C-676D395387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41009" y="5241237"/>
              <a:ext cx="662814" cy="641082"/>
            </a:xfrm>
            <a:prstGeom prst="rect">
              <a:avLst/>
            </a:prstGeom>
          </p:spPr>
        </p:pic>
        <p:pic>
          <p:nvPicPr>
            <p:cNvPr id="30" name="图片 29" descr="文本&#10;&#10;描述已自动生成">
              <a:extLst>
                <a:ext uri="{FF2B5EF4-FFF2-40B4-BE49-F238E27FC236}">
                  <a16:creationId xmlns:a16="http://schemas.microsoft.com/office/drawing/2014/main" id="{8FFF44B1-1AB3-4D3E-A7D7-81D4E6C33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772" y="4216486"/>
              <a:ext cx="705470" cy="661378"/>
            </a:xfrm>
            <a:prstGeom prst="rect">
              <a:avLst/>
            </a:prstGeom>
          </p:spPr>
        </p:pic>
        <p:pic>
          <p:nvPicPr>
            <p:cNvPr id="31" name="图形 10">
              <a:extLst>
                <a:ext uri="{FF2B5EF4-FFF2-40B4-BE49-F238E27FC236}">
                  <a16:creationId xmlns:a16="http://schemas.microsoft.com/office/drawing/2014/main" id="{A81E1A8E-BCFA-4CB5-A36A-2E2860537C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9451" y="5241237"/>
              <a:ext cx="662814" cy="641082"/>
            </a:xfrm>
            <a:prstGeom prst="rect">
              <a:avLst/>
            </a:prstGeom>
          </p:spPr>
        </p:pic>
        <p:sp>
          <p:nvSpPr>
            <p:cNvPr id="32" name="文本框 31">
              <a:extLst>
                <a:ext uri="{FF2B5EF4-FFF2-40B4-BE49-F238E27FC236}">
                  <a16:creationId xmlns:a16="http://schemas.microsoft.com/office/drawing/2014/main" id="{6E60A658-8187-4FC3-BF48-874AE1636A7B}"/>
                </a:ext>
              </a:extLst>
            </p:cNvPr>
            <p:cNvSpPr txBox="1"/>
            <p:nvPr/>
          </p:nvSpPr>
          <p:spPr>
            <a:xfrm>
              <a:off x="9511613" y="5283598"/>
              <a:ext cx="333043" cy="400109"/>
            </a:xfrm>
            <a:prstGeom prst="rect">
              <a:avLst/>
            </a:prstGeom>
            <a:noFill/>
          </p:spPr>
          <p:txBody>
            <a:bodyPr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6992D4A7-34E5-42D4-A3D1-CF1A412EF87B}"/>
                </a:ext>
              </a:extLst>
            </p:cNvPr>
            <p:cNvSpPr txBox="1"/>
            <p:nvPr/>
          </p:nvSpPr>
          <p:spPr>
            <a:xfrm>
              <a:off x="8633391" y="3825873"/>
              <a:ext cx="1122232" cy="400109"/>
            </a:xfrm>
            <a:prstGeom prst="rect">
              <a:avLst/>
            </a:prstGeom>
            <a:noFill/>
          </p:spPr>
          <p:txBody>
            <a:bodyPr wrap="square" rtlCol="0">
              <a:spAutoFit/>
            </a:bodyPr>
            <a:lstStyle/>
            <a:p>
              <a:pPr algn="ctr"/>
              <a:r>
                <a:rPr lang="zh-CN" altLang="en-US" sz="1350" b="1" dirty="0">
                  <a:latin typeface="+mn-ea"/>
                </a:rPr>
                <a:t>部门</a:t>
              </a:r>
              <a:r>
                <a:rPr lang="en-US" altLang="zh-CN" sz="1350" b="1" dirty="0">
                  <a:latin typeface="+mn-ea"/>
                </a:rPr>
                <a:t>B</a:t>
              </a:r>
              <a:endParaRPr lang="zh-CN" altLang="en-US" sz="1350" b="1" dirty="0">
                <a:latin typeface="+mn-ea"/>
              </a:endParaRPr>
            </a:p>
          </p:txBody>
        </p:sp>
        <p:sp>
          <p:nvSpPr>
            <p:cNvPr id="34" name="文本框 33">
              <a:extLst>
                <a:ext uri="{FF2B5EF4-FFF2-40B4-BE49-F238E27FC236}">
                  <a16:creationId xmlns:a16="http://schemas.microsoft.com/office/drawing/2014/main" id="{288A70B8-DB6B-46AE-A968-23E86349CD3E}"/>
                </a:ext>
              </a:extLst>
            </p:cNvPr>
            <p:cNvSpPr txBox="1"/>
            <p:nvPr/>
          </p:nvSpPr>
          <p:spPr>
            <a:xfrm>
              <a:off x="9465965" y="4187809"/>
              <a:ext cx="1122232" cy="954108"/>
            </a:xfrm>
            <a:prstGeom prst="rect">
              <a:avLst/>
            </a:prstGeom>
            <a:noFill/>
          </p:spPr>
          <p:txBody>
            <a:bodyPr wrap="square" rtlCol="0">
              <a:spAutoFit/>
            </a:bodyPr>
            <a:lstStyle/>
            <a:p>
              <a:pPr algn="ctr"/>
              <a:r>
                <a:rPr lang="en-US" altLang="zh-CN" sz="1350" b="1" dirty="0">
                  <a:latin typeface="Arial Narrow" panose="020B0606020202030204" pitchFamily="34" charset="0"/>
                </a:rPr>
                <a:t>10BASE-T</a:t>
              </a:r>
            </a:p>
            <a:p>
              <a:pPr algn="ctr"/>
              <a:r>
                <a:rPr lang="zh-CN" altLang="en-US" sz="1350" b="1" dirty="0">
                  <a:latin typeface="Arial Narrow" panose="020B0606020202030204" pitchFamily="34" charset="0"/>
                </a:rPr>
                <a:t>集线器</a:t>
              </a:r>
            </a:p>
          </p:txBody>
        </p:sp>
      </p:grpSp>
      <p:cxnSp>
        <p:nvCxnSpPr>
          <p:cNvPr id="39" name="直接连接符 38">
            <a:extLst>
              <a:ext uri="{FF2B5EF4-FFF2-40B4-BE49-F238E27FC236}">
                <a16:creationId xmlns:a16="http://schemas.microsoft.com/office/drawing/2014/main" id="{E4C432A8-55AB-451D-8C0B-6E7D26FD250E}"/>
              </a:ext>
            </a:extLst>
          </p:cNvPr>
          <p:cNvCxnSpPr>
            <a:cxnSpLocks/>
            <a:stCxn id="20" idx="3"/>
          </p:cNvCxnSpPr>
          <p:nvPr/>
        </p:nvCxnSpPr>
        <p:spPr>
          <a:xfrm>
            <a:off x="2336641" y="3671872"/>
            <a:ext cx="2148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5B27D2E-0C95-442A-88CE-58A33E71716B}"/>
              </a:ext>
            </a:extLst>
          </p:cNvPr>
          <p:cNvCxnSpPr>
            <a:cxnSpLocks/>
          </p:cNvCxnSpPr>
          <p:nvPr/>
        </p:nvCxnSpPr>
        <p:spPr>
          <a:xfrm>
            <a:off x="4694484" y="3655463"/>
            <a:ext cx="2148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45978225-BA35-4DB2-B626-5848DCAFB50A}"/>
              </a:ext>
            </a:extLst>
          </p:cNvPr>
          <p:cNvGrpSpPr/>
          <p:nvPr/>
        </p:nvGrpSpPr>
        <p:grpSpPr>
          <a:xfrm>
            <a:off x="4050851" y="3466833"/>
            <a:ext cx="1053185" cy="877386"/>
            <a:chOff x="5401135" y="3602790"/>
            <a:chExt cx="1404246" cy="1169847"/>
          </a:xfrm>
        </p:grpSpPr>
        <p:pic>
          <p:nvPicPr>
            <p:cNvPr id="43" name="图片 42" descr="图片包含 图标&#10;&#10;描述已自动生成">
              <a:extLst>
                <a:ext uri="{FF2B5EF4-FFF2-40B4-BE49-F238E27FC236}">
                  <a16:creationId xmlns:a16="http://schemas.microsoft.com/office/drawing/2014/main" id="{A7CD1ADC-C04F-418B-BF91-81BC796AB7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3602790"/>
              <a:ext cx="581100" cy="474367"/>
            </a:xfrm>
            <a:prstGeom prst="rect">
              <a:avLst/>
            </a:prstGeom>
          </p:spPr>
        </p:pic>
        <p:sp>
          <p:nvSpPr>
            <p:cNvPr id="48" name="文本框 47">
              <a:extLst>
                <a:ext uri="{FF2B5EF4-FFF2-40B4-BE49-F238E27FC236}">
                  <a16:creationId xmlns:a16="http://schemas.microsoft.com/office/drawing/2014/main" id="{02E44763-7BE3-49A2-8189-0A078310F632}"/>
                </a:ext>
              </a:extLst>
            </p:cNvPr>
            <p:cNvSpPr txBox="1"/>
            <p:nvPr/>
          </p:nvSpPr>
          <p:spPr>
            <a:xfrm>
              <a:off x="5401135" y="4095530"/>
              <a:ext cx="1404246" cy="677107"/>
            </a:xfrm>
            <a:prstGeom prst="rect">
              <a:avLst/>
            </a:prstGeom>
            <a:noFill/>
          </p:spPr>
          <p:txBody>
            <a:bodyPr wrap="square" rtlCol="0">
              <a:spAutoFit/>
            </a:bodyPr>
            <a:lstStyle/>
            <a:p>
              <a:pPr algn="ctr"/>
              <a:r>
                <a:rPr lang="zh-CN" altLang="en-US" sz="1350" b="1" dirty="0">
                  <a:latin typeface="+mn-ea"/>
                </a:rPr>
                <a:t>网桥（</a:t>
              </a:r>
              <a:r>
                <a:rPr lang="en-US" altLang="zh-CN" sz="1350" b="1" dirty="0">
                  <a:latin typeface="+mn-ea"/>
                </a:rPr>
                <a:t>Bridge</a:t>
              </a:r>
              <a:r>
                <a:rPr lang="zh-CN" altLang="en-US" sz="1350" b="1" dirty="0">
                  <a:latin typeface="+mn-ea"/>
                </a:rPr>
                <a:t>）</a:t>
              </a:r>
            </a:p>
          </p:txBody>
        </p:sp>
      </p:grpSp>
      <p:sp>
        <p:nvSpPr>
          <p:cNvPr id="40" name="矩形 39">
            <a:extLst>
              <a:ext uri="{FF2B5EF4-FFF2-40B4-BE49-F238E27FC236}">
                <a16:creationId xmlns:a16="http://schemas.microsoft.com/office/drawing/2014/main" id="{F9C2666F-F222-44B7-9E88-7DF6BD3786D9}"/>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íşlïḍè">
            <a:extLst>
              <a:ext uri="{FF2B5EF4-FFF2-40B4-BE49-F238E27FC236}">
                <a16:creationId xmlns:a16="http://schemas.microsoft.com/office/drawing/2014/main" id="{CA3E1A85-1C1C-47E1-A3DE-874468A09494}"/>
              </a:ext>
            </a:extLst>
          </p:cNvPr>
          <p:cNvSpPr txBox="1"/>
          <p:nvPr/>
        </p:nvSpPr>
        <p:spPr>
          <a:xfrm>
            <a:off x="1030396" y="960790"/>
            <a:ext cx="7988615" cy="29561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a:t>
            </a:r>
            <a:r>
              <a:rPr lang="en-US" altLang="zh-CN" sz="1350" b="1" dirty="0">
                <a:latin typeface="Arial Narrow" panose="020B0606020202030204" pitchFamily="34" charset="0"/>
              </a:rPr>
              <a:t>bridge</a:t>
            </a:r>
            <a:r>
              <a:rPr lang="zh-CN" altLang="en-US" sz="1350" b="1" dirty="0">
                <a:latin typeface="Arial Narrow" panose="020B0606020202030204" pitchFamily="34" charset="0"/>
              </a:rPr>
              <a:t>）工作在数据链路层（包含其下的物理层），因此</a:t>
            </a:r>
            <a:r>
              <a:rPr lang="zh-CN" altLang="en-US" sz="1350" b="1" dirty="0">
                <a:solidFill>
                  <a:schemeClr val="accent1">
                    <a:lumMod val="75000"/>
                  </a:schemeClr>
                </a:solidFill>
                <a:latin typeface="Arial Narrow" panose="020B0606020202030204" pitchFamily="34" charset="0"/>
              </a:rPr>
              <a:t>网桥具备属于数据链路层范畴的相关能力</a:t>
            </a:r>
            <a:r>
              <a:rPr lang="zh-CN" altLang="en-US" sz="1350" b="1" dirty="0">
                <a:latin typeface="Arial Narrow" panose="020B0606020202030204" pitchFamily="34" charset="0"/>
              </a:rPr>
              <a:t>。</a:t>
            </a:r>
          </a:p>
        </p:txBody>
      </p:sp>
      <p:sp>
        <p:nvSpPr>
          <p:cNvPr id="42" name="矩形 41">
            <a:extLst>
              <a:ext uri="{FF2B5EF4-FFF2-40B4-BE49-F238E27FC236}">
                <a16:creationId xmlns:a16="http://schemas.microsoft.com/office/drawing/2014/main" id="{84670026-A0A6-432A-8260-C49E5B764D15}"/>
              </a:ext>
            </a:extLst>
          </p:cNvPr>
          <p:cNvSpPr/>
          <p:nvPr/>
        </p:nvSpPr>
        <p:spPr>
          <a:xfrm>
            <a:off x="1113995" y="1365403"/>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íşlïḍè">
            <a:extLst>
              <a:ext uri="{FF2B5EF4-FFF2-40B4-BE49-F238E27FC236}">
                <a16:creationId xmlns:a16="http://schemas.microsoft.com/office/drawing/2014/main" id="{0EAA5E52-C46A-45E0-8D3B-00E9EE7FF21E}"/>
              </a:ext>
            </a:extLst>
          </p:cNvPr>
          <p:cNvSpPr txBox="1"/>
          <p:nvPr/>
        </p:nvSpPr>
        <p:spPr>
          <a:xfrm>
            <a:off x="1351915" y="1324662"/>
            <a:ext cx="7563485" cy="29561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网桥可以</a:t>
            </a:r>
            <a:r>
              <a:rPr lang="zh-CN" altLang="en-US" sz="1350" b="1" dirty="0">
                <a:solidFill>
                  <a:schemeClr val="accent1">
                    <a:lumMod val="75000"/>
                  </a:schemeClr>
                </a:solidFill>
                <a:latin typeface="Arial Narrow" panose="020B0606020202030204" pitchFamily="34" charset="0"/>
              </a:rPr>
              <a:t>识别帧的结构。</a:t>
            </a:r>
          </a:p>
        </p:txBody>
      </p:sp>
      <p:sp>
        <p:nvSpPr>
          <p:cNvPr id="45" name="矩形 44">
            <a:extLst>
              <a:ext uri="{FF2B5EF4-FFF2-40B4-BE49-F238E27FC236}">
                <a16:creationId xmlns:a16="http://schemas.microsoft.com/office/drawing/2014/main" id="{52C1D5EC-1A7D-4719-99A4-ABB045BD2528}"/>
              </a:ext>
            </a:extLst>
          </p:cNvPr>
          <p:cNvSpPr/>
          <p:nvPr/>
        </p:nvSpPr>
        <p:spPr>
          <a:xfrm>
            <a:off x="1113994" y="1770059"/>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íşlïḍè">
            <a:extLst>
              <a:ext uri="{FF2B5EF4-FFF2-40B4-BE49-F238E27FC236}">
                <a16:creationId xmlns:a16="http://schemas.microsoft.com/office/drawing/2014/main" id="{DF3BAD63-DCC3-4933-8A1C-D8F772C58E4B}"/>
              </a:ext>
            </a:extLst>
          </p:cNvPr>
          <p:cNvSpPr txBox="1"/>
          <p:nvPr/>
        </p:nvSpPr>
        <p:spPr>
          <a:xfrm>
            <a:off x="1351915" y="1729318"/>
            <a:ext cx="7563485" cy="29561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网桥可以根据帧首部中的</a:t>
            </a:r>
            <a:r>
              <a:rPr lang="zh-CN" altLang="en-US" sz="1350" b="1" dirty="0">
                <a:solidFill>
                  <a:schemeClr val="accent1">
                    <a:lumMod val="75000"/>
                  </a:schemeClr>
                </a:solidFill>
                <a:latin typeface="Arial Narrow" panose="020B0606020202030204" pitchFamily="34" charset="0"/>
              </a:rPr>
              <a:t>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和网桥自身的</a:t>
            </a:r>
            <a:r>
              <a:rPr lang="zh-CN" altLang="en-US" sz="1350" b="1" dirty="0">
                <a:solidFill>
                  <a:schemeClr val="accent1">
                    <a:lumMod val="75000"/>
                  </a:schemeClr>
                </a:solidFill>
                <a:latin typeface="Arial Narrow" panose="020B0606020202030204" pitchFamily="34" charset="0"/>
              </a:rPr>
              <a:t>帧转发表</a:t>
            </a:r>
            <a:r>
              <a:rPr lang="zh-CN" altLang="en-US" sz="1350" b="1" dirty="0">
                <a:latin typeface="Arial Narrow" panose="020B0606020202030204" pitchFamily="34" charset="0"/>
              </a:rPr>
              <a:t>来转发或丢弃所收到的帧。</a:t>
            </a:r>
          </a:p>
        </p:txBody>
      </p:sp>
      <p:sp>
        <p:nvSpPr>
          <p:cNvPr id="50"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51" name="Rectangle 6"/>
          <p:cNvSpPr>
            <a:spLocks noChangeArrowheads="1"/>
          </p:cNvSpPr>
          <p:nvPr/>
        </p:nvSpPr>
        <p:spPr bwMode="auto">
          <a:xfrm>
            <a:off x="2315072" y="518181"/>
            <a:ext cx="4496736" cy="46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smtClean="0">
                <a:solidFill>
                  <a:schemeClr val="bg1"/>
                </a:solidFill>
                <a:latin typeface="微软雅黑" panose="020B0503020204020204" pitchFamily="34" charset="-122"/>
                <a:ea typeface="微软雅黑" panose="020B0503020204020204" pitchFamily="34" charset="-122"/>
              </a:rPr>
              <a:t>3.4.2  </a:t>
            </a:r>
            <a:r>
              <a:rPr lang="zh-CN" altLang="en-US" sz="2400" b="1" smtClean="0">
                <a:solidFill>
                  <a:schemeClr val="bg1"/>
                </a:solidFill>
                <a:latin typeface="微软雅黑" panose="020B0503020204020204" pitchFamily="34" charset="-122"/>
                <a:ea typeface="微软雅黑" panose="020B0503020204020204" pitchFamily="34" charset="-122"/>
              </a:rPr>
              <a:t>在数据链路层</a:t>
            </a:r>
            <a:r>
              <a:rPr lang="zh-CN" altLang="en-US" sz="2400" b="1" dirty="0">
                <a:solidFill>
                  <a:schemeClr val="bg1"/>
                </a:solidFill>
                <a:latin typeface="微软雅黑" panose="020B0503020204020204" pitchFamily="34" charset="-122"/>
                <a:ea typeface="微软雅黑" panose="020B0503020204020204" pitchFamily="34" charset="-122"/>
              </a:rPr>
              <a:t>扩展以太网</a:t>
            </a:r>
          </a:p>
        </p:txBody>
      </p:sp>
    </p:spTree>
    <p:custDataLst>
      <p:tags r:id="rId1"/>
    </p:custDataLst>
    <p:extLst>
      <p:ext uri="{BB962C8B-B14F-4D97-AF65-F5344CB8AC3E}">
        <p14:creationId xmlns:p14="http://schemas.microsoft.com/office/powerpoint/2010/main" val="13421153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 calcmode="lin" valueType="num">
                                      <p:cBhvr>
                                        <p:cTn id="9" dur="500" fill="hold"/>
                                        <p:tgtEl>
                                          <p:spTgt spid="40"/>
                                        </p:tgtEl>
                                        <p:attrNameLst>
                                          <p:attrName>style.rotation</p:attrName>
                                        </p:attrNameLst>
                                      </p:cBhvr>
                                      <p:tavLst>
                                        <p:tav tm="0">
                                          <p:val>
                                            <p:fltVal val="360"/>
                                          </p:val>
                                        </p:tav>
                                        <p:tav tm="100000">
                                          <p:val>
                                            <p:fltVal val="0"/>
                                          </p:val>
                                        </p:tav>
                                      </p:tavLst>
                                    </p:anim>
                                    <p:animEffect transition="in" filter="fade">
                                      <p:cBhvr>
                                        <p:cTn id="10" dur="500"/>
                                        <p:tgtEl>
                                          <p:spTgt spid="4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 calcmode="lin" valueType="num">
                                      <p:cBhvr>
                                        <p:cTn id="31" dur="500" fill="hold"/>
                                        <p:tgtEl>
                                          <p:spTgt spid="45"/>
                                        </p:tgtEl>
                                        <p:attrNameLst>
                                          <p:attrName>style.rotation</p:attrName>
                                        </p:attrNameLst>
                                      </p:cBhvr>
                                      <p:tavLst>
                                        <p:tav tm="0">
                                          <p:val>
                                            <p:fltVal val="360"/>
                                          </p:val>
                                        </p:tav>
                                        <p:tav tm="100000">
                                          <p:val>
                                            <p:fltVal val="0"/>
                                          </p:val>
                                        </p:tav>
                                      </p:tavLst>
                                    </p:anim>
                                    <p:animEffect transition="in" filter="fade">
                                      <p:cBhvr>
                                        <p:cTn id="32" dur="500"/>
                                        <p:tgtEl>
                                          <p:spTgt spid="45"/>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4" grpId="0"/>
      <p:bldP spid="45" grpId="0" animBg="1"/>
      <p:bldP spid="4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A42FA5D5-1458-4FC5-95F1-2C7E435E23B1}"/>
              </a:ext>
            </a:extLst>
          </p:cNvPr>
          <p:cNvGrpSpPr/>
          <p:nvPr/>
        </p:nvGrpSpPr>
        <p:grpSpPr>
          <a:xfrm>
            <a:off x="1148696" y="1322262"/>
            <a:ext cx="6913388" cy="3313964"/>
            <a:chOff x="1531595" y="1763016"/>
            <a:chExt cx="9217850" cy="4418618"/>
          </a:xfrm>
        </p:grpSpPr>
        <p:sp>
          <p:nvSpPr>
            <p:cNvPr id="79" name="矩形: 圆角 78">
              <a:extLst>
                <a:ext uri="{FF2B5EF4-FFF2-40B4-BE49-F238E27FC236}">
                  <a16:creationId xmlns:a16="http://schemas.microsoft.com/office/drawing/2014/main" id="{E53BC426-F00B-4CE5-BAB5-1E8B2E4054C9}"/>
                </a:ext>
              </a:extLst>
            </p:cNvPr>
            <p:cNvSpPr/>
            <p:nvPr/>
          </p:nvSpPr>
          <p:spPr>
            <a:xfrm>
              <a:off x="1531595" y="1763016"/>
              <a:ext cx="9217850" cy="4418618"/>
            </a:xfrm>
            <a:prstGeom prst="roundRect">
              <a:avLst>
                <a:gd name="adj" fmla="val 11213"/>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80" name="文本框 79">
              <a:extLst>
                <a:ext uri="{FF2B5EF4-FFF2-40B4-BE49-F238E27FC236}">
                  <a16:creationId xmlns:a16="http://schemas.microsoft.com/office/drawing/2014/main" id="{DE22803A-D0BE-4E78-801C-37776A8C71A3}"/>
                </a:ext>
              </a:extLst>
            </p:cNvPr>
            <p:cNvSpPr txBox="1"/>
            <p:nvPr/>
          </p:nvSpPr>
          <p:spPr>
            <a:xfrm>
              <a:off x="5378767" y="1806721"/>
              <a:ext cx="1690912" cy="954108"/>
            </a:xfrm>
            <a:prstGeom prst="rect">
              <a:avLst/>
            </a:prstGeom>
            <a:noFill/>
          </p:spPr>
          <p:txBody>
            <a:bodyPr wrap="square" rtlCol="0">
              <a:spAutoFit/>
            </a:bodyPr>
            <a:lstStyle/>
            <a:p>
              <a:pPr algn="ctr"/>
              <a:r>
                <a:rPr lang="zh-CN" altLang="en-US" sz="1350" b="1" dirty="0">
                  <a:latin typeface="Arial Narrow" panose="020B0606020202030204" pitchFamily="34" charset="0"/>
                </a:rPr>
                <a:t>覆盖范围更大</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站点数量更多</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以太网</a:t>
              </a:r>
            </a:p>
          </p:txBody>
        </p:sp>
      </p:grpSp>
      <p:grpSp>
        <p:nvGrpSpPr>
          <p:cNvPr id="75" name="组合 74">
            <a:extLst>
              <a:ext uri="{FF2B5EF4-FFF2-40B4-BE49-F238E27FC236}">
                <a16:creationId xmlns:a16="http://schemas.microsoft.com/office/drawing/2014/main" id="{34B25D7A-413C-487C-A4CC-DB15874CE052}"/>
              </a:ext>
            </a:extLst>
          </p:cNvPr>
          <p:cNvGrpSpPr/>
          <p:nvPr/>
        </p:nvGrpSpPr>
        <p:grpSpPr>
          <a:xfrm>
            <a:off x="1143974" y="1322262"/>
            <a:ext cx="2496471" cy="3313964"/>
            <a:chOff x="1525299" y="1763016"/>
            <a:chExt cx="3328628" cy="4418618"/>
          </a:xfrm>
        </p:grpSpPr>
        <p:sp>
          <p:nvSpPr>
            <p:cNvPr id="73" name="矩形: 圆角 72">
              <a:extLst>
                <a:ext uri="{FF2B5EF4-FFF2-40B4-BE49-F238E27FC236}">
                  <a16:creationId xmlns:a16="http://schemas.microsoft.com/office/drawing/2014/main" id="{96FE14EF-428A-4B99-B09F-D7A0302E7DD7}"/>
                </a:ext>
              </a:extLst>
            </p:cNvPr>
            <p:cNvSpPr/>
            <p:nvPr/>
          </p:nvSpPr>
          <p:spPr>
            <a:xfrm>
              <a:off x="1525299" y="1763016"/>
              <a:ext cx="3328628" cy="4418618"/>
            </a:xfrm>
            <a:prstGeom prst="roundRect">
              <a:avLst>
                <a:gd name="adj" fmla="val 15679"/>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74" name="文本框 73">
              <a:extLst>
                <a:ext uri="{FF2B5EF4-FFF2-40B4-BE49-F238E27FC236}">
                  <a16:creationId xmlns:a16="http://schemas.microsoft.com/office/drawing/2014/main" id="{F809E340-C7B9-4337-B870-CECE6EA2EB82}"/>
                </a:ext>
              </a:extLst>
            </p:cNvPr>
            <p:cNvSpPr txBox="1"/>
            <p:nvPr/>
          </p:nvSpPr>
          <p:spPr>
            <a:xfrm>
              <a:off x="2466648" y="1768119"/>
              <a:ext cx="1690912" cy="954108"/>
            </a:xfrm>
            <a:prstGeom prst="rect">
              <a:avLst/>
            </a:prstGeom>
            <a:noFill/>
          </p:spPr>
          <p:txBody>
            <a:bodyPr wrap="square" rtlCol="0">
              <a:spAutoFit/>
            </a:bodyPr>
            <a:lstStyle/>
            <a:p>
              <a:pPr algn="ctr"/>
              <a:r>
                <a:rPr lang="zh-CN" altLang="en-US" sz="1350" b="1" dirty="0">
                  <a:latin typeface="Arial Narrow" panose="020B0606020202030204" pitchFamily="34" charset="0"/>
                </a:rPr>
                <a:t>碰撞域</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网段（</a:t>
              </a:r>
              <a:r>
                <a:rPr lang="en-US" altLang="zh-CN" sz="1350" b="1" dirty="0">
                  <a:latin typeface="Arial Narrow" panose="020B0606020202030204" pitchFamily="34" charset="0"/>
                </a:rPr>
                <a:t>Segment</a:t>
              </a:r>
              <a:r>
                <a:rPr lang="zh-CN" altLang="en-US" sz="1350" b="1" dirty="0">
                  <a:latin typeface="Arial Narrow" panose="020B0606020202030204" pitchFamily="34" charset="0"/>
                </a:rPr>
                <a:t>）</a:t>
              </a:r>
            </a:p>
          </p:txBody>
        </p:sp>
      </p:grpSp>
      <p:grpSp>
        <p:nvGrpSpPr>
          <p:cNvPr id="76" name="组合 75">
            <a:extLst>
              <a:ext uri="{FF2B5EF4-FFF2-40B4-BE49-F238E27FC236}">
                <a16:creationId xmlns:a16="http://schemas.microsoft.com/office/drawing/2014/main" id="{44874084-B45B-4024-8008-92760DB6ABCB}"/>
              </a:ext>
            </a:extLst>
          </p:cNvPr>
          <p:cNvGrpSpPr/>
          <p:nvPr/>
        </p:nvGrpSpPr>
        <p:grpSpPr>
          <a:xfrm>
            <a:off x="5570546" y="1322262"/>
            <a:ext cx="2496471" cy="3313964"/>
            <a:chOff x="1525299" y="1763016"/>
            <a:chExt cx="3328628" cy="4418618"/>
          </a:xfrm>
        </p:grpSpPr>
        <p:sp>
          <p:nvSpPr>
            <p:cNvPr id="77" name="矩形: 圆角 76">
              <a:extLst>
                <a:ext uri="{FF2B5EF4-FFF2-40B4-BE49-F238E27FC236}">
                  <a16:creationId xmlns:a16="http://schemas.microsoft.com/office/drawing/2014/main" id="{55B279BD-1337-46A7-B0BF-D8F17119FF98}"/>
                </a:ext>
              </a:extLst>
            </p:cNvPr>
            <p:cNvSpPr/>
            <p:nvPr/>
          </p:nvSpPr>
          <p:spPr>
            <a:xfrm>
              <a:off x="1525299" y="1763016"/>
              <a:ext cx="3328628" cy="4418618"/>
            </a:xfrm>
            <a:prstGeom prst="roundRect">
              <a:avLst>
                <a:gd name="adj" fmla="val 15679"/>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78" name="文本框 77">
              <a:extLst>
                <a:ext uri="{FF2B5EF4-FFF2-40B4-BE49-F238E27FC236}">
                  <a16:creationId xmlns:a16="http://schemas.microsoft.com/office/drawing/2014/main" id="{49D6B94E-F03D-434E-BA9E-6F04EF030010}"/>
                </a:ext>
              </a:extLst>
            </p:cNvPr>
            <p:cNvSpPr txBox="1"/>
            <p:nvPr/>
          </p:nvSpPr>
          <p:spPr>
            <a:xfrm>
              <a:off x="2466648" y="1768119"/>
              <a:ext cx="1690912" cy="954108"/>
            </a:xfrm>
            <a:prstGeom prst="rect">
              <a:avLst/>
            </a:prstGeom>
            <a:noFill/>
          </p:spPr>
          <p:txBody>
            <a:bodyPr wrap="square" rtlCol="0">
              <a:spAutoFit/>
            </a:bodyPr>
            <a:lstStyle/>
            <a:p>
              <a:pPr algn="ctr"/>
              <a:r>
                <a:rPr lang="zh-CN" altLang="en-US" sz="1350" b="1" dirty="0">
                  <a:latin typeface="Arial Narrow" panose="020B0606020202030204" pitchFamily="34" charset="0"/>
                </a:rPr>
                <a:t>碰撞域</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网段（</a:t>
              </a:r>
              <a:r>
                <a:rPr lang="en-US" altLang="zh-CN" sz="1350" b="1" dirty="0">
                  <a:latin typeface="Arial Narrow" panose="020B0606020202030204" pitchFamily="34" charset="0"/>
                </a:rPr>
                <a:t>Segment</a:t>
              </a:r>
              <a:r>
                <a:rPr lang="zh-CN" altLang="en-US" sz="1350" b="1" dirty="0">
                  <a:latin typeface="Arial Narrow" panose="020B0606020202030204" pitchFamily="34" charset="0"/>
                </a:rPr>
                <a:t>）</a:t>
              </a:r>
            </a:p>
          </p:txBody>
        </p:sp>
      </p:grpSp>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2591843" y="3188582"/>
            <a:ext cx="19373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4649788" y="3188582"/>
            <a:ext cx="19373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FBDD2B67-CFD8-4D15-B0CB-99CDE1BCD2C1}"/>
              </a:ext>
            </a:extLst>
          </p:cNvPr>
          <p:cNvGrpSpPr/>
          <p:nvPr/>
        </p:nvGrpSpPr>
        <p:grpSpPr>
          <a:xfrm>
            <a:off x="1187071" y="1881090"/>
            <a:ext cx="1632715" cy="2599688"/>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5795714" y="1881090"/>
            <a:ext cx="2194657" cy="2599688"/>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4119752" y="2963583"/>
            <a:ext cx="911079" cy="863606"/>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sp>
        <p:nvSpPr>
          <p:cNvPr id="70" name="AutoShape 5"/>
          <p:cNvSpPr>
            <a:spLocks noChangeArrowheads="1"/>
          </p:cNvSpPr>
          <p:nvPr/>
        </p:nvSpPr>
        <p:spPr bwMode="auto">
          <a:xfrm>
            <a:off x="502921" y="569596"/>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72" name="Rectangle 6"/>
          <p:cNvSpPr>
            <a:spLocks noChangeArrowheads="1"/>
          </p:cNvSpPr>
          <p:nvPr/>
        </p:nvSpPr>
        <p:spPr bwMode="auto">
          <a:xfrm>
            <a:off x="2315072" y="518181"/>
            <a:ext cx="4496736" cy="46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smtClean="0">
                <a:solidFill>
                  <a:schemeClr val="bg1"/>
                </a:solidFill>
                <a:latin typeface="微软雅黑" panose="020B0503020204020204" pitchFamily="34" charset="-122"/>
                <a:ea typeface="微软雅黑" panose="020B0503020204020204" pitchFamily="34" charset="-122"/>
              </a:rPr>
              <a:t>3.4.2  </a:t>
            </a:r>
            <a:r>
              <a:rPr lang="zh-CN" altLang="en-US" sz="2400" b="1" smtClean="0">
                <a:solidFill>
                  <a:schemeClr val="bg1"/>
                </a:solidFill>
                <a:latin typeface="微软雅黑" panose="020B0503020204020204" pitchFamily="34" charset="-122"/>
                <a:ea typeface="微软雅黑" panose="020B0503020204020204" pitchFamily="34" charset="-122"/>
              </a:rPr>
              <a:t>在数据链路层</a:t>
            </a:r>
            <a:r>
              <a:rPr lang="zh-CN" altLang="en-US" sz="2400" b="1" dirty="0">
                <a:solidFill>
                  <a:schemeClr val="bg1"/>
                </a:solidFill>
                <a:latin typeface="微软雅黑" panose="020B0503020204020204" pitchFamily="34" charset="-122"/>
                <a:ea typeface="微软雅黑" panose="020B0503020204020204" pitchFamily="34" charset="-122"/>
              </a:rPr>
              <a:t>扩展以太网</a:t>
            </a:r>
          </a:p>
        </p:txBody>
      </p:sp>
    </p:spTree>
    <p:custDataLst>
      <p:tags r:id="rId1"/>
    </p:custDataLst>
    <p:extLst>
      <p:ext uri="{BB962C8B-B14F-4D97-AF65-F5344CB8AC3E}">
        <p14:creationId xmlns:p14="http://schemas.microsoft.com/office/powerpoint/2010/main" val="367562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 calcmode="lin" valueType="num">
                                      <p:cBhvr>
                                        <p:cTn id="9" dur="500" fill="hold"/>
                                        <p:tgtEl>
                                          <p:spTgt spid="67"/>
                                        </p:tgtEl>
                                        <p:attrNameLst>
                                          <p:attrName>style.rotation</p:attrName>
                                        </p:attrNameLst>
                                      </p:cBhvr>
                                      <p:tavLst>
                                        <p:tav tm="0">
                                          <p:val>
                                            <p:fltVal val="360"/>
                                          </p:val>
                                        </p:tav>
                                        <p:tav tm="100000">
                                          <p:val>
                                            <p:fltVal val="0"/>
                                          </p:val>
                                        </p:tav>
                                      </p:tavLst>
                                    </p:anim>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0-#ppt_w/2"/>
                                          </p:val>
                                        </p:tav>
                                        <p:tav tm="100000">
                                          <p:val>
                                            <p:strVal val="#ppt_x"/>
                                          </p:val>
                                        </p:tav>
                                      </p:tavLst>
                                    </p:anim>
                                    <p:anim calcmode="lin" valueType="num">
                                      <p:cBhvr additive="base">
                                        <p:cTn id="16" dur="500" fill="hold"/>
                                        <p:tgtEl>
                                          <p:spTgt spid="6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1+#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10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10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p:cTn id="40" dur="500" fill="hold"/>
                                        <p:tgtEl>
                                          <p:spTgt spid="75"/>
                                        </p:tgtEl>
                                        <p:attrNameLst>
                                          <p:attrName>ppt_w</p:attrName>
                                        </p:attrNameLst>
                                      </p:cBhvr>
                                      <p:tavLst>
                                        <p:tav tm="0">
                                          <p:val>
                                            <p:fltVal val="0"/>
                                          </p:val>
                                        </p:tav>
                                        <p:tav tm="100000">
                                          <p:val>
                                            <p:strVal val="#ppt_w"/>
                                          </p:val>
                                        </p:tav>
                                      </p:tavLst>
                                    </p:anim>
                                    <p:anim calcmode="lin" valueType="num">
                                      <p:cBhvr>
                                        <p:cTn id="41" dur="500" fill="hold"/>
                                        <p:tgtEl>
                                          <p:spTgt spid="75"/>
                                        </p:tgtEl>
                                        <p:attrNameLst>
                                          <p:attrName>ppt_h</p:attrName>
                                        </p:attrNameLst>
                                      </p:cBhvr>
                                      <p:tavLst>
                                        <p:tav tm="0">
                                          <p:val>
                                            <p:fltVal val="0"/>
                                          </p:val>
                                        </p:tav>
                                        <p:tav tm="100000">
                                          <p:val>
                                            <p:strVal val="#ppt_h"/>
                                          </p:val>
                                        </p:tav>
                                      </p:tavLst>
                                    </p:anim>
                                    <p:animEffect transition="in" filter="fade">
                                      <p:cBhvr>
                                        <p:cTn id="42" dur="500"/>
                                        <p:tgtEl>
                                          <p:spTgt spid="75"/>
                                        </p:tgtEl>
                                      </p:cBhvr>
                                    </p:animEffect>
                                  </p:childTnLst>
                                </p:cTn>
                              </p:par>
                              <p:par>
                                <p:cTn id="43" presetID="53" presetClass="entr" presetSubtype="16"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500" fill="hold"/>
                                        <p:tgtEl>
                                          <p:spTgt spid="76"/>
                                        </p:tgtEl>
                                        <p:attrNameLst>
                                          <p:attrName>ppt_w</p:attrName>
                                        </p:attrNameLst>
                                      </p:cBhvr>
                                      <p:tavLst>
                                        <p:tav tm="0">
                                          <p:val>
                                            <p:fltVal val="0"/>
                                          </p:val>
                                        </p:tav>
                                        <p:tav tm="100000">
                                          <p:val>
                                            <p:strVal val="#ppt_w"/>
                                          </p:val>
                                        </p:tav>
                                      </p:tavLst>
                                    </p:anim>
                                    <p:anim calcmode="lin" valueType="num">
                                      <p:cBhvr>
                                        <p:cTn id="46" dur="500" fill="hold"/>
                                        <p:tgtEl>
                                          <p:spTgt spid="76"/>
                                        </p:tgtEl>
                                        <p:attrNameLst>
                                          <p:attrName>ppt_h</p:attrName>
                                        </p:attrNameLst>
                                      </p:cBhvr>
                                      <p:tavLst>
                                        <p:tav tm="0">
                                          <p:val>
                                            <p:fltVal val="0"/>
                                          </p:val>
                                        </p:tav>
                                        <p:tav tm="100000">
                                          <p:val>
                                            <p:strVal val="#ppt_h"/>
                                          </p:val>
                                        </p:tav>
                                      </p:tavLst>
                                    </p:anim>
                                    <p:animEffect transition="in" filter="fade">
                                      <p:cBhvr>
                                        <p:cTn id="4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37" y="1346200"/>
            <a:ext cx="893106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AutoShape 5"/>
          <p:cNvSpPr>
            <a:spLocks noChangeArrowheads="1"/>
          </p:cNvSpPr>
          <p:nvPr/>
        </p:nvSpPr>
        <p:spPr bwMode="auto">
          <a:xfrm>
            <a:off x="466347" y="6401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35"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prstClr val="white"/>
                </a:solidFill>
                <a:latin typeface="微软雅黑" panose="020B0503020204020204" pitchFamily="34" charset="-122"/>
                <a:ea typeface="微软雅黑" panose="020B0503020204020204" pitchFamily="34" charset="-122"/>
              </a:rPr>
              <a:t>1.  </a:t>
            </a:r>
            <a:r>
              <a:rPr lang="zh-CN" altLang="en-US" sz="2000" b="1" dirty="0">
                <a:solidFill>
                  <a:prstClr val="white"/>
                </a:solidFill>
                <a:latin typeface="微软雅黑" panose="020B0503020204020204" pitchFamily="34" charset="-122"/>
                <a:ea typeface="微软雅黑" panose="020B0503020204020204" pitchFamily="34" charset="-122"/>
              </a:rPr>
              <a:t>封装成帧</a:t>
            </a:r>
            <a:endParaRPr lang="fr-FR" altLang="zh-CN" sz="2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58324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图片 146" descr="表格&#10;&#10;描述已自动生成">
            <a:extLst>
              <a:ext uri="{FF2B5EF4-FFF2-40B4-BE49-F238E27FC236}">
                <a16:creationId xmlns:a16="http://schemas.microsoft.com/office/drawing/2014/main" id="{F3FFB33A-12FF-455B-BCFC-24CEAD6C4F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8970" y="986383"/>
            <a:ext cx="1070274" cy="1745690"/>
          </a:xfrm>
          <a:prstGeom prst="rect">
            <a:avLst/>
          </a:prstGeom>
        </p:spPr>
      </p:pic>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1904996" y="3529890"/>
            <a:ext cx="262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4649788" y="3529890"/>
            <a:ext cx="26034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D6BD736-A4D3-4F26-AFED-36E11F50F70B}"/>
              </a:ext>
            </a:extLst>
          </p:cNvPr>
          <p:cNvSpPr txBox="1"/>
          <p:nvPr/>
        </p:nvSpPr>
        <p:spPr>
          <a:xfrm>
            <a:off x="794343" y="561975"/>
            <a:ext cx="4078514" cy="323165"/>
          </a:xfrm>
          <a:prstGeom prst="rect">
            <a:avLst/>
          </a:prstGeom>
          <a:noFill/>
        </p:spPr>
        <p:txBody>
          <a:bodyPr wrap="square" rtlCol="0">
            <a:spAutoFit/>
          </a:bodyPr>
          <a:lstStyle/>
          <a:p>
            <a:r>
              <a:rPr lang="zh-CN" altLang="en-US" sz="1500" b="1" dirty="0"/>
              <a:t>网桥的主要结构和基本工作原理</a:t>
            </a:r>
            <a:endParaRPr lang="en-US" altLang="zh-CN" sz="1500" b="1" dirty="0"/>
          </a:p>
        </p:txBody>
      </p:sp>
      <p:grpSp>
        <p:nvGrpSpPr>
          <p:cNvPr id="68" name="组合 67">
            <a:extLst>
              <a:ext uri="{FF2B5EF4-FFF2-40B4-BE49-F238E27FC236}">
                <a16:creationId xmlns:a16="http://schemas.microsoft.com/office/drawing/2014/main" id="{FBDD2B67-CFD8-4D15-B0CB-99CDE1BCD2C1}"/>
              </a:ext>
            </a:extLst>
          </p:cNvPr>
          <p:cNvGrpSpPr/>
          <p:nvPr/>
        </p:nvGrpSpPr>
        <p:grpSpPr>
          <a:xfrm>
            <a:off x="481537" y="2222398"/>
            <a:ext cx="1632715" cy="2599688"/>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6461778" y="2222398"/>
            <a:ext cx="2194657" cy="2599688"/>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4119752" y="3304891"/>
            <a:ext cx="911079" cy="863606"/>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146" name="组合 145">
            <a:extLst>
              <a:ext uri="{FF2B5EF4-FFF2-40B4-BE49-F238E27FC236}">
                <a16:creationId xmlns:a16="http://schemas.microsoft.com/office/drawing/2014/main" id="{C6B4C770-6B1A-44D1-AC70-8CB5B03F23A7}"/>
              </a:ext>
            </a:extLst>
          </p:cNvPr>
          <p:cNvGrpSpPr/>
          <p:nvPr/>
        </p:nvGrpSpPr>
        <p:grpSpPr>
          <a:xfrm>
            <a:off x="2903360" y="984640"/>
            <a:ext cx="3558413" cy="2498139"/>
            <a:chOff x="3871147" y="1312853"/>
            <a:chExt cx="4744550" cy="3330852"/>
          </a:xfrm>
        </p:grpSpPr>
        <p:sp>
          <p:nvSpPr>
            <p:cNvPr id="47" name="矩形 46">
              <a:extLst>
                <a:ext uri="{FF2B5EF4-FFF2-40B4-BE49-F238E27FC236}">
                  <a16:creationId xmlns:a16="http://schemas.microsoft.com/office/drawing/2014/main" id="{CCE642C4-144F-4A43-8EFA-D856D14D241C}"/>
                </a:ext>
              </a:extLst>
            </p:cNvPr>
            <p:cNvSpPr/>
            <p:nvPr/>
          </p:nvSpPr>
          <p:spPr>
            <a:xfrm>
              <a:off x="3881120" y="1312853"/>
              <a:ext cx="4734577" cy="28697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6CDDBDF0-E002-4738-8421-353A891B76F6}"/>
                </a:ext>
              </a:extLst>
            </p:cNvPr>
            <p:cNvSpPr/>
            <p:nvPr/>
          </p:nvSpPr>
          <p:spPr>
            <a:xfrm>
              <a:off x="5541470" y="3616733"/>
              <a:ext cx="1126800" cy="4065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350" b="1" dirty="0"/>
                <a:t>缓存</a:t>
              </a:r>
            </a:p>
          </p:txBody>
        </p:sp>
        <p:sp>
          <p:nvSpPr>
            <p:cNvPr id="72" name="矩形 71">
              <a:extLst>
                <a:ext uri="{FF2B5EF4-FFF2-40B4-BE49-F238E27FC236}">
                  <a16:creationId xmlns:a16="http://schemas.microsoft.com/office/drawing/2014/main" id="{F77D1A66-7911-49BB-BB7C-593B6A8C93AA}"/>
                </a:ext>
              </a:extLst>
            </p:cNvPr>
            <p:cNvSpPr/>
            <p:nvPr/>
          </p:nvSpPr>
          <p:spPr>
            <a:xfrm>
              <a:off x="7013713" y="3616733"/>
              <a:ext cx="1126800" cy="406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接口</a:t>
              </a:r>
              <a:r>
                <a:rPr lang="en-US" altLang="zh-CN" sz="1350" b="1" dirty="0"/>
                <a:t>2</a:t>
              </a:r>
              <a:endParaRPr lang="zh-CN" altLang="en-US" sz="1350" b="1" dirty="0"/>
            </a:p>
          </p:txBody>
        </p:sp>
        <p:sp>
          <p:nvSpPr>
            <p:cNvPr id="82" name="矩形 81">
              <a:extLst>
                <a:ext uri="{FF2B5EF4-FFF2-40B4-BE49-F238E27FC236}">
                  <a16:creationId xmlns:a16="http://schemas.microsoft.com/office/drawing/2014/main" id="{DD2108AC-A6BB-4857-8961-8E7EC3376382}"/>
                </a:ext>
              </a:extLst>
            </p:cNvPr>
            <p:cNvSpPr/>
            <p:nvPr/>
          </p:nvSpPr>
          <p:spPr>
            <a:xfrm>
              <a:off x="5541470" y="2628684"/>
              <a:ext cx="1126800" cy="666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网桥协议</a:t>
              </a:r>
              <a:endParaRPr lang="en-US" altLang="zh-CN" sz="1350" b="1" dirty="0"/>
            </a:p>
            <a:p>
              <a:pPr algn="ctr"/>
              <a:r>
                <a:rPr lang="zh-CN" altLang="en-US" sz="1350" b="1" dirty="0"/>
                <a:t>实体</a:t>
              </a:r>
            </a:p>
          </p:txBody>
        </p:sp>
        <p:sp>
          <p:nvSpPr>
            <p:cNvPr id="83" name="矩形 82">
              <a:extLst>
                <a:ext uri="{FF2B5EF4-FFF2-40B4-BE49-F238E27FC236}">
                  <a16:creationId xmlns:a16="http://schemas.microsoft.com/office/drawing/2014/main" id="{49BDDF0A-B02A-426D-A3E2-15CF6A0C62C5}"/>
                </a:ext>
              </a:extLst>
            </p:cNvPr>
            <p:cNvSpPr/>
            <p:nvPr/>
          </p:nvSpPr>
          <p:spPr>
            <a:xfrm>
              <a:off x="4069227" y="2628684"/>
              <a:ext cx="1126800" cy="666248"/>
            </a:xfrm>
            <a:prstGeom prst="rect">
              <a:avLst/>
            </a:prstGeom>
            <a:solidFill>
              <a:schemeClr val="accent3">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接口管理</a:t>
              </a:r>
              <a:endParaRPr lang="en-US" altLang="zh-CN" sz="1350" b="1" dirty="0"/>
            </a:p>
            <a:p>
              <a:pPr algn="ctr"/>
              <a:r>
                <a:rPr lang="zh-CN" altLang="en-US" sz="1350" b="1" dirty="0"/>
                <a:t>软件</a:t>
              </a:r>
            </a:p>
          </p:txBody>
        </p:sp>
        <p:sp>
          <p:nvSpPr>
            <p:cNvPr id="85" name="矩形 84">
              <a:extLst>
                <a:ext uri="{FF2B5EF4-FFF2-40B4-BE49-F238E27FC236}">
                  <a16:creationId xmlns:a16="http://schemas.microsoft.com/office/drawing/2014/main" id="{36FB94DD-4238-45EC-A725-3E17E90C9DEE}"/>
                </a:ext>
              </a:extLst>
            </p:cNvPr>
            <p:cNvSpPr/>
            <p:nvPr/>
          </p:nvSpPr>
          <p:spPr>
            <a:xfrm>
              <a:off x="5541470" y="1900324"/>
              <a:ext cx="1126800" cy="4065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b="1" dirty="0"/>
                <a:t>转发表</a:t>
              </a:r>
            </a:p>
          </p:txBody>
        </p:sp>
        <p:sp>
          <p:nvSpPr>
            <p:cNvPr id="86" name="矩形 85">
              <a:extLst>
                <a:ext uri="{FF2B5EF4-FFF2-40B4-BE49-F238E27FC236}">
                  <a16:creationId xmlns:a16="http://schemas.microsoft.com/office/drawing/2014/main" id="{2F873A4A-5D77-40E6-9C95-6E3603EE2CB8}"/>
                </a:ext>
              </a:extLst>
            </p:cNvPr>
            <p:cNvSpPr/>
            <p:nvPr/>
          </p:nvSpPr>
          <p:spPr>
            <a:xfrm>
              <a:off x="4069227" y="3616733"/>
              <a:ext cx="1126800" cy="406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接口</a:t>
              </a:r>
              <a:r>
                <a:rPr lang="en-US" altLang="zh-CN" sz="1350" b="1" dirty="0"/>
                <a:t>1</a:t>
              </a:r>
              <a:endParaRPr lang="zh-CN" altLang="en-US" sz="1350" b="1" dirty="0"/>
            </a:p>
          </p:txBody>
        </p:sp>
        <p:cxnSp>
          <p:nvCxnSpPr>
            <p:cNvPr id="14" name="直接箭头连接符 13">
              <a:extLst>
                <a:ext uri="{FF2B5EF4-FFF2-40B4-BE49-F238E27FC236}">
                  <a16:creationId xmlns:a16="http://schemas.microsoft.com/office/drawing/2014/main" id="{DB9B9279-3353-4173-A0C6-69BD28E4D381}"/>
                </a:ext>
              </a:extLst>
            </p:cNvPr>
            <p:cNvCxnSpPr>
              <a:stCxn id="83" idx="3"/>
              <a:endCxn id="82" idx="1"/>
            </p:cNvCxnSpPr>
            <p:nvPr/>
          </p:nvCxnSpPr>
          <p:spPr>
            <a:xfrm>
              <a:off x="5196027" y="2961808"/>
              <a:ext cx="34544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543A1ED-CB04-4CD0-BA05-A6E5CBF52969}"/>
                </a:ext>
              </a:extLst>
            </p:cNvPr>
            <p:cNvCxnSpPr>
              <a:cxnSpLocks/>
              <a:stCxn id="86" idx="3"/>
              <a:endCxn id="5" idx="1"/>
            </p:cNvCxnSpPr>
            <p:nvPr/>
          </p:nvCxnSpPr>
          <p:spPr>
            <a:xfrm>
              <a:off x="5196027" y="3820013"/>
              <a:ext cx="34544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A2B3AF3-6633-4239-8C4A-D5CAEEB0B174}"/>
                </a:ext>
              </a:extLst>
            </p:cNvPr>
            <p:cNvCxnSpPr>
              <a:cxnSpLocks/>
              <a:stCxn id="5" idx="3"/>
              <a:endCxn id="72" idx="1"/>
            </p:cNvCxnSpPr>
            <p:nvPr/>
          </p:nvCxnSpPr>
          <p:spPr>
            <a:xfrm>
              <a:off x="6668270" y="3820013"/>
              <a:ext cx="34544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2414322-1E40-498F-9F03-E6127399439B}"/>
                </a:ext>
              </a:extLst>
            </p:cNvPr>
            <p:cNvCxnSpPr>
              <a:cxnSpLocks/>
              <a:stCxn id="5" idx="0"/>
              <a:endCxn id="82" idx="2"/>
            </p:cNvCxnSpPr>
            <p:nvPr/>
          </p:nvCxnSpPr>
          <p:spPr>
            <a:xfrm flipV="1">
              <a:off x="6104870" y="3294932"/>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DD7D7D6-B4C6-4DEB-AE2A-589407625917}"/>
                </a:ext>
              </a:extLst>
            </p:cNvPr>
            <p:cNvCxnSpPr>
              <a:cxnSpLocks/>
              <a:stCxn id="82" idx="0"/>
              <a:endCxn id="85" idx="2"/>
            </p:cNvCxnSpPr>
            <p:nvPr/>
          </p:nvCxnSpPr>
          <p:spPr>
            <a:xfrm flipV="1">
              <a:off x="6104870" y="2306883"/>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D096080-35B9-46D4-8A97-6A194F92C833}"/>
                </a:ext>
              </a:extLst>
            </p:cNvPr>
            <p:cNvCxnSpPr>
              <a:cxnSpLocks/>
            </p:cNvCxnSpPr>
            <p:nvPr/>
          </p:nvCxnSpPr>
          <p:spPr>
            <a:xfrm flipV="1">
              <a:off x="6668270" y="1401203"/>
              <a:ext cx="289815" cy="4991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1E04092-6C7D-43C6-A3D7-E531D337FF43}"/>
                </a:ext>
              </a:extLst>
            </p:cNvPr>
            <p:cNvCxnSpPr>
              <a:cxnSpLocks/>
            </p:cNvCxnSpPr>
            <p:nvPr/>
          </p:nvCxnSpPr>
          <p:spPr>
            <a:xfrm>
              <a:off x="6665701" y="2292309"/>
              <a:ext cx="292384" cy="1213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074A869-3453-4316-AD7C-C10F266008DB}"/>
                </a:ext>
              </a:extLst>
            </p:cNvPr>
            <p:cNvCxnSpPr>
              <a:cxnSpLocks/>
            </p:cNvCxnSpPr>
            <p:nvPr/>
          </p:nvCxnSpPr>
          <p:spPr>
            <a:xfrm flipV="1">
              <a:off x="4604577" y="4023292"/>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167F041D-DF35-4C3B-93A7-453CEBD5B20C}"/>
                </a:ext>
              </a:extLst>
            </p:cNvPr>
            <p:cNvCxnSpPr>
              <a:cxnSpLocks/>
            </p:cNvCxnSpPr>
            <p:nvPr/>
          </p:nvCxnSpPr>
          <p:spPr>
            <a:xfrm flipV="1">
              <a:off x="7601777" y="4023292"/>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5E5459E5-FFE9-413A-8C5E-4A48C393EDFB}"/>
                </a:ext>
              </a:extLst>
            </p:cNvPr>
            <p:cNvCxnSpPr>
              <a:cxnSpLocks/>
              <a:stCxn id="26" idx="1"/>
            </p:cNvCxnSpPr>
            <p:nvPr/>
          </p:nvCxnSpPr>
          <p:spPr>
            <a:xfrm flipH="1" flipV="1">
              <a:off x="3871147" y="4197659"/>
              <a:ext cx="1951930" cy="4460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11FABC2F-FC6A-41D2-AD44-045731135374}"/>
                </a:ext>
              </a:extLst>
            </p:cNvPr>
            <p:cNvCxnSpPr>
              <a:cxnSpLocks/>
              <a:endCxn id="26" idx="3"/>
            </p:cNvCxnSpPr>
            <p:nvPr/>
          </p:nvCxnSpPr>
          <p:spPr>
            <a:xfrm flipH="1">
              <a:off x="6404177" y="4197659"/>
              <a:ext cx="2211519" cy="4460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8" name="图片 137" descr="表格&#10;&#10;描述已自动生成">
              <a:extLst>
                <a:ext uri="{FF2B5EF4-FFF2-40B4-BE49-F238E27FC236}">
                  <a16:creationId xmlns:a16="http://schemas.microsoft.com/office/drawing/2014/main" id="{5BFDE42F-FE19-4BB6-B258-9544CE901C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085" y="1315178"/>
              <a:ext cx="1427032" cy="2327586"/>
            </a:xfrm>
            <a:prstGeom prst="rect">
              <a:avLst/>
            </a:prstGeom>
          </p:spPr>
        </p:pic>
      </p:grpSp>
    </p:spTree>
    <p:custDataLst>
      <p:tags r:id="rId1"/>
    </p:custDataLst>
    <p:extLst>
      <p:ext uri="{BB962C8B-B14F-4D97-AF65-F5344CB8AC3E}">
        <p14:creationId xmlns:p14="http://schemas.microsoft.com/office/powerpoint/2010/main" val="36014484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down)">
                                      <p:cBhvr>
                                        <p:cTn id="7" dur="1000"/>
                                        <p:tgtEl>
                                          <p:spTgt spid="146"/>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a:extLst>
              <a:ext uri="{FF2B5EF4-FFF2-40B4-BE49-F238E27FC236}">
                <a16:creationId xmlns:a16="http://schemas.microsoft.com/office/drawing/2014/main" id="{E95BBA1A-6E79-44FF-91E5-E4A14096ECCE}"/>
              </a:ext>
            </a:extLst>
          </p:cNvPr>
          <p:cNvGrpSpPr/>
          <p:nvPr/>
        </p:nvGrpSpPr>
        <p:grpSpPr>
          <a:xfrm rot="5400000">
            <a:off x="3190208" y="3709450"/>
            <a:ext cx="684894" cy="323165"/>
            <a:chOff x="2985607" y="3206933"/>
            <a:chExt cx="913192" cy="430886"/>
          </a:xfrm>
        </p:grpSpPr>
        <p:sp>
          <p:nvSpPr>
            <p:cNvPr id="106" name="标注: 右箭头 105">
              <a:extLst>
                <a:ext uri="{FF2B5EF4-FFF2-40B4-BE49-F238E27FC236}">
                  <a16:creationId xmlns:a16="http://schemas.microsoft.com/office/drawing/2014/main" id="{89364531-DC1A-4D3B-AE71-0EAAE78D8753}"/>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7" name="文本框 106">
              <a:extLst>
                <a:ext uri="{FF2B5EF4-FFF2-40B4-BE49-F238E27FC236}">
                  <a16:creationId xmlns:a16="http://schemas.microsoft.com/office/drawing/2014/main" id="{16B0E67C-DF2C-4E95-945D-AB0E1847801F}"/>
                </a:ext>
              </a:extLst>
            </p:cNvPr>
            <p:cNvSpPr txBox="1"/>
            <p:nvPr/>
          </p:nvSpPr>
          <p:spPr>
            <a:xfrm>
              <a:off x="2985607"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11" name="组合 110">
            <a:extLst>
              <a:ext uri="{FF2B5EF4-FFF2-40B4-BE49-F238E27FC236}">
                <a16:creationId xmlns:a16="http://schemas.microsoft.com/office/drawing/2014/main" id="{74DAECB3-A07D-42DA-91CA-CF00094BFFA0}"/>
              </a:ext>
            </a:extLst>
          </p:cNvPr>
          <p:cNvGrpSpPr/>
          <p:nvPr/>
        </p:nvGrpSpPr>
        <p:grpSpPr>
          <a:xfrm rot="16200000">
            <a:off x="3193969" y="2709399"/>
            <a:ext cx="684115" cy="323165"/>
            <a:chOff x="2985605" y="3206933"/>
            <a:chExt cx="912153" cy="430886"/>
          </a:xfrm>
        </p:grpSpPr>
        <p:sp>
          <p:nvSpPr>
            <p:cNvPr id="112" name="标注: 右箭头 111">
              <a:extLst>
                <a:ext uri="{FF2B5EF4-FFF2-40B4-BE49-F238E27FC236}">
                  <a16:creationId xmlns:a16="http://schemas.microsoft.com/office/drawing/2014/main" id="{F759BFDE-7187-4F1B-8B60-F07A97614866}"/>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3" name="文本框 112">
              <a:extLst>
                <a:ext uri="{FF2B5EF4-FFF2-40B4-BE49-F238E27FC236}">
                  <a16:creationId xmlns:a16="http://schemas.microsoft.com/office/drawing/2014/main" id="{13C06CAB-7BF6-4AB7-B608-7B0D4047C3C5}"/>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14" name="组合 113">
            <a:extLst>
              <a:ext uri="{FF2B5EF4-FFF2-40B4-BE49-F238E27FC236}">
                <a16:creationId xmlns:a16="http://schemas.microsoft.com/office/drawing/2014/main" id="{70FA90A2-9821-4357-B918-E7E340F9F643}"/>
              </a:ext>
            </a:extLst>
          </p:cNvPr>
          <p:cNvGrpSpPr/>
          <p:nvPr/>
        </p:nvGrpSpPr>
        <p:grpSpPr>
          <a:xfrm>
            <a:off x="2505033" y="3057125"/>
            <a:ext cx="648755" cy="323165"/>
            <a:chOff x="3005340" y="3222321"/>
            <a:chExt cx="865007" cy="430887"/>
          </a:xfrm>
        </p:grpSpPr>
        <p:sp>
          <p:nvSpPr>
            <p:cNvPr id="115" name="标注: 右箭头 114">
              <a:extLst>
                <a:ext uri="{FF2B5EF4-FFF2-40B4-BE49-F238E27FC236}">
                  <a16:creationId xmlns:a16="http://schemas.microsoft.com/office/drawing/2014/main" id="{BAABA9F2-0FD7-4310-85F9-A9757717A271}"/>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6" name="文本框 115">
              <a:extLst>
                <a:ext uri="{FF2B5EF4-FFF2-40B4-BE49-F238E27FC236}">
                  <a16:creationId xmlns:a16="http://schemas.microsoft.com/office/drawing/2014/main" id="{EB9BFF9D-4833-4C76-A553-67F699B4F528}"/>
                </a:ext>
              </a:extLst>
            </p:cNvPr>
            <p:cNvSpPr txBox="1"/>
            <p:nvPr/>
          </p:nvSpPr>
          <p:spPr>
            <a:xfrm>
              <a:off x="3005340" y="3222321"/>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17" name="组合 116">
            <a:extLst>
              <a:ext uri="{FF2B5EF4-FFF2-40B4-BE49-F238E27FC236}">
                <a16:creationId xmlns:a16="http://schemas.microsoft.com/office/drawing/2014/main" id="{1657FF83-233C-4B7B-82B2-981E69822CA7}"/>
              </a:ext>
            </a:extLst>
          </p:cNvPr>
          <p:cNvGrpSpPr/>
          <p:nvPr/>
        </p:nvGrpSpPr>
        <p:grpSpPr>
          <a:xfrm>
            <a:off x="3669510" y="3055489"/>
            <a:ext cx="680470" cy="323165"/>
            <a:chOff x="2985606" y="3222321"/>
            <a:chExt cx="907293" cy="430887"/>
          </a:xfrm>
        </p:grpSpPr>
        <p:sp>
          <p:nvSpPr>
            <p:cNvPr id="118" name="标注: 右箭头 117">
              <a:extLst>
                <a:ext uri="{FF2B5EF4-FFF2-40B4-BE49-F238E27FC236}">
                  <a16:creationId xmlns:a16="http://schemas.microsoft.com/office/drawing/2014/main" id="{35BB6450-CC7A-4C75-9AFD-A01D80F8D4F8}"/>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9" name="文本框 118">
              <a:extLst>
                <a:ext uri="{FF2B5EF4-FFF2-40B4-BE49-F238E27FC236}">
                  <a16:creationId xmlns:a16="http://schemas.microsoft.com/office/drawing/2014/main" id="{E25FEB94-C608-484A-BBF7-DC83ADDF7FD8}"/>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2170879" y="3357207"/>
            <a:ext cx="23583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4649788" y="3357207"/>
            <a:ext cx="26034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D6BD736-A4D3-4F26-AFED-36E11F50F70B}"/>
              </a:ext>
            </a:extLst>
          </p:cNvPr>
          <p:cNvSpPr txBox="1"/>
          <p:nvPr/>
        </p:nvSpPr>
        <p:spPr>
          <a:xfrm>
            <a:off x="794343" y="561975"/>
            <a:ext cx="4078514" cy="323165"/>
          </a:xfrm>
          <a:prstGeom prst="rect">
            <a:avLst/>
          </a:prstGeom>
          <a:noFill/>
        </p:spPr>
        <p:txBody>
          <a:bodyPr wrap="square" rtlCol="0">
            <a:spAutoFit/>
          </a:bodyPr>
          <a:lstStyle/>
          <a:p>
            <a:r>
              <a:rPr lang="zh-CN" altLang="en-US" sz="1500" b="1" dirty="0"/>
              <a:t>网桥的主要结构和基本工作原理</a:t>
            </a:r>
            <a:endParaRPr lang="en-US" altLang="zh-CN" sz="1500" b="1" dirty="0"/>
          </a:p>
        </p:txBody>
      </p:sp>
      <p:grpSp>
        <p:nvGrpSpPr>
          <p:cNvPr id="68" name="组合 67">
            <a:extLst>
              <a:ext uri="{FF2B5EF4-FFF2-40B4-BE49-F238E27FC236}">
                <a16:creationId xmlns:a16="http://schemas.microsoft.com/office/drawing/2014/main" id="{FBDD2B67-CFD8-4D15-B0CB-99CDE1BCD2C1}"/>
              </a:ext>
            </a:extLst>
          </p:cNvPr>
          <p:cNvGrpSpPr/>
          <p:nvPr/>
        </p:nvGrpSpPr>
        <p:grpSpPr>
          <a:xfrm>
            <a:off x="1996216" y="2049715"/>
            <a:ext cx="1632715" cy="2599688"/>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5065515" y="2049715"/>
            <a:ext cx="2194657" cy="2599688"/>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4119752" y="3132208"/>
            <a:ext cx="911079" cy="863606"/>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pic>
        <p:nvPicPr>
          <p:cNvPr id="138" name="图片 137" descr="表格&#10;&#10;描述已自动生成">
            <a:extLst>
              <a:ext uri="{FF2B5EF4-FFF2-40B4-BE49-F238E27FC236}">
                <a16:creationId xmlns:a16="http://schemas.microsoft.com/office/drawing/2014/main" id="{5BFDE42F-FE19-4BB6-B258-9544CE901C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0216" y="1255385"/>
            <a:ext cx="1070274" cy="1745690"/>
          </a:xfrm>
          <a:prstGeom prst="rect">
            <a:avLst/>
          </a:prstGeom>
        </p:spPr>
      </p:pic>
      <p:sp>
        <p:nvSpPr>
          <p:cNvPr id="9" name="文本框 8">
            <a:extLst>
              <a:ext uri="{FF2B5EF4-FFF2-40B4-BE49-F238E27FC236}">
                <a16:creationId xmlns:a16="http://schemas.microsoft.com/office/drawing/2014/main" id="{62276D1A-8D5D-4374-B6BC-CCAA3F143648}"/>
              </a:ext>
            </a:extLst>
          </p:cNvPr>
          <p:cNvSpPr txBox="1"/>
          <p:nvPr/>
        </p:nvSpPr>
        <p:spPr>
          <a:xfrm>
            <a:off x="2907758" y="2479586"/>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4" name="文本框 103">
            <a:extLst>
              <a:ext uri="{FF2B5EF4-FFF2-40B4-BE49-F238E27FC236}">
                <a16:creationId xmlns:a16="http://schemas.microsoft.com/office/drawing/2014/main" id="{D35E347B-D8E4-4E19-8580-0DED426D3B87}"/>
              </a:ext>
            </a:extLst>
          </p:cNvPr>
          <p:cNvSpPr txBox="1"/>
          <p:nvPr/>
        </p:nvSpPr>
        <p:spPr>
          <a:xfrm>
            <a:off x="2907758" y="391060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10622093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p:tgtEl>
                                          <p:spTgt spid="114"/>
                                        </p:tgtEl>
                                        <p:attrNameLst>
                                          <p:attrName>ppt_x</p:attrName>
                                        </p:attrNameLst>
                                      </p:cBhvr>
                                      <p:tavLst>
                                        <p:tav tm="0">
                                          <p:val>
                                            <p:strVal val="#ppt_x-#ppt_w*1.125000"/>
                                          </p:val>
                                        </p:tav>
                                        <p:tav tm="100000">
                                          <p:val>
                                            <p:strVal val="#ppt_x"/>
                                          </p:val>
                                        </p:tav>
                                      </p:tavLst>
                                    </p:anim>
                                    <p:animEffect transition="in" filter="wipe(right)">
                                      <p:cBhvr>
                                        <p:cTn id="8" dur="500"/>
                                        <p:tgtEl>
                                          <p:spTgt spid="1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anim calcmode="lin" valueType="num">
                                      <p:cBhvr additive="base">
                                        <p:cTn id="13" dur="500"/>
                                        <p:tgtEl>
                                          <p:spTgt spid="111"/>
                                        </p:tgtEl>
                                        <p:attrNameLst>
                                          <p:attrName>ppt_y</p:attrName>
                                        </p:attrNameLst>
                                      </p:cBhvr>
                                      <p:tavLst>
                                        <p:tav tm="0">
                                          <p:val>
                                            <p:strVal val="#ppt_y+#ppt_h*1.125000"/>
                                          </p:val>
                                        </p:tav>
                                        <p:tav tm="100000">
                                          <p:val>
                                            <p:strVal val="#ppt_y"/>
                                          </p:val>
                                        </p:tav>
                                      </p:tavLst>
                                    </p:anim>
                                    <p:animEffect transition="in" filter="wipe(up)">
                                      <p:cBhvr>
                                        <p:cTn id="14" dur="500"/>
                                        <p:tgtEl>
                                          <p:spTgt spid="111"/>
                                        </p:tgtEl>
                                      </p:cBhvr>
                                    </p:animEffect>
                                  </p:childTnLst>
                                </p:cTn>
                              </p:par>
                              <p:par>
                                <p:cTn id="15" presetID="12" presetClass="entr" presetSubtype="8"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p:tgtEl>
                                          <p:spTgt spid="117"/>
                                        </p:tgtEl>
                                        <p:attrNameLst>
                                          <p:attrName>ppt_x</p:attrName>
                                        </p:attrNameLst>
                                      </p:cBhvr>
                                      <p:tavLst>
                                        <p:tav tm="0">
                                          <p:val>
                                            <p:strVal val="#ppt_x-#ppt_w*1.125000"/>
                                          </p:val>
                                        </p:tav>
                                        <p:tav tm="100000">
                                          <p:val>
                                            <p:strVal val="#ppt_x"/>
                                          </p:val>
                                        </p:tav>
                                      </p:tavLst>
                                    </p:anim>
                                    <p:animEffect transition="in" filter="wipe(right)">
                                      <p:cBhvr>
                                        <p:cTn id="18" dur="500"/>
                                        <p:tgtEl>
                                          <p:spTgt spid="117"/>
                                        </p:tgtEl>
                                      </p:cBhvr>
                                    </p:animEffect>
                                  </p:childTnLst>
                                </p:cTn>
                              </p:par>
                              <p:par>
                                <p:cTn id="19" presetID="12" presetClass="entr" presetSubtype="1"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 calcmode="lin" valueType="num">
                                      <p:cBhvr additive="base">
                                        <p:cTn id="21" dur="500"/>
                                        <p:tgtEl>
                                          <p:spTgt spid="105"/>
                                        </p:tgtEl>
                                        <p:attrNameLst>
                                          <p:attrName>ppt_y</p:attrName>
                                        </p:attrNameLst>
                                      </p:cBhvr>
                                      <p:tavLst>
                                        <p:tav tm="0">
                                          <p:val>
                                            <p:strVal val="#ppt_y-#ppt_h*1.125000"/>
                                          </p:val>
                                        </p:tav>
                                        <p:tav tm="100000">
                                          <p:val>
                                            <p:strVal val="#ppt_y"/>
                                          </p:val>
                                        </p:tav>
                                      </p:tavLst>
                                    </p:anim>
                                    <p:animEffect transition="in" filter="wipe(down)">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4"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302AEA5C-020E-43AF-9F6D-1282DACBA673}"/>
              </a:ext>
            </a:extLst>
          </p:cNvPr>
          <p:cNvGrpSpPr/>
          <p:nvPr/>
        </p:nvGrpSpPr>
        <p:grpSpPr>
          <a:xfrm rot="5400000">
            <a:off x="3190208" y="3709450"/>
            <a:ext cx="684894" cy="323165"/>
            <a:chOff x="2985607" y="3206933"/>
            <a:chExt cx="913192" cy="430886"/>
          </a:xfrm>
        </p:grpSpPr>
        <p:sp>
          <p:nvSpPr>
            <p:cNvPr id="76" name="标注: 右箭头 75">
              <a:extLst>
                <a:ext uri="{FF2B5EF4-FFF2-40B4-BE49-F238E27FC236}">
                  <a16:creationId xmlns:a16="http://schemas.microsoft.com/office/drawing/2014/main" id="{BBA48193-5734-42BB-B35C-E759C48AEB0E}"/>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7" name="文本框 76">
              <a:extLst>
                <a:ext uri="{FF2B5EF4-FFF2-40B4-BE49-F238E27FC236}">
                  <a16:creationId xmlns:a16="http://schemas.microsoft.com/office/drawing/2014/main" id="{3B91ABEE-4D32-4130-8FF7-B8CB31AC04EB}"/>
                </a:ext>
              </a:extLst>
            </p:cNvPr>
            <p:cNvSpPr txBox="1"/>
            <p:nvPr/>
          </p:nvSpPr>
          <p:spPr>
            <a:xfrm>
              <a:off x="2985607"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70" name="组合 69">
            <a:extLst>
              <a:ext uri="{FF2B5EF4-FFF2-40B4-BE49-F238E27FC236}">
                <a16:creationId xmlns:a16="http://schemas.microsoft.com/office/drawing/2014/main" id="{A29E3346-91DA-4475-AE90-CAA79F59110F}"/>
              </a:ext>
            </a:extLst>
          </p:cNvPr>
          <p:cNvGrpSpPr/>
          <p:nvPr/>
        </p:nvGrpSpPr>
        <p:grpSpPr>
          <a:xfrm rot="16200000">
            <a:off x="3193969" y="2709399"/>
            <a:ext cx="684115" cy="323165"/>
            <a:chOff x="2985605" y="3206933"/>
            <a:chExt cx="912153" cy="430886"/>
          </a:xfrm>
        </p:grpSpPr>
        <p:sp>
          <p:nvSpPr>
            <p:cNvPr id="73" name="标注: 右箭头 72">
              <a:extLst>
                <a:ext uri="{FF2B5EF4-FFF2-40B4-BE49-F238E27FC236}">
                  <a16:creationId xmlns:a16="http://schemas.microsoft.com/office/drawing/2014/main" id="{EBA0CBB1-5275-4CEF-8137-54282E7534D9}"/>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4" name="文本框 73">
              <a:extLst>
                <a:ext uri="{FF2B5EF4-FFF2-40B4-BE49-F238E27FC236}">
                  <a16:creationId xmlns:a16="http://schemas.microsoft.com/office/drawing/2014/main" id="{D16DC71D-EC3C-4B01-AAED-C7365D057470}"/>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7" name="组合 16">
            <a:extLst>
              <a:ext uri="{FF2B5EF4-FFF2-40B4-BE49-F238E27FC236}">
                <a16:creationId xmlns:a16="http://schemas.microsoft.com/office/drawing/2014/main" id="{3FC23C57-A648-4F2E-B543-2134CD63E8A5}"/>
              </a:ext>
            </a:extLst>
          </p:cNvPr>
          <p:cNvGrpSpPr/>
          <p:nvPr/>
        </p:nvGrpSpPr>
        <p:grpSpPr>
          <a:xfrm>
            <a:off x="2505033" y="3057125"/>
            <a:ext cx="648755" cy="323165"/>
            <a:chOff x="3005340" y="3222321"/>
            <a:chExt cx="865007" cy="430887"/>
          </a:xfrm>
        </p:grpSpPr>
        <p:sp>
          <p:nvSpPr>
            <p:cNvPr id="13" name="标注: 右箭头 12">
              <a:extLst>
                <a:ext uri="{FF2B5EF4-FFF2-40B4-BE49-F238E27FC236}">
                  <a16:creationId xmlns:a16="http://schemas.microsoft.com/office/drawing/2014/main" id="{4D0F906F-9B5A-41F2-8069-459EAC381DB3}"/>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6" name="文本框 15">
              <a:extLst>
                <a:ext uri="{FF2B5EF4-FFF2-40B4-BE49-F238E27FC236}">
                  <a16:creationId xmlns:a16="http://schemas.microsoft.com/office/drawing/2014/main" id="{EF3A99E4-36FE-47D5-A478-46B6110219B9}"/>
                </a:ext>
              </a:extLst>
            </p:cNvPr>
            <p:cNvSpPr txBox="1"/>
            <p:nvPr/>
          </p:nvSpPr>
          <p:spPr>
            <a:xfrm>
              <a:off x="3005340" y="3222321"/>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81" name="组合 80">
            <a:extLst>
              <a:ext uri="{FF2B5EF4-FFF2-40B4-BE49-F238E27FC236}">
                <a16:creationId xmlns:a16="http://schemas.microsoft.com/office/drawing/2014/main" id="{12CCE039-1754-4759-B87D-53F5C7688217}"/>
              </a:ext>
            </a:extLst>
          </p:cNvPr>
          <p:cNvGrpSpPr/>
          <p:nvPr/>
        </p:nvGrpSpPr>
        <p:grpSpPr>
          <a:xfrm>
            <a:off x="3669510" y="3055489"/>
            <a:ext cx="680470" cy="323165"/>
            <a:chOff x="2985606" y="3222321"/>
            <a:chExt cx="907293" cy="430887"/>
          </a:xfrm>
        </p:grpSpPr>
        <p:sp>
          <p:nvSpPr>
            <p:cNvPr id="84" name="标注: 右箭头 83">
              <a:extLst>
                <a:ext uri="{FF2B5EF4-FFF2-40B4-BE49-F238E27FC236}">
                  <a16:creationId xmlns:a16="http://schemas.microsoft.com/office/drawing/2014/main" id="{4C92C9D1-FFB8-4D51-A07E-797395D4510C}"/>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1" name="文本框 90">
              <a:extLst>
                <a:ext uri="{FF2B5EF4-FFF2-40B4-BE49-F238E27FC236}">
                  <a16:creationId xmlns:a16="http://schemas.microsoft.com/office/drawing/2014/main" id="{4BF10B6C-E16D-455A-A95A-B2D70F2159D2}"/>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92" name="组合 91">
            <a:extLst>
              <a:ext uri="{FF2B5EF4-FFF2-40B4-BE49-F238E27FC236}">
                <a16:creationId xmlns:a16="http://schemas.microsoft.com/office/drawing/2014/main" id="{F2D56917-7212-4834-93AF-C7F1593ECF58}"/>
              </a:ext>
            </a:extLst>
          </p:cNvPr>
          <p:cNvGrpSpPr/>
          <p:nvPr/>
        </p:nvGrpSpPr>
        <p:grpSpPr>
          <a:xfrm>
            <a:off x="4913335" y="3051889"/>
            <a:ext cx="680467" cy="323165"/>
            <a:chOff x="2992184" y="3222321"/>
            <a:chExt cx="907289" cy="430887"/>
          </a:xfrm>
        </p:grpSpPr>
        <p:sp>
          <p:nvSpPr>
            <p:cNvPr id="93" name="标注: 右箭头 92">
              <a:extLst>
                <a:ext uri="{FF2B5EF4-FFF2-40B4-BE49-F238E27FC236}">
                  <a16:creationId xmlns:a16="http://schemas.microsoft.com/office/drawing/2014/main" id="{34252F47-567F-471D-8CF5-CCCC3043F4EB}"/>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4" name="文本框 93">
              <a:extLst>
                <a:ext uri="{FF2B5EF4-FFF2-40B4-BE49-F238E27FC236}">
                  <a16:creationId xmlns:a16="http://schemas.microsoft.com/office/drawing/2014/main" id="{8596F20C-D9D5-4D80-BB26-0BE4FA59D0C7}"/>
                </a:ext>
              </a:extLst>
            </p:cNvPr>
            <p:cNvSpPr txBox="1"/>
            <p:nvPr/>
          </p:nvSpPr>
          <p:spPr>
            <a:xfrm>
              <a:off x="2992184" y="3222321"/>
              <a:ext cx="907289"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95" name="组合 94">
            <a:extLst>
              <a:ext uri="{FF2B5EF4-FFF2-40B4-BE49-F238E27FC236}">
                <a16:creationId xmlns:a16="http://schemas.microsoft.com/office/drawing/2014/main" id="{91456061-9131-4F44-BBA8-138A4062A754}"/>
              </a:ext>
            </a:extLst>
          </p:cNvPr>
          <p:cNvGrpSpPr/>
          <p:nvPr/>
        </p:nvGrpSpPr>
        <p:grpSpPr>
          <a:xfrm>
            <a:off x="6075057" y="3048302"/>
            <a:ext cx="665111" cy="323165"/>
            <a:chOff x="2992184" y="3222321"/>
            <a:chExt cx="886815" cy="430887"/>
          </a:xfrm>
        </p:grpSpPr>
        <p:sp>
          <p:nvSpPr>
            <p:cNvPr id="96" name="标注: 右箭头 95">
              <a:extLst>
                <a:ext uri="{FF2B5EF4-FFF2-40B4-BE49-F238E27FC236}">
                  <a16:creationId xmlns:a16="http://schemas.microsoft.com/office/drawing/2014/main" id="{CBA53DD7-7C02-4F4E-8386-D90E7671ECF9}"/>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7" name="文本框 96">
              <a:extLst>
                <a:ext uri="{FF2B5EF4-FFF2-40B4-BE49-F238E27FC236}">
                  <a16:creationId xmlns:a16="http://schemas.microsoft.com/office/drawing/2014/main" id="{BA173745-2C3F-4A53-9EFF-7B97DA8FB1F1}"/>
                </a:ext>
              </a:extLst>
            </p:cNvPr>
            <p:cNvSpPr txBox="1"/>
            <p:nvPr/>
          </p:nvSpPr>
          <p:spPr>
            <a:xfrm>
              <a:off x="2992184" y="3222321"/>
              <a:ext cx="886815"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98" name="组合 97">
            <a:extLst>
              <a:ext uri="{FF2B5EF4-FFF2-40B4-BE49-F238E27FC236}">
                <a16:creationId xmlns:a16="http://schemas.microsoft.com/office/drawing/2014/main" id="{5628C66E-2B6D-40BA-A66B-B25320D915AC}"/>
              </a:ext>
            </a:extLst>
          </p:cNvPr>
          <p:cNvGrpSpPr/>
          <p:nvPr/>
        </p:nvGrpSpPr>
        <p:grpSpPr>
          <a:xfrm rot="16200000">
            <a:off x="5663632" y="2699766"/>
            <a:ext cx="674717" cy="323165"/>
            <a:chOff x="2992183" y="3206933"/>
            <a:chExt cx="899623" cy="430886"/>
          </a:xfrm>
        </p:grpSpPr>
        <p:sp>
          <p:nvSpPr>
            <p:cNvPr id="99" name="标注: 右箭头 98">
              <a:extLst>
                <a:ext uri="{FF2B5EF4-FFF2-40B4-BE49-F238E27FC236}">
                  <a16:creationId xmlns:a16="http://schemas.microsoft.com/office/drawing/2014/main" id="{F4837596-8618-44AE-AFDD-360B1BA3E039}"/>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0" name="文本框 99">
              <a:extLst>
                <a:ext uri="{FF2B5EF4-FFF2-40B4-BE49-F238E27FC236}">
                  <a16:creationId xmlns:a16="http://schemas.microsoft.com/office/drawing/2014/main" id="{FEFE0B52-FDD0-4E36-BAD7-B4AA05A5835D}"/>
                </a:ext>
              </a:extLst>
            </p:cNvPr>
            <p:cNvSpPr txBox="1"/>
            <p:nvPr/>
          </p:nvSpPr>
          <p:spPr>
            <a:xfrm>
              <a:off x="2992183" y="3206933"/>
              <a:ext cx="899623"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01" name="组合 100">
            <a:extLst>
              <a:ext uri="{FF2B5EF4-FFF2-40B4-BE49-F238E27FC236}">
                <a16:creationId xmlns:a16="http://schemas.microsoft.com/office/drawing/2014/main" id="{A5C40F0F-1B09-44C1-B940-602254294012}"/>
              </a:ext>
            </a:extLst>
          </p:cNvPr>
          <p:cNvGrpSpPr/>
          <p:nvPr/>
        </p:nvGrpSpPr>
        <p:grpSpPr>
          <a:xfrm rot="5400000">
            <a:off x="5676612" y="3701645"/>
            <a:ext cx="648753" cy="323165"/>
            <a:chOff x="3005343" y="3206934"/>
            <a:chExt cx="865004" cy="430886"/>
          </a:xfrm>
        </p:grpSpPr>
        <p:sp>
          <p:nvSpPr>
            <p:cNvPr id="102" name="标注: 右箭头 101">
              <a:extLst>
                <a:ext uri="{FF2B5EF4-FFF2-40B4-BE49-F238E27FC236}">
                  <a16:creationId xmlns:a16="http://schemas.microsoft.com/office/drawing/2014/main" id="{4FB349AF-7F57-4A90-98DC-05586A0FF7E8}"/>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3" name="文本框 102">
              <a:extLst>
                <a:ext uri="{FF2B5EF4-FFF2-40B4-BE49-F238E27FC236}">
                  <a16:creationId xmlns:a16="http://schemas.microsoft.com/office/drawing/2014/main" id="{38BA9BDF-E1B3-43AB-BB9B-91E19DCF3016}"/>
                </a:ext>
              </a:extLst>
            </p:cNvPr>
            <p:cNvSpPr txBox="1"/>
            <p:nvPr/>
          </p:nvSpPr>
          <p:spPr>
            <a:xfrm>
              <a:off x="3005343" y="3206934"/>
              <a:ext cx="853458"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2170879" y="3357207"/>
            <a:ext cx="23583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4649788" y="3357207"/>
            <a:ext cx="26034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D6BD736-A4D3-4F26-AFED-36E11F50F70B}"/>
              </a:ext>
            </a:extLst>
          </p:cNvPr>
          <p:cNvSpPr txBox="1"/>
          <p:nvPr/>
        </p:nvSpPr>
        <p:spPr>
          <a:xfrm>
            <a:off x="794343" y="561975"/>
            <a:ext cx="4078514" cy="323165"/>
          </a:xfrm>
          <a:prstGeom prst="rect">
            <a:avLst/>
          </a:prstGeom>
          <a:noFill/>
        </p:spPr>
        <p:txBody>
          <a:bodyPr wrap="square" rtlCol="0">
            <a:spAutoFit/>
          </a:bodyPr>
          <a:lstStyle/>
          <a:p>
            <a:r>
              <a:rPr lang="zh-CN" altLang="en-US" sz="1500" b="1" dirty="0"/>
              <a:t>网桥的主要结构和基本工作原理</a:t>
            </a:r>
            <a:endParaRPr lang="en-US" altLang="zh-CN" sz="1500" b="1" dirty="0"/>
          </a:p>
        </p:txBody>
      </p:sp>
      <p:grpSp>
        <p:nvGrpSpPr>
          <p:cNvPr id="68" name="组合 67">
            <a:extLst>
              <a:ext uri="{FF2B5EF4-FFF2-40B4-BE49-F238E27FC236}">
                <a16:creationId xmlns:a16="http://schemas.microsoft.com/office/drawing/2014/main" id="{FBDD2B67-CFD8-4D15-B0CB-99CDE1BCD2C1}"/>
              </a:ext>
            </a:extLst>
          </p:cNvPr>
          <p:cNvGrpSpPr/>
          <p:nvPr/>
        </p:nvGrpSpPr>
        <p:grpSpPr>
          <a:xfrm>
            <a:off x="1996216" y="2049715"/>
            <a:ext cx="1632715" cy="2599688"/>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5065515" y="2049715"/>
            <a:ext cx="2194657" cy="2599688"/>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4119752" y="3132208"/>
            <a:ext cx="911079" cy="863606"/>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pic>
        <p:nvPicPr>
          <p:cNvPr id="138" name="图片 137" descr="表格&#10;&#10;描述已自动生成">
            <a:extLst>
              <a:ext uri="{FF2B5EF4-FFF2-40B4-BE49-F238E27FC236}">
                <a16:creationId xmlns:a16="http://schemas.microsoft.com/office/drawing/2014/main" id="{5BFDE42F-FE19-4BB6-B258-9544CE901C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0216" y="1255385"/>
            <a:ext cx="1070274" cy="1745690"/>
          </a:xfrm>
          <a:prstGeom prst="rect">
            <a:avLst/>
          </a:prstGeom>
        </p:spPr>
      </p:pic>
      <p:sp>
        <p:nvSpPr>
          <p:cNvPr id="9" name="文本框 8">
            <a:extLst>
              <a:ext uri="{FF2B5EF4-FFF2-40B4-BE49-F238E27FC236}">
                <a16:creationId xmlns:a16="http://schemas.microsoft.com/office/drawing/2014/main" id="{62276D1A-8D5D-4374-B6BC-CCAA3F143648}"/>
              </a:ext>
            </a:extLst>
          </p:cNvPr>
          <p:cNvSpPr txBox="1"/>
          <p:nvPr/>
        </p:nvSpPr>
        <p:spPr>
          <a:xfrm>
            <a:off x="2907758" y="2479586"/>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4" name="文本框 103">
            <a:extLst>
              <a:ext uri="{FF2B5EF4-FFF2-40B4-BE49-F238E27FC236}">
                <a16:creationId xmlns:a16="http://schemas.microsoft.com/office/drawing/2014/main" id="{D35E347B-D8E4-4E19-8580-0DED426D3B87}"/>
              </a:ext>
            </a:extLst>
          </p:cNvPr>
          <p:cNvSpPr txBox="1"/>
          <p:nvPr/>
        </p:nvSpPr>
        <p:spPr>
          <a:xfrm>
            <a:off x="2907758" y="391060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72" name="iconfont-11673-5560710">
            <a:extLst>
              <a:ext uri="{FF2B5EF4-FFF2-40B4-BE49-F238E27FC236}">
                <a16:creationId xmlns:a16="http://schemas.microsoft.com/office/drawing/2014/main" id="{FF6FE233-33D3-4B02-BB2D-AC4F303213E4}"/>
              </a:ext>
            </a:extLst>
          </p:cNvPr>
          <p:cNvSpPr/>
          <p:nvPr/>
        </p:nvSpPr>
        <p:spPr>
          <a:xfrm>
            <a:off x="4359465" y="1531060"/>
            <a:ext cx="300083" cy="300083"/>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iconfont-10043-4933455">
            <a:extLst>
              <a:ext uri="{FF2B5EF4-FFF2-40B4-BE49-F238E27FC236}">
                <a16:creationId xmlns:a16="http://schemas.microsoft.com/office/drawing/2014/main" id="{6B464D4A-BAD2-4A9B-B938-BB2416360C1F}"/>
              </a:ext>
            </a:extLst>
          </p:cNvPr>
          <p:cNvSpPr/>
          <p:nvPr/>
        </p:nvSpPr>
        <p:spPr>
          <a:xfrm>
            <a:off x="4059640" y="2220442"/>
            <a:ext cx="185123" cy="185123"/>
          </a:xfrm>
          <a:custGeom>
            <a:avLst/>
            <a:gdLst>
              <a:gd name="T0" fmla="*/ 9765 w 10164"/>
              <a:gd name="T1" fmla="*/ 3104 h 10164"/>
              <a:gd name="T2" fmla="*/ 8675 w 10164"/>
              <a:gd name="T3" fmla="*/ 1488 h 10164"/>
              <a:gd name="T4" fmla="*/ 7060 w 10164"/>
              <a:gd name="T5" fmla="*/ 399 h 10164"/>
              <a:gd name="T6" fmla="*/ 5082 w 10164"/>
              <a:gd name="T7" fmla="*/ 0 h 10164"/>
              <a:gd name="T8" fmla="*/ 3103 w 10164"/>
              <a:gd name="T9" fmla="*/ 399 h 10164"/>
              <a:gd name="T10" fmla="*/ 1488 w 10164"/>
              <a:gd name="T11" fmla="*/ 1488 h 10164"/>
              <a:gd name="T12" fmla="*/ 398 w 10164"/>
              <a:gd name="T13" fmla="*/ 3104 h 10164"/>
              <a:gd name="T14" fmla="*/ 0 w 10164"/>
              <a:gd name="T15" fmla="*/ 5082 h 10164"/>
              <a:gd name="T16" fmla="*/ 398 w 10164"/>
              <a:gd name="T17" fmla="*/ 7060 h 10164"/>
              <a:gd name="T18" fmla="*/ 1488 w 10164"/>
              <a:gd name="T19" fmla="*/ 8676 h 10164"/>
              <a:gd name="T20" fmla="*/ 3103 w 10164"/>
              <a:gd name="T21" fmla="*/ 9765 h 10164"/>
              <a:gd name="T22" fmla="*/ 5082 w 10164"/>
              <a:gd name="T23" fmla="*/ 10164 h 10164"/>
              <a:gd name="T24" fmla="*/ 7060 w 10164"/>
              <a:gd name="T25" fmla="*/ 9765 h 10164"/>
              <a:gd name="T26" fmla="*/ 8675 w 10164"/>
              <a:gd name="T27" fmla="*/ 8676 h 10164"/>
              <a:gd name="T28" fmla="*/ 9765 w 10164"/>
              <a:gd name="T29" fmla="*/ 7060 h 10164"/>
              <a:gd name="T30" fmla="*/ 10164 w 10164"/>
              <a:gd name="T31" fmla="*/ 5082 h 10164"/>
              <a:gd name="T32" fmla="*/ 9765 w 10164"/>
              <a:gd name="T33" fmla="*/ 3104 h 10164"/>
              <a:gd name="T34" fmla="*/ 7929 w 10164"/>
              <a:gd name="T35" fmla="*/ 3706 h 10164"/>
              <a:gd name="T36" fmla="*/ 4426 w 10164"/>
              <a:gd name="T37" fmla="*/ 7209 h 10164"/>
              <a:gd name="T38" fmla="*/ 3912 w 10164"/>
              <a:gd name="T39" fmla="*/ 7209 h 10164"/>
              <a:gd name="T40" fmla="*/ 2122 w 10164"/>
              <a:gd name="T41" fmla="*/ 5419 h 10164"/>
              <a:gd name="T42" fmla="*/ 2122 w 10164"/>
              <a:gd name="T43" fmla="*/ 4904 h 10164"/>
              <a:gd name="T44" fmla="*/ 2636 w 10164"/>
              <a:gd name="T45" fmla="*/ 4904 h 10164"/>
              <a:gd name="T46" fmla="*/ 4168 w 10164"/>
              <a:gd name="T47" fmla="*/ 6437 h 10164"/>
              <a:gd name="T48" fmla="*/ 7413 w 10164"/>
              <a:gd name="T49" fmla="*/ 3192 h 10164"/>
              <a:gd name="T50" fmla="*/ 7928 w 10164"/>
              <a:gd name="T51" fmla="*/ 3192 h 10164"/>
              <a:gd name="T52" fmla="*/ 7929 w 10164"/>
              <a:gd name="T53" fmla="*/ 3706 h 10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4" h="10164">
                <a:moveTo>
                  <a:pt x="9765" y="3104"/>
                </a:moveTo>
                <a:cubicBezTo>
                  <a:pt x="9508" y="2499"/>
                  <a:pt x="9143" y="1955"/>
                  <a:pt x="8675" y="1488"/>
                </a:cubicBezTo>
                <a:cubicBezTo>
                  <a:pt x="8208" y="1021"/>
                  <a:pt x="7665" y="655"/>
                  <a:pt x="7060" y="399"/>
                </a:cubicBezTo>
                <a:cubicBezTo>
                  <a:pt x="6433" y="133"/>
                  <a:pt x="5767" y="0"/>
                  <a:pt x="5082" y="0"/>
                </a:cubicBezTo>
                <a:cubicBezTo>
                  <a:pt x="4396" y="0"/>
                  <a:pt x="3730" y="135"/>
                  <a:pt x="3103" y="399"/>
                </a:cubicBezTo>
                <a:cubicBezTo>
                  <a:pt x="2498" y="655"/>
                  <a:pt x="1955" y="1021"/>
                  <a:pt x="1488" y="1488"/>
                </a:cubicBezTo>
                <a:cubicBezTo>
                  <a:pt x="1020" y="1955"/>
                  <a:pt x="655" y="2499"/>
                  <a:pt x="398" y="3104"/>
                </a:cubicBezTo>
                <a:cubicBezTo>
                  <a:pt x="133" y="3730"/>
                  <a:pt x="0" y="4396"/>
                  <a:pt x="0" y="5082"/>
                </a:cubicBezTo>
                <a:cubicBezTo>
                  <a:pt x="0" y="5768"/>
                  <a:pt x="135" y="6434"/>
                  <a:pt x="398" y="7060"/>
                </a:cubicBezTo>
                <a:cubicBezTo>
                  <a:pt x="655" y="7666"/>
                  <a:pt x="1020" y="8209"/>
                  <a:pt x="1488" y="8676"/>
                </a:cubicBezTo>
                <a:cubicBezTo>
                  <a:pt x="1955" y="9143"/>
                  <a:pt x="2498" y="9509"/>
                  <a:pt x="3103" y="9765"/>
                </a:cubicBezTo>
                <a:cubicBezTo>
                  <a:pt x="3730" y="10031"/>
                  <a:pt x="4396" y="10164"/>
                  <a:pt x="5082" y="10164"/>
                </a:cubicBezTo>
                <a:cubicBezTo>
                  <a:pt x="5767" y="10164"/>
                  <a:pt x="6433" y="10029"/>
                  <a:pt x="7060" y="9765"/>
                </a:cubicBezTo>
                <a:cubicBezTo>
                  <a:pt x="7665" y="9509"/>
                  <a:pt x="8208" y="9143"/>
                  <a:pt x="8675" y="8676"/>
                </a:cubicBezTo>
                <a:cubicBezTo>
                  <a:pt x="9143" y="8209"/>
                  <a:pt x="9508" y="7666"/>
                  <a:pt x="9765" y="7060"/>
                </a:cubicBezTo>
                <a:cubicBezTo>
                  <a:pt x="10030" y="6434"/>
                  <a:pt x="10164" y="5768"/>
                  <a:pt x="10164" y="5082"/>
                </a:cubicBezTo>
                <a:cubicBezTo>
                  <a:pt x="10164" y="4396"/>
                  <a:pt x="10029" y="3730"/>
                  <a:pt x="9765" y="3104"/>
                </a:cubicBezTo>
                <a:close/>
                <a:moveTo>
                  <a:pt x="7929" y="3706"/>
                </a:moveTo>
                <a:lnTo>
                  <a:pt x="4426" y="7209"/>
                </a:lnTo>
                <a:cubicBezTo>
                  <a:pt x="4285" y="7350"/>
                  <a:pt x="4053" y="7350"/>
                  <a:pt x="3912" y="7209"/>
                </a:cubicBezTo>
                <a:lnTo>
                  <a:pt x="2122" y="5419"/>
                </a:lnTo>
                <a:cubicBezTo>
                  <a:pt x="1981" y="5278"/>
                  <a:pt x="1981" y="5046"/>
                  <a:pt x="2122" y="4904"/>
                </a:cubicBezTo>
                <a:cubicBezTo>
                  <a:pt x="2263" y="4763"/>
                  <a:pt x="2495" y="4763"/>
                  <a:pt x="2636" y="4904"/>
                </a:cubicBezTo>
                <a:lnTo>
                  <a:pt x="4168" y="6437"/>
                </a:lnTo>
                <a:lnTo>
                  <a:pt x="7413" y="3192"/>
                </a:lnTo>
                <a:cubicBezTo>
                  <a:pt x="7554" y="3051"/>
                  <a:pt x="7786" y="3051"/>
                  <a:pt x="7928" y="3192"/>
                </a:cubicBezTo>
                <a:cubicBezTo>
                  <a:pt x="8070" y="3333"/>
                  <a:pt x="8070" y="3563"/>
                  <a:pt x="7929" y="3706"/>
                </a:cubicBezTo>
                <a:close/>
              </a:path>
            </a:pathLst>
          </a:cu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矩形 4">
            <a:extLst>
              <a:ext uri="{FF2B5EF4-FFF2-40B4-BE49-F238E27FC236}">
                <a16:creationId xmlns:a16="http://schemas.microsoft.com/office/drawing/2014/main" id="{D1C2AB19-0F8D-4DE4-9668-493555FD93D6}"/>
              </a:ext>
            </a:extLst>
          </p:cNvPr>
          <p:cNvSpPr/>
          <p:nvPr/>
        </p:nvSpPr>
        <p:spPr>
          <a:xfrm>
            <a:off x="4636968" y="2220442"/>
            <a:ext cx="390748" cy="185123"/>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文本框 79">
            <a:extLst>
              <a:ext uri="{FF2B5EF4-FFF2-40B4-BE49-F238E27FC236}">
                <a16:creationId xmlns:a16="http://schemas.microsoft.com/office/drawing/2014/main" id="{3443AB67-D79A-4143-A6E6-BB62CCEC7104}"/>
              </a:ext>
            </a:extLst>
          </p:cNvPr>
          <p:cNvSpPr txBox="1"/>
          <p:nvPr/>
        </p:nvSpPr>
        <p:spPr>
          <a:xfrm>
            <a:off x="6064790" y="2425852"/>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82" name="文本框 81">
            <a:extLst>
              <a:ext uri="{FF2B5EF4-FFF2-40B4-BE49-F238E27FC236}">
                <a16:creationId xmlns:a16="http://schemas.microsoft.com/office/drawing/2014/main" id="{02BBFCC3-C1C7-4BB6-A1A9-F72557E71C22}"/>
              </a:ext>
            </a:extLst>
          </p:cNvPr>
          <p:cNvSpPr txBox="1"/>
          <p:nvPr/>
        </p:nvSpPr>
        <p:spPr>
          <a:xfrm>
            <a:off x="6450450" y="3412647"/>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83" name="文本框 82">
            <a:extLst>
              <a:ext uri="{FF2B5EF4-FFF2-40B4-BE49-F238E27FC236}">
                <a16:creationId xmlns:a16="http://schemas.microsoft.com/office/drawing/2014/main" id="{34578B70-3960-4ECD-8425-50056A9FCB09}"/>
              </a:ext>
            </a:extLst>
          </p:cNvPr>
          <p:cNvSpPr txBox="1"/>
          <p:nvPr/>
        </p:nvSpPr>
        <p:spPr>
          <a:xfrm>
            <a:off x="5932954" y="4187603"/>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1726380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1" nodeType="afterEffect">
                                  <p:stCondLst>
                                    <p:cond delay="0"/>
                                  </p:stCondLst>
                                  <p:childTnLst>
                                    <p:animMotion origin="layout" path="M 1.04167E-6 -1.85185E-6 L 1.04167E-6 0.13565 " pathEditMode="relative" rAng="0" ptsTypes="AA">
                                      <p:cBhvr>
                                        <p:cTn id="9" dur="1000" fill="hold"/>
                                        <p:tgtEl>
                                          <p:spTgt spid="72"/>
                                        </p:tgtEl>
                                        <p:attrNameLst>
                                          <p:attrName>ppt_x</p:attrName>
                                          <p:attrName>ppt_y</p:attrName>
                                        </p:attrNameLst>
                                      </p:cBhvr>
                                      <p:rCtr x="0" y="6782"/>
                                    </p:animMotion>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p:cTn id="13" dur="500" fill="hold"/>
                                        <p:tgtEl>
                                          <p:spTgt spid="79"/>
                                        </p:tgtEl>
                                        <p:attrNameLst>
                                          <p:attrName>ppt_w</p:attrName>
                                        </p:attrNameLst>
                                      </p:cBhvr>
                                      <p:tavLst>
                                        <p:tav tm="0">
                                          <p:val>
                                            <p:fltVal val="0"/>
                                          </p:val>
                                        </p:tav>
                                        <p:tav tm="100000">
                                          <p:val>
                                            <p:strVal val="#ppt_w"/>
                                          </p:val>
                                        </p:tav>
                                      </p:tavLst>
                                    </p:anim>
                                    <p:anim calcmode="lin" valueType="num">
                                      <p:cBhvr>
                                        <p:cTn id="14" dur="500" fill="hold"/>
                                        <p:tgtEl>
                                          <p:spTgt spid="79"/>
                                        </p:tgtEl>
                                        <p:attrNameLst>
                                          <p:attrName>ppt_h</p:attrName>
                                        </p:attrNameLst>
                                      </p:cBhvr>
                                      <p:tavLst>
                                        <p:tav tm="0">
                                          <p:val>
                                            <p:fltVal val="0"/>
                                          </p:val>
                                        </p:tav>
                                        <p:tav tm="100000">
                                          <p:val>
                                            <p:strVal val="#ppt_h"/>
                                          </p:val>
                                        </p:tav>
                                      </p:tavLst>
                                    </p:anim>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500"/>
                                        <p:tgtEl>
                                          <p:spTgt spid="92"/>
                                        </p:tgtEl>
                                        <p:attrNameLst>
                                          <p:attrName>ppt_x</p:attrName>
                                        </p:attrNameLst>
                                      </p:cBhvr>
                                      <p:tavLst>
                                        <p:tav tm="0">
                                          <p:val>
                                            <p:strVal val="#ppt_x-#ppt_w*1.125000"/>
                                          </p:val>
                                        </p:tav>
                                        <p:tav tm="100000">
                                          <p:val>
                                            <p:strVal val="#ppt_x"/>
                                          </p:val>
                                        </p:tav>
                                      </p:tavLst>
                                    </p:anim>
                                    <p:animEffect transition="in" filter="wipe(right)">
                                      <p:cBhvr>
                                        <p:cTn id="28" dur="500"/>
                                        <p:tgtEl>
                                          <p:spTgt spid="9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p:tgtEl>
                                          <p:spTgt spid="98"/>
                                        </p:tgtEl>
                                        <p:attrNameLst>
                                          <p:attrName>ppt_y</p:attrName>
                                        </p:attrNameLst>
                                      </p:cBhvr>
                                      <p:tavLst>
                                        <p:tav tm="0">
                                          <p:val>
                                            <p:strVal val="#ppt_y+#ppt_h*1.125000"/>
                                          </p:val>
                                        </p:tav>
                                        <p:tav tm="100000">
                                          <p:val>
                                            <p:strVal val="#ppt_y"/>
                                          </p:val>
                                        </p:tav>
                                      </p:tavLst>
                                    </p:anim>
                                    <p:animEffect transition="in" filter="wipe(up)">
                                      <p:cBhvr>
                                        <p:cTn id="34" dur="500"/>
                                        <p:tgtEl>
                                          <p:spTgt spid="98"/>
                                        </p:tgtEl>
                                      </p:cBhvr>
                                    </p:animEffect>
                                  </p:childTnLst>
                                </p:cTn>
                              </p:par>
                              <p:par>
                                <p:cTn id="35" presetID="12" presetClass="entr" presetSubtype="8"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additive="base">
                                        <p:cTn id="37" dur="500"/>
                                        <p:tgtEl>
                                          <p:spTgt spid="95"/>
                                        </p:tgtEl>
                                        <p:attrNameLst>
                                          <p:attrName>ppt_x</p:attrName>
                                        </p:attrNameLst>
                                      </p:cBhvr>
                                      <p:tavLst>
                                        <p:tav tm="0">
                                          <p:val>
                                            <p:strVal val="#ppt_x-#ppt_w*1.125000"/>
                                          </p:val>
                                        </p:tav>
                                        <p:tav tm="100000">
                                          <p:val>
                                            <p:strVal val="#ppt_x"/>
                                          </p:val>
                                        </p:tav>
                                      </p:tavLst>
                                    </p:anim>
                                    <p:animEffect transition="in" filter="wipe(right)">
                                      <p:cBhvr>
                                        <p:cTn id="38" dur="500"/>
                                        <p:tgtEl>
                                          <p:spTgt spid="95"/>
                                        </p:tgtEl>
                                      </p:cBhvr>
                                    </p:animEffect>
                                  </p:childTnLst>
                                </p:cTn>
                              </p:par>
                              <p:par>
                                <p:cTn id="39" presetID="12" presetClass="entr" presetSubtype="1"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 calcmode="lin" valueType="num">
                                      <p:cBhvr additive="base">
                                        <p:cTn id="41" dur="500"/>
                                        <p:tgtEl>
                                          <p:spTgt spid="101"/>
                                        </p:tgtEl>
                                        <p:attrNameLst>
                                          <p:attrName>ppt_y</p:attrName>
                                        </p:attrNameLst>
                                      </p:cBhvr>
                                      <p:tavLst>
                                        <p:tav tm="0">
                                          <p:val>
                                            <p:strVal val="#ppt_y-#ppt_h*1.125000"/>
                                          </p:val>
                                        </p:tav>
                                        <p:tav tm="100000">
                                          <p:val>
                                            <p:strVal val="#ppt_y"/>
                                          </p:val>
                                        </p:tav>
                                      </p:tavLst>
                                    </p:anim>
                                    <p:animEffect transition="in" filter="wipe(down)">
                                      <p:cBhvr>
                                        <p:cTn id="42" dur="5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anim calcmode="lin" valueType="num">
                                      <p:cBhvr>
                                        <p:cTn id="54" dur="500" fill="hold"/>
                                        <p:tgtEl>
                                          <p:spTgt spid="82"/>
                                        </p:tgtEl>
                                        <p:attrNameLst>
                                          <p:attrName>ppt_w</p:attrName>
                                        </p:attrNameLst>
                                      </p:cBhvr>
                                      <p:tavLst>
                                        <p:tav tm="0">
                                          <p:val>
                                            <p:fltVal val="0"/>
                                          </p:val>
                                        </p:tav>
                                        <p:tav tm="100000">
                                          <p:val>
                                            <p:strVal val="#ppt_w"/>
                                          </p:val>
                                        </p:tav>
                                      </p:tavLst>
                                    </p:anim>
                                    <p:anim calcmode="lin" valueType="num">
                                      <p:cBhvr>
                                        <p:cTn id="55" dur="500" fill="hold"/>
                                        <p:tgtEl>
                                          <p:spTgt spid="82"/>
                                        </p:tgtEl>
                                        <p:attrNameLst>
                                          <p:attrName>ppt_h</p:attrName>
                                        </p:attrNameLst>
                                      </p:cBhvr>
                                      <p:tavLst>
                                        <p:tav tm="0">
                                          <p:val>
                                            <p:fltVal val="0"/>
                                          </p:val>
                                        </p:tav>
                                        <p:tav tm="100000">
                                          <p:val>
                                            <p:strVal val="#ppt_h"/>
                                          </p:val>
                                        </p:tav>
                                      </p:tavLst>
                                    </p:anim>
                                    <p:animEffect transition="in" filter="fade">
                                      <p:cBhvr>
                                        <p:cTn id="56" dur="500"/>
                                        <p:tgtEl>
                                          <p:spTgt spid="8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anim calcmode="lin" valueType="num">
                                      <p:cBhvr>
                                        <p:cTn id="59" dur="500" fill="hold"/>
                                        <p:tgtEl>
                                          <p:spTgt spid="83"/>
                                        </p:tgtEl>
                                        <p:attrNameLst>
                                          <p:attrName>ppt_w</p:attrName>
                                        </p:attrNameLst>
                                      </p:cBhvr>
                                      <p:tavLst>
                                        <p:tav tm="0">
                                          <p:val>
                                            <p:fltVal val="0"/>
                                          </p:val>
                                        </p:tav>
                                        <p:tav tm="100000">
                                          <p:val>
                                            <p:strVal val="#ppt_w"/>
                                          </p:val>
                                        </p:tav>
                                      </p:tavLst>
                                    </p:anim>
                                    <p:anim calcmode="lin" valueType="num">
                                      <p:cBhvr>
                                        <p:cTn id="60" dur="500" fill="hold"/>
                                        <p:tgtEl>
                                          <p:spTgt spid="83"/>
                                        </p:tgtEl>
                                        <p:attrNameLst>
                                          <p:attrName>ppt_h</p:attrName>
                                        </p:attrNameLst>
                                      </p:cBhvr>
                                      <p:tavLst>
                                        <p:tav tm="0">
                                          <p:val>
                                            <p:fltVal val="0"/>
                                          </p:val>
                                        </p:tav>
                                        <p:tav tm="100000">
                                          <p:val>
                                            <p:strVal val="#ppt_h"/>
                                          </p:val>
                                        </p:tav>
                                      </p:tavLst>
                                    </p:anim>
                                    <p:animEffect transition="in" filter="fade">
                                      <p:cBhvr>
                                        <p:cTn id="6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9" grpId="0" animBg="1"/>
      <p:bldP spid="5" grpId="0" animBg="1"/>
      <p:bldP spid="80" grpId="0"/>
      <p:bldP spid="82" grpId="0"/>
      <p:bldP spid="83"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302AEA5C-020E-43AF-9F6D-1282DACBA673}"/>
              </a:ext>
            </a:extLst>
          </p:cNvPr>
          <p:cNvGrpSpPr/>
          <p:nvPr/>
        </p:nvGrpSpPr>
        <p:grpSpPr>
          <a:xfrm rot="5400000">
            <a:off x="3207477" y="3706981"/>
            <a:ext cx="650356" cy="323165"/>
            <a:chOff x="3005340" y="3206934"/>
            <a:chExt cx="867141" cy="430886"/>
          </a:xfrm>
        </p:grpSpPr>
        <p:sp>
          <p:nvSpPr>
            <p:cNvPr id="76" name="标注: 右箭头 75">
              <a:extLst>
                <a:ext uri="{FF2B5EF4-FFF2-40B4-BE49-F238E27FC236}">
                  <a16:creationId xmlns:a16="http://schemas.microsoft.com/office/drawing/2014/main" id="{BBA48193-5734-42BB-B35C-E759C48AEB0E}"/>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7" name="文本框 76">
              <a:extLst>
                <a:ext uri="{FF2B5EF4-FFF2-40B4-BE49-F238E27FC236}">
                  <a16:creationId xmlns:a16="http://schemas.microsoft.com/office/drawing/2014/main" id="{3B91ABEE-4D32-4130-8FF7-B8CB31AC04EB}"/>
                </a:ext>
              </a:extLst>
            </p:cNvPr>
            <p:cNvSpPr txBox="1"/>
            <p:nvPr/>
          </p:nvSpPr>
          <p:spPr>
            <a:xfrm>
              <a:off x="3005340" y="3206934"/>
              <a:ext cx="867141"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70" name="组合 69">
            <a:extLst>
              <a:ext uri="{FF2B5EF4-FFF2-40B4-BE49-F238E27FC236}">
                <a16:creationId xmlns:a16="http://schemas.microsoft.com/office/drawing/2014/main" id="{A29E3346-91DA-4475-AE90-CAA79F59110F}"/>
              </a:ext>
            </a:extLst>
          </p:cNvPr>
          <p:cNvGrpSpPr/>
          <p:nvPr/>
        </p:nvGrpSpPr>
        <p:grpSpPr>
          <a:xfrm rot="16200000">
            <a:off x="3193969" y="2709399"/>
            <a:ext cx="684115" cy="323165"/>
            <a:chOff x="2985605" y="3206933"/>
            <a:chExt cx="912153" cy="430886"/>
          </a:xfrm>
        </p:grpSpPr>
        <p:sp>
          <p:nvSpPr>
            <p:cNvPr id="73" name="标注: 右箭头 72">
              <a:extLst>
                <a:ext uri="{FF2B5EF4-FFF2-40B4-BE49-F238E27FC236}">
                  <a16:creationId xmlns:a16="http://schemas.microsoft.com/office/drawing/2014/main" id="{EBA0CBB1-5275-4CEF-8137-54282E7534D9}"/>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4" name="文本框 73">
              <a:extLst>
                <a:ext uri="{FF2B5EF4-FFF2-40B4-BE49-F238E27FC236}">
                  <a16:creationId xmlns:a16="http://schemas.microsoft.com/office/drawing/2014/main" id="{D16DC71D-EC3C-4B01-AAED-C7365D057470}"/>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7" name="组合 16">
            <a:extLst>
              <a:ext uri="{FF2B5EF4-FFF2-40B4-BE49-F238E27FC236}">
                <a16:creationId xmlns:a16="http://schemas.microsoft.com/office/drawing/2014/main" id="{3FC23C57-A648-4F2E-B543-2134CD63E8A5}"/>
              </a:ext>
            </a:extLst>
          </p:cNvPr>
          <p:cNvGrpSpPr/>
          <p:nvPr/>
        </p:nvGrpSpPr>
        <p:grpSpPr>
          <a:xfrm>
            <a:off x="2465564" y="3057125"/>
            <a:ext cx="713406" cy="323165"/>
            <a:chOff x="2952716" y="3222321"/>
            <a:chExt cx="951208" cy="430887"/>
          </a:xfrm>
        </p:grpSpPr>
        <p:sp>
          <p:nvSpPr>
            <p:cNvPr id="13" name="标注: 右箭头 12">
              <a:extLst>
                <a:ext uri="{FF2B5EF4-FFF2-40B4-BE49-F238E27FC236}">
                  <a16:creationId xmlns:a16="http://schemas.microsoft.com/office/drawing/2014/main" id="{4D0F906F-9B5A-41F2-8069-459EAC381DB3}"/>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6" name="文本框 15">
              <a:extLst>
                <a:ext uri="{FF2B5EF4-FFF2-40B4-BE49-F238E27FC236}">
                  <a16:creationId xmlns:a16="http://schemas.microsoft.com/office/drawing/2014/main" id="{EF3A99E4-36FE-47D5-A478-46B6110219B9}"/>
                </a:ext>
              </a:extLst>
            </p:cNvPr>
            <p:cNvSpPr txBox="1"/>
            <p:nvPr/>
          </p:nvSpPr>
          <p:spPr>
            <a:xfrm>
              <a:off x="2952716" y="3222321"/>
              <a:ext cx="951208"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81" name="组合 80">
            <a:extLst>
              <a:ext uri="{FF2B5EF4-FFF2-40B4-BE49-F238E27FC236}">
                <a16:creationId xmlns:a16="http://schemas.microsoft.com/office/drawing/2014/main" id="{12CCE039-1754-4759-B87D-53F5C7688217}"/>
              </a:ext>
            </a:extLst>
          </p:cNvPr>
          <p:cNvGrpSpPr/>
          <p:nvPr/>
        </p:nvGrpSpPr>
        <p:grpSpPr>
          <a:xfrm>
            <a:off x="3694177" y="3055489"/>
            <a:ext cx="638888" cy="323165"/>
            <a:chOff x="3018497" y="3222321"/>
            <a:chExt cx="851850" cy="430887"/>
          </a:xfrm>
        </p:grpSpPr>
        <p:sp>
          <p:nvSpPr>
            <p:cNvPr id="84" name="标注: 右箭头 83">
              <a:extLst>
                <a:ext uri="{FF2B5EF4-FFF2-40B4-BE49-F238E27FC236}">
                  <a16:creationId xmlns:a16="http://schemas.microsoft.com/office/drawing/2014/main" id="{4C92C9D1-FFB8-4D51-A07E-797395D4510C}"/>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1" name="文本框 90">
              <a:extLst>
                <a:ext uri="{FF2B5EF4-FFF2-40B4-BE49-F238E27FC236}">
                  <a16:creationId xmlns:a16="http://schemas.microsoft.com/office/drawing/2014/main" id="{4BF10B6C-E16D-455A-A95A-B2D70F2159D2}"/>
                </a:ext>
              </a:extLst>
            </p:cNvPr>
            <p:cNvSpPr txBox="1"/>
            <p:nvPr/>
          </p:nvSpPr>
          <p:spPr>
            <a:xfrm>
              <a:off x="3018497" y="3222321"/>
              <a:ext cx="83672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2170879" y="3357207"/>
            <a:ext cx="23583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4649788" y="3357207"/>
            <a:ext cx="26034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D6BD736-A4D3-4F26-AFED-36E11F50F70B}"/>
              </a:ext>
            </a:extLst>
          </p:cNvPr>
          <p:cNvSpPr txBox="1"/>
          <p:nvPr/>
        </p:nvSpPr>
        <p:spPr>
          <a:xfrm>
            <a:off x="794343" y="561975"/>
            <a:ext cx="4078514" cy="323165"/>
          </a:xfrm>
          <a:prstGeom prst="rect">
            <a:avLst/>
          </a:prstGeom>
          <a:noFill/>
        </p:spPr>
        <p:txBody>
          <a:bodyPr wrap="square" rtlCol="0">
            <a:spAutoFit/>
          </a:bodyPr>
          <a:lstStyle/>
          <a:p>
            <a:r>
              <a:rPr lang="zh-CN" altLang="en-US" sz="1500" b="1" dirty="0"/>
              <a:t>网桥的主要结构和基本工作原理</a:t>
            </a:r>
            <a:endParaRPr lang="en-US" altLang="zh-CN" sz="1500" b="1" dirty="0"/>
          </a:p>
        </p:txBody>
      </p:sp>
      <p:grpSp>
        <p:nvGrpSpPr>
          <p:cNvPr id="68" name="组合 67">
            <a:extLst>
              <a:ext uri="{FF2B5EF4-FFF2-40B4-BE49-F238E27FC236}">
                <a16:creationId xmlns:a16="http://schemas.microsoft.com/office/drawing/2014/main" id="{FBDD2B67-CFD8-4D15-B0CB-99CDE1BCD2C1}"/>
              </a:ext>
            </a:extLst>
          </p:cNvPr>
          <p:cNvGrpSpPr/>
          <p:nvPr/>
        </p:nvGrpSpPr>
        <p:grpSpPr>
          <a:xfrm>
            <a:off x="1996216" y="2049715"/>
            <a:ext cx="1632715" cy="2599688"/>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5065515" y="2049715"/>
            <a:ext cx="2194657" cy="2599688"/>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4119752" y="3132208"/>
            <a:ext cx="911079" cy="863606"/>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pic>
        <p:nvPicPr>
          <p:cNvPr id="138" name="图片 137" descr="表格&#10;&#10;描述已自动生成">
            <a:extLst>
              <a:ext uri="{FF2B5EF4-FFF2-40B4-BE49-F238E27FC236}">
                <a16:creationId xmlns:a16="http://schemas.microsoft.com/office/drawing/2014/main" id="{5BFDE42F-FE19-4BB6-B258-9544CE901C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0216" y="1255385"/>
            <a:ext cx="1070274" cy="1745690"/>
          </a:xfrm>
          <a:prstGeom prst="rect">
            <a:avLst/>
          </a:prstGeom>
        </p:spPr>
      </p:pic>
      <p:sp>
        <p:nvSpPr>
          <p:cNvPr id="9" name="文本框 8">
            <a:extLst>
              <a:ext uri="{FF2B5EF4-FFF2-40B4-BE49-F238E27FC236}">
                <a16:creationId xmlns:a16="http://schemas.microsoft.com/office/drawing/2014/main" id="{62276D1A-8D5D-4374-B6BC-CCAA3F143648}"/>
              </a:ext>
            </a:extLst>
          </p:cNvPr>
          <p:cNvSpPr txBox="1"/>
          <p:nvPr/>
        </p:nvSpPr>
        <p:spPr>
          <a:xfrm>
            <a:off x="2907758" y="2479586"/>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4" name="文本框 103">
            <a:extLst>
              <a:ext uri="{FF2B5EF4-FFF2-40B4-BE49-F238E27FC236}">
                <a16:creationId xmlns:a16="http://schemas.microsoft.com/office/drawing/2014/main" id="{D35E347B-D8E4-4E19-8580-0DED426D3B87}"/>
              </a:ext>
            </a:extLst>
          </p:cNvPr>
          <p:cNvSpPr txBox="1"/>
          <p:nvPr/>
        </p:nvSpPr>
        <p:spPr>
          <a:xfrm>
            <a:off x="2907758" y="3910605"/>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72" name="iconfont-11673-5560710">
            <a:extLst>
              <a:ext uri="{FF2B5EF4-FFF2-40B4-BE49-F238E27FC236}">
                <a16:creationId xmlns:a16="http://schemas.microsoft.com/office/drawing/2014/main" id="{FF6FE233-33D3-4B02-BB2D-AC4F303213E4}"/>
              </a:ext>
            </a:extLst>
          </p:cNvPr>
          <p:cNvSpPr/>
          <p:nvPr/>
        </p:nvSpPr>
        <p:spPr>
          <a:xfrm>
            <a:off x="4359465" y="1531060"/>
            <a:ext cx="300083" cy="300083"/>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iconfont-10043-4933455">
            <a:extLst>
              <a:ext uri="{FF2B5EF4-FFF2-40B4-BE49-F238E27FC236}">
                <a16:creationId xmlns:a16="http://schemas.microsoft.com/office/drawing/2014/main" id="{6B464D4A-BAD2-4A9B-B938-BB2416360C1F}"/>
              </a:ext>
            </a:extLst>
          </p:cNvPr>
          <p:cNvSpPr/>
          <p:nvPr/>
        </p:nvSpPr>
        <p:spPr>
          <a:xfrm>
            <a:off x="4059640" y="1993484"/>
            <a:ext cx="185123" cy="185123"/>
          </a:xfrm>
          <a:custGeom>
            <a:avLst/>
            <a:gdLst>
              <a:gd name="T0" fmla="*/ 9765 w 10164"/>
              <a:gd name="T1" fmla="*/ 3104 h 10164"/>
              <a:gd name="T2" fmla="*/ 8675 w 10164"/>
              <a:gd name="T3" fmla="*/ 1488 h 10164"/>
              <a:gd name="T4" fmla="*/ 7060 w 10164"/>
              <a:gd name="T5" fmla="*/ 399 h 10164"/>
              <a:gd name="T6" fmla="*/ 5082 w 10164"/>
              <a:gd name="T7" fmla="*/ 0 h 10164"/>
              <a:gd name="T8" fmla="*/ 3103 w 10164"/>
              <a:gd name="T9" fmla="*/ 399 h 10164"/>
              <a:gd name="T10" fmla="*/ 1488 w 10164"/>
              <a:gd name="T11" fmla="*/ 1488 h 10164"/>
              <a:gd name="T12" fmla="*/ 398 w 10164"/>
              <a:gd name="T13" fmla="*/ 3104 h 10164"/>
              <a:gd name="T14" fmla="*/ 0 w 10164"/>
              <a:gd name="T15" fmla="*/ 5082 h 10164"/>
              <a:gd name="T16" fmla="*/ 398 w 10164"/>
              <a:gd name="T17" fmla="*/ 7060 h 10164"/>
              <a:gd name="T18" fmla="*/ 1488 w 10164"/>
              <a:gd name="T19" fmla="*/ 8676 h 10164"/>
              <a:gd name="T20" fmla="*/ 3103 w 10164"/>
              <a:gd name="T21" fmla="*/ 9765 h 10164"/>
              <a:gd name="T22" fmla="*/ 5082 w 10164"/>
              <a:gd name="T23" fmla="*/ 10164 h 10164"/>
              <a:gd name="T24" fmla="*/ 7060 w 10164"/>
              <a:gd name="T25" fmla="*/ 9765 h 10164"/>
              <a:gd name="T26" fmla="*/ 8675 w 10164"/>
              <a:gd name="T27" fmla="*/ 8676 h 10164"/>
              <a:gd name="T28" fmla="*/ 9765 w 10164"/>
              <a:gd name="T29" fmla="*/ 7060 h 10164"/>
              <a:gd name="T30" fmla="*/ 10164 w 10164"/>
              <a:gd name="T31" fmla="*/ 5082 h 10164"/>
              <a:gd name="T32" fmla="*/ 9765 w 10164"/>
              <a:gd name="T33" fmla="*/ 3104 h 10164"/>
              <a:gd name="T34" fmla="*/ 7929 w 10164"/>
              <a:gd name="T35" fmla="*/ 3706 h 10164"/>
              <a:gd name="T36" fmla="*/ 4426 w 10164"/>
              <a:gd name="T37" fmla="*/ 7209 h 10164"/>
              <a:gd name="T38" fmla="*/ 3912 w 10164"/>
              <a:gd name="T39" fmla="*/ 7209 h 10164"/>
              <a:gd name="T40" fmla="*/ 2122 w 10164"/>
              <a:gd name="T41" fmla="*/ 5419 h 10164"/>
              <a:gd name="T42" fmla="*/ 2122 w 10164"/>
              <a:gd name="T43" fmla="*/ 4904 h 10164"/>
              <a:gd name="T44" fmla="*/ 2636 w 10164"/>
              <a:gd name="T45" fmla="*/ 4904 h 10164"/>
              <a:gd name="T46" fmla="*/ 4168 w 10164"/>
              <a:gd name="T47" fmla="*/ 6437 h 10164"/>
              <a:gd name="T48" fmla="*/ 7413 w 10164"/>
              <a:gd name="T49" fmla="*/ 3192 h 10164"/>
              <a:gd name="T50" fmla="*/ 7928 w 10164"/>
              <a:gd name="T51" fmla="*/ 3192 h 10164"/>
              <a:gd name="T52" fmla="*/ 7929 w 10164"/>
              <a:gd name="T53" fmla="*/ 3706 h 10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4" h="10164">
                <a:moveTo>
                  <a:pt x="9765" y="3104"/>
                </a:moveTo>
                <a:cubicBezTo>
                  <a:pt x="9508" y="2499"/>
                  <a:pt x="9143" y="1955"/>
                  <a:pt x="8675" y="1488"/>
                </a:cubicBezTo>
                <a:cubicBezTo>
                  <a:pt x="8208" y="1021"/>
                  <a:pt x="7665" y="655"/>
                  <a:pt x="7060" y="399"/>
                </a:cubicBezTo>
                <a:cubicBezTo>
                  <a:pt x="6433" y="133"/>
                  <a:pt x="5767" y="0"/>
                  <a:pt x="5082" y="0"/>
                </a:cubicBezTo>
                <a:cubicBezTo>
                  <a:pt x="4396" y="0"/>
                  <a:pt x="3730" y="135"/>
                  <a:pt x="3103" y="399"/>
                </a:cubicBezTo>
                <a:cubicBezTo>
                  <a:pt x="2498" y="655"/>
                  <a:pt x="1955" y="1021"/>
                  <a:pt x="1488" y="1488"/>
                </a:cubicBezTo>
                <a:cubicBezTo>
                  <a:pt x="1020" y="1955"/>
                  <a:pt x="655" y="2499"/>
                  <a:pt x="398" y="3104"/>
                </a:cubicBezTo>
                <a:cubicBezTo>
                  <a:pt x="133" y="3730"/>
                  <a:pt x="0" y="4396"/>
                  <a:pt x="0" y="5082"/>
                </a:cubicBezTo>
                <a:cubicBezTo>
                  <a:pt x="0" y="5768"/>
                  <a:pt x="135" y="6434"/>
                  <a:pt x="398" y="7060"/>
                </a:cubicBezTo>
                <a:cubicBezTo>
                  <a:pt x="655" y="7666"/>
                  <a:pt x="1020" y="8209"/>
                  <a:pt x="1488" y="8676"/>
                </a:cubicBezTo>
                <a:cubicBezTo>
                  <a:pt x="1955" y="9143"/>
                  <a:pt x="2498" y="9509"/>
                  <a:pt x="3103" y="9765"/>
                </a:cubicBezTo>
                <a:cubicBezTo>
                  <a:pt x="3730" y="10031"/>
                  <a:pt x="4396" y="10164"/>
                  <a:pt x="5082" y="10164"/>
                </a:cubicBezTo>
                <a:cubicBezTo>
                  <a:pt x="5767" y="10164"/>
                  <a:pt x="6433" y="10029"/>
                  <a:pt x="7060" y="9765"/>
                </a:cubicBezTo>
                <a:cubicBezTo>
                  <a:pt x="7665" y="9509"/>
                  <a:pt x="8208" y="9143"/>
                  <a:pt x="8675" y="8676"/>
                </a:cubicBezTo>
                <a:cubicBezTo>
                  <a:pt x="9143" y="8209"/>
                  <a:pt x="9508" y="7666"/>
                  <a:pt x="9765" y="7060"/>
                </a:cubicBezTo>
                <a:cubicBezTo>
                  <a:pt x="10030" y="6434"/>
                  <a:pt x="10164" y="5768"/>
                  <a:pt x="10164" y="5082"/>
                </a:cubicBezTo>
                <a:cubicBezTo>
                  <a:pt x="10164" y="4396"/>
                  <a:pt x="10029" y="3730"/>
                  <a:pt x="9765" y="3104"/>
                </a:cubicBezTo>
                <a:close/>
                <a:moveTo>
                  <a:pt x="7929" y="3706"/>
                </a:moveTo>
                <a:lnTo>
                  <a:pt x="4426" y="7209"/>
                </a:lnTo>
                <a:cubicBezTo>
                  <a:pt x="4285" y="7350"/>
                  <a:pt x="4053" y="7350"/>
                  <a:pt x="3912" y="7209"/>
                </a:cubicBezTo>
                <a:lnTo>
                  <a:pt x="2122" y="5419"/>
                </a:lnTo>
                <a:cubicBezTo>
                  <a:pt x="1981" y="5278"/>
                  <a:pt x="1981" y="5046"/>
                  <a:pt x="2122" y="4904"/>
                </a:cubicBezTo>
                <a:cubicBezTo>
                  <a:pt x="2263" y="4763"/>
                  <a:pt x="2495" y="4763"/>
                  <a:pt x="2636" y="4904"/>
                </a:cubicBezTo>
                <a:lnTo>
                  <a:pt x="4168" y="6437"/>
                </a:lnTo>
                <a:lnTo>
                  <a:pt x="7413" y="3192"/>
                </a:lnTo>
                <a:cubicBezTo>
                  <a:pt x="7554" y="3051"/>
                  <a:pt x="7786" y="3051"/>
                  <a:pt x="7928" y="3192"/>
                </a:cubicBezTo>
                <a:cubicBezTo>
                  <a:pt x="8070" y="3333"/>
                  <a:pt x="8070" y="3563"/>
                  <a:pt x="7929" y="3706"/>
                </a:cubicBezTo>
                <a:close/>
              </a:path>
            </a:pathLst>
          </a:cu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矩形 4">
            <a:extLst>
              <a:ext uri="{FF2B5EF4-FFF2-40B4-BE49-F238E27FC236}">
                <a16:creationId xmlns:a16="http://schemas.microsoft.com/office/drawing/2014/main" id="{D1C2AB19-0F8D-4DE4-9668-493555FD93D6}"/>
              </a:ext>
            </a:extLst>
          </p:cNvPr>
          <p:cNvSpPr/>
          <p:nvPr/>
        </p:nvSpPr>
        <p:spPr>
          <a:xfrm>
            <a:off x="4636968" y="1998420"/>
            <a:ext cx="390748" cy="185123"/>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文本框 77">
            <a:extLst>
              <a:ext uri="{FF2B5EF4-FFF2-40B4-BE49-F238E27FC236}">
                <a16:creationId xmlns:a16="http://schemas.microsoft.com/office/drawing/2014/main" id="{DCF1D175-5875-4566-B9B3-14AE2EF73B07}"/>
              </a:ext>
            </a:extLst>
          </p:cNvPr>
          <p:cNvSpPr txBox="1"/>
          <p:nvPr/>
        </p:nvSpPr>
        <p:spPr>
          <a:xfrm>
            <a:off x="4348743" y="2889782"/>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614451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p:tgtEl>
                                          <p:spTgt spid="70"/>
                                        </p:tgtEl>
                                        <p:attrNameLst>
                                          <p:attrName>ppt_y</p:attrName>
                                        </p:attrNameLst>
                                      </p:cBhvr>
                                      <p:tavLst>
                                        <p:tav tm="0">
                                          <p:val>
                                            <p:strVal val="#ppt_y+#ppt_h*1.125000"/>
                                          </p:val>
                                        </p:tav>
                                        <p:tav tm="100000">
                                          <p:val>
                                            <p:strVal val="#ppt_y"/>
                                          </p:val>
                                        </p:tav>
                                      </p:tavLst>
                                    </p:anim>
                                    <p:animEffect transition="in" filter="wipe(up)">
                                      <p:cBhvr>
                                        <p:cTn id="14" dur="500"/>
                                        <p:tgtEl>
                                          <p:spTgt spid="70"/>
                                        </p:tgtEl>
                                      </p:cBhvr>
                                    </p:animEffect>
                                  </p:childTnLst>
                                </p:cTn>
                              </p:par>
                              <p:par>
                                <p:cTn id="15" presetID="12" presetClass="entr" presetSubtype="1"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p:tgtEl>
                                          <p:spTgt spid="75"/>
                                        </p:tgtEl>
                                        <p:attrNameLst>
                                          <p:attrName>ppt_y</p:attrName>
                                        </p:attrNameLst>
                                      </p:cBhvr>
                                      <p:tavLst>
                                        <p:tav tm="0">
                                          <p:val>
                                            <p:strVal val="#ppt_y-#ppt_h*1.125000"/>
                                          </p:val>
                                        </p:tav>
                                        <p:tav tm="100000">
                                          <p:val>
                                            <p:strVal val="#ppt_y"/>
                                          </p:val>
                                        </p:tav>
                                      </p:tavLst>
                                    </p:anim>
                                    <p:animEffect transition="in" filter="wipe(down)">
                                      <p:cBhvr>
                                        <p:cTn id="18" dur="500"/>
                                        <p:tgtEl>
                                          <p:spTgt spid="75"/>
                                        </p:tgtEl>
                                      </p:cBhvr>
                                    </p:animEffect>
                                  </p:childTnLst>
                                </p:cTn>
                              </p:par>
                              <p:par>
                                <p:cTn id="19" presetID="12" presetClass="entr" presetSubtype="8"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additive="base">
                                        <p:cTn id="21" dur="500"/>
                                        <p:tgtEl>
                                          <p:spTgt spid="81"/>
                                        </p:tgtEl>
                                        <p:attrNameLst>
                                          <p:attrName>ppt_x</p:attrName>
                                        </p:attrNameLst>
                                      </p:cBhvr>
                                      <p:tavLst>
                                        <p:tav tm="0">
                                          <p:val>
                                            <p:strVal val="#ppt_x-#ppt_w*1.125000"/>
                                          </p:val>
                                        </p:tav>
                                        <p:tav tm="100000">
                                          <p:val>
                                            <p:strVal val="#ppt_x"/>
                                          </p:val>
                                        </p:tav>
                                      </p:tavLst>
                                    </p:anim>
                                    <p:animEffect transition="in" filter="wipe(righ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p:cTn id="34" dur="500" fill="hold"/>
                                        <p:tgtEl>
                                          <p:spTgt spid="104"/>
                                        </p:tgtEl>
                                        <p:attrNameLst>
                                          <p:attrName>ppt_w</p:attrName>
                                        </p:attrNameLst>
                                      </p:cBhvr>
                                      <p:tavLst>
                                        <p:tav tm="0">
                                          <p:val>
                                            <p:fltVal val="0"/>
                                          </p:val>
                                        </p:tav>
                                        <p:tav tm="100000">
                                          <p:val>
                                            <p:strVal val="#ppt_w"/>
                                          </p:val>
                                        </p:tav>
                                      </p:tavLst>
                                    </p:anim>
                                    <p:anim calcmode="lin" valueType="num">
                                      <p:cBhvr>
                                        <p:cTn id="35" dur="500" fill="hold"/>
                                        <p:tgtEl>
                                          <p:spTgt spid="104"/>
                                        </p:tgtEl>
                                        <p:attrNameLst>
                                          <p:attrName>ppt_h</p:attrName>
                                        </p:attrNameLst>
                                      </p:cBhvr>
                                      <p:tavLst>
                                        <p:tav tm="0">
                                          <p:val>
                                            <p:fltVal val="0"/>
                                          </p:val>
                                        </p:tav>
                                        <p:tav tm="100000">
                                          <p:val>
                                            <p:strVal val="#ppt_h"/>
                                          </p:val>
                                        </p:tav>
                                      </p:tavLst>
                                    </p:anim>
                                    <p:animEffect transition="in" filter="fade">
                                      <p:cBhvr>
                                        <p:cTn id="36" dur="500"/>
                                        <p:tgtEl>
                                          <p:spTgt spid="10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par>
                          <p:cTn id="41" fill="hold">
                            <p:stCondLst>
                              <p:cond delay="0"/>
                            </p:stCondLst>
                            <p:childTnLst>
                              <p:par>
                                <p:cTn id="42" presetID="42" presetClass="path" presetSubtype="0" accel="50000" decel="50000" fill="hold" grpId="1" nodeType="afterEffect">
                                  <p:stCondLst>
                                    <p:cond delay="0"/>
                                  </p:stCondLst>
                                  <p:childTnLst>
                                    <p:animMotion origin="layout" path="M 1.04167E-6 -1.85185E-6 L 1.04167E-6 0.08935 " pathEditMode="relative" rAng="0" ptsTypes="AA">
                                      <p:cBhvr>
                                        <p:cTn id="43" dur="1000" fill="hold"/>
                                        <p:tgtEl>
                                          <p:spTgt spid="72"/>
                                        </p:tgtEl>
                                        <p:attrNameLst>
                                          <p:attrName>ppt_x</p:attrName>
                                          <p:attrName>ppt_y</p:attrName>
                                        </p:attrNameLst>
                                      </p:cBhvr>
                                      <p:rCtr x="0" y="4468"/>
                                    </p:animMotion>
                                  </p:childTnLst>
                                </p:cTn>
                              </p:par>
                            </p:childTnLst>
                          </p:cTn>
                        </p:par>
                        <p:par>
                          <p:cTn id="44" fill="hold">
                            <p:stCondLst>
                              <p:cond delay="1000"/>
                            </p:stCondLst>
                            <p:childTnLst>
                              <p:par>
                                <p:cTn id="45" presetID="53" presetClass="entr" presetSubtype="16"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p:cTn id="47" dur="500" fill="hold"/>
                                        <p:tgtEl>
                                          <p:spTgt spid="79"/>
                                        </p:tgtEl>
                                        <p:attrNameLst>
                                          <p:attrName>ppt_w</p:attrName>
                                        </p:attrNameLst>
                                      </p:cBhvr>
                                      <p:tavLst>
                                        <p:tav tm="0">
                                          <p:val>
                                            <p:fltVal val="0"/>
                                          </p:val>
                                        </p:tav>
                                        <p:tav tm="100000">
                                          <p:val>
                                            <p:strVal val="#ppt_w"/>
                                          </p:val>
                                        </p:tav>
                                      </p:tavLst>
                                    </p:anim>
                                    <p:anim calcmode="lin" valueType="num">
                                      <p:cBhvr>
                                        <p:cTn id="48" dur="500" fill="hold"/>
                                        <p:tgtEl>
                                          <p:spTgt spid="79"/>
                                        </p:tgtEl>
                                        <p:attrNameLst>
                                          <p:attrName>ppt_h</p:attrName>
                                        </p:attrNameLst>
                                      </p:cBhvr>
                                      <p:tavLst>
                                        <p:tav tm="0">
                                          <p:val>
                                            <p:fltVal val="0"/>
                                          </p:val>
                                        </p:tav>
                                        <p:tav tm="100000">
                                          <p:val>
                                            <p:strVal val="#ppt_h"/>
                                          </p:val>
                                        </p:tav>
                                      </p:tavLst>
                                    </p:anim>
                                    <p:animEffect transition="in" filter="fade">
                                      <p:cBhvr>
                                        <p:cTn id="49" dur="500"/>
                                        <p:tgtEl>
                                          <p:spTgt spid="7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p:cTn id="61" dur="500" fill="hold"/>
                                        <p:tgtEl>
                                          <p:spTgt spid="78"/>
                                        </p:tgtEl>
                                        <p:attrNameLst>
                                          <p:attrName>ppt_w</p:attrName>
                                        </p:attrNameLst>
                                      </p:cBhvr>
                                      <p:tavLst>
                                        <p:tav tm="0">
                                          <p:val>
                                            <p:fltVal val="0"/>
                                          </p:val>
                                        </p:tav>
                                        <p:tav tm="100000">
                                          <p:val>
                                            <p:strVal val="#ppt_w"/>
                                          </p:val>
                                        </p:tav>
                                      </p:tavLst>
                                    </p:anim>
                                    <p:anim calcmode="lin" valueType="num">
                                      <p:cBhvr>
                                        <p:cTn id="62" dur="500" fill="hold"/>
                                        <p:tgtEl>
                                          <p:spTgt spid="78"/>
                                        </p:tgtEl>
                                        <p:attrNameLst>
                                          <p:attrName>ppt_h</p:attrName>
                                        </p:attrNameLst>
                                      </p:cBhvr>
                                      <p:tavLst>
                                        <p:tav tm="0">
                                          <p:val>
                                            <p:fltVal val="0"/>
                                          </p:val>
                                        </p:tav>
                                        <p:tav tm="100000">
                                          <p:val>
                                            <p:strVal val="#ppt_h"/>
                                          </p:val>
                                        </p:tav>
                                      </p:tavLst>
                                    </p:anim>
                                    <p:animEffect transition="in" filter="fade">
                                      <p:cBhvr>
                                        <p:cTn id="6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4" grpId="0"/>
      <p:bldP spid="72" grpId="0" animBg="1"/>
      <p:bldP spid="72" grpId="1" animBg="1"/>
      <p:bldP spid="79" grpId="0" animBg="1"/>
      <p:bldP spid="5" grpId="0" animBg="1"/>
      <p:bldP spid="78"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302AEA5C-020E-43AF-9F6D-1282DACBA673}"/>
              </a:ext>
            </a:extLst>
          </p:cNvPr>
          <p:cNvGrpSpPr/>
          <p:nvPr/>
        </p:nvGrpSpPr>
        <p:grpSpPr>
          <a:xfrm rot="5400000">
            <a:off x="3225545" y="3723447"/>
            <a:ext cx="614220" cy="323165"/>
            <a:chOff x="3051387" y="3206934"/>
            <a:chExt cx="818960" cy="430886"/>
          </a:xfrm>
        </p:grpSpPr>
        <p:sp>
          <p:nvSpPr>
            <p:cNvPr id="76" name="标注: 右箭头 75">
              <a:extLst>
                <a:ext uri="{FF2B5EF4-FFF2-40B4-BE49-F238E27FC236}">
                  <a16:creationId xmlns:a16="http://schemas.microsoft.com/office/drawing/2014/main" id="{BBA48193-5734-42BB-B35C-E759C48AEB0E}"/>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7" name="文本框 76">
              <a:extLst>
                <a:ext uri="{FF2B5EF4-FFF2-40B4-BE49-F238E27FC236}">
                  <a16:creationId xmlns:a16="http://schemas.microsoft.com/office/drawing/2014/main" id="{3B91ABEE-4D32-4130-8FF7-B8CB31AC04EB}"/>
                </a:ext>
              </a:extLst>
            </p:cNvPr>
            <p:cNvSpPr txBox="1"/>
            <p:nvPr/>
          </p:nvSpPr>
          <p:spPr>
            <a:xfrm>
              <a:off x="3051387" y="3206934"/>
              <a:ext cx="762000" cy="430886"/>
            </a:xfrm>
            <a:prstGeom prst="rect">
              <a:avLst/>
            </a:prstGeom>
            <a:noFill/>
          </p:spPr>
          <p:txBody>
            <a:bodyPr wrap="square">
              <a:spAutoFit/>
            </a:bodyPr>
            <a:lstStyle/>
            <a:p>
              <a:pPr algn="ctr"/>
              <a:r>
                <a:rPr lang="zh-CN" altLang="en-US" sz="1500" b="1" dirty="0"/>
                <a:t>广播</a:t>
              </a:r>
            </a:p>
          </p:txBody>
        </p:sp>
      </p:grpSp>
      <p:grpSp>
        <p:nvGrpSpPr>
          <p:cNvPr id="70" name="组合 69">
            <a:extLst>
              <a:ext uri="{FF2B5EF4-FFF2-40B4-BE49-F238E27FC236}">
                <a16:creationId xmlns:a16="http://schemas.microsoft.com/office/drawing/2014/main" id="{A29E3346-91DA-4475-AE90-CAA79F59110F}"/>
              </a:ext>
            </a:extLst>
          </p:cNvPr>
          <p:cNvGrpSpPr/>
          <p:nvPr/>
        </p:nvGrpSpPr>
        <p:grpSpPr>
          <a:xfrm rot="16200000">
            <a:off x="3228915" y="2695009"/>
            <a:ext cx="614221" cy="323165"/>
            <a:chOff x="3051386" y="3206933"/>
            <a:chExt cx="818961" cy="430886"/>
          </a:xfrm>
        </p:grpSpPr>
        <p:sp>
          <p:nvSpPr>
            <p:cNvPr id="73" name="标注: 右箭头 72">
              <a:extLst>
                <a:ext uri="{FF2B5EF4-FFF2-40B4-BE49-F238E27FC236}">
                  <a16:creationId xmlns:a16="http://schemas.microsoft.com/office/drawing/2014/main" id="{EBA0CBB1-5275-4CEF-8137-54282E7534D9}"/>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4" name="文本框 73">
              <a:extLst>
                <a:ext uri="{FF2B5EF4-FFF2-40B4-BE49-F238E27FC236}">
                  <a16:creationId xmlns:a16="http://schemas.microsoft.com/office/drawing/2014/main" id="{D16DC71D-EC3C-4B01-AAED-C7365D057470}"/>
                </a:ext>
              </a:extLst>
            </p:cNvPr>
            <p:cNvSpPr txBox="1"/>
            <p:nvPr/>
          </p:nvSpPr>
          <p:spPr>
            <a:xfrm>
              <a:off x="3051386" y="3206933"/>
              <a:ext cx="762000" cy="430886"/>
            </a:xfrm>
            <a:prstGeom prst="rect">
              <a:avLst/>
            </a:prstGeom>
            <a:noFill/>
          </p:spPr>
          <p:txBody>
            <a:bodyPr wrap="square">
              <a:spAutoFit/>
            </a:bodyPr>
            <a:lstStyle/>
            <a:p>
              <a:pPr algn="ctr"/>
              <a:r>
                <a:rPr lang="zh-CN" altLang="en-US" sz="1500" b="1" dirty="0"/>
                <a:t>广播</a:t>
              </a:r>
            </a:p>
          </p:txBody>
        </p:sp>
      </p:grpSp>
      <p:grpSp>
        <p:nvGrpSpPr>
          <p:cNvPr id="17" name="组合 16">
            <a:extLst>
              <a:ext uri="{FF2B5EF4-FFF2-40B4-BE49-F238E27FC236}">
                <a16:creationId xmlns:a16="http://schemas.microsoft.com/office/drawing/2014/main" id="{3FC23C57-A648-4F2E-B543-2134CD63E8A5}"/>
              </a:ext>
            </a:extLst>
          </p:cNvPr>
          <p:cNvGrpSpPr/>
          <p:nvPr/>
        </p:nvGrpSpPr>
        <p:grpSpPr>
          <a:xfrm>
            <a:off x="2539568" y="3057125"/>
            <a:ext cx="614220" cy="323165"/>
            <a:chOff x="3051387" y="3222321"/>
            <a:chExt cx="818960" cy="430887"/>
          </a:xfrm>
        </p:grpSpPr>
        <p:sp>
          <p:nvSpPr>
            <p:cNvPr id="13" name="标注: 右箭头 12">
              <a:extLst>
                <a:ext uri="{FF2B5EF4-FFF2-40B4-BE49-F238E27FC236}">
                  <a16:creationId xmlns:a16="http://schemas.microsoft.com/office/drawing/2014/main" id="{4D0F906F-9B5A-41F2-8069-459EAC381DB3}"/>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6" name="文本框 15">
              <a:extLst>
                <a:ext uri="{FF2B5EF4-FFF2-40B4-BE49-F238E27FC236}">
                  <a16:creationId xmlns:a16="http://schemas.microsoft.com/office/drawing/2014/main" id="{EF3A99E4-36FE-47D5-A478-46B6110219B9}"/>
                </a:ext>
              </a:extLst>
            </p:cNvPr>
            <p:cNvSpPr txBox="1"/>
            <p:nvPr/>
          </p:nvSpPr>
          <p:spPr>
            <a:xfrm>
              <a:off x="3051387" y="3222321"/>
              <a:ext cx="762000" cy="430887"/>
            </a:xfrm>
            <a:prstGeom prst="rect">
              <a:avLst/>
            </a:prstGeom>
            <a:noFill/>
          </p:spPr>
          <p:txBody>
            <a:bodyPr wrap="square">
              <a:spAutoFit/>
            </a:bodyPr>
            <a:lstStyle/>
            <a:p>
              <a:pPr algn="ctr"/>
              <a:r>
                <a:rPr lang="zh-CN" altLang="en-US" sz="1500" b="1" dirty="0"/>
                <a:t>广播</a:t>
              </a:r>
            </a:p>
          </p:txBody>
        </p:sp>
      </p:grpSp>
      <p:grpSp>
        <p:nvGrpSpPr>
          <p:cNvPr id="81" name="组合 80">
            <a:extLst>
              <a:ext uri="{FF2B5EF4-FFF2-40B4-BE49-F238E27FC236}">
                <a16:creationId xmlns:a16="http://schemas.microsoft.com/office/drawing/2014/main" id="{12CCE039-1754-4759-B87D-53F5C7688217}"/>
              </a:ext>
            </a:extLst>
          </p:cNvPr>
          <p:cNvGrpSpPr/>
          <p:nvPr/>
        </p:nvGrpSpPr>
        <p:grpSpPr>
          <a:xfrm>
            <a:off x="3718845" y="3055489"/>
            <a:ext cx="614220" cy="323165"/>
            <a:chOff x="3051387" y="3222321"/>
            <a:chExt cx="818960" cy="430887"/>
          </a:xfrm>
        </p:grpSpPr>
        <p:sp>
          <p:nvSpPr>
            <p:cNvPr id="84" name="标注: 右箭头 83">
              <a:extLst>
                <a:ext uri="{FF2B5EF4-FFF2-40B4-BE49-F238E27FC236}">
                  <a16:creationId xmlns:a16="http://schemas.microsoft.com/office/drawing/2014/main" id="{4C92C9D1-FFB8-4D51-A07E-797395D4510C}"/>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1" name="文本框 90">
              <a:extLst>
                <a:ext uri="{FF2B5EF4-FFF2-40B4-BE49-F238E27FC236}">
                  <a16:creationId xmlns:a16="http://schemas.microsoft.com/office/drawing/2014/main" id="{4BF10B6C-E16D-455A-A95A-B2D70F2159D2}"/>
                </a:ext>
              </a:extLst>
            </p:cNvPr>
            <p:cNvSpPr txBox="1"/>
            <p:nvPr/>
          </p:nvSpPr>
          <p:spPr>
            <a:xfrm>
              <a:off x="3051387" y="3222321"/>
              <a:ext cx="762000" cy="430887"/>
            </a:xfrm>
            <a:prstGeom prst="rect">
              <a:avLst/>
            </a:prstGeom>
            <a:noFill/>
          </p:spPr>
          <p:txBody>
            <a:bodyPr wrap="square">
              <a:spAutoFit/>
            </a:bodyPr>
            <a:lstStyle/>
            <a:p>
              <a:pPr algn="ctr"/>
              <a:r>
                <a:rPr lang="zh-CN" altLang="en-US" sz="1500" b="1" dirty="0"/>
                <a:t>广播</a:t>
              </a:r>
            </a:p>
          </p:txBody>
        </p:sp>
      </p:grpSp>
      <p:grpSp>
        <p:nvGrpSpPr>
          <p:cNvPr id="80" name="组合 79">
            <a:extLst>
              <a:ext uri="{FF2B5EF4-FFF2-40B4-BE49-F238E27FC236}">
                <a16:creationId xmlns:a16="http://schemas.microsoft.com/office/drawing/2014/main" id="{E273E43D-24CB-47C4-9BD8-4AC4A4D59EC1}"/>
              </a:ext>
            </a:extLst>
          </p:cNvPr>
          <p:cNvGrpSpPr/>
          <p:nvPr/>
        </p:nvGrpSpPr>
        <p:grpSpPr>
          <a:xfrm>
            <a:off x="4957737" y="3051889"/>
            <a:ext cx="614220" cy="323165"/>
            <a:chOff x="3051387" y="3222321"/>
            <a:chExt cx="818960" cy="430887"/>
          </a:xfrm>
        </p:grpSpPr>
        <p:sp>
          <p:nvSpPr>
            <p:cNvPr id="82" name="标注: 右箭头 81">
              <a:extLst>
                <a:ext uri="{FF2B5EF4-FFF2-40B4-BE49-F238E27FC236}">
                  <a16:creationId xmlns:a16="http://schemas.microsoft.com/office/drawing/2014/main" id="{D71227BD-3DC7-4079-A871-395CAC38E7DD}"/>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83" name="文本框 82">
              <a:extLst>
                <a:ext uri="{FF2B5EF4-FFF2-40B4-BE49-F238E27FC236}">
                  <a16:creationId xmlns:a16="http://schemas.microsoft.com/office/drawing/2014/main" id="{59269D2D-F1B8-4A9A-BABD-B6F3F8F67F56}"/>
                </a:ext>
              </a:extLst>
            </p:cNvPr>
            <p:cNvSpPr txBox="1"/>
            <p:nvPr/>
          </p:nvSpPr>
          <p:spPr>
            <a:xfrm>
              <a:off x="3051387" y="3222321"/>
              <a:ext cx="762000" cy="430887"/>
            </a:xfrm>
            <a:prstGeom prst="rect">
              <a:avLst/>
            </a:prstGeom>
            <a:noFill/>
          </p:spPr>
          <p:txBody>
            <a:bodyPr wrap="square">
              <a:spAutoFit/>
            </a:bodyPr>
            <a:lstStyle/>
            <a:p>
              <a:pPr algn="ctr"/>
              <a:r>
                <a:rPr lang="zh-CN" altLang="en-US" sz="1500" b="1" dirty="0"/>
                <a:t>广播</a:t>
              </a:r>
            </a:p>
          </p:txBody>
        </p:sp>
      </p:grpSp>
      <p:grpSp>
        <p:nvGrpSpPr>
          <p:cNvPr id="85" name="组合 84">
            <a:extLst>
              <a:ext uri="{FF2B5EF4-FFF2-40B4-BE49-F238E27FC236}">
                <a16:creationId xmlns:a16="http://schemas.microsoft.com/office/drawing/2014/main" id="{3782CFB0-C749-4691-8365-EC70C3103E8B}"/>
              </a:ext>
            </a:extLst>
          </p:cNvPr>
          <p:cNvGrpSpPr/>
          <p:nvPr/>
        </p:nvGrpSpPr>
        <p:grpSpPr>
          <a:xfrm>
            <a:off x="6119459" y="3048302"/>
            <a:ext cx="614220" cy="323165"/>
            <a:chOff x="3051387" y="3222321"/>
            <a:chExt cx="818960" cy="430887"/>
          </a:xfrm>
        </p:grpSpPr>
        <p:sp>
          <p:nvSpPr>
            <p:cNvPr id="86" name="标注: 右箭头 85">
              <a:extLst>
                <a:ext uri="{FF2B5EF4-FFF2-40B4-BE49-F238E27FC236}">
                  <a16:creationId xmlns:a16="http://schemas.microsoft.com/office/drawing/2014/main" id="{049FFC91-A2D1-4A86-B206-DE5CE4614E30}"/>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87" name="文本框 86">
              <a:extLst>
                <a:ext uri="{FF2B5EF4-FFF2-40B4-BE49-F238E27FC236}">
                  <a16:creationId xmlns:a16="http://schemas.microsoft.com/office/drawing/2014/main" id="{260B0115-A8D7-424C-B6EC-82A2014E3357}"/>
                </a:ext>
              </a:extLst>
            </p:cNvPr>
            <p:cNvSpPr txBox="1"/>
            <p:nvPr/>
          </p:nvSpPr>
          <p:spPr>
            <a:xfrm>
              <a:off x="3051387" y="3222321"/>
              <a:ext cx="762000" cy="430887"/>
            </a:xfrm>
            <a:prstGeom prst="rect">
              <a:avLst/>
            </a:prstGeom>
            <a:noFill/>
          </p:spPr>
          <p:txBody>
            <a:bodyPr wrap="square">
              <a:spAutoFit/>
            </a:bodyPr>
            <a:lstStyle/>
            <a:p>
              <a:pPr algn="ctr"/>
              <a:r>
                <a:rPr lang="zh-CN" altLang="en-US" sz="1500" b="1" dirty="0"/>
                <a:t>广播</a:t>
              </a:r>
            </a:p>
          </p:txBody>
        </p:sp>
      </p:grpSp>
      <p:grpSp>
        <p:nvGrpSpPr>
          <p:cNvPr id="88" name="组合 87">
            <a:extLst>
              <a:ext uri="{FF2B5EF4-FFF2-40B4-BE49-F238E27FC236}">
                <a16:creationId xmlns:a16="http://schemas.microsoft.com/office/drawing/2014/main" id="{F0F046B8-176B-4159-89B4-67E81641922F}"/>
              </a:ext>
            </a:extLst>
          </p:cNvPr>
          <p:cNvGrpSpPr/>
          <p:nvPr/>
        </p:nvGrpSpPr>
        <p:grpSpPr>
          <a:xfrm rot="16200000">
            <a:off x="5693879" y="2685611"/>
            <a:ext cx="614221" cy="323165"/>
            <a:chOff x="3051386" y="3206933"/>
            <a:chExt cx="818961" cy="430886"/>
          </a:xfrm>
        </p:grpSpPr>
        <p:sp>
          <p:nvSpPr>
            <p:cNvPr id="89" name="标注: 右箭头 88">
              <a:extLst>
                <a:ext uri="{FF2B5EF4-FFF2-40B4-BE49-F238E27FC236}">
                  <a16:creationId xmlns:a16="http://schemas.microsoft.com/office/drawing/2014/main" id="{7E36352C-5A51-4B60-A086-5F2F77097B69}"/>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0" name="文本框 89">
              <a:extLst>
                <a:ext uri="{FF2B5EF4-FFF2-40B4-BE49-F238E27FC236}">
                  <a16:creationId xmlns:a16="http://schemas.microsoft.com/office/drawing/2014/main" id="{E7989B3F-3EBF-4266-A45B-675E63008BEA}"/>
                </a:ext>
              </a:extLst>
            </p:cNvPr>
            <p:cNvSpPr txBox="1"/>
            <p:nvPr/>
          </p:nvSpPr>
          <p:spPr>
            <a:xfrm>
              <a:off x="3051386" y="3206933"/>
              <a:ext cx="762000" cy="430886"/>
            </a:xfrm>
            <a:prstGeom prst="rect">
              <a:avLst/>
            </a:prstGeom>
            <a:noFill/>
          </p:spPr>
          <p:txBody>
            <a:bodyPr wrap="square">
              <a:spAutoFit/>
            </a:bodyPr>
            <a:lstStyle/>
            <a:p>
              <a:pPr algn="ctr"/>
              <a:r>
                <a:rPr lang="zh-CN" altLang="en-US" sz="1500" b="1" dirty="0"/>
                <a:t>广播</a:t>
              </a:r>
            </a:p>
          </p:txBody>
        </p:sp>
      </p:grpSp>
      <p:grpSp>
        <p:nvGrpSpPr>
          <p:cNvPr id="92" name="组合 91">
            <a:extLst>
              <a:ext uri="{FF2B5EF4-FFF2-40B4-BE49-F238E27FC236}">
                <a16:creationId xmlns:a16="http://schemas.microsoft.com/office/drawing/2014/main" id="{C0B9429A-D416-45DA-AAD9-4A6AB6CCAD84}"/>
              </a:ext>
            </a:extLst>
          </p:cNvPr>
          <p:cNvGrpSpPr/>
          <p:nvPr/>
        </p:nvGrpSpPr>
        <p:grpSpPr>
          <a:xfrm rot="5400000">
            <a:off x="5693878" y="3718911"/>
            <a:ext cx="614219" cy="323165"/>
            <a:chOff x="3051388" y="3206933"/>
            <a:chExt cx="818959" cy="430886"/>
          </a:xfrm>
        </p:grpSpPr>
        <p:sp>
          <p:nvSpPr>
            <p:cNvPr id="93" name="标注: 右箭头 92">
              <a:extLst>
                <a:ext uri="{FF2B5EF4-FFF2-40B4-BE49-F238E27FC236}">
                  <a16:creationId xmlns:a16="http://schemas.microsoft.com/office/drawing/2014/main" id="{AB704569-8C3D-4238-BBDC-F8A121801087}"/>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4" name="文本框 93">
              <a:extLst>
                <a:ext uri="{FF2B5EF4-FFF2-40B4-BE49-F238E27FC236}">
                  <a16:creationId xmlns:a16="http://schemas.microsoft.com/office/drawing/2014/main" id="{0621E16B-0E3C-4873-A2C6-1B121CB3B41A}"/>
                </a:ext>
              </a:extLst>
            </p:cNvPr>
            <p:cNvSpPr txBox="1"/>
            <p:nvPr/>
          </p:nvSpPr>
          <p:spPr>
            <a:xfrm>
              <a:off x="3051388" y="3206933"/>
              <a:ext cx="762000" cy="430886"/>
            </a:xfrm>
            <a:prstGeom prst="rect">
              <a:avLst/>
            </a:prstGeom>
            <a:noFill/>
          </p:spPr>
          <p:txBody>
            <a:bodyPr wrap="square">
              <a:spAutoFit/>
            </a:bodyPr>
            <a:lstStyle/>
            <a:p>
              <a:pPr algn="ctr"/>
              <a:r>
                <a:rPr lang="zh-CN" altLang="en-US" sz="1500" b="1" dirty="0"/>
                <a:t>广播</a:t>
              </a:r>
            </a:p>
          </p:txBody>
        </p:sp>
      </p:grpSp>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2170879" y="3357207"/>
            <a:ext cx="23583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4649788" y="3357207"/>
            <a:ext cx="26034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D6BD736-A4D3-4F26-AFED-36E11F50F70B}"/>
              </a:ext>
            </a:extLst>
          </p:cNvPr>
          <p:cNvSpPr txBox="1"/>
          <p:nvPr/>
        </p:nvSpPr>
        <p:spPr>
          <a:xfrm>
            <a:off x="794343" y="561975"/>
            <a:ext cx="4078514" cy="323165"/>
          </a:xfrm>
          <a:prstGeom prst="rect">
            <a:avLst/>
          </a:prstGeom>
          <a:noFill/>
        </p:spPr>
        <p:txBody>
          <a:bodyPr wrap="square" rtlCol="0">
            <a:spAutoFit/>
          </a:bodyPr>
          <a:lstStyle/>
          <a:p>
            <a:r>
              <a:rPr lang="zh-CN" altLang="en-US" sz="1500" b="1" dirty="0"/>
              <a:t>网桥的主要结构和基本工作原理</a:t>
            </a:r>
            <a:endParaRPr lang="en-US" altLang="zh-CN" sz="1500" b="1" dirty="0"/>
          </a:p>
        </p:txBody>
      </p:sp>
      <p:grpSp>
        <p:nvGrpSpPr>
          <p:cNvPr id="68" name="组合 67">
            <a:extLst>
              <a:ext uri="{FF2B5EF4-FFF2-40B4-BE49-F238E27FC236}">
                <a16:creationId xmlns:a16="http://schemas.microsoft.com/office/drawing/2014/main" id="{FBDD2B67-CFD8-4D15-B0CB-99CDE1BCD2C1}"/>
              </a:ext>
            </a:extLst>
          </p:cNvPr>
          <p:cNvGrpSpPr/>
          <p:nvPr/>
        </p:nvGrpSpPr>
        <p:grpSpPr>
          <a:xfrm>
            <a:off x="1996216" y="2049715"/>
            <a:ext cx="1632715" cy="2599688"/>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5065515" y="2049715"/>
            <a:ext cx="2194657" cy="2599688"/>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4119752" y="3132208"/>
            <a:ext cx="911079" cy="863606"/>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pic>
        <p:nvPicPr>
          <p:cNvPr id="138" name="图片 137" descr="表格&#10;&#10;描述已自动生成">
            <a:extLst>
              <a:ext uri="{FF2B5EF4-FFF2-40B4-BE49-F238E27FC236}">
                <a16:creationId xmlns:a16="http://schemas.microsoft.com/office/drawing/2014/main" id="{5BFDE42F-FE19-4BB6-B258-9544CE901C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0216" y="1255385"/>
            <a:ext cx="1070274" cy="1745690"/>
          </a:xfrm>
          <a:prstGeom prst="rect">
            <a:avLst/>
          </a:prstGeom>
        </p:spPr>
      </p:pic>
      <p:sp>
        <p:nvSpPr>
          <p:cNvPr id="9" name="文本框 8">
            <a:extLst>
              <a:ext uri="{FF2B5EF4-FFF2-40B4-BE49-F238E27FC236}">
                <a16:creationId xmlns:a16="http://schemas.microsoft.com/office/drawing/2014/main" id="{62276D1A-8D5D-4374-B6BC-CCAA3F143648}"/>
              </a:ext>
            </a:extLst>
          </p:cNvPr>
          <p:cNvSpPr txBox="1"/>
          <p:nvPr/>
        </p:nvSpPr>
        <p:spPr>
          <a:xfrm>
            <a:off x="2907758" y="2479586"/>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104" name="文本框 103">
            <a:extLst>
              <a:ext uri="{FF2B5EF4-FFF2-40B4-BE49-F238E27FC236}">
                <a16:creationId xmlns:a16="http://schemas.microsoft.com/office/drawing/2014/main" id="{D35E347B-D8E4-4E19-8580-0DED426D3B87}"/>
              </a:ext>
            </a:extLst>
          </p:cNvPr>
          <p:cNvSpPr txBox="1"/>
          <p:nvPr/>
        </p:nvSpPr>
        <p:spPr>
          <a:xfrm>
            <a:off x="2907758" y="3910605"/>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95" name="文本框 94">
            <a:extLst>
              <a:ext uri="{FF2B5EF4-FFF2-40B4-BE49-F238E27FC236}">
                <a16:creationId xmlns:a16="http://schemas.microsoft.com/office/drawing/2014/main" id="{8B75A5E6-FD47-4CE5-B424-B3ECCBDE850A}"/>
              </a:ext>
            </a:extLst>
          </p:cNvPr>
          <p:cNvSpPr txBox="1"/>
          <p:nvPr/>
        </p:nvSpPr>
        <p:spPr>
          <a:xfrm>
            <a:off x="6064790" y="2425852"/>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96" name="文本框 95">
            <a:extLst>
              <a:ext uri="{FF2B5EF4-FFF2-40B4-BE49-F238E27FC236}">
                <a16:creationId xmlns:a16="http://schemas.microsoft.com/office/drawing/2014/main" id="{2051740D-62F1-4DC1-B11E-578BC27014B8}"/>
              </a:ext>
            </a:extLst>
          </p:cNvPr>
          <p:cNvSpPr txBox="1"/>
          <p:nvPr/>
        </p:nvSpPr>
        <p:spPr>
          <a:xfrm>
            <a:off x="6450450" y="3412647"/>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97" name="文本框 96">
            <a:extLst>
              <a:ext uri="{FF2B5EF4-FFF2-40B4-BE49-F238E27FC236}">
                <a16:creationId xmlns:a16="http://schemas.microsoft.com/office/drawing/2014/main" id="{A7FBF4C2-CA3C-43B4-8AFE-5D9795E7AD59}"/>
              </a:ext>
            </a:extLst>
          </p:cNvPr>
          <p:cNvSpPr txBox="1"/>
          <p:nvPr/>
        </p:nvSpPr>
        <p:spPr>
          <a:xfrm>
            <a:off x="5932954" y="4187603"/>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7" name="对话气泡: 圆角矩形 6">
            <a:extLst>
              <a:ext uri="{FF2B5EF4-FFF2-40B4-BE49-F238E27FC236}">
                <a16:creationId xmlns:a16="http://schemas.microsoft.com/office/drawing/2014/main" id="{D5B42AC4-2F9B-49AB-A873-CB558FB9DC2F}"/>
              </a:ext>
            </a:extLst>
          </p:cNvPr>
          <p:cNvSpPr/>
          <p:nvPr/>
        </p:nvSpPr>
        <p:spPr>
          <a:xfrm>
            <a:off x="1230888" y="2043903"/>
            <a:ext cx="1580479" cy="727914"/>
          </a:xfrm>
          <a:prstGeom prst="wedgeRoundRectCallout">
            <a:avLst>
              <a:gd name="adj1" fmla="val 37454"/>
              <a:gd name="adj2" fmla="val 891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350" b="1" dirty="0">
                <a:latin typeface="Arial Narrow" panose="020B0606020202030204" pitchFamily="34" charset="0"/>
              </a:rPr>
              <a:t>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地址为</a:t>
            </a:r>
            <a:endParaRPr lang="en-US" altLang="zh-CN" sz="1350" b="1" dirty="0">
              <a:latin typeface="Arial Narrow" panose="020B0606020202030204" pitchFamily="34" charset="0"/>
            </a:endParaRPr>
          </a:p>
          <a:p>
            <a:pPr algn="ctr">
              <a:lnSpc>
                <a:spcPct val="150000"/>
              </a:lnSpc>
            </a:pPr>
            <a:r>
              <a:rPr lang="en-US" altLang="zh-CN" sz="1350" b="1" dirty="0">
                <a:latin typeface="Arial Narrow" panose="020B0606020202030204" pitchFamily="34" charset="0"/>
              </a:rPr>
              <a:t>FF-FF-FF-FF-FF-FF</a:t>
            </a:r>
            <a:endParaRPr lang="zh-CN" altLang="en-US" sz="1350" b="1" dirty="0">
              <a:latin typeface="Arial Narrow" panose="020B0606020202030204" pitchFamily="34" charset="0"/>
            </a:endParaRPr>
          </a:p>
        </p:txBody>
      </p:sp>
      <p:sp>
        <p:nvSpPr>
          <p:cNvPr id="98" name="对话气泡: 圆角矩形 97">
            <a:extLst>
              <a:ext uri="{FF2B5EF4-FFF2-40B4-BE49-F238E27FC236}">
                <a16:creationId xmlns:a16="http://schemas.microsoft.com/office/drawing/2014/main" id="{E392D105-7DC5-459C-863E-BDB10A7F39BB}"/>
              </a:ext>
            </a:extLst>
          </p:cNvPr>
          <p:cNvSpPr/>
          <p:nvPr/>
        </p:nvSpPr>
        <p:spPr>
          <a:xfrm>
            <a:off x="5286207" y="1105625"/>
            <a:ext cx="3584789" cy="727914"/>
          </a:xfrm>
          <a:prstGeom prst="wedgeRoundRectCallout">
            <a:avLst>
              <a:gd name="adj1" fmla="val -54195"/>
              <a:gd name="adj2" fmla="val -98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latin typeface="Arial Narrow" panose="020B0606020202030204" pitchFamily="34" charset="0"/>
              </a:rPr>
              <a:t>不用查找转发表，而是会通过除接收该帧的接口的其他接口转发该广播帧。</a:t>
            </a:r>
          </a:p>
        </p:txBody>
      </p:sp>
    </p:spTree>
    <p:custDataLst>
      <p:tags r:id="rId1"/>
    </p:custDataLst>
    <p:extLst>
      <p:ext uri="{BB962C8B-B14F-4D97-AF65-F5344CB8AC3E}">
        <p14:creationId xmlns:p14="http://schemas.microsoft.com/office/powerpoint/2010/main" val="3775415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p:tgtEl>
                                          <p:spTgt spid="70"/>
                                        </p:tgtEl>
                                        <p:attrNameLst>
                                          <p:attrName>ppt_y</p:attrName>
                                        </p:attrNameLst>
                                      </p:cBhvr>
                                      <p:tavLst>
                                        <p:tav tm="0">
                                          <p:val>
                                            <p:strVal val="#ppt_y+#ppt_h*1.125000"/>
                                          </p:val>
                                        </p:tav>
                                        <p:tav tm="100000">
                                          <p:val>
                                            <p:strVal val="#ppt_y"/>
                                          </p:val>
                                        </p:tav>
                                      </p:tavLst>
                                    </p:anim>
                                    <p:animEffect transition="in" filter="wipe(up)">
                                      <p:cBhvr>
                                        <p:cTn id="21" dur="500"/>
                                        <p:tgtEl>
                                          <p:spTgt spid="70"/>
                                        </p:tgtEl>
                                      </p:cBhvr>
                                    </p:animEffect>
                                  </p:childTnLst>
                                </p:cTn>
                              </p:par>
                              <p:par>
                                <p:cTn id="22" presetID="12" presetClass="entr" presetSubtype="1"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additive="base">
                                        <p:cTn id="24" dur="500"/>
                                        <p:tgtEl>
                                          <p:spTgt spid="75"/>
                                        </p:tgtEl>
                                        <p:attrNameLst>
                                          <p:attrName>ppt_y</p:attrName>
                                        </p:attrNameLst>
                                      </p:cBhvr>
                                      <p:tavLst>
                                        <p:tav tm="0">
                                          <p:val>
                                            <p:strVal val="#ppt_y-#ppt_h*1.125000"/>
                                          </p:val>
                                        </p:tav>
                                        <p:tav tm="100000">
                                          <p:val>
                                            <p:strVal val="#ppt_y"/>
                                          </p:val>
                                        </p:tav>
                                      </p:tavLst>
                                    </p:anim>
                                    <p:animEffect transition="in" filter="wipe(down)">
                                      <p:cBhvr>
                                        <p:cTn id="25" dur="500"/>
                                        <p:tgtEl>
                                          <p:spTgt spid="75"/>
                                        </p:tgtEl>
                                      </p:cBhvr>
                                    </p:animEffect>
                                  </p:childTnLst>
                                </p:cTn>
                              </p:par>
                              <p:par>
                                <p:cTn id="26" presetID="12" presetClass="entr" presetSubtype="8"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additive="base">
                                        <p:cTn id="28" dur="500"/>
                                        <p:tgtEl>
                                          <p:spTgt spid="81"/>
                                        </p:tgtEl>
                                        <p:attrNameLst>
                                          <p:attrName>ppt_x</p:attrName>
                                        </p:attrNameLst>
                                      </p:cBhvr>
                                      <p:tavLst>
                                        <p:tav tm="0">
                                          <p:val>
                                            <p:strVal val="#ppt_x-#ppt_w*1.125000"/>
                                          </p:val>
                                        </p:tav>
                                        <p:tav tm="100000">
                                          <p:val>
                                            <p:strVal val="#ppt_x"/>
                                          </p:val>
                                        </p:tav>
                                      </p:tavLst>
                                    </p:anim>
                                    <p:animEffect transition="in" filter="wipe(right)">
                                      <p:cBhvr>
                                        <p:cTn id="29" dur="500"/>
                                        <p:tgtEl>
                                          <p:spTgt spid="8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additive="base">
                                        <p:cTn id="46" dur="500" fill="hold"/>
                                        <p:tgtEl>
                                          <p:spTgt spid="98"/>
                                        </p:tgtEl>
                                        <p:attrNameLst>
                                          <p:attrName>ppt_x</p:attrName>
                                        </p:attrNameLst>
                                      </p:cBhvr>
                                      <p:tavLst>
                                        <p:tav tm="0">
                                          <p:val>
                                            <p:strVal val="1+#ppt_w/2"/>
                                          </p:val>
                                        </p:tav>
                                        <p:tav tm="100000">
                                          <p:val>
                                            <p:strVal val="#ppt_x"/>
                                          </p:val>
                                        </p:tav>
                                      </p:tavLst>
                                    </p:anim>
                                    <p:anim calcmode="lin" valueType="num">
                                      <p:cBhvr additive="base">
                                        <p:cTn id="47"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additive="base">
                                        <p:cTn id="52" dur="500"/>
                                        <p:tgtEl>
                                          <p:spTgt spid="80"/>
                                        </p:tgtEl>
                                        <p:attrNameLst>
                                          <p:attrName>ppt_x</p:attrName>
                                        </p:attrNameLst>
                                      </p:cBhvr>
                                      <p:tavLst>
                                        <p:tav tm="0">
                                          <p:val>
                                            <p:strVal val="#ppt_x-#ppt_w*1.125000"/>
                                          </p:val>
                                        </p:tav>
                                        <p:tav tm="100000">
                                          <p:val>
                                            <p:strVal val="#ppt_x"/>
                                          </p:val>
                                        </p:tav>
                                      </p:tavLst>
                                    </p:anim>
                                    <p:animEffect transition="in" filter="wipe(right)">
                                      <p:cBhvr>
                                        <p:cTn id="53" dur="500"/>
                                        <p:tgtEl>
                                          <p:spTgt spid="8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nodeType="click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additive="base">
                                        <p:cTn id="58" dur="500"/>
                                        <p:tgtEl>
                                          <p:spTgt spid="85"/>
                                        </p:tgtEl>
                                        <p:attrNameLst>
                                          <p:attrName>ppt_x</p:attrName>
                                        </p:attrNameLst>
                                      </p:cBhvr>
                                      <p:tavLst>
                                        <p:tav tm="0">
                                          <p:val>
                                            <p:strVal val="#ppt_x-#ppt_w*1.125000"/>
                                          </p:val>
                                        </p:tav>
                                        <p:tav tm="100000">
                                          <p:val>
                                            <p:strVal val="#ppt_x"/>
                                          </p:val>
                                        </p:tav>
                                      </p:tavLst>
                                    </p:anim>
                                    <p:animEffect transition="in" filter="wipe(right)">
                                      <p:cBhvr>
                                        <p:cTn id="59" dur="500"/>
                                        <p:tgtEl>
                                          <p:spTgt spid="85"/>
                                        </p:tgtEl>
                                      </p:cBhvr>
                                    </p:animEffect>
                                  </p:childTnLst>
                                </p:cTn>
                              </p:par>
                              <p:par>
                                <p:cTn id="60" presetID="12" presetClass="entr" presetSubtype="4" fill="hold"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additive="base">
                                        <p:cTn id="62" dur="500"/>
                                        <p:tgtEl>
                                          <p:spTgt spid="88"/>
                                        </p:tgtEl>
                                        <p:attrNameLst>
                                          <p:attrName>ppt_y</p:attrName>
                                        </p:attrNameLst>
                                      </p:cBhvr>
                                      <p:tavLst>
                                        <p:tav tm="0">
                                          <p:val>
                                            <p:strVal val="#ppt_y+#ppt_h*1.125000"/>
                                          </p:val>
                                        </p:tav>
                                        <p:tav tm="100000">
                                          <p:val>
                                            <p:strVal val="#ppt_y"/>
                                          </p:val>
                                        </p:tav>
                                      </p:tavLst>
                                    </p:anim>
                                    <p:animEffect transition="in" filter="wipe(up)">
                                      <p:cBhvr>
                                        <p:cTn id="63" dur="500"/>
                                        <p:tgtEl>
                                          <p:spTgt spid="88"/>
                                        </p:tgtEl>
                                      </p:cBhvr>
                                    </p:animEffect>
                                  </p:childTnLst>
                                </p:cTn>
                              </p:par>
                              <p:par>
                                <p:cTn id="64" presetID="12" presetClass="entr" presetSubtype="1"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 calcmode="lin" valueType="num">
                                      <p:cBhvr additive="base">
                                        <p:cTn id="66" dur="500"/>
                                        <p:tgtEl>
                                          <p:spTgt spid="92"/>
                                        </p:tgtEl>
                                        <p:attrNameLst>
                                          <p:attrName>ppt_y</p:attrName>
                                        </p:attrNameLst>
                                      </p:cBhvr>
                                      <p:tavLst>
                                        <p:tav tm="0">
                                          <p:val>
                                            <p:strVal val="#ppt_y-#ppt_h*1.125000"/>
                                          </p:val>
                                        </p:tav>
                                        <p:tav tm="100000">
                                          <p:val>
                                            <p:strVal val="#ppt_y"/>
                                          </p:val>
                                        </p:tav>
                                      </p:tavLst>
                                    </p:anim>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4" grpId="0"/>
      <p:bldP spid="95" grpId="0"/>
      <p:bldP spid="96" grpId="0"/>
      <p:bldP spid="97" grpId="0"/>
      <p:bldP spid="7" grpId="0" animBg="1"/>
      <p:bldP spid="9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794343" y="561975"/>
            <a:ext cx="4078514" cy="323165"/>
          </a:xfrm>
          <a:prstGeom prst="rect">
            <a:avLst/>
          </a:prstGeom>
          <a:noFill/>
        </p:spPr>
        <p:txBody>
          <a:bodyPr wrap="square" rtlCol="0">
            <a:spAutoFit/>
          </a:bodyPr>
          <a:lstStyle/>
          <a:p>
            <a:r>
              <a:rPr lang="zh-CN" altLang="en-US" sz="1500" b="1" dirty="0"/>
              <a:t>网桥的主要结构和基本工作原理</a:t>
            </a:r>
            <a:endParaRPr lang="en-US" altLang="zh-CN" sz="1500" b="1" dirty="0"/>
          </a:p>
        </p:txBody>
      </p:sp>
      <p:grpSp>
        <p:nvGrpSpPr>
          <p:cNvPr id="7" name="组合 6">
            <a:extLst>
              <a:ext uri="{FF2B5EF4-FFF2-40B4-BE49-F238E27FC236}">
                <a16:creationId xmlns:a16="http://schemas.microsoft.com/office/drawing/2014/main" id="{A9ED7849-5752-4473-82EC-AA803A8A8E74}"/>
              </a:ext>
            </a:extLst>
          </p:cNvPr>
          <p:cNvGrpSpPr/>
          <p:nvPr/>
        </p:nvGrpSpPr>
        <p:grpSpPr>
          <a:xfrm>
            <a:off x="481537" y="984640"/>
            <a:ext cx="8174897" cy="3837446"/>
            <a:chOff x="642049" y="1312853"/>
            <a:chExt cx="10899863" cy="5116594"/>
          </a:xfrm>
        </p:grpSpPr>
        <p:pic>
          <p:nvPicPr>
            <p:cNvPr id="147" name="图片 146" descr="表格&#10;&#10;描述已自动生成">
              <a:extLst>
                <a:ext uri="{FF2B5EF4-FFF2-40B4-BE49-F238E27FC236}">
                  <a16:creationId xmlns:a16="http://schemas.microsoft.com/office/drawing/2014/main" id="{F3FFB33A-12FF-455B-BCFC-24CEAD6C4F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627" y="1315178"/>
              <a:ext cx="1427032" cy="2327586"/>
            </a:xfrm>
            <a:prstGeom prst="rect">
              <a:avLst/>
            </a:prstGeom>
          </p:spPr>
        </p:pic>
        <p:cxnSp>
          <p:nvCxnSpPr>
            <p:cNvPr id="15" name="直接连接符 14">
              <a:extLst>
                <a:ext uri="{FF2B5EF4-FFF2-40B4-BE49-F238E27FC236}">
                  <a16:creationId xmlns:a16="http://schemas.microsoft.com/office/drawing/2014/main" id="{121305AF-E9C0-47EC-B6F5-70609A97473E}"/>
                </a:ext>
              </a:extLst>
            </p:cNvPr>
            <p:cNvCxnSpPr>
              <a:cxnSpLocks/>
            </p:cNvCxnSpPr>
            <p:nvPr/>
          </p:nvCxnSpPr>
          <p:spPr>
            <a:xfrm>
              <a:off x="2539995" y="4706520"/>
              <a:ext cx="34989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C1381F3-A279-4121-BF41-8662C6A9F137}"/>
                </a:ext>
              </a:extLst>
            </p:cNvPr>
            <p:cNvCxnSpPr>
              <a:cxnSpLocks/>
            </p:cNvCxnSpPr>
            <p:nvPr/>
          </p:nvCxnSpPr>
          <p:spPr>
            <a:xfrm>
              <a:off x="6199717" y="4706520"/>
              <a:ext cx="3471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FBDD2B67-CFD8-4D15-B0CB-99CDE1BCD2C1}"/>
                </a:ext>
              </a:extLst>
            </p:cNvPr>
            <p:cNvGrpSpPr/>
            <p:nvPr/>
          </p:nvGrpSpPr>
          <p:grpSpPr>
            <a:xfrm>
              <a:off x="642049" y="2963197"/>
              <a:ext cx="2176953" cy="3466250"/>
              <a:chOff x="1582761" y="2975188"/>
              <a:chExt cx="2176953" cy="3466250"/>
            </a:xfrm>
          </p:grpSpPr>
          <p:cxnSp>
            <p:nvCxnSpPr>
              <p:cNvPr id="10" name="直接连接符 9">
                <a:extLst>
                  <a:ext uri="{FF2B5EF4-FFF2-40B4-BE49-F238E27FC236}">
                    <a16:creationId xmlns:a16="http://schemas.microsoft.com/office/drawing/2014/main" id="{57CD7CE1-6D70-404F-8874-FFF6B3A5226C}"/>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8605357-64B8-403C-B69D-293B8181688D}"/>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CC1640FE-FC97-4F0D-A169-7A830EF2E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4" name="文本框 23">
                <a:extLst>
                  <a:ext uri="{FF2B5EF4-FFF2-40B4-BE49-F238E27FC236}">
                    <a16:creationId xmlns:a16="http://schemas.microsoft.com/office/drawing/2014/main" id="{A09F2424-F501-43B6-9F1E-923B178736CF}"/>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9" name="组合 48">
                <a:extLst>
                  <a:ext uri="{FF2B5EF4-FFF2-40B4-BE49-F238E27FC236}">
                    <a16:creationId xmlns:a16="http://schemas.microsoft.com/office/drawing/2014/main" id="{DDDCBF1E-27B7-4A8A-A92D-4565B3DE24A3}"/>
                  </a:ext>
                </a:extLst>
              </p:cNvPr>
              <p:cNvGrpSpPr/>
              <p:nvPr/>
            </p:nvGrpSpPr>
            <p:grpSpPr>
              <a:xfrm>
                <a:off x="3070879" y="2975188"/>
                <a:ext cx="688835" cy="666249"/>
                <a:chOff x="3393222" y="2975188"/>
                <a:chExt cx="688835" cy="666249"/>
              </a:xfrm>
            </p:grpSpPr>
            <p:pic>
              <p:nvPicPr>
                <p:cNvPr id="8" name="图形 10">
                  <a:extLst>
                    <a:ext uri="{FF2B5EF4-FFF2-40B4-BE49-F238E27FC236}">
                      <a16:creationId xmlns:a16="http://schemas.microsoft.com/office/drawing/2014/main" id="{2EF718D0-B543-4D59-A664-63F3A62887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48" name="文本框 47">
                  <a:extLst>
                    <a:ext uri="{FF2B5EF4-FFF2-40B4-BE49-F238E27FC236}">
                      <a16:creationId xmlns:a16="http://schemas.microsoft.com/office/drawing/2014/main" id="{2C68C4A8-6BA7-4259-8285-CC090CD1F0B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0" name="组合 49">
                <a:extLst>
                  <a:ext uri="{FF2B5EF4-FFF2-40B4-BE49-F238E27FC236}">
                    <a16:creationId xmlns:a16="http://schemas.microsoft.com/office/drawing/2014/main" id="{D3D0DCD0-1A19-471E-87DA-523DBBE9F3B3}"/>
                  </a:ext>
                </a:extLst>
              </p:cNvPr>
              <p:cNvGrpSpPr/>
              <p:nvPr/>
            </p:nvGrpSpPr>
            <p:grpSpPr>
              <a:xfrm>
                <a:off x="1582761" y="4226630"/>
                <a:ext cx="688835" cy="666249"/>
                <a:chOff x="3393222" y="2975188"/>
                <a:chExt cx="688835" cy="666249"/>
              </a:xfrm>
            </p:grpSpPr>
            <p:pic>
              <p:nvPicPr>
                <p:cNvPr id="51" name="图形 10">
                  <a:extLst>
                    <a:ext uri="{FF2B5EF4-FFF2-40B4-BE49-F238E27FC236}">
                      <a16:creationId xmlns:a16="http://schemas.microsoft.com/office/drawing/2014/main" id="{596C48AF-2448-4E53-8A64-FFA9DA2A90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52" name="文本框 51">
                  <a:extLst>
                    <a:ext uri="{FF2B5EF4-FFF2-40B4-BE49-F238E27FC236}">
                      <a16:creationId xmlns:a16="http://schemas.microsoft.com/office/drawing/2014/main" id="{6F58764F-400F-4469-AF0D-114841AF71C4}"/>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3" name="组合 52">
                <a:extLst>
                  <a:ext uri="{FF2B5EF4-FFF2-40B4-BE49-F238E27FC236}">
                    <a16:creationId xmlns:a16="http://schemas.microsoft.com/office/drawing/2014/main" id="{FF3EA6E1-1627-422A-872A-CEC6B5031C51}"/>
                  </a:ext>
                </a:extLst>
              </p:cNvPr>
              <p:cNvGrpSpPr/>
              <p:nvPr/>
            </p:nvGrpSpPr>
            <p:grpSpPr>
              <a:xfrm>
                <a:off x="2999378" y="5775189"/>
                <a:ext cx="688835" cy="666249"/>
                <a:chOff x="3393222" y="2975188"/>
                <a:chExt cx="688835" cy="666249"/>
              </a:xfrm>
            </p:grpSpPr>
            <p:pic>
              <p:nvPicPr>
                <p:cNvPr id="54" name="图形 10">
                  <a:extLst>
                    <a:ext uri="{FF2B5EF4-FFF2-40B4-BE49-F238E27FC236}">
                      <a16:creationId xmlns:a16="http://schemas.microsoft.com/office/drawing/2014/main" id="{5731F8DC-F704-42E0-B0A7-4526A70A7B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55" name="文本框 54">
                  <a:extLst>
                    <a:ext uri="{FF2B5EF4-FFF2-40B4-BE49-F238E27FC236}">
                      <a16:creationId xmlns:a16="http://schemas.microsoft.com/office/drawing/2014/main" id="{66C31479-3D81-49A4-AB89-1F948B51E0C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69" name="组合 68">
              <a:extLst>
                <a:ext uri="{FF2B5EF4-FFF2-40B4-BE49-F238E27FC236}">
                  <a16:creationId xmlns:a16="http://schemas.microsoft.com/office/drawing/2014/main" id="{A628612D-EFE3-41BB-B9AC-2206D27E409D}"/>
                </a:ext>
              </a:extLst>
            </p:cNvPr>
            <p:cNvGrpSpPr/>
            <p:nvPr/>
          </p:nvGrpSpPr>
          <p:grpSpPr>
            <a:xfrm>
              <a:off x="8615703" y="2963197"/>
              <a:ext cx="2926209" cy="3466250"/>
              <a:chOff x="7727618" y="2975188"/>
              <a:chExt cx="2926209" cy="3466250"/>
            </a:xfrm>
          </p:grpSpPr>
          <p:cxnSp>
            <p:nvCxnSpPr>
              <p:cNvPr id="29" name="直接连接符 28">
                <a:extLst>
                  <a:ext uri="{FF2B5EF4-FFF2-40B4-BE49-F238E27FC236}">
                    <a16:creationId xmlns:a16="http://schemas.microsoft.com/office/drawing/2014/main" id="{E56B4713-4CD9-4EB3-BC7C-1A8480EFB20A}"/>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E47979-5596-4A22-BF62-6654121E2D79}"/>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descr="文本&#10;&#10;描述已自动生成">
                <a:extLst>
                  <a:ext uri="{FF2B5EF4-FFF2-40B4-BE49-F238E27FC236}">
                    <a16:creationId xmlns:a16="http://schemas.microsoft.com/office/drawing/2014/main" id="{E8AD18FE-1933-4C24-9A0F-3DB2F13E6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38" name="文本框 37">
                <a:extLst>
                  <a:ext uri="{FF2B5EF4-FFF2-40B4-BE49-F238E27FC236}">
                    <a16:creationId xmlns:a16="http://schemas.microsoft.com/office/drawing/2014/main" id="{AB22D513-D3E1-4C8E-9C6B-C6F307714CC9}"/>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5CCE6D3E-70BC-43C0-A32D-8DE79BC9D7A4}"/>
                  </a:ext>
                </a:extLst>
              </p:cNvPr>
              <p:cNvGrpSpPr/>
              <p:nvPr/>
            </p:nvGrpSpPr>
            <p:grpSpPr>
              <a:xfrm>
                <a:off x="8402874" y="2975188"/>
                <a:ext cx="688835" cy="666249"/>
                <a:chOff x="3393222" y="2975188"/>
                <a:chExt cx="688835" cy="666249"/>
              </a:xfrm>
            </p:grpSpPr>
            <p:pic>
              <p:nvPicPr>
                <p:cNvPr id="57" name="图形 10">
                  <a:extLst>
                    <a:ext uri="{FF2B5EF4-FFF2-40B4-BE49-F238E27FC236}">
                      <a16:creationId xmlns:a16="http://schemas.microsoft.com/office/drawing/2014/main" id="{8CFCBFFC-BB45-4B82-AFD4-824103EF067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58" name="文本框 57">
                  <a:extLst>
                    <a:ext uri="{FF2B5EF4-FFF2-40B4-BE49-F238E27FC236}">
                      <a16:creationId xmlns:a16="http://schemas.microsoft.com/office/drawing/2014/main" id="{A2C2791C-F656-4FE8-8D84-F7B1F2FFE51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59" name="组合 58">
                <a:extLst>
                  <a:ext uri="{FF2B5EF4-FFF2-40B4-BE49-F238E27FC236}">
                    <a16:creationId xmlns:a16="http://schemas.microsoft.com/office/drawing/2014/main" id="{AE451401-4963-4988-822C-D7C0BF12C0B3}"/>
                  </a:ext>
                </a:extLst>
              </p:cNvPr>
              <p:cNvGrpSpPr/>
              <p:nvPr/>
            </p:nvGrpSpPr>
            <p:grpSpPr>
              <a:xfrm>
                <a:off x="8301585" y="5775189"/>
                <a:ext cx="688835" cy="666249"/>
                <a:chOff x="3393222" y="2975188"/>
                <a:chExt cx="688835" cy="666249"/>
              </a:xfrm>
            </p:grpSpPr>
            <p:pic>
              <p:nvPicPr>
                <p:cNvPr id="60" name="图形 10">
                  <a:extLst>
                    <a:ext uri="{FF2B5EF4-FFF2-40B4-BE49-F238E27FC236}">
                      <a16:creationId xmlns:a16="http://schemas.microsoft.com/office/drawing/2014/main" id="{6CFE9B85-34B3-4571-A81C-A0A44D1556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61" name="文本框 60">
                  <a:extLst>
                    <a:ext uri="{FF2B5EF4-FFF2-40B4-BE49-F238E27FC236}">
                      <a16:creationId xmlns:a16="http://schemas.microsoft.com/office/drawing/2014/main" id="{F38DCF20-B743-48E8-8FE7-69B49827706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62" name="组合 61">
                <a:extLst>
                  <a:ext uri="{FF2B5EF4-FFF2-40B4-BE49-F238E27FC236}">
                    <a16:creationId xmlns:a16="http://schemas.microsoft.com/office/drawing/2014/main" id="{4FA3F4E8-7F85-40DF-B095-E0B539CA8F21}"/>
                  </a:ext>
                </a:extLst>
              </p:cNvPr>
              <p:cNvGrpSpPr/>
              <p:nvPr/>
            </p:nvGrpSpPr>
            <p:grpSpPr>
              <a:xfrm>
                <a:off x="9964992" y="4265534"/>
                <a:ext cx="688835" cy="666249"/>
                <a:chOff x="3393222" y="2975188"/>
                <a:chExt cx="688835" cy="666249"/>
              </a:xfrm>
            </p:grpSpPr>
            <p:pic>
              <p:nvPicPr>
                <p:cNvPr id="63" name="图形 10">
                  <a:extLst>
                    <a:ext uri="{FF2B5EF4-FFF2-40B4-BE49-F238E27FC236}">
                      <a16:creationId xmlns:a16="http://schemas.microsoft.com/office/drawing/2014/main" id="{C80591CD-393F-44E1-B076-CAA226FBC02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3DBF579E-81CB-4A1A-B202-A067DB99C52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67" name="组合 66">
              <a:extLst>
                <a:ext uri="{FF2B5EF4-FFF2-40B4-BE49-F238E27FC236}">
                  <a16:creationId xmlns:a16="http://schemas.microsoft.com/office/drawing/2014/main" id="{F9C53DC6-7A3B-47E3-B5BC-B6441CF64DA5}"/>
                </a:ext>
              </a:extLst>
            </p:cNvPr>
            <p:cNvGrpSpPr/>
            <p:nvPr/>
          </p:nvGrpSpPr>
          <p:grpSpPr>
            <a:xfrm>
              <a:off x="5493003" y="4406521"/>
              <a:ext cx="1214772" cy="1151474"/>
              <a:chOff x="5493003" y="4418512"/>
              <a:chExt cx="1214772" cy="1151474"/>
            </a:xfrm>
          </p:grpSpPr>
          <p:grpSp>
            <p:nvGrpSpPr>
              <p:cNvPr id="28" name="组合 27">
                <a:extLst>
                  <a:ext uri="{FF2B5EF4-FFF2-40B4-BE49-F238E27FC236}">
                    <a16:creationId xmlns:a16="http://schemas.microsoft.com/office/drawing/2014/main" id="{66A2236D-BD6A-4A16-A4A6-4FAC4F802160}"/>
                  </a:ext>
                </a:extLst>
              </p:cNvPr>
              <p:cNvGrpSpPr/>
              <p:nvPr/>
            </p:nvGrpSpPr>
            <p:grpSpPr>
              <a:xfrm>
                <a:off x="5758936" y="4418512"/>
                <a:ext cx="694865" cy="1151474"/>
                <a:chOff x="5748567" y="4622444"/>
                <a:chExt cx="694865" cy="1151474"/>
              </a:xfrm>
            </p:grpSpPr>
            <p:pic>
              <p:nvPicPr>
                <p:cNvPr id="26" name="图片 25" descr="图片包含 图标&#10;&#10;描述已自动生成">
                  <a:extLst>
                    <a:ext uri="{FF2B5EF4-FFF2-40B4-BE49-F238E27FC236}">
                      <a16:creationId xmlns:a16="http://schemas.microsoft.com/office/drawing/2014/main" id="{B84DFC4A-BB51-4FF0-9656-07E3BB5323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7" name="文本框 26">
                  <a:extLst>
                    <a:ext uri="{FF2B5EF4-FFF2-40B4-BE49-F238E27FC236}">
                      <a16:creationId xmlns:a16="http://schemas.microsoft.com/office/drawing/2014/main" id="{07AA94A1-946A-4935-A568-945B0455C199}"/>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65" name="文本框 64">
                <a:extLst>
                  <a:ext uri="{FF2B5EF4-FFF2-40B4-BE49-F238E27FC236}">
                    <a16:creationId xmlns:a16="http://schemas.microsoft.com/office/drawing/2014/main" id="{FF278548-C053-4B18-B9F5-EA4CB65CA52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66" name="文本框 65">
                <a:extLst>
                  <a:ext uri="{FF2B5EF4-FFF2-40B4-BE49-F238E27FC236}">
                    <a16:creationId xmlns:a16="http://schemas.microsoft.com/office/drawing/2014/main" id="{87F89E8D-5E77-4FCF-A24D-55995B18CCAE}"/>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146" name="组合 145">
              <a:extLst>
                <a:ext uri="{FF2B5EF4-FFF2-40B4-BE49-F238E27FC236}">
                  <a16:creationId xmlns:a16="http://schemas.microsoft.com/office/drawing/2014/main" id="{C6B4C770-6B1A-44D1-AC70-8CB5B03F23A7}"/>
                </a:ext>
              </a:extLst>
            </p:cNvPr>
            <p:cNvGrpSpPr/>
            <p:nvPr/>
          </p:nvGrpSpPr>
          <p:grpSpPr>
            <a:xfrm>
              <a:off x="3871147" y="1312853"/>
              <a:ext cx="4744550" cy="3330852"/>
              <a:chOff x="3871147" y="1312853"/>
              <a:chExt cx="4744550" cy="3330852"/>
            </a:xfrm>
          </p:grpSpPr>
          <p:sp>
            <p:nvSpPr>
              <p:cNvPr id="47" name="矩形 46">
                <a:extLst>
                  <a:ext uri="{FF2B5EF4-FFF2-40B4-BE49-F238E27FC236}">
                    <a16:creationId xmlns:a16="http://schemas.microsoft.com/office/drawing/2014/main" id="{CCE642C4-144F-4A43-8EFA-D856D14D241C}"/>
                  </a:ext>
                </a:extLst>
              </p:cNvPr>
              <p:cNvSpPr/>
              <p:nvPr/>
            </p:nvSpPr>
            <p:spPr>
              <a:xfrm>
                <a:off x="3881120" y="1312853"/>
                <a:ext cx="4734577" cy="28697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6CDDBDF0-E002-4738-8421-353A891B76F6}"/>
                  </a:ext>
                </a:extLst>
              </p:cNvPr>
              <p:cNvSpPr/>
              <p:nvPr/>
            </p:nvSpPr>
            <p:spPr>
              <a:xfrm>
                <a:off x="5541470" y="3616733"/>
                <a:ext cx="1126800" cy="4065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350" b="1" dirty="0"/>
                  <a:t>缓存</a:t>
                </a:r>
              </a:p>
            </p:txBody>
          </p:sp>
          <p:sp>
            <p:nvSpPr>
              <p:cNvPr id="72" name="矩形 71">
                <a:extLst>
                  <a:ext uri="{FF2B5EF4-FFF2-40B4-BE49-F238E27FC236}">
                    <a16:creationId xmlns:a16="http://schemas.microsoft.com/office/drawing/2014/main" id="{F77D1A66-7911-49BB-BB7C-593B6A8C93AA}"/>
                  </a:ext>
                </a:extLst>
              </p:cNvPr>
              <p:cNvSpPr/>
              <p:nvPr/>
            </p:nvSpPr>
            <p:spPr>
              <a:xfrm>
                <a:off x="7013713" y="3616733"/>
                <a:ext cx="1126800" cy="406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接口</a:t>
                </a:r>
                <a:r>
                  <a:rPr lang="en-US" altLang="zh-CN" sz="1350" b="1" dirty="0"/>
                  <a:t>2</a:t>
                </a:r>
                <a:endParaRPr lang="zh-CN" altLang="en-US" sz="1350" b="1" dirty="0"/>
              </a:p>
            </p:txBody>
          </p:sp>
          <p:sp>
            <p:nvSpPr>
              <p:cNvPr id="82" name="矩形 81">
                <a:extLst>
                  <a:ext uri="{FF2B5EF4-FFF2-40B4-BE49-F238E27FC236}">
                    <a16:creationId xmlns:a16="http://schemas.microsoft.com/office/drawing/2014/main" id="{DD2108AC-A6BB-4857-8961-8E7EC3376382}"/>
                  </a:ext>
                </a:extLst>
              </p:cNvPr>
              <p:cNvSpPr/>
              <p:nvPr/>
            </p:nvSpPr>
            <p:spPr>
              <a:xfrm>
                <a:off x="5541470" y="2628684"/>
                <a:ext cx="1126800" cy="666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网桥协议</a:t>
                </a:r>
                <a:endParaRPr lang="en-US" altLang="zh-CN" sz="1350" b="1" dirty="0"/>
              </a:p>
              <a:p>
                <a:pPr algn="ctr"/>
                <a:r>
                  <a:rPr lang="zh-CN" altLang="en-US" sz="1350" b="1" dirty="0"/>
                  <a:t>实体</a:t>
                </a:r>
              </a:p>
            </p:txBody>
          </p:sp>
          <p:sp>
            <p:nvSpPr>
              <p:cNvPr id="83" name="矩形 82">
                <a:extLst>
                  <a:ext uri="{FF2B5EF4-FFF2-40B4-BE49-F238E27FC236}">
                    <a16:creationId xmlns:a16="http://schemas.microsoft.com/office/drawing/2014/main" id="{49BDDF0A-B02A-426D-A3E2-15CF6A0C62C5}"/>
                  </a:ext>
                </a:extLst>
              </p:cNvPr>
              <p:cNvSpPr/>
              <p:nvPr/>
            </p:nvSpPr>
            <p:spPr>
              <a:xfrm>
                <a:off x="4069227" y="2628684"/>
                <a:ext cx="1126800" cy="666248"/>
              </a:xfrm>
              <a:prstGeom prst="rect">
                <a:avLst/>
              </a:prstGeom>
              <a:solidFill>
                <a:schemeClr val="accent3">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接口管理</a:t>
                </a:r>
                <a:endParaRPr lang="en-US" altLang="zh-CN" sz="1350" b="1" dirty="0"/>
              </a:p>
              <a:p>
                <a:pPr algn="ctr"/>
                <a:r>
                  <a:rPr lang="zh-CN" altLang="en-US" sz="1350" b="1" dirty="0"/>
                  <a:t>软件</a:t>
                </a:r>
              </a:p>
            </p:txBody>
          </p:sp>
          <p:sp>
            <p:nvSpPr>
              <p:cNvPr id="85" name="矩形 84">
                <a:extLst>
                  <a:ext uri="{FF2B5EF4-FFF2-40B4-BE49-F238E27FC236}">
                    <a16:creationId xmlns:a16="http://schemas.microsoft.com/office/drawing/2014/main" id="{36FB94DD-4238-45EC-A725-3E17E90C9DEE}"/>
                  </a:ext>
                </a:extLst>
              </p:cNvPr>
              <p:cNvSpPr/>
              <p:nvPr/>
            </p:nvSpPr>
            <p:spPr>
              <a:xfrm>
                <a:off x="5541470" y="1900324"/>
                <a:ext cx="1126800" cy="4065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b="1" dirty="0"/>
                  <a:t>转发表</a:t>
                </a:r>
              </a:p>
            </p:txBody>
          </p:sp>
          <p:sp>
            <p:nvSpPr>
              <p:cNvPr id="86" name="矩形 85">
                <a:extLst>
                  <a:ext uri="{FF2B5EF4-FFF2-40B4-BE49-F238E27FC236}">
                    <a16:creationId xmlns:a16="http://schemas.microsoft.com/office/drawing/2014/main" id="{2F873A4A-5D77-40E6-9C95-6E3603EE2CB8}"/>
                  </a:ext>
                </a:extLst>
              </p:cNvPr>
              <p:cNvSpPr/>
              <p:nvPr/>
            </p:nvSpPr>
            <p:spPr>
              <a:xfrm>
                <a:off x="4069227" y="3616733"/>
                <a:ext cx="1126800" cy="406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b="1" dirty="0"/>
                  <a:t>接口</a:t>
                </a:r>
                <a:r>
                  <a:rPr lang="en-US" altLang="zh-CN" sz="1350" b="1" dirty="0"/>
                  <a:t>1</a:t>
                </a:r>
                <a:endParaRPr lang="zh-CN" altLang="en-US" sz="1350" b="1" dirty="0"/>
              </a:p>
            </p:txBody>
          </p:sp>
          <p:cxnSp>
            <p:nvCxnSpPr>
              <p:cNvPr id="14" name="直接箭头连接符 13">
                <a:extLst>
                  <a:ext uri="{FF2B5EF4-FFF2-40B4-BE49-F238E27FC236}">
                    <a16:creationId xmlns:a16="http://schemas.microsoft.com/office/drawing/2014/main" id="{DB9B9279-3353-4173-A0C6-69BD28E4D381}"/>
                  </a:ext>
                </a:extLst>
              </p:cNvPr>
              <p:cNvCxnSpPr>
                <a:stCxn id="83" idx="3"/>
                <a:endCxn id="82" idx="1"/>
              </p:cNvCxnSpPr>
              <p:nvPr/>
            </p:nvCxnSpPr>
            <p:spPr>
              <a:xfrm>
                <a:off x="5196027" y="2961808"/>
                <a:ext cx="34544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F543A1ED-CB04-4CD0-BA05-A6E5CBF52969}"/>
                  </a:ext>
                </a:extLst>
              </p:cNvPr>
              <p:cNvCxnSpPr>
                <a:cxnSpLocks/>
                <a:stCxn id="86" idx="3"/>
                <a:endCxn id="5" idx="1"/>
              </p:cNvCxnSpPr>
              <p:nvPr/>
            </p:nvCxnSpPr>
            <p:spPr>
              <a:xfrm>
                <a:off x="5196027" y="3820013"/>
                <a:ext cx="34544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A2B3AF3-6633-4239-8C4A-D5CAEEB0B174}"/>
                  </a:ext>
                </a:extLst>
              </p:cNvPr>
              <p:cNvCxnSpPr>
                <a:cxnSpLocks/>
                <a:stCxn id="5" idx="3"/>
                <a:endCxn id="72" idx="1"/>
              </p:cNvCxnSpPr>
              <p:nvPr/>
            </p:nvCxnSpPr>
            <p:spPr>
              <a:xfrm>
                <a:off x="6668270" y="3820013"/>
                <a:ext cx="34544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2414322-1E40-498F-9F03-E6127399439B}"/>
                  </a:ext>
                </a:extLst>
              </p:cNvPr>
              <p:cNvCxnSpPr>
                <a:cxnSpLocks/>
                <a:stCxn id="5" idx="0"/>
                <a:endCxn id="82" idx="2"/>
              </p:cNvCxnSpPr>
              <p:nvPr/>
            </p:nvCxnSpPr>
            <p:spPr>
              <a:xfrm flipV="1">
                <a:off x="6104870" y="3294932"/>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DD7D7D6-B4C6-4DEB-AE2A-589407625917}"/>
                  </a:ext>
                </a:extLst>
              </p:cNvPr>
              <p:cNvCxnSpPr>
                <a:cxnSpLocks/>
                <a:stCxn id="82" idx="0"/>
                <a:endCxn id="85" idx="2"/>
              </p:cNvCxnSpPr>
              <p:nvPr/>
            </p:nvCxnSpPr>
            <p:spPr>
              <a:xfrm flipV="1">
                <a:off x="6104870" y="2306883"/>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D096080-35B9-46D4-8A97-6A194F92C833}"/>
                  </a:ext>
                </a:extLst>
              </p:cNvPr>
              <p:cNvCxnSpPr>
                <a:cxnSpLocks/>
              </p:cNvCxnSpPr>
              <p:nvPr/>
            </p:nvCxnSpPr>
            <p:spPr>
              <a:xfrm flipV="1">
                <a:off x="6668270" y="1401203"/>
                <a:ext cx="289815" cy="4991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1E04092-6C7D-43C6-A3D7-E531D337FF43}"/>
                  </a:ext>
                </a:extLst>
              </p:cNvPr>
              <p:cNvCxnSpPr>
                <a:cxnSpLocks/>
              </p:cNvCxnSpPr>
              <p:nvPr/>
            </p:nvCxnSpPr>
            <p:spPr>
              <a:xfrm>
                <a:off x="6665701" y="2292309"/>
                <a:ext cx="292384" cy="12139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6074A869-3453-4316-AD7C-C10F266008DB}"/>
                  </a:ext>
                </a:extLst>
              </p:cNvPr>
              <p:cNvCxnSpPr>
                <a:cxnSpLocks/>
              </p:cNvCxnSpPr>
              <p:nvPr/>
            </p:nvCxnSpPr>
            <p:spPr>
              <a:xfrm flipV="1">
                <a:off x="4604577" y="4023292"/>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167F041D-DF35-4C3B-93A7-453CEBD5B20C}"/>
                  </a:ext>
                </a:extLst>
              </p:cNvPr>
              <p:cNvCxnSpPr>
                <a:cxnSpLocks/>
              </p:cNvCxnSpPr>
              <p:nvPr/>
            </p:nvCxnSpPr>
            <p:spPr>
              <a:xfrm flipV="1">
                <a:off x="7601777" y="4023292"/>
                <a:ext cx="0" cy="3218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5E5459E5-FFE9-413A-8C5E-4A48C393EDFB}"/>
                  </a:ext>
                </a:extLst>
              </p:cNvPr>
              <p:cNvCxnSpPr>
                <a:cxnSpLocks/>
                <a:stCxn id="26" idx="1"/>
              </p:cNvCxnSpPr>
              <p:nvPr/>
            </p:nvCxnSpPr>
            <p:spPr>
              <a:xfrm flipH="1" flipV="1">
                <a:off x="3871147" y="4197659"/>
                <a:ext cx="1951930" cy="4460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11FABC2F-FC6A-41D2-AD44-045731135374}"/>
                  </a:ext>
                </a:extLst>
              </p:cNvPr>
              <p:cNvCxnSpPr>
                <a:cxnSpLocks/>
                <a:endCxn id="26" idx="3"/>
              </p:cNvCxnSpPr>
              <p:nvPr/>
            </p:nvCxnSpPr>
            <p:spPr>
              <a:xfrm flipH="1">
                <a:off x="6404177" y="4197659"/>
                <a:ext cx="2211519" cy="4460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8" name="图片 137" descr="表格&#10;&#10;描述已自动生成">
                <a:extLst>
                  <a:ext uri="{FF2B5EF4-FFF2-40B4-BE49-F238E27FC236}">
                    <a16:creationId xmlns:a16="http://schemas.microsoft.com/office/drawing/2014/main" id="{5BFDE42F-FE19-4BB6-B258-9544CE901C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085" y="1315178"/>
                <a:ext cx="1427032" cy="2327586"/>
              </a:xfrm>
              <a:prstGeom prst="rect">
                <a:avLst/>
              </a:prstGeom>
            </p:spPr>
          </p:pic>
        </p:grpSp>
      </p:grpSp>
      <p:grpSp>
        <p:nvGrpSpPr>
          <p:cNvPr id="20" name="组合 19">
            <a:extLst>
              <a:ext uri="{FF2B5EF4-FFF2-40B4-BE49-F238E27FC236}">
                <a16:creationId xmlns:a16="http://schemas.microsoft.com/office/drawing/2014/main" id="{1776DEB2-820B-455A-85EA-ED02CBD90F41}"/>
              </a:ext>
            </a:extLst>
          </p:cNvPr>
          <p:cNvGrpSpPr/>
          <p:nvPr/>
        </p:nvGrpSpPr>
        <p:grpSpPr>
          <a:xfrm>
            <a:off x="3474470" y="3651827"/>
            <a:ext cx="2236331" cy="363502"/>
            <a:chOff x="4632627" y="4869095"/>
            <a:chExt cx="2981774" cy="484668"/>
          </a:xfrm>
        </p:grpSpPr>
        <p:cxnSp>
          <p:nvCxnSpPr>
            <p:cNvPr id="13" name="直接箭头连接符 12">
              <a:extLst>
                <a:ext uri="{FF2B5EF4-FFF2-40B4-BE49-F238E27FC236}">
                  <a16:creationId xmlns:a16="http://schemas.microsoft.com/office/drawing/2014/main" id="{7D3DB0CA-46F3-4C2B-9B65-6115261A051D}"/>
                </a:ext>
              </a:extLst>
            </p:cNvPr>
            <p:cNvCxnSpPr>
              <a:cxnSpLocks/>
              <a:endCxn id="65" idx="1"/>
            </p:cNvCxnSpPr>
            <p:nvPr/>
          </p:nvCxnSpPr>
          <p:spPr>
            <a:xfrm flipV="1">
              <a:off x="4632627" y="4869097"/>
              <a:ext cx="860376" cy="4846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41677ED4-D912-4200-A530-CD25A10341D5}"/>
                </a:ext>
              </a:extLst>
            </p:cNvPr>
            <p:cNvCxnSpPr>
              <a:cxnSpLocks/>
              <a:endCxn id="66" idx="3"/>
            </p:cNvCxnSpPr>
            <p:nvPr/>
          </p:nvCxnSpPr>
          <p:spPr>
            <a:xfrm flipH="1" flipV="1">
              <a:off x="6707775" y="4869095"/>
              <a:ext cx="906626" cy="4846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E0B69254-6E1D-4071-908C-A018F653DB22}"/>
              </a:ext>
            </a:extLst>
          </p:cNvPr>
          <p:cNvSpPr/>
          <p:nvPr/>
        </p:nvSpPr>
        <p:spPr>
          <a:xfrm>
            <a:off x="2982513" y="4015322"/>
            <a:ext cx="3212732" cy="742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mn-ea"/>
              </a:rPr>
              <a:t>网桥的接口在向其连接的网段转发帧时，会执行相应的媒体接入控制协议，对于共享式以太网就是</a:t>
            </a:r>
            <a:r>
              <a:rPr lang="en-US" altLang="zh-CN" sz="1350" b="1" dirty="0">
                <a:latin typeface="+mn-ea"/>
              </a:rPr>
              <a:t>CSMA/CD</a:t>
            </a:r>
            <a:r>
              <a:rPr lang="zh-CN" altLang="en-US" sz="1350" b="1" dirty="0">
                <a:latin typeface="+mn-ea"/>
              </a:rPr>
              <a:t>协议。</a:t>
            </a:r>
          </a:p>
        </p:txBody>
      </p:sp>
    </p:spTree>
    <p:custDataLst>
      <p:tags r:id="rId1"/>
    </p:custDataLst>
    <p:extLst>
      <p:ext uri="{BB962C8B-B14F-4D97-AF65-F5344CB8AC3E}">
        <p14:creationId xmlns:p14="http://schemas.microsoft.com/office/powerpoint/2010/main" val="3546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down)">
                                      <p:cBhvr>
                                        <p:cTn id="18" dur="500"/>
                                        <p:tgtEl>
                                          <p:spTgt spid="9"/>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38" name="组合 37">
            <a:extLst>
              <a:ext uri="{FF2B5EF4-FFF2-40B4-BE49-F238E27FC236}">
                <a16:creationId xmlns:a16="http://schemas.microsoft.com/office/drawing/2014/main" id="{CFB68A2B-0781-4769-8AAF-A6F04852D47E}"/>
              </a:ext>
            </a:extLst>
          </p:cNvPr>
          <p:cNvGrpSpPr/>
          <p:nvPr/>
        </p:nvGrpSpPr>
        <p:grpSpPr>
          <a:xfrm>
            <a:off x="228600" y="1187508"/>
            <a:ext cx="5313603" cy="3440049"/>
            <a:chOff x="2661621" y="1673847"/>
            <a:chExt cx="7084804" cy="4586732"/>
          </a:xfrm>
        </p:grpSpPr>
        <p:grpSp>
          <p:nvGrpSpPr>
            <p:cNvPr id="43" name="组合 42">
              <a:extLst>
                <a:ext uri="{FF2B5EF4-FFF2-40B4-BE49-F238E27FC236}">
                  <a16:creationId xmlns:a16="http://schemas.microsoft.com/office/drawing/2014/main" id="{8DA643BB-DB52-420F-BAA0-D571280E1B61}"/>
                </a:ext>
              </a:extLst>
            </p:cNvPr>
            <p:cNvGrpSpPr/>
            <p:nvPr/>
          </p:nvGrpSpPr>
          <p:grpSpPr>
            <a:xfrm rot="5400000">
              <a:off x="4253613" y="4945934"/>
              <a:ext cx="913192" cy="430886"/>
              <a:chOff x="2985607" y="3206933"/>
              <a:chExt cx="913192" cy="430886"/>
            </a:xfrm>
          </p:grpSpPr>
          <p:sp>
            <p:nvSpPr>
              <p:cNvPr id="44" name="标注: 右箭头 43">
                <a:extLst>
                  <a:ext uri="{FF2B5EF4-FFF2-40B4-BE49-F238E27FC236}">
                    <a16:creationId xmlns:a16="http://schemas.microsoft.com/office/drawing/2014/main" id="{193F925A-20FD-4AEB-9E2F-30338FEF7EAC}"/>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45" name="文本框 44">
                <a:extLst>
                  <a:ext uri="{FF2B5EF4-FFF2-40B4-BE49-F238E27FC236}">
                    <a16:creationId xmlns:a16="http://schemas.microsoft.com/office/drawing/2014/main" id="{E065D4A8-03AB-4367-915B-63FAB928549B}"/>
                  </a:ext>
                </a:extLst>
              </p:cNvPr>
              <p:cNvSpPr txBox="1"/>
              <p:nvPr/>
            </p:nvSpPr>
            <p:spPr>
              <a:xfrm>
                <a:off x="2985607"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46" name="组合 45">
              <a:extLst>
                <a:ext uri="{FF2B5EF4-FFF2-40B4-BE49-F238E27FC236}">
                  <a16:creationId xmlns:a16="http://schemas.microsoft.com/office/drawing/2014/main" id="{BC67FBC0-0AD2-4A85-B9D7-BAFA78096781}"/>
                </a:ext>
              </a:extLst>
            </p:cNvPr>
            <p:cNvGrpSpPr/>
            <p:nvPr/>
          </p:nvGrpSpPr>
          <p:grpSpPr>
            <a:xfrm rot="16200000">
              <a:off x="4258624" y="3612532"/>
              <a:ext cx="912153" cy="430886"/>
              <a:chOff x="2985605" y="3206933"/>
              <a:chExt cx="912153" cy="430886"/>
            </a:xfrm>
          </p:grpSpPr>
          <p:sp>
            <p:nvSpPr>
              <p:cNvPr id="47" name="标注: 右箭头 46">
                <a:extLst>
                  <a:ext uri="{FF2B5EF4-FFF2-40B4-BE49-F238E27FC236}">
                    <a16:creationId xmlns:a16="http://schemas.microsoft.com/office/drawing/2014/main" id="{AEE7173D-71C4-4C83-8E93-D152F9DD0913}"/>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48" name="文本框 47">
                <a:extLst>
                  <a:ext uri="{FF2B5EF4-FFF2-40B4-BE49-F238E27FC236}">
                    <a16:creationId xmlns:a16="http://schemas.microsoft.com/office/drawing/2014/main" id="{CE9C0A2A-77E1-4EA5-B441-33077F948EF7}"/>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49" name="组合 48">
              <a:extLst>
                <a:ext uri="{FF2B5EF4-FFF2-40B4-BE49-F238E27FC236}">
                  <a16:creationId xmlns:a16="http://schemas.microsoft.com/office/drawing/2014/main" id="{E48DADB0-8B5A-4D6F-9397-8700BF6D4C25}"/>
                </a:ext>
              </a:extLst>
            </p:cNvPr>
            <p:cNvGrpSpPr/>
            <p:nvPr/>
          </p:nvGrpSpPr>
          <p:grpSpPr>
            <a:xfrm>
              <a:off x="3340043" y="4076166"/>
              <a:ext cx="865007" cy="430887"/>
              <a:chOff x="3005340" y="3222321"/>
              <a:chExt cx="865007" cy="430887"/>
            </a:xfrm>
          </p:grpSpPr>
          <p:sp>
            <p:nvSpPr>
              <p:cNvPr id="50" name="标注: 右箭头 49">
                <a:extLst>
                  <a:ext uri="{FF2B5EF4-FFF2-40B4-BE49-F238E27FC236}">
                    <a16:creationId xmlns:a16="http://schemas.microsoft.com/office/drawing/2014/main" id="{495C2F78-12ED-4455-8A0C-04A847243872}"/>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51" name="文本框 50">
                <a:extLst>
                  <a:ext uri="{FF2B5EF4-FFF2-40B4-BE49-F238E27FC236}">
                    <a16:creationId xmlns:a16="http://schemas.microsoft.com/office/drawing/2014/main" id="{74B24FB3-E14E-4CEE-8B3B-8FE3107D33FB}"/>
                  </a:ext>
                </a:extLst>
              </p:cNvPr>
              <p:cNvSpPr txBox="1"/>
              <p:nvPr/>
            </p:nvSpPr>
            <p:spPr>
              <a:xfrm>
                <a:off x="3005340" y="3222321"/>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52" name="组合 51">
              <a:extLst>
                <a:ext uri="{FF2B5EF4-FFF2-40B4-BE49-F238E27FC236}">
                  <a16:creationId xmlns:a16="http://schemas.microsoft.com/office/drawing/2014/main" id="{FFB2ACF5-BB8E-4122-8F40-40567227772B}"/>
                </a:ext>
              </a:extLst>
            </p:cNvPr>
            <p:cNvGrpSpPr/>
            <p:nvPr/>
          </p:nvGrpSpPr>
          <p:grpSpPr>
            <a:xfrm>
              <a:off x="4892679" y="4073985"/>
              <a:ext cx="907293" cy="430887"/>
              <a:chOff x="2985606" y="3222321"/>
              <a:chExt cx="907293" cy="430887"/>
            </a:xfrm>
          </p:grpSpPr>
          <p:sp>
            <p:nvSpPr>
              <p:cNvPr id="53" name="标注: 右箭头 52">
                <a:extLst>
                  <a:ext uri="{FF2B5EF4-FFF2-40B4-BE49-F238E27FC236}">
                    <a16:creationId xmlns:a16="http://schemas.microsoft.com/office/drawing/2014/main" id="{1EF3CD9E-8A80-45A6-8F3C-8F9830729A60}"/>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54" name="文本框 53">
                <a:extLst>
                  <a:ext uri="{FF2B5EF4-FFF2-40B4-BE49-F238E27FC236}">
                    <a16:creationId xmlns:a16="http://schemas.microsoft.com/office/drawing/2014/main" id="{2936525C-54A8-46A9-8399-BDB919E89187}"/>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55" name="组合 54">
              <a:extLst>
                <a:ext uri="{FF2B5EF4-FFF2-40B4-BE49-F238E27FC236}">
                  <a16:creationId xmlns:a16="http://schemas.microsoft.com/office/drawing/2014/main" id="{EB222AD6-C891-4124-A3D5-D6BE8E30CAD9}"/>
                </a:ext>
              </a:extLst>
            </p:cNvPr>
            <p:cNvGrpSpPr/>
            <p:nvPr/>
          </p:nvGrpSpPr>
          <p:grpSpPr>
            <a:xfrm>
              <a:off x="6551113" y="4069185"/>
              <a:ext cx="907289" cy="430887"/>
              <a:chOff x="2992184" y="3222321"/>
              <a:chExt cx="907289" cy="430887"/>
            </a:xfrm>
          </p:grpSpPr>
          <p:sp>
            <p:nvSpPr>
              <p:cNvPr id="56" name="标注: 右箭头 55">
                <a:extLst>
                  <a:ext uri="{FF2B5EF4-FFF2-40B4-BE49-F238E27FC236}">
                    <a16:creationId xmlns:a16="http://schemas.microsoft.com/office/drawing/2014/main" id="{4F55678D-F55D-459D-832D-AFAFEA750485}"/>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57" name="文本框 56">
                <a:extLst>
                  <a:ext uri="{FF2B5EF4-FFF2-40B4-BE49-F238E27FC236}">
                    <a16:creationId xmlns:a16="http://schemas.microsoft.com/office/drawing/2014/main" id="{92BAD1BC-713C-4241-ACE8-414ACE04FD50}"/>
                  </a:ext>
                </a:extLst>
              </p:cNvPr>
              <p:cNvSpPr txBox="1"/>
              <p:nvPr/>
            </p:nvSpPr>
            <p:spPr>
              <a:xfrm>
                <a:off x="2992184" y="3222321"/>
                <a:ext cx="907289"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58" name="组合 57">
              <a:extLst>
                <a:ext uri="{FF2B5EF4-FFF2-40B4-BE49-F238E27FC236}">
                  <a16:creationId xmlns:a16="http://schemas.microsoft.com/office/drawing/2014/main" id="{F37AEB90-5034-44B3-9668-03AF4EC959B4}"/>
                </a:ext>
              </a:extLst>
            </p:cNvPr>
            <p:cNvGrpSpPr/>
            <p:nvPr/>
          </p:nvGrpSpPr>
          <p:grpSpPr>
            <a:xfrm>
              <a:off x="8100075" y="4064402"/>
              <a:ext cx="886815" cy="430887"/>
              <a:chOff x="2992184" y="3222321"/>
              <a:chExt cx="886815" cy="430887"/>
            </a:xfrm>
          </p:grpSpPr>
          <p:sp>
            <p:nvSpPr>
              <p:cNvPr id="59" name="标注: 右箭头 58">
                <a:extLst>
                  <a:ext uri="{FF2B5EF4-FFF2-40B4-BE49-F238E27FC236}">
                    <a16:creationId xmlns:a16="http://schemas.microsoft.com/office/drawing/2014/main" id="{BC7FDCC4-2E20-4684-B30B-3B7D136B0C65}"/>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60" name="文本框 59">
                <a:extLst>
                  <a:ext uri="{FF2B5EF4-FFF2-40B4-BE49-F238E27FC236}">
                    <a16:creationId xmlns:a16="http://schemas.microsoft.com/office/drawing/2014/main" id="{230C963D-169B-48FF-9BFA-9B51382770BF}"/>
                  </a:ext>
                </a:extLst>
              </p:cNvPr>
              <p:cNvSpPr txBox="1"/>
              <p:nvPr/>
            </p:nvSpPr>
            <p:spPr>
              <a:xfrm>
                <a:off x="2992184" y="3222321"/>
                <a:ext cx="886815"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61" name="组合 60">
              <a:extLst>
                <a:ext uri="{FF2B5EF4-FFF2-40B4-BE49-F238E27FC236}">
                  <a16:creationId xmlns:a16="http://schemas.microsoft.com/office/drawing/2014/main" id="{F09EC1FC-1ACE-4C40-B7F7-42CEF06ACEE0}"/>
                </a:ext>
              </a:extLst>
            </p:cNvPr>
            <p:cNvGrpSpPr/>
            <p:nvPr/>
          </p:nvGrpSpPr>
          <p:grpSpPr>
            <a:xfrm rot="16200000">
              <a:off x="7551507" y="3599689"/>
              <a:ext cx="899623" cy="430886"/>
              <a:chOff x="2992183" y="3206933"/>
              <a:chExt cx="899623" cy="430886"/>
            </a:xfrm>
          </p:grpSpPr>
          <p:sp>
            <p:nvSpPr>
              <p:cNvPr id="62" name="标注: 右箭头 61">
                <a:extLst>
                  <a:ext uri="{FF2B5EF4-FFF2-40B4-BE49-F238E27FC236}">
                    <a16:creationId xmlns:a16="http://schemas.microsoft.com/office/drawing/2014/main" id="{DAA46CB8-EE36-4171-9686-CEE2B91C66A7}"/>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63" name="文本框 62">
                <a:extLst>
                  <a:ext uri="{FF2B5EF4-FFF2-40B4-BE49-F238E27FC236}">
                    <a16:creationId xmlns:a16="http://schemas.microsoft.com/office/drawing/2014/main" id="{D333980A-A4CE-4D19-8F9B-B7AA6E06FE78}"/>
                  </a:ext>
                </a:extLst>
              </p:cNvPr>
              <p:cNvSpPr txBox="1"/>
              <p:nvPr/>
            </p:nvSpPr>
            <p:spPr>
              <a:xfrm>
                <a:off x="2992183" y="3206933"/>
                <a:ext cx="899623"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64" name="组合 63">
              <a:extLst>
                <a:ext uri="{FF2B5EF4-FFF2-40B4-BE49-F238E27FC236}">
                  <a16:creationId xmlns:a16="http://schemas.microsoft.com/office/drawing/2014/main" id="{BA1E99BE-D64A-4333-930E-FCA775095C72}"/>
                </a:ext>
              </a:extLst>
            </p:cNvPr>
            <p:cNvGrpSpPr/>
            <p:nvPr/>
          </p:nvGrpSpPr>
          <p:grpSpPr>
            <a:xfrm rot="5400000">
              <a:off x="7568815" y="4935527"/>
              <a:ext cx="865005" cy="430886"/>
              <a:chOff x="3005342" y="3206934"/>
              <a:chExt cx="865005" cy="430886"/>
            </a:xfrm>
          </p:grpSpPr>
          <p:sp>
            <p:nvSpPr>
              <p:cNvPr id="65" name="标注: 右箭头 64">
                <a:extLst>
                  <a:ext uri="{FF2B5EF4-FFF2-40B4-BE49-F238E27FC236}">
                    <a16:creationId xmlns:a16="http://schemas.microsoft.com/office/drawing/2014/main" id="{479F3FA6-1A0E-4FC3-B1F8-DBA062922BF5}"/>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66" name="文本框 65">
                <a:extLst>
                  <a:ext uri="{FF2B5EF4-FFF2-40B4-BE49-F238E27FC236}">
                    <a16:creationId xmlns:a16="http://schemas.microsoft.com/office/drawing/2014/main" id="{4A7EAA09-9A73-4873-88EA-6C5A7315C4E1}"/>
                  </a:ext>
                </a:extLst>
              </p:cNvPr>
              <p:cNvSpPr txBox="1"/>
              <p:nvPr/>
            </p:nvSpPr>
            <p:spPr>
              <a:xfrm>
                <a:off x="3005342" y="3206934"/>
                <a:ext cx="853459"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cxnSp>
          <p:nvCxnSpPr>
            <p:cNvPr id="67" name="直接连接符 66">
              <a:extLst>
                <a:ext uri="{FF2B5EF4-FFF2-40B4-BE49-F238E27FC236}">
                  <a16:creationId xmlns:a16="http://schemas.microsoft.com/office/drawing/2014/main" id="{958D2B7E-7B8C-469D-85AE-C03B79E986AB}"/>
                </a:ext>
              </a:extLst>
            </p:cNvPr>
            <p:cNvCxnSpPr>
              <a:cxnSpLocks/>
            </p:cNvCxnSpPr>
            <p:nvPr/>
          </p:nvCxnSpPr>
          <p:spPr>
            <a:xfrm>
              <a:off x="2894504" y="4476276"/>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C6665A7-45F3-4C4B-8225-88D738C43FE0}"/>
                </a:ext>
              </a:extLst>
            </p:cNvPr>
            <p:cNvCxnSpPr>
              <a:cxnSpLocks/>
            </p:cNvCxnSpPr>
            <p:nvPr/>
          </p:nvCxnSpPr>
          <p:spPr>
            <a:xfrm>
              <a:off x="6199717" y="4476276"/>
              <a:ext cx="3471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FD7B7014-1525-48C4-8F7D-8CE584C9DEB5}"/>
                </a:ext>
              </a:extLst>
            </p:cNvPr>
            <p:cNvGrpSpPr/>
            <p:nvPr/>
          </p:nvGrpSpPr>
          <p:grpSpPr>
            <a:xfrm>
              <a:off x="2661621" y="2732953"/>
              <a:ext cx="2176953" cy="3466250"/>
              <a:chOff x="1582761" y="2975188"/>
              <a:chExt cx="2176953" cy="3466250"/>
            </a:xfrm>
          </p:grpSpPr>
          <p:cxnSp>
            <p:nvCxnSpPr>
              <p:cNvPr id="70" name="直接连接符 69">
                <a:extLst>
                  <a:ext uri="{FF2B5EF4-FFF2-40B4-BE49-F238E27FC236}">
                    <a16:creationId xmlns:a16="http://schemas.microsoft.com/office/drawing/2014/main" id="{96C22264-65F7-453C-BA4D-083872DEA6A9}"/>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5327F1D-885F-41B1-ACA4-CABA46B6A283}"/>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2" name="图片 71" descr="文本&#10;&#10;描述已自动生成">
                <a:extLst>
                  <a:ext uri="{FF2B5EF4-FFF2-40B4-BE49-F238E27FC236}">
                    <a16:creationId xmlns:a16="http://schemas.microsoft.com/office/drawing/2014/main" id="{DBB44494-E875-4B79-80CD-572339F21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73" name="文本框 72">
                <a:extLst>
                  <a:ext uri="{FF2B5EF4-FFF2-40B4-BE49-F238E27FC236}">
                    <a16:creationId xmlns:a16="http://schemas.microsoft.com/office/drawing/2014/main" id="{A8AC9FC8-8453-443A-B4C9-C34093CA9F39}"/>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74" name="组合 73">
                <a:extLst>
                  <a:ext uri="{FF2B5EF4-FFF2-40B4-BE49-F238E27FC236}">
                    <a16:creationId xmlns:a16="http://schemas.microsoft.com/office/drawing/2014/main" id="{A7369385-20D4-4A68-B5CA-8BBFCBE32C1C}"/>
                  </a:ext>
                </a:extLst>
              </p:cNvPr>
              <p:cNvGrpSpPr/>
              <p:nvPr/>
            </p:nvGrpSpPr>
            <p:grpSpPr>
              <a:xfrm>
                <a:off x="3070879" y="2975188"/>
                <a:ext cx="688835" cy="666249"/>
                <a:chOff x="3393222" y="2975188"/>
                <a:chExt cx="688835" cy="666249"/>
              </a:xfrm>
            </p:grpSpPr>
            <p:pic>
              <p:nvPicPr>
                <p:cNvPr id="81" name="图形 10">
                  <a:extLst>
                    <a:ext uri="{FF2B5EF4-FFF2-40B4-BE49-F238E27FC236}">
                      <a16:creationId xmlns:a16="http://schemas.microsoft.com/office/drawing/2014/main" id="{9E70CBC3-8324-4B76-8022-1CFA6A68D4D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82" name="文本框 81">
                  <a:extLst>
                    <a:ext uri="{FF2B5EF4-FFF2-40B4-BE49-F238E27FC236}">
                      <a16:creationId xmlns:a16="http://schemas.microsoft.com/office/drawing/2014/main" id="{B8B1E9CE-4D0C-48D4-9CDA-19EADDCA0A4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75" name="组合 74">
                <a:extLst>
                  <a:ext uri="{FF2B5EF4-FFF2-40B4-BE49-F238E27FC236}">
                    <a16:creationId xmlns:a16="http://schemas.microsoft.com/office/drawing/2014/main" id="{A5C0A03C-0F70-4FBF-98A7-62ECC8FA0154}"/>
                  </a:ext>
                </a:extLst>
              </p:cNvPr>
              <p:cNvGrpSpPr/>
              <p:nvPr/>
            </p:nvGrpSpPr>
            <p:grpSpPr>
              <a:xfrm>
                <a:off x="1582761" y="4226630"/>
                <a:ext cx="688835" cy="666249"/>
                <a:chOff x="3393222" y="2975188"/>
                <a:chExt cx="688835" cy="666249"/>
              </a:xfrm>
            </p:grpSpPr>
            <p:pic>
              <p:nvPicPr>
                <p:cNvPr id="79" name="图形 10">
                  <a:extLst>
                    <a:ext uri="{FF2B5EF4-FFF2-40B4-BE49-F238E27FC236}">
                      <a16:creationId xmlns:a16="http://schemas.microsoft.com/office/drawing/2014/main" id="{5BC46A19-940E-460C-9F07-BC304D104B7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80" name="文本框 79">
                  <a:extLst>
                    <a:ext uri="{FF2B5EF4-FFF2-40B4-BE49-F238E27FC236}">
                      <a16:creationId xmlns:a16="http://schemas.microsoft.com/office/drawing/2014/main" id="{3D933D44-18E4-47EA-9746-5AA50937D249}"/>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76" name="组合 75">
                <a:extLst>
                  <a:ext uri="{FF2B5EF4-FFF2-40B4-BE49-F238E27FC236}">
                    <a16:creationId xmlns:a16="http://schemas.microsoft.com/office/drawing/2014/main" id="{2BA76214-01F8-4AFA-8B3E-76DA763E5E95}"/>
                  </a:ext>
                </a:extLst>
              </p:cNvPr>
              <p:cNvGrpSpPr/>
              <p:nvPr/>
            </p:nvGrpSpPr>
            <p:grpSpPr>
              <a:xfrm>
                <a:off x="2999378" y="5775189"/>
                <a:ext cx="688835" cy="666249"/>
                <a:chOff x="3393222" y="2975188"/>
                <a:chExt cx="688835" cy="666249"/>
              </a:xfrm>
            </p:grpSpPr>
            <p:pic>
              <p:nvPicPr>
                <p:cNvPr id="77" name="图形 10">
                  <a:extLst>
                    <a:ext uri="{FF2B5EF4-FFF2-40B4-BE49-F238E27FC236}">
                      <a16:creationId xmlns:a16="http://schemas.microsoft.com/office/drawing/2014/main" id="{8F205B27-42F0-4E34-9D66-C0828AE33C4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78" name="文本框 77">
                  <a:extLst>
                    <a:ext uri="{FF2B5EF4-FFF2-40B4-BE49-F238E27FC236}">
                      <a16:creationId xmlns:a16="http://schemas.microsoft.com/office/drawing/2014/main" id="{6FADEBCE-2601-4EAF-B6E1-742ECCD12585}"/>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83" name="组合 82">
              <a:extLst>
                <a:ext uri="{FF2B5EF4-FFF2-40B4-BE49-F238E27FC236}">
                  <a16:creationId xmlns:a16="http://schemas.microsoft.com/office/drawing/2014/main" id="{1ED9F84A-BC7D-4CB2-8093-46F9DCCAB6AA}"/>
                </a:ext>
              </a:extLst>
            </p:cNvPr>
            <p:cNvGrpSpPr/>
            <p:nvPr/>
          </p:nvGrpSpPr>
          <p:grpSpPr>
            <a:xfrm>
              <a:off x="6754020" y="2732953"/>
              <a:ext cx="2992405" cy="3466250"/>
              <a:chOff x="7727618" y="2975188"/>
              <a:chExt cx="2992405" cy="3466250"/>
            </a:xfrm>
          </p:grpSpPr>
          <p:cxnSp>
            <p:nvCxnSpPr>
              <p:cNvPr id="84" name="直接连接符 83">
                <a:extLst>
                  <a:ext uri="{FF2B5EF4-FFF2-40B4-BE49-F238E27FC236}">
                    <a16:creationId xmlns:a16="http://schemas.microsoft.com/office/drawing/2014/main" id="{0A9C0FCF-71FA-4A32-88DA-3B2E7F936230}"/>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片 85" descr="文本&#10;&#10;描述已自动生成">
                <a:extLst>
                  <a:ext uri="{FF2B5EF4-FFF2-40B4-BE49-F238E27FC236}">
                    <a16:creationId xmlns:a16="http://schemas.microsoft.com/office/drawing/2014/main" id="{D990FC9F-B30A-4110-B716-E8DF74D56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87" name="文本框 86">
                <a:extLst>
                  <a:ext uri="{FF2B5EF4-FFF2-40B4-BE49-F238E27FC236}">
                    <a16:creationId xmlns:a16="http://schemas.microsoft.com/office/drawing/2014/main" id="{F8E1B9CD-7AA1-45EF-9E0F-C2B6B00DD193}"/>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88" name="组合 87">
                <a:extLst>
                  <a:ext uri="{FF2B5EF4-FFF2-40B4-BE49-F238E27FC236}">
                    <a16:creationId xmlns:a16="http://schemas.microsoft.com/office/drawing/2014/main" id="{4DC1914A-82FA-4556-851E-3A988919AE4E}"/>
                  </a:ext>
                </a:extLst>
              </p:cNvPr>
              <p:cNvGrpSpPr/>
              <p:nvPr/>
            </p:nvGrpSpPr>
            <p:grpSpPr>
              <a:xfrm>
                <a:off x="8402874" y="2975188"/>
                <a:ext cx="688835" cy="666249"/>
                <a:chOff x="3393222" y="2975188"/>
                <a:chExt cx="688835" cy="666249"/>
              </a:xfrm>
            </p:grpSpPr>
            <p:pic>
              <p:nvPicPr>
                <p:cNvPr id="95" name="图形 10">
                  <a:extLst>
                    <a:ext uri="{FF2B5EF4-FFF2-40B4-BE49-F238E27FC236}">
                      <a16:creationId xmlns:a16="http://schemas.microsoft.com/office/drawing/2014/main" id="{F0606FBE-3F54-4FB0-9FCC-3C4126AA68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96" name="文本框 95">
                  <a:extLst>
                    <a:ext uri="{FF2B5EF4-FFF2-40B4-BE49-F238E27FC236}">
                      <a16:creationId xmlns:a16="http://schemas.microsoft.com/office/drawing/2014/main" id="{D44BEFB6-01EE-4324-A0AA-848C5BBDEF5B}"/>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89" name="组合 88">
                <a:extLst>
                  <a:ext uri="{FF2B5EF4-FFF2-40B4-BE49-F238E27FC236}">
                    <a16:creationId xmlns:a16="http://schemas.microsoft.com/office/drawing/2014/main" id="{66063A2F-AE18-4AD2-924A-F56F83F18F02}"/>
                  </a:ext>
                </a:extLst>
              </p:cNvPr>
              <p:cNvGrpSpPr/>
              <p:nvPr/>
            </p:nvGrpSpPr>
            <p:grpSpPr>
              <a:xfrm>
                <a:off x="8301585" y="5775189"/>
                <a:ext cx="688835" cy="666249"/>
                <a:chOff x="3393222" y="2975188"/>
                <a:chExt cx="688835" cy="666249"/>
              </a:xfrm>
            </p:grpSpPr>
            <p:pic>
              <p:nvPicPr>
                <p:cNvPr id="93" name="图形 10">
                  <a:extLst>
                    <a:ext uri="{FF2B5EF4-FFF2-40B4-BE49-F238E27FC236}">
                      <a16:creationId xmlns:a16="http://schemas.microsoft.com/office/drawing/2014/main" id="{F52F94DD-F75A-4FC8-851F-CC52FA72DE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94" name="文本框 93">
                  <a:extLst>
                    <a:ext uri="{FF2B5EF4-FFF2-40B4-BE49-F238E27FC236}">
                      <a16:creationId xmlns:a16="http://schemas.microsoft.com/office/drawing/2014/main" id="{D007B99F-664B-402B-A9B2-FE0E3E6A634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90" name="组合 89">
                <a:extLst>
                  <a:ext uri="{FF2B5EF4-FFF2-40B4-BE49-F238E27FC236}">
                    <a16:creationId xmlns:a16="http://schemas.microsoft.com/office/drawing/2014/main" id="{351189F4-14D5-4EF8-9337-E71151AD6405}"/>
                  </a:ext>
                </a:extLst>
              </p:cNvPr>
              <p:cNvGrpSpPr/>
              <p:nvPr/>
            </p:nvGrpSpPr>
            <p:grpSpPr>
              <a:xfrm>
                <a:off x="10031188" y="4252461"/>
                <a:ext cx="688835" cy="666249"/>
                <a:chOff x="3459418" y="2962115"/>
                <a:chExt cx="688835" cy="666249"/>
              </a:xfrm>
            </p:grpSpPr>
            <p:pic>
              <p:nvPicPr>
                <p:cNvPr id="91" name="图形 10">
                  <a:extLst>
                    <a:ext uri="{FF2B5EF4-FFF2-40B4-BE49-F238E27FC236}">
                      <a16:creationId xmlns:a16="http://schemas.microsoft.com/office/drawing/2014/main" id="{7FBB380D-C1D5-4E31-B0A0-F4F2C9634A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59418" y="2962115"/>
                  <a:ext cx="688835" cy="666249"/>
                </a:xfrm>
                <a:prstGeom prst="rect">
                  <a:avLst/>
                </a:prstGeom>
              </p:spPr>
            </p:pic>
            <p:sp>
              <p:nvSpPr>
                <p:cNvPr id="92" name="文本框 91">
                  <a:extLst>
                    <a:ext uri="{FF2B5EF4-FFF2-40B4-BE49-F238E27FC236}">
                      <a16:creationId xmlns:a16="http://schemas.microsoft.com/office/drawing/2014/main" id="{51042652-E96C-4248-8CF1-E3CF9F6EBBBA}"/>
                    </a:ext>
                  </a:extLst>
                </p:cNvPr>
                <p:cNvSpPr txBox="1"/>
                <p:nvPr/>
              </p:nvSpPr>
              <p:spPr>
                <a:xfrm>
                  <a:off x="3725769" y="2996260"/>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97" name="组合 96">
              <a:extLst>
                <a:ext uri="{FF2B5EF4-FFF2-40B4-BE49-F238E27FC236}">
                  <a16:creationId xmlns:a16="http://schemas.microsoft.com/office/drawing/2014/main" id="{9EB07432-7F2F-492B-A71F-516ACDA61914}"/>
                </a:ext>
              </a:extLst>
            </p:cNvPr>
            <p:cNvGrpSpPr/>
            <p:nvPr/>
          </p:nvGrpSpPr>
          <p:grpSpPr>
            <a:xfrm>
              <a:off x="5493003" y="4176277"/>
              <a:ext cx="1214772" cy="1151474"/>
              <a:chOff x="5493003" y="4418512"/>
              <a:chExt cx="1214772" cy="1151474"/>
            </a:xfrm>
          </p:grpSpPr>
          <p:grpSp>
            <p:nvGrpSpPr>
              <p:cNvPr id="98" name="组合 97">
                <a:extLst>
                  <a:ext uri="{FF2B5EF4-FFF2-40B4-BE49-F238E27FC236}">
                    <a16:creationId xmlns:a16="http://schemas.microsoft.com/office/drawing/2014/main" id="{198581D3-B8A2-4059-895E-321EDE239421}"/>
                  </a:ext>
                </a:extLst>
              </p:cNvPr>
              <p:cNvGrpSpPr/>
              <p:nvPr/>
            </p:nvGrpSpPr>
            <p:grpSpPr>
              <a:xfrm>
                <a:off x="5758936" y="4418512"/>
                <a:ext cx="694865" cy="1151474"/>
                <a:chOff x="5748567" y="4622444"/>
                <a:chExt cx="694865" cy="1151474"/>
              </a:xfrm>
            </p:grpSpPr>
            <p:pic>
              <p:nvPicPr>
                <p:cNvPr id="101" name="图片 100" descr="图片包含 图标&#10;&#10;描述已自动生成">
                  <a:extLst>
                    <a:ext uri="{FF2B5EF4-FFF2-40B4-BE49-F238E27FC236}">
                      <a16:creationId xmlns:a16="http://schemas.microsoft.com/office/drawing/2014/main" id="{C91588EB-0F9E-46E5-881C-9B91BEDD6E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102" name="文本框 101">
                  <a:extLst>
                    <a:ext uri="{FF2B5EF4-FFF2-40B4-BE49-F238E27FC236}">
                      <a16:creationId xmlns:a16="http://schemas.microsoft.com/office/drawing/2014/main" id="{3D5F5236-6809-4A4F-BC68-AEFBAED2F61D}"/>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99" name="文本框 98">
                <a:extLst>
                  <a:ext uri="{FF2B5EF4-FFF2-40B4-BE49-F238E27FC236}">
                    <a16:creationId xmlns:a16="http://schemas.microsoft.com/office/drawing/2014/main" id="{90C79B13-4060-4880-A79F-603297891806}"/>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100" name="文本框 99">
                <a:extLst>
                  <a:ext uri="{FF2B5EF4-FFF2-40B4-BE49-F238E27FC236}">
                    <a16:creationId xmlns:a16="http://schemas.microsoft.com/office/drawing/2014/main" id="{48745D0E-6C8E-4CBD-91E2-80040D9C71D9}"/>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pic>
          <p:nvPicPr>
            <p:cNvPr id="103" name="图片 102" descr="表格&#10;&#10;描述已自动生成">
              <a:extLst>
                <a:ext uri="{FF2B5EF4-FFF2-40B4-BE49-F238E27FC236}">
                  <a16:creationId xmlns:a16="http://schemas.microsoft.com/office/drawing/2014/main" id="{1DB0DF2C-C1A8-43BE-84BA-4ED6297C72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6955" y="1673847"/>
              <a:ext cx="1427032" cy="2327586"/>
            </a:xfrm>
            <a:prstGeom prst="rect">
              <a:avLst/>
            </a:prstGeom>
          </p:spPr>
        </p:pic>
        <p:sp>
          <p:nvSpPr>
            <p:cNvPr id="104" name="文本框 103">
              <a:extLst>
                <a:ext uri="{FF2B5EF4-FFF2-40B4-BE49-F238E27FC236}">
                  <a16:creationId xmlns:a16="http://schemas.microsoft.com/office/drawing/2014/main" id="{F984E917-97B0-435F-AA6E-3A2811BBB2A5}"/>
                </a:ext>
              </a:extLst>
            </p:cNvPr>
            <p:cNvSpPr txBox="1"/>
            <p:nvPr/>
          </p:nvSpPr>
          <p:spPr>
            <a:xfrm>
              <a:off x="3877010" y="3306115"/>
              <a:ext cx="688835" cy="677108"/>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5" name="文本框 104">
              <a:extLst>
                <a:ext uri="{FF2B5EF4-FFF2-40B4-BE49-F238E27FC236}">
                  <a16:creationId xmlns:a16="http://schemas.microsoft.com/office/drawing/2014/main" id="{ED86D503-7DEC-4BDC-9B49-2BD035890154}"/>
                </a:ext>
              </a:extLst>
            </p:cNvPr>
            <p:cNvSpPr txBox="1"/>
            <p:nvPr/>
          </p:nvSpPr>
          <p:spPr>
            <a:xfrm>
              <a:off x="3877010" y="5214140"/>
              <a:ext cx="688835" cy="677108"/>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6" name="iconfont-11673-5560710">
              <a:extLst>
                <a:ext uri="{FF2B5EF4-FFF2-40B4-BE49-F238E27FC236}">
                  <a16:creationId xmlns:a16="http://schemas.microsoft.com/office/drawing/2014/main" id="{482D4337-316E-45D5-A917-370AF19AB849}"/>
                </a:ext>
              </a:extLst>
            </p:cNvPr>
            <p:cNvSpPr/>
            <p:nvPr/>
          </p:nvSpPr>
          <p:spPr>
            <a:xfrm>
              <a:off x="5838931" y="2962388"/>
              <a:ext cx="400111" cy="400111"/>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iconfont-10043-4933455">
              <a:extLst>
                <a:ext uri="{FF2B5EF4-FFF2-40B4-BE49-F238E27FC236}">
                  <a16:creationId xmlns:a16="http://schemas.microsoft.com/office/drawing/2014/main" id="{4D8589AD-A650-4372-ACBE-1468D4B40ECF}"/>
                </a:ext>
              </a:extLst>
            </p:cNvPr>
            <p:cNvSpPr/>
            <p:nvPr/>
          </p:nvSpPr>
          <p:spPr>
            <a:xfrm>
              <a:off x="5412853" y="2960588"/>
              <a:ext cx="246831" cy="246831"/>
            </a:xfrm>
            <a:custGeom>
              <a:avLst/>
              <a:gdLst>
                <a:gd name="T0" fmla="*/ 9765 w 10164"/>
                <a:gd name="T1" fmla="*/ 3104 h 10164"/>
                <a:gd name="T2" fmla="*/ 8675 w 10164"/>
                <a:gd name="T3" fmla="*/ 1488 h 10164"/>
                <a:gd name="T4" fmla="*/ 7060 w 10164"/>
                <a:gd name="T5" fmla="*/ 399 h 10164"/>
                <a:gd name="T6" fmla="*/ 5082 w 10164"/>
                <a:gd name="T7" fmla="*/ 0 h 10164"/>
                <a:gd name="T8" fmla="*/ 3103 w 10164"/>
                <a:gd name="T9" fmla="*/ 399 h 10164"/>
                <a:gd name="T10" fmla="*/ 1488 w 10164"/>
                <a:gd name="T11" fmla="*/ 1488 h 10164"/>
                <a:gd name="T12" fmla="*/ 398 w 10164"/>
                <a:gd name="T13" fmla="*/ 3104 h 10164"/>
                <a:gd name="T14" fmla="*/ 0 w 10164"/>
                <a:gd name="T15" fmla="*/ 5082 h 10164"/>
                <a:gd name="T16" fmla="*/ 398 w 10164"/>
                <a:gd name="T17" fmla="*/ 7060 h 10164"/>
                <a:gd name="T18" fmla="*/ 1488 w 10164"/>
                <a:gd name="T19" fmla="*/ 8676 h 10164"/>
                <a:gd name="T20" fmla="*/ 3103 w 10164"/>
                <a:gd name="T21" fmla="*/ 9765 h 10164"/>
                <a:gd name="T22" fmla="*/ 5082 w 10164"/>
                <a:gd name="T23" fmla="*/ 10164 h 10164"/>
                <a:gd name="T24" fmla="*/ 7060 w 10164"/>
                <a:gd name="T25" fmla="*/ 9765 h 10164"/>
                <a:gd name="T26" fmla="*/ 8675 w 10164"/>
                <a:gd name="T27" fmla="*/ 8676 h 10164"/>
                <a:gd name="T28" fmla="*/ 9765 w 10164"/>
                <a:gd name="T29" fmla="*/ 7060 h 10164"/>
                <a:gd name="T30" fmla="*/ 10164 w 10164"/>
                <a:gd name="T31" fmla="*/ 5082 h 10164"/>
                <a:gd name="T32" fmla="*/ 9765 w 10164"/>
                <a:gd name="T33" fmla="*/ 3104 h 10164"/>
                <a:gd name="T34" fmla="*/ 7929 w 10164"/>
                <a:gd name="T35" fmla="*/ 3706 h 10164"/>
                <a:gd name="T36" fmla="*/ 4426 w 10164"/>
                <a:gd name="T37" fmla="*/ 7209 h 10164"/>
                <a:gd name="T38" fmla="*/ 3912 w 10164"/>
                <a:gd name="T39" fmla="*/ 7209 h 10164"/>
                <a:gd name="T40" fmla="*/ 2122 w 10164"/>
                <a:gd name="T41" fmla="*/ 5419 h 10164"/>
                <a:gd name="T42" fmla="*/ 2122 w 10164"/>
                <a:gd name="T43" fmla="*/ 4904 h 10164"/>
                <a:gd name="T44" fmla="*/ 2636 w 10164"/>
                <a:gd name="T45" fmla="*/ 4904 h 10164"/>
                <a:gd name="T46" fmla="*/ 4168 w 10164"/>
                <a:gd name="T47" fmla="*/ 6437 h 10164"/>
                <a:gd name="T48" fmla="*/ 7413 w 10164"/>
                <a:gd name="T49" fmla="*/ 3192 h 10164"/>
                <a:gd name="T50" fmla="*/ 7928 w 10164"/>
                <a:gd name="T51" fmla="*/ 3192 h 10164"/>
                <a:gd name="T52" fmla="*/ 7929 w 10164"/>
                <a:gd name="T53" fmla="*/ 3706 h 10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4" h="10164">
                  <a:moveTo>
                    <a:pt x="9765" y="3104"/>
                  </a:moveTo>
                  <a:cubicBezTo>
                    <a:pt x="9508" y="2499"/>
                    <a:pt x="9143" y="1955"/>
                    <a:pt x="8675" y="1488"/>
                  </a:cubicBezTo>
                  <a:cubicBezTo>
                    <a:pt x="8208" y="1021"/>
                    <a:pt x="7665" y="655"/>
                    <a:pt x="7060" y="399"/>
                  </a:cubicBezTo>
                  <a:cubicBezTo>
                    <a:pt x="6433" y="133"/>
                    <a:pt x="5767" y="0"/>
                    <a:pt x="5082" y="0"/>
                  </a:cubicBezTo>
                  <a:cubicBezTo>
                    <a:pt x="4396" y="0"/>
                    <a:pt x="3730" y="135"/>
                    <a:pt x="3103" y="399"/>
                  </a:cubicBezTo>
                  <a:cubicBezTo>
                    <a:pt x="2498" y="655"/>
                    <a:pt x="1955" y="1021"/>
                    <a:pt x="1488" y="1488"/>
                  </a:cubicBezTo>
                  <a:cubicBezTo>
                    <a:pt x="1020" y="1955"/>
                    <a:pt x="655" y="2499"/>
                    <a:pt x="398" y="3104"/>
                  </a:cubicBezTo>
                  <a:cubicBezTo>
                    <a:pt x="133" y="3730"/>
                    <a:pt x="0" y="4396"/>
                    <a:pt x="0" y="5082"/>
                  </a:cubicBezTo>
                  <a:cubicBezTo>
                    <a:pt x="0" y="5768"/>
                    <a:pt x="135" y="6434"/>
                    <a:pt x="398" y="7060"/>
                  </a:cubicBezTo>
                  <a:cubicBezTo>
                    <a:pt x="655" y="7666"/>
                    <a:pt x="1020" y="8209"/>
                    <a:pt x="1488" y="8676"/>
                  </a:cubicBezTo>
                  <a:cubicBezTo>
                    <a:pt x="1955" y="9143"/>
                    <a:pt x="2498" y="9509"/>
                    <a:pt x="3103" y="9765"/>
                  </a:cubicBezTo>
                  <a:cubicBezTo>
                    <a:pt x="3730" y="10031"/>
                    <a:pt x="4396" y="10164"/>
                    <a:pt x="5082" y="10164"/>
                  </a:cubicBezTo>
                  <a:cubicBezTo>
                    <a:pt x="5767" y="10164"/>
                    <a:pt x="6433" y="10029"/>
                    <a:pt x="7060" y="9765"/>
                  </a:cubicBezTo>
                  <a:cubicBezTo>
                    <a:pt x="7665" y="9509"/>
                    <a:pt x="8208" y="9143"/>
                    <a:pt x="8675" y="8676"/>
                  </a:cubicBezTo>
                  <a:cubicBezTo>
                    <a:pt x="9143" y="8209"/>
                    <a:pt x="9508" y="7666"/>
                    <a:pt x="9765" y="7060"/>
                  </a:cubicBezTo>
                  <a:cubicBezTo>
                    <a:pt x="10030" y="6434"/>
                    <a:pt x="10164" y="5768"/>
                    <a:pt x="10164" y="5082"/>
                  </a:cubicBezTo>
                  <a:cubicBezTo>
                    <a:pt x="10164" y="4396"/>
                    <a:pt x="10029" y="3730"/>
                    <a:pt x="9765" y="3104"/>
                  </a:cubicBezTo>
                  <a:close/>
                  <a:moveTo>
                    <a:pt x="7929" y="3706"/>
                  </a:moveTo>
                  <a:lnTo>
                    <a:pt x="4426" y="7209"/>
                  </a:lnTo>
                  <a:cubicBezTo>
                    <a:pt x="4285" y="7350"/>
                    <a:pt x="4053" y="7350"/>
                    <a:pt x="3912" y="7209"/>
                  </a:cubicBezTo>
                  <a:lnTo>
                    <a:pt x="2122" y="5419"/>
                  </a:lnTo>
                  <a:cubicBezTo>
                    <a:pt x="1981" y="5278"/>
                    <a:pt x="1981" y="5046"/>
                    <a:pt x="2122" y="4904"/>
                  </a:cubicBezTo>
                  <a:cubicBezTo>
                    <a:pt x="2263" y="4763"/>
                    <a:pt x="2495" y="4763"/>
                    <a:pt x="2636" y="4904"/>
                  </a:cubicBezTo>
                  <a:lnTo>
                    <a:pt x="4168" y="6437"/>
                  </a:lnTo>
                  <a:lnTo>
                    <a:pt x="7413" y="3192"/>
                  </a:lnTo>
                  <a:cubicBezTo>
                    <a:pt x="7554" y="3051"/>
                    <a:pt x="7786" y="3051"/>
                    <a:pt x="7928" y="3192"/>
                  </a:cubicBezTo>
                  <a:cubicBezTo>
                    <a:pt x="8070" y="3333"/>
                    <a:pt x="8070" y="3563"/>
                    <a:pt x="7929" y="3706"/>
                  </a:cubicBezTo>
                  <a:close/>
                </a:path>
              </a:pathLst>
            </a:cu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矩形 107">
              <a:extLst>
                <a:ext uri="{FF2B5EF4-FFF2-40B4-BE49-F238E27FC236}">
                  <a16:creationId xmlns:a16="http://schemas.microsoft.com/office/drawing/2014/main" id="{496ED09D-F150-40C7-A1B7-DCB7FC388DF9}"/>
                </a:ext>
              </a:extLst>
            </p:cNvPr>
            <p:cNvSpPr/>
            <p:nvPr/>
          </p:nvSpPr>
          <p:spPr>
            <a:xfrm>
              <a:off x="6182623" y="2960588"/>
              <a:ext cx="520997" cy="246831"/>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文本框 108">
              <a:extLst>
                <a:ext uri="{FF2B5EF4-FFF2-40B4-BE49-F238E27FC236}">
                  <a16:creationId xmlns:a16="http://schemas.microsoft.com/office/drawing/2014/main" id="{7B2E9DAE-2112-4C23-9658-B052F6D95A6C}"/>
                </a:ext>
              </a:extLst>
            </p:cNvPr>
            <p:cNvSpPr txBox="1"/>
            <p:nvPr/>
          </p:nvSpPr>
          <p:spPr>
            <a:xfrm>
              <a:off x="8086386" y="3234470"/>
              <a:ext cx="688835" cy="677108"/>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110" name="文本框 109">
              <a:extLst>
                <a:ext uri="{FF2B5EF4-FFF2-40B4-BE49-F238E27FC236}">
                  <a16:creationId xmlns:a16="http://schemas.microsoft.com/office/drawing/2014/main" id="{122EB36D-E75E-4329-82AB-6672829CCF26}"/>
                </a:ext>
              </a:extLst>
            </p:cNvPr>
            <p:cNvSpPr txBox="1"/>
            <p:nvPr/>
          </p:nvSpPr>
          <p:spPr>
            <a:xfrm>
              <a:off x="8600600" y="4550196"/>
              <a:ext cx="688835" cy="677108"/>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11" name="文本框 110">
              <a:extLst>
                <a:ext uri="{FF2B5EF4-FFF2-40B4-BE49-F238E27FC236}">
                  <a16:creationId xmlns:a16="http://schemas.microsoft.com/office/drawing/2014/main" id="{E58CA1A6-533A-4EFA-9472-9247BB60B8CA}"/>
                </a:ext>
              </a:extLst>
            </p:cNvPr>
            <p:cNvSpPr txBox="1"/>
            <p:nvPr/>
          </p:nvSpPr>
          <p:spPr>
            <a:xfrm>
              <a:off x="7910605" y="5583471"/>
              <a:ext cx="688835" cy="677108"/>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grpSp>
      <p:grpSp>
        <p:nvGrpSpPr>
          <p:cNvPr id="112" name="组合 111">
            <a:extLst>
              <a:ext uri="{FF2B5EF4-FFF2-40B4-BE49-F238E27FC236}">
                <a16:creationId xmlns:a16="http://schemas.microsoft.com/office/drawing/2014/main" id="{6714085E-5228-4039-ACB2-BB706C4CE46B}"/>
              </a:ext>
            </a:extLst>
          </p:cNvPr>
          <p:cNvGrpSpPr/>
          <p:nvPr/>
        </p:nvGrpSpPr>
        <p:grpSpPr>
          <a:xfrm>
            <a:off x="6077297" y="2634367"/>
            <a:ext cx="2692974" cy="2165974"/>
            <a:chOff x="3207781" y="1105990"/>
            <a:chExt cx="5776438" cy="4646020"/>
          </a:xfrm>
        </p:grpSpPr>
        <p:sp>
          <p:nvSpPr>
            <p:cNvPr id="113" name="任意多边形 4">
              <a:extLst>
                <a:ext uri="{FF2B5EF4-FFF2-40B4-BE49-F238E27FC236}">
                  <a16:creationId xmlns:a16="http://schemas.microsoft.com/office/drawing/2014/main" id="{7B775B39-452D-4ADA-B7D2-6ABE960F6DAB}"/>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sz="1350"/>
            </a:p>
          </p:txBody>
        </p:sp>
        <p:sp>
          <p:nvSpPr>
            <p:cNvPr id="114" name="任意多边形 5">
              <a:extLst>
                <a:ext uri="{FF2B5EF4-FFF2-40B4-BE49-F238E27FC236}">
                  <a16:creationId xmlns:a16="http://schemas.microsoft.com/office/drawing/2014/main" id="{BC3A064B-68EE-43C4-A598-45A2D0CD70BD}"/>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sz="1350"/>
            </a:p>
          </p:txBody>
        </p:sp>
        <p:sp>
          <p:nvSpPr>
            <p:cNvPr id="115" name="任意多边形 6">
              <a:extLst>
                <a:ext uri="{FF2B5EF4-FFF2-40B4-BE49-F238E27FC236}">
                  <a16:creationId xmlns:a16="http://schemas.microsoft.com/office/drawing/2014/main" id="{57F61ACB-5D6D-470B-B022-BACE7C312EEA}"/>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sz="1350"/>
            </a:p>
          </p:txBody>
        </p:sp>
        <p:sp>
          <p:nvSpPr>
            <p:cNvPr id="116" name="任意多边形 7">
              <a:extLst>
                <a:ext uri="{FF2B5EF4-FFF2-40B4-BE49-F238E27FC236}">
                  <a16:creationId xmlns:a16="http://schemas.microsoft.com/office/drawing/2014/main" id="{A1BF5BC7-52DC-4C35-A4ED-279AAD3B5B73}"/>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sz="1350"/>
            </a:p>
          </p:txBody>
        </p:sp>
        <p:sp>
          <p:nvSpPr>
            <p:cNvPr id="117" name="任意多边形 8">
              <a:extLst>
                <a:ext uri="{FF2B5EF4-FFF2-40B4-BE49-F238E27FC236}">
                  <a16:creationId xmlns:a16="http://schemas.microsoft.com/office/drawing/2014/main" id="{027AF942-236E-457B-83EE-04637DB9214A}"/>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sz="1350"/>
            </a:p>
          </p:txBody>
        </p:sp>
        <p:sp>
          <p:nvSpPr>
            <p:cNvPr id="118" name="任意多边形 9">
              <a:extLst>
                <a:ext uri="{FF2B5EF4-FFF2-40B4-BE49-F238E27FC236}">
                  <a16:creationId xmlns:a16="http://schemas.microsoft.com/office/drawing/2014/main" id="{70A8B0C8-FA5D-4229-9A5D-492D89400C50}"/>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sz="1350"/>
            </a:p>
          </p:txBody>
        </p:sp>
        <p:sp>
          <p:nvSpPr>
            <p:cNvPr id="119" name="任意多边形 10">
              <a:extLst>
                <a:ext uri="{FF2B5EF4-FFF2-40B4-BE49-F238E27FC236}">
                  <a16:creationId xmlns:a16="http://schemas.microsoft.com/office/drawing/2014/main" id="{5D145E4B-66C9-4A18-A59E-589908360AF1}"/>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sz="1350"/>
            </a:p>
          </p:txBody>
        </p:sp>
        <p:sp>
          <p:nvSpPr>
            <p:cNvPr id="120" name="任意多边形 11">
              <a:extLst>
                <a:ext uri="{FF2B5EF4-FFF2-40B4-BE49-F238E27FC236}">
                  <a16:creationId xmlns:a16="http://schemas.microsoft.com/office/drawing/2014/main" id="{58DD5DBA-C0D5-4876-9B39-1FF7D7229E9D}"/>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sz="1350"/>
            </a:p>
          </p:txBody>
        </p:sp>
        <p:sp>
          <p:nvSpPr>
            <p:cNvPr id="121" name="任意多边形 12">
              <a:extLst>
                <a:ext uri="{FF2B5EF4-FFF2-40B4-BE49-F238E27FC236}">
                  <a16:creationId xmlns:a16="http://schemas.microsoft.com/office/drawing/2014/main" id="{3CAEE763-E8FE-479C-B4FF-7C5C57A8539D}"/>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sz="1350"/>
            </a:p>
          </p:txBody>
        </p:sp>
        <p:sp>
          <p:nvSpPr>
            <p:cNvPr id="122" name="任意多边形 13">
              <a:extLst>
                <a:ext uri="{FF2B5EF4-FFF2-40B4-BE49-F238E27FC236}">
                  <a16:creationId xmlns:a16="http://schemas.microsoft.com/office/drawing/2014/main" id="{8F56551F-6332-4411-96C1-396EAE7391F6}"/>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sz="1350"/>
            </a:p>
          </p:txBody>
        </p:sp>
        <p:sp>
          <p:nvSpPr>
            <p:cNvPr id="123" name="任意多边形 14">
              <a:extLst>
                <a:ext uri="{FF2B5EF4-FFF2-40B4-BE49-F238E27FC236}">
                  <a16:creationId xmlns:a16="http://schemas.microsoft.com/office/drawing/2014/main" id="{C23DC353-BDE8-49BE-965D-F110CED6EDB5}"/>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sz="1350"/>
            </a:p>
          </p:txBody>
        </p:sp>
        <p:sp>
          <p:nvSpPr>
            <p:cNvPr id="124" name="任意多边形 15">
              <a:extLst>
                <a:ext uri="{FF2B5EF4-FFF2-40B4-BE49-F238E27FC236}">
                  <a16:creationId xmlns:a16="http://schemas.microsoft.com/office/drawing/2014/main" id="{05923FEB-4136-420B-8FF8-DA213E23B335}"/>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sz="1350"/>
            </a:p>
          </p:txBody>
        </p:sp>
        <p:sp>
          <p:nvSpPr>
            <p:cNvPr id="125" name="任意多边形 16">
              <a:extLst>
                <a:ext uri="{FF2B5EF4-FFF2-40B4-BE49-F238E27FC236}">
                  <a16:creationId xmlns:a16="http://schemas.microsoft.com/office/drawing/2014/main" id="{B5B96F1F-7C3B-471E-B19F-D59C8CCB7C28}"/>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sz="1350"/>
            </a:p>
          </p:txBody>
        </p:sp>
        <p:sp>
          <p:nvSpPr>
            <p:cNvPr id="126" name="任意多边形 17">
              <a:extLst>
                <a:ext uri="{FF2B5EF4-FFF2-40B4-BE49-F238E27FC236}">
                  <a16:creationId xmlns:a16="http://schemas.microsoft.com/office/drawing/2014/main" id="{AA98DF69-E359-4F02-BFE1-82C592B843AB}"/>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sz="1350"/>
            </a:p>
          </p:txBody>
        </p:sp>
        <p:sp>
          <p:nvSpPr>
            <p:cNvPr id="127" name="任意多边形 18">
              <a:extLst>
                <a:ext uri="{FF2B5EF4-FFF2-40B4-BE49-F238E27FC236}">
                  <a16:creationId xmlns:a16="http://schemas.microsoft.com/office/drawing/2014/main" id="{CF73C997-8E3F-4C45-B5E5-737C1D3F841A}"/>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sz="1350"/>
            </a:p>
          </p:txBody>
        </p:sp>
        <p:sp>
          <p:nvSpPr>
            <p:cNvPr id="128" name="任意多边形 19">
              <a:extLst>
                <a:ext uri="{FF2B5EF4-FFF2-40B4-BE49-F238E27FC236}">
                  <a16:creationId xmlns:a16="http://schemas.microsoft.com/office/drawing/2014/main" id="{53AD7D04-0840-4B0F-A6F4-A044A0D193A0}"/>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sz="1350"/>
            </a:p>
          </p:txBody>
        </p:sp>
        <p:sp>
          <p:nvSpPr>
            <p:cNvPr id="129" name="任意多边形 20">
              <a:extLst>
                <a:ext uri="{FF2B5EF4-FFF2-40B4-BE49-F238E27FC236}">
                  <a16:creationId xmlns:a16="http://schemas.microsoft.com/office/drawing/2014/main" id="{0CCC5C90-F718-461B-A613-1D44268C01B8}"/>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sz="1350"/>
            </a:p>
          </p:txBody>
        </p:sp>
        <p:sp>
          <p:nvSpPr>
            <p:cNvPr id="130" name="任意多边形 21">
              <a:extLst>
                <a:ext uri="{FF2B5EF4-FFF2-40B4-BE49-F238E27FC236}">
                  <a16:creationId xmlns:a16="http://schemas.microsoft.com/office/drawing/2014/main" id="{495392EA-BA85-4861-9E9E-D7BB59401E9A}"/>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sz="1350"/>
            </a:p>
          </p:txBody>
        </p:sp>
        <p:sp>
          <p:nvSpPr>
            <p:cNvPr id="131" name="任意多边形 22">
              <a:extLst>
                <a:ext uri="{FF2B5EF4-FFF2-40B4-BE49-F238E27FC236}">
                  <a16:creationId xmlns:a16="http://schemas.microsoft.com/office/drawing/2014/main" id="{10B39573-FCE9-4F75-94D5-FC9064EC8922}"/>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sz="1350"/>
            </a:p>
          </p:txBody>
        </p:sp>
        <p:sp>
          <p:nvSpPr>
            <p:cNvPr id="132" name="任意多边形 23">
              <a:extLst>
                <a:ext uri="{FF2B5EF4-FFF2-40B4-BE49-F238E27FC236}">
                  <a16:creationId xmlns:a16="http://schemas.microsoft.com/office/drawing/2014/main" id="{AB692B52-7B65-4260-B45A-DEF93DC82B98}"/>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sz="1350"/>
            </a:p>
          </p:txBody>
        </p:sp>
        <p:sp>
          <p:nvSpPr>
            <p:cNvPr id="133" name="任意多边形 24">
              <a:extLst>
                <a:ext uri="{FF2B5EF4-FFF2-40B4-BE49-F238E27FC236}">
                  <a16:creationId xmlns:a16="http://schemas.microsoft.com/office/drawing/2014/main" id="{938A1D7B-F208-42BB-A28D-1EE2D482857F}"/>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sz="1350"/>
            </a:p>
          </p:txBody>
        </p:sp>
        <p:sp>
          <p:nvSpPr>
            <p:cNvPr id="134" name="任意多边形 25">
              <a:extLst>
                <a:ext uri="{FF2B5EF4-FFF2-40B4-BE49-F238E27FC236}">
                  <a16:creationId xmlns:a16="http://schemas.microsoft.com/office/drawing/2014/main" id="{9776DB1C-04E4-4766-9213-19B5F04FE0EC}"/>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sz="1350"/>
            </a:p>
          </p:txBody>
        </p:sp>
        <p:sp>
          <p:nvSpPr>
            <p:cNvPr id="135" name="任意多边形 26">
              <a:extLst>
                <a:ext uri="{FF2B5EF4-FFF2-40B4-BE49-F238E27FC236}">
                  <a16:creationId xmlns:a16="http://schemas.microsoft.com/office/drawing/2014/main" id="{C56118C7-64FA-4684-A4B8-730ED3FF115F}"/>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sz="1350"/>
            </a:p>
          </p:txBody>
        </p:sp>
        <p:sp>
          <p:nvSpPr>
            <p:cNvPr id="136" name="任意多边形 27">
              <a:extLst>
                <a:ext uri="{FF2B5EF4-FFF2-40B4-BE49-F238E27FC236}">
                  <a16:creationId xmlns:a16="http://schemas.microsoft.com/office/drawing/2014/main" id="{713BFFD9-DFB8-418B-99FB-FBF04BB88A7B}"/>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sz="1350"/>
            </a:p>
          </p:txBody>
        </p:sp>
        <p:sp>
          <p:nvSpPr>
            <p:cNvPr id="137" name="任意多边形 28">
              <a:extLst>
                <a:ext uri="{FF2B5EF4-FFF2-40B4-BE49-F238E27FC236}">
                  <a16:creationId xmlns:a16="http://schemas.microsoft.com/office/drawing/2014/main" id="{20A7A12F-9EE6-46A8-BF4C-2304B2C042F6}"/>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sz="1350"/>
            </a:p>
          </p:txBody>
        </p:sp>
        <p:sp>
          <p:nvSpPr>
            <p:cNvPr id="138" name="任意多边形 29">
              <a:extLst>
                <a:ext uri="{FF2B5EF4-FFF2-40B4-BE49-F238E27FC236}">
                  <a16:creationId xmlns:a16="http://schemas.microsoft.com/office/drawing/2014/main" id="{B9D05A20-C63A-49AB-94F8-86BB09CCF7ED}"/>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sz="1350"/>
            </a:p>
          </p:txBody>
        </p:sp>
        <p:sp>
          <p:nvSpPr>
            <p:cNvPr id="139" name="任意多边形 30">
              <a:extLst>
                <a:ext uri="{FF2B5EF4-FFF2-40B4-BE49-F238E27FC236}">
                  <a16:creationId xmlns:a16="http://schemas.microsoft.com/office/drawing/2014/main" id="{32846FF8-7BD1-4361-BA8F-E2446B862EBF}"/>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sz="1350"/>
            </a:p>
          </p:txBody>
        </p:sp>
        <p:sp>
          <p:nvSpPr>
            <p:cNvPr id="140" name="任意多边形 31">
              <a:extLst>
                <a:ext uri="{FF2B5EF4-FFF2-40B4-BE49-F238E27FC236}">
                  <a16:creationId xmlns:a16="http://schemas.microsoft.com/office/drawing/2014/main" id="{D5EB65B2-2FA0-4F34-87B5-4515EC0A3FB3}"/>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sz="1350"/>
            </a:p>
          </p:txBody>
        </p:sp>
        <p:sp>
          <p:nvSpPr>
            <p:cNvPr id="141" name="任意多边形 32">
              <a:extLst>
                <a:ext uri="{FF2B5EF4-FFF2-40B4-BE49-F238E27FC236}">
                  <a16:creationId xmlns:a16="http://schemas.microsoft.com/office/drawing/2014/main" id="{123A8AC9-F48B-46C7-BD87-AA737465AA90}"/>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sz="1350"/>
            </a:p>
          </p:txBody>
        </p:sp>
        <p:sp>
          <p:nvSpPr>
            <p:cNvPr id="142" name="任意多边形 33">
              <a:extLst>
                <a:ext uri="{FF2B5EF4-FFF2-40B4-BE49-F238E27FC236}">
                  <a16:creationId xmlns:a16="http://schemas.microsoft.com/office/drawing/2014/main" id="{8CDB1FE4-EA7E-4C71-9A7E-E5A9ECBEAD8C}"/>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sz="1350"/>
            </a:p>
          </p:txBody>
        </p:sp>
        <p:sp>
          <p:nvSpPr>
            <p:cNvPr id="143" name="任意多边形 34">
              <a:extLst>
                <a:ext uri="{FF2B5EF4-FFF2-40B4-BE49-F238E27FC236}">
                  <a16:creationId xmlns:a16="http://schemas.microsoft.com/office/drawing/2014/main" id="{8CE1153F-D432-4EBA-AA74-6C4A03817FB0}"/>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sz="1350"/>
            </a:p>
          </p:txBody>
        </p:sp>
        <p:sp>
          <p:nvSpPr>
            <p:cNvPr id="144" name="任意多边形 35">
              <a:extLst>
                <a:ext uri="{FF2B5EF4-FFF2-40B4-BE49-F238E27FC236}">
                  <a16:creationId xmlns:a16="http://schemas.microsoft.com/office/drawing/2014/main" id="{412FA57A-7C6A-4950-AFF5-BD2DAF6E5AD9}"/>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sz="1350"/>
            </a:p>
          </p:txBody>
        </p:sp>
        <p:sp>
          <p:nvSpPr>
            <p:cNvPr id="145" name="任意多边形 36">
              <a:extLst>
                <a:ext uri="{FF2B5EF4-FFF2-40B4-BE49-F238E27FC236}">
                  <a16:creationId xmlns:a16="http://schemas.microsoft.com/office/drawing/2014/main" id="{D44D2550-2172-46A1-837F-ED5B04176AAC}"/>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sz="1350"/>
            </a:p>
          </p:txBody>
        </p:sp>
        <p:sp>
          <p:nvSpPr>
            <p:cNvPr id="146" name="任意多边形 37">
              <a:extLst>
                <a:ext uri="{FF2B5EF4-FFF2-40B4-BE49-F238E27FC236}">
                  <a16:creationId xmlns:a16="http://schemas.microsoft.com/office/drawing/2014/main" id="{6632128B-55D7-47AB-B844-2ABD71E34ED9}"/>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sz="1350"/>
            </a:p>
          </p:txBody>
        </p:sp>
        <p:sp>
          <p:nvSpPr>
            <p:cNvPr id="147" name="任意多边形 38">
              <a:extLst>
                <a:ext uri="{FF2B5EF4-FFF2-40B4-BE49-F238E27FC236}">
                  <a16:creationId xmlns:a16="http://schemas.microsoft.com/office/drawing/2014/main" id="{8D579C53-2AFC-4D6F-8E02-DA0256198D0F}"/>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sz="1350"/>
            </a:p>
          </p:txBody>
        </p:sp>
        <p:sp>
          <p:nvSpPr>
            <p:cNvPr id="148" name="任意多边形 39">
              <a:extLst>
                <a:ext uri="{FF2B5EF4-FFF2-40B4-BE49-F238E27FC236}">
                  <a16:creationId xmlns:a16="http://schemas.microsoft.com/office/drawing/2014/main" id="{824101A8-EB40-4DF5-8BD5-135168DFB211}"/>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sz="1350"/>
            </a:p>
          </p:txBody>
        </p:sp>
        <p:sp>
          <p:nvSpPr>
            <p:cNvPr id="149" name="任意多边形 40">
              <a:extLst>
                <a:ext uri="{FF2B5EF4-FFF2-40B4-BE49-F238E27FC236}">
                  <a16:creationId xmlns:a16="http://schemas.microsoft.com/office/drawing/2014/main" id="{993FE5E4-424C-45D3-85E0-3C32C908FCE3}"/>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sz="1350"/>
            </a:p>
          </p:txBody>
        </p:sp>
        <p:sp>
          <p:nvSpPr>
            <p:cNvPr id="150" name="任意多边形 41">
              <a:extLst>
                <a:ext uri="{FF2B5EF4-FFF2-40B4-BE49-F238E27FC236}">
                  <a16:creationId xmlns:a16="http://schemas.microsoft.com/office/drawing/2014/main" id="{525FCEDB-E9EF-45E6-B99B-6B6F0FFE534A}"/>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sz="1350"/>
            </a:p>
          </p:txBody>
        </p:sp>
        <p:sp>
          <p:nvSpPr>
            <p:cNvPr id="151" name="任意多边形 42">
              <a:extLst>
                <a:ext uri="{FF2B5EF4-FFF2-40B4-BE49-F238E27FC236}">
                  <a16:creationId xmlns:a16="http://schemas.microsoft.com/office/drawing/2014/main" id="{BF19E4A1-21B3-4940-9E62-9A360339A70C}"/>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sz="1350"/>
            </a:p>
          </p:txBody>
        </p:sp>
        <p:sp>
          <p:nvSpPr>
            <p:cNvPr id="152" name="任意多边形 43">
              <a:extLst>
                <a:ext uri="{FF2B5EF4-FFF2-40B4-BE49-F238E27FC236}">
                  <a16:creationId xmlns:a16="http://schemas.microsoft.com/office/drawing/2014/main" id="{5358C0CE-145F-48EF-BB00-E0065B8502BB}"/>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sz="1350"/>
            </a:p>
          </p:txBody>
        </p:sp>
        <p:sp>
          <p:nvSpPr>
            <p:cNvPr id="153" name="任意多边形 44">
              <a:extLst>
                <a:ext uri="{FF2B5EF4-FFF2-40B4-BE49-F238E27FC236}">
                  <a16:creationId xmlns:a16="http://schemas.microsoft.com/office/drawing/2014/main" id="{351B3971-E7EB-4E08-99F9-DA85A25A6F87}"/>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sz="1350"/>
            </a:p>
          </p:txBody>
        </p:sp>
        <p:sp>
          <p:nvSpPr>
            <p:cNvPr id="154" name="任意多边形 45">
              <a:extLst>
                <a:ext uri="{FF2B5EF4-FFF2-40B4-BE49-F238E27FC236}">
                  <a16:creationId xmlns:a16="http://schemas.microsoft.com/office/drawing/2014/main" id="{C728FC7A-05BF-4253-B2BD-A1D9C0B1D220}"/>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sz="1350"/>
            </a:p>
          </p:txBody>
        </p:sp>
        <p:sp>
          <p:nvSpPr>
            <p:cNvPr id="155" name="任意多边形 46">
              <a:extLst>
                <a:ext uri="{FF2B5EF4-FFF2-40B4-BE49-F238E27FC236}">
                  <a16:creationId xmlns:a16="http://schemas.microsoft.com/office/drawing/2014/main" id="{14B5A03E-EF64-43E4-B779-533C00F0C7B9}"/>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sz="1350"/>
            </a:p>
          </p:txBody>
        </p:sp>
        <p:sp>
          <p:nvSpPr>
            <p:cNvPr id="156" name="任意多边形 47">
              <a:extLst>
                <a:ext uri="{FF2B5EF4-FFF2-40B4-BE49-F238E27FC236}">
                  <a16:creationId xmlns:a16="http://schemas.microsoft.com/office/drawing/2014/main" id="{EBF836EF-9382-40B3-ADC5-A1916B679051}"/>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sz="1350"/>
            </a:p>
          </p:txBody>
        </p:sp>
        <p:sp>
          <p:nvSpPr>
            <p:cNvPr id="157" name="任意多边形 48">
              <a:extLst>
                <a:ext uri="{FF2B5EF4-FFF2-40B4-BE49-F238E27FC236}">
                  <a16:creationId xmlns:a16="http://schemas.microsoft.com/office/drawing/2014/main" id="{8259F683-F6F8-4A4D-BF7B-24536403495F}"/>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sz="1350"/>
            </a:p>
          </p:txBody>
        </p:sp>
        <p:sp>
          <p:nvSpPr>
            <p:cNvPr id="158" name="任意多边形 49">
              <a:extLst>
                <a:ext uri="{FF2B5EF4-FFF2-40B4-BE49-F238E27FC236}">
                  <a16:creationId xmlns:a16="http://schemas.microsoft.com/office/drawing/2014/main" id="{9980A879-F5E0-436B-90FD-1EA80AA9C121}"/>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sz="1350"/>
            </a:p>
          </p:txBody>
        </p:sp>
        <p:sp>
          <p:nvSpPr>
            <p:cNvPr id="159" name="任意多边形 50">
              <a:extLst>
                <a:ext uri="{FF2B5EF4-FFF2-40B4-BE49-F238E27FC236}">
                  <a16:creationId xmlns:a16="http://schemas.microsoft.com/office/drawing/2014/main" id="{0A947B28-B408-42B6-976B-D914A8F37928}"/>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sz="1350"/>
            </a:p>
          </p:txBody>
        </p:sp>
        <p:sp>
          <p:nvSpPr>
            <p:cNvPr id="160" name="任意多边形 51">
              <a:extLst>
                <a:ext uri="{FF2B5EF4-FFF2-40B4-BE49-F238E27FC236}">
                  <a16:creationId xmlns:a16="http://schemas.microsoft.com/office/drawing/2014/main" id="{61D64433-9676-4FC0-A78D-7430811A00D6}"/>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sz="1350"/>
            </a:p>
          </p:txBody>
        </p:sp>
        <p:sp>
          <p:nvSpPr>
            <p:cNvPr id="161" name="任意多边形 52">
              <a:extLst>
                <a:ext uri="{FF2B5EF4-FFF2-40B4-BE49-F238E27FC236}">
                  <a16:creationId xmlns:a16="http://schemas.microsoft.com/office/drawing/2014/main" id="{AD5AB59B-02FB-46F6-ACAB-99BA23467D58}"/>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sz="1350"/>
            </a:p>
          </p:txBody>
        </p:sp>
        <p:sp>
          <p:nvSpPr>
            <p:cNvPr id="162" name="任意多边形 53">
              <a:extLst>
                <a:ext uri="{FF2B5EF4-FFF2-40B4-BE49-F238E27FC236}">
                  <a16:creationId xmlns:a16="http://schemas.microsoft.com/office/drawing/2014/main" id="{9D6B84D4-070E-456F-A113-3BEA51700E32}"/>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sz="1350"/>
            </a:p>
          </p:txBody>
        </p:sp>
        <p:sp>
          <p:nvSpPr>
            <p:cNvPr id="163" name="任意多边形 54">
              <a:extLst>
                <a:ext uri="{FF2B5EF4-FFF2-40B4-BE49-F238E27FC236}">
                  <a16:creationId xmlns:a16="http://schemas.microsoft.com/office/drawing/2014/main" id="{D42A9AD2-9BEC-478A-A465-5BA2E6F81983}"/>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sz="1350"/>
            </a:p>
          </p:txBody>
        </p:sp>
        <p:sp>
          <p:nvSpPr>
            <p:cNvPr id="164" name="任意多边形 55">
              <a:extLst>
                <a:ext uri="{FF2B5EF4-FFF2-40B4-BE49-F238E27FC236}">
                  <a16:creationId xmlns:a16="http://schemas.microsoft.com/office/drawing/2014/main" id="{4F358334-895C-4354-BF45-C31F6CE644DA}"/>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sz="1350"/>
            </a:p>
          </p:txBody>
        </p:sp>
        <p:sp>
          <p:nvSpPr>
            <p:cNvPr id="165" name="任意多边形 56">
              <a:extLst>
                <a:ext uri="{FF2B5EF4-FFF2-40B4-BE49-F238E27FC236}">
                  <a16:creationId xmlns:a16="http://schemas.microsoft.com/office/drawing/2014/main" id="{9BADCD02-6CED-47FB-B6CD-BAED1493C1C1}"/>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sz="1350"/>
            </a:p>
          </p:txBody>
        </p:sp>
        <p:sp>
          <p:nvSpPr>
            <p:cNvPr id="166" name="任意多边形 57">
              <a:extLst>
                <a:ext uri="{FF2B5EF4-FFF2-40B4-BE49-F238E27FC236}">
                  <a16:creationId xmlns:a16="http://schemas.microsoft.com/office/drawing/2014/main" id="{D785F668-16A4-4A13-B8BC-21F6711C9D77}"/>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sz="1350"/>
            </a:p>
          </p:txBody>
        </p:sp>
        <p:sp>
          <p:nvSpPr>
            <p:cNvPr id="167" name="任意多边形 58">
              <a:extLst>
                <a:ext uri="{FF2B5EF4-FFF2-40B4-BE49-F238E27FC236}">
                  <a16:creationId xmlns:a16="http://schemas.microsoft.com/office/drawing/2014/main" id="{5286A56C-D4A9-4038-9E21-55999550AB00}"/>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sz="1350"/>
            </a:p>
          </p:txBody>
        </p:sp>
        <p:sp>
          <p:nvSpPr>
            <p:cNvPr id="168" name="任意多边形 59">
              <a:extLst>
                <a:ext uri="{FF2B5EF4-FFF2-40B4-BE49-F238E27FC236}">
                  <a16:creationId xmlns:a16="http://schemas.microsoft.com/office/drawing/2014/main" id="{E722F7C7-885C-4CEE-B494-D17F74A916E3}"/>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sz="1350"/>
            </a:p>
          </p:txBody>
        </p:sp>
        <p:sp>
          <p:nvSpPr>
            <p:cNvPr id="169" name="任意多边形 60">
              <a:extLst>
                <a:ext uri="{FF2B5EF4-FFF2-40B4-BE49-F238E27FC236}">
                  <a16:creationId xmlns:a16="http://schemas.microsoft.com/office/drawing/2014/main" id="{324BE878-E1A0-4209-8987-40907FB4EA6C}"/>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sz="1350"/>
            </a:p>
          </p:txBody>
        </p:sp>
        <p:sp>
          <p:nvSpPr>
            <p:cNvPr id="170" name="任意多边形 61">
              <a:extLst>
                <a:ext uri="{FF2B5EF4-FFF2-40B4-BE49-F238E27FC236}">
                  <a16:creationId xmlns:a16="http://schemas.microsoft.com/office/drawing/2014/main" id="{87F4142E-F127-438E-AF5E-7D5047133A5E}"/>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sz="1350"/>
            </a:p>
          </p:txBody>
        </p:sp>
        <p:sp>
          <p:nvSpPr>
            <p:cNvPr id="171" name="任意多边形 62">
              <a:extLst>
                <a:ext uri="{FF2B5EF4-FFF2-40B4-BE49-F238E27FC236}">
                  <a16:creationId xmlns:a16="http://schemas.microsoft.com/office/drawing/2014/main" id="{A5F8BFFB-BE18-444B-AAE1-3B6EF305B435}"/>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sz="1350"/>
            </a:p>
          </p:txBody>
        </p:sp>
        <p:sp>
          <p:nvSpPr>
            <p:cNvPr id="172" name="任意多边形 63">
              <a:extLst>
                <a:ext uri="{FF2B5EF4-FFF2-40B4-BE49-F238E27FC236}">
                  <a16:creationId xmlns:a16="http://schemas.microsoft.com/office/drawing/2014/main" id="{31351685-A64B-4841-8B08-35C71EE888AF}"/>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sz="1350"/>
            </a:p>
          </p:txBody>
        </p:sp>
        <p:sp>
          <p:nvSpPr>
            <p:cNvPr id="173" name="任意多边形 64">
              <a:extLst>
                <a:ext uri="{FF2B5EF4-FFF2-40B4-BE49-F238E27FC236}">
                  <a16:creationId xmlns:a16="http://schemas.microsoft.com/office/drawing/2014/main" id="{5209AE7E-4494-49C9-AFE5-E03D562D2673}"/>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sz="1350"/>
            </a:p>
          </p:txBody>
        </p:sp>
        <p:sp>
          <p:nvSpPr>
            <p:cNvPr id="174" name="任意多边形 65">
              <a:extLst>
                <a:ext uri="{FF2B5EF4-FFF2-40B4-BE49-F238E27FC236}">
                  <a16:creationId xmlns:a16="http://schemas.microsoft.com/office/drawing/2014/main" id="{ABF4A7ED-897C-4023-952D-C04A79BFFE32}"/>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sz="1350"/>
            </a:p>
          </p:txBody>
        </p:sp>
        <p:sp>
          <p:nvSpPr>
            <p:cNvPr id="175" name="任意多边形 67">
              <a:extLst>
                <a:ext uri="{FF2B5EF4-FFF2-40B4-BE49-F238E27FC236}">
                  <a16:creationId xmlns:a16="http://schemas.microsoft.com/office/drawing/2014/main" id="{A9092055-D1F2-4C41-A59B-2E8729EAF788}"/>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sz="1350"/>
            </a:p>
          </p:txBody>
        </p:sp>
      </p:grpSp>
      <p:sp>
        <p:nvSpPr>
          <p:cNvPr id="39" name="对话气泡: 圆角矩形 38">
            <a:extLst>
              <a:ext uri="{FF2B5EF4-FFF2-40B4-BE49-F238E27FC236}">
                <a16:creationId xmlns:a16="http://schemas.microsoft.com/office/drawing/2014/main" id="{EC07A600-945D-4216-ADFC-BAD9C0FA54A9}"/>
              </a:ext>
            </a:extLst>
          </p:cNvPr>
          <p:cNvSpPr/>
          <p:nvPr/>
        </p:nvSpPr>
        <p:spPr>
          <a:xfrm>
            <a:off x="3667550" y="896841"/>
            <a:ext cx="2095732" cy="631588"/>
          </a:xfrm>
          <a:prstGeom prst="wedgeRoundRectCallout">
            <a:avLst>
              <a:gd name="adj1" fmla="val -63153"/>
              <a:gd name="adj2" fmla="val 30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网桥中的转发表对于帧的转发起着决定性的作用</a:t>
            </a:r>
          </a:p>
        </p:txBody>
      </p:sp>
      <p:sp>
        <p:nvSpPr>
          <p:cNvPr id="176" name="对话气泡: 椭圆形 175">
            <a:extLst>
              <a:ext uri="{FF2B5EF4-FFF2-40B4-BE49-F238E27FC236}">
                <a16:creationId xmlns:a16="http://schemas.microsoft.com/office/drawing/2014/main" id="{613BFEC7-5989-4F10-B621-A94B5B700089}"/>
              </a:ext>
            </a:extLst>
          </p:cNvPr>
          <p:cNvSpPr/>
          <p:nvPr/>
        </p:nvSpPr>
        <p:spPr>
          <a:xfrm>
            <a:off x="6201902" y="1492000"/>
            <a:ext cx="2647461" cy="1038824"/>
          </a:xfrm>
          <a:prstGeom prst="wedgeEllipseCallout">
            <a:avLst>
              <a:gd name="adj1" fmla="val -15988"/>
              <a:gd name="adj2" fmla="val 58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转发表是如何建立的呢？</a:t>
            </a:r>
          </a:p>
        </p:txBody>
      </p:sp>
    </p:spTree>
    <p:custDataLst>
      <p:tags r:id="rId1"/>
    </p:custDataLst>
    <p:extLst>
      <p:ext uri="{BB962C8B-B14F-4D97-AF65-F5344CB8AC3E}">
        <p14:creationId xmlns:p14="http://schemas.microsoft.com/office/powerpoint/2010/main" val="179172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ppt_x</p:attrName>
                                        </p:attrNameLst>
                                      </p:cBhvr>
                                      <p:tavLst>
                                        <p:tav tm="0">
                                          <p:val>
                                            <p:strVal val="#ppt_x-#ppt_w*1.125000"/>
                                          </p:val>
                                        </p:tav>
                                        <p:tav tm="100000">
                                          <p:val>
                                            <p:strVal val="#ppt_x"/>
                                          </p:val>
                                        </p:tav>
                                      </p:tavLst>
                                    </p:anim>
                                    <p:animEffect transition="in" filter="wipe(right)">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800" decel="100000"/>
                                        <p:tgtEl>
                                          <p:spTgt spid="112"/>
                                        </p:tgtEl>
                                      </p:cBhvr>
                                    </p:animEffect>
                                    <p:anim calcmode="lin" valueType="num">
                                      <p:cBhvr>
                                        <p:cTn id="20" dur="800" decel="100000" fill="hold"/>
                                        <p:tgtEl>
                                          <p:spTgt spid="112"/>
                                        </p:tgtEl>
                                        <p:attrNameLst>
                                          <p:attrName>style.rotation</p:attrName>
                                        </p:attrNameLst>
                                      </p:cBhvr>
                                      <p:tavLst>
                                        <p:tav tm="0">
                                          <p:val>
                                            <p:fltVal val="-90"/>
                                          </p:val>
                                        </p:tav>
                                        <p:tav tm="100000">
                                          <p:val>
                                            <p:fltVal val="0"/>
                                          </p:val>
                                        </p:tav>
                                      </p:tavLst>
                                    </p:anim>
                                    <p:anim calcmode="lin" valueType="num">
                                      <p:cBhvr>
                                        <p:cTn id="21" dur="800" decel="100000" fill="hold"/>
                                        <p:tgtEl>
                                          <p:spTgt spid="112"/>
                                        </p:tgtEl>
                                        <p:attrNameLst>
                                          <p:attrName>ppt_x</p:attrName>
                                        </p:attrNameLst>
                                      </p:cBhvr>
                                      <p:tavLst>
                                        <p:tav tm="0">
                                          <p:val>
                                            <p:strVal val="#ppt_x+0.4"/>
                                          </p:val>
                                        </p:tav>
                                        <p:tav tm="100000">
                                          <p:val>
                                            <p:strVal val="#ppt_x-0.05"/>
                                          </p:val>
                                        </p:tav>
                                      </p:tavLst>
                                    </p:anim>
                                    <p:anim calcmode="lin" valueType="num">
                                      <p:cBhvr>
                                        <p:cTn id="22" dur="800" decel="100000" fill="hold"/>
                                        <p:tgtEl>
                                          <p:spTgt spid="112"/>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12"/>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12"/>
                                        </p:tgtEl>
                                        <p:attrNameLst>
                                          <p:attrName>ppt_y</p:attrName>
                                        </p:attrNameLst>
                                      </p:cBhvr>
                                      <p:tavLst>
                                        <p:tav tm="0">
                                          <p:val>
                                            <p:strVal val="#ppt_y+0.1"/>
                                          </p:val>
                                        </p:tav>
                                        <p:tav tm="100000">
                                          <p:val>
                                            <p:strVal val="#ppt_y"/>
                                          </p:val>
                                        </p:tav>
                                      </p:tavLst>
                                    </p:anim>
                                  </p:childTnLst>
                                </p:cTn>
                              </p:par>
                            </p:childTnLst>
                          </p:cTn>
                        </p:par>
                        <p:par>
                          <p:cTn id="25" fill="hold">
                            <p:stCondLst>
                              <p:cond delay="1000"/>
                            </p:stCondLst>
                            <p:childTnLst>
                              <p:par>
                                <p:cTn id="26" presetID="12" presetClass="entr" presetSubtype="4"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anim calcmode="lin" valueType="num">
                                      <p:cBhvr additive="base">
                                        <p:cTn id="28" dur="500"/>
                                        <p:tgtEl>
                                          <p:spTgt spid="176"/>
                                        </p:tgtEl>
                                        <p:attrNameLst>
                                          <p:attrName>ppt_y</p:attrName>
                                        </p:attrNameLst>
                                      </p:cBhvr>
                                      <p:tavLst>
                                        <p:tav tm="0">
                                          <p:val>
                                            <p:strVal val="#ppt_y+#ppt_h*1.125000"/>
                                          </p:val>
                                        </p:tav>
                                        <p:tav tm="100000">
                                          <p:val>
                                            <p:strVal val="#ppt_y"/>
                                          </p:val>
                                        </p:tav>
                                      </p:tavLst>
                                    </p:anim>
                                    <p:animEffect transition="in" filter="wipe(up)">
                                      <p:cBhvr>
                                        <p:cTn id="29"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7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sp>
        <p:nvSpPr>
          <p:cNvPr id="177" name="矩形 176">
            <a:extLst>
              <a:ext uri="{FF2B5EF4-FFF2-40B4-BE49-F238E27FC236}">
                <a16:creationId xmlns:a16="http://schemas.microsoft.com/office/drawing/2014/main" id="{55E4874B-BE57-4ADD-9BD3-DA35475D607B}"/>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íşlïḍè">
            <a:extLst>
              <a:ext uri="{FF2B5EF4-FFF2-40B4-BE49-F238E27FC236}">
                <a16:creationId xmlns:a16="http://schemas.microsoft.com/office/drawing/2014/main" id="{1E417F6B-F322-4C35-9D67-75CB7DBC4E1A}"/>
              </a:ext>
            </a:extLst>
          </p:cNvPr>
          <p:cNvSpPr txBox="1"/>
          <p:nvPr/>
        </p:nvSpPr>
        <p:spPr>
          <a:xfrm>
            <a:off x="1030396" y="960790"/>
            <a:ext cx="788500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透明网桥（</a:t>
            </a:r>
            <a:r>
              <a:rPr lang="en-US" altLang="zh-CN" sz="1350" b="1" dirty="0">
                <a:latin typeface="Arial Narrow" panose="020B0606020202030204" pitchFamily="34" charset="0"/>
              </a:rPr>
              <a:t>Transparent Bridge</a:t>
            </a:r>
            <a:r>
              <a:rPr lang="zh-CN" altLang="en-US" sz="1350" b="1" dirty="0">
                <a:latin typeface="Arial Narrow" panose="020B0606020202030204" pitchFamily="34" charset="0"/>
              </a:rPr>
              <a:t>）通过</a:t>
            </a:r>
            <a:r>
              <a:rPr lang="zh-CN" altLang="en-US" sz="1350" b="1" dirty="0">
                <a:solidFill>
                  <a:schemeClr val="accent1">
                    <a:lumMod val="75000"/>
                  </a:schemeClr>
                </a:solidFill>
                <a:latin typeface="Arial Narrow" panose="020B0606020202030204" pitchFamily="34" charset="0"/>
              </a:rPr>
              <a:t>自学习</a:t>
            </a:r>
            <a:r>
              <a:rPr lang="zh-CN" altLang="en-US" sz="1350" b="1" dirty="0">
                <a:latin typeface="Arial Narrow" panose="020B0606020202030204" pitchFamily="34" charset="0"/>
              </a:rPr>
              <a:t>算法建立转发表。</a:t>
            </a:r>
          </a:p>
        </p:txBody>
      </p:sp>
      <p:sp>
        <p:nvSpPr>
          <p:cNvPr id="179" name="矩形 178">
            <a:extLst>
              <a:ext uri="{FF2B5EF4-FFF2-40B4-BE49-F238E27FC236}">
                <a16:creationId xmlns:a16="http://schemas.microsoft.com/office/drawing/2014/main" id="{F48315A6-CA1D-4A2A-8A4B-BF9EC6CD19E0}"/>
              </a:ext>
            </a:extLst>
          </p:cNvPr>
          <p:cNvSpPr/>
          <p:nvPr/>
        </p:nvSpPr>
        <p:spPr>
          <a:xfrm>
            <a:off x="792474" y="140034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0" name="íşlïḍè">
            <a:extLst>
              <a:ext uri="{FF2B5EF4-FFF2-40B4-BE49-F238E27FC236}">
                <a16:creationId xmlns:a16="http://schemas.microsoft.com/office/drawing/2014/main" id="{8D857A89-C3ED-477E-8AEE-DD2A1F3E2B4B}"/>
              </a:ext>
            </a:extLst>
          </p:cNvPr>
          <p:cNvSpPr txBox="1"/>
          <p:nvPr/>
        </p:nvSpPr>
        <p:spPr>
          <a:xfrm>
            <a:off x="1030395" y="1359604"/>
            <a:ext cx="7885005" cy="4955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透明网桥中的“</a:t>
            </a:r>
            <a:r>
              <a:rPr lang="zh-CN" altLang="en-US" sz="1350" b="1" dirty="0">
                <a:solidFill>
                  <a:schemeClr val="accent1">
                    <a:lumMod val="75000"/>
                  </a:schemeClr>
                </a:solidFill>
                <a:latin typeface="Arial Narrow" panose="020B0606020202030204" pitchFamily="34" charset="0"/>
              </a:rPr>
              <a:t>透明</a:t>
            </a:r>
            <a:r>
              <a:rPr lang="zh-CN" altLang="en-US" sz="1350" b="1" dirty="0">
                <a:latin typeface="Arial Narrow" panose="020B0606020202030204" pitchFamily="34" charset="0"/>
              </a:rPr>
              <a:t>”，是指以太网中的各站点并不知道自己所发送的帧将会经过哪些网桥的转发，最终到达目的站点。也就是说，</a:t>
            </a:r>
            <a:r>
              <a:rPr lang="zh-CN" altLang="en-US" sz="1350" b="1" dirty="0">
                <a:solidFill>
                  <a:schemeClr val="accent1">
                    <a:lumMod val="75000"/>
                  </a:schemeClr>
                </a:solidFill>
                <a:latin typeface="Arial Narrow" panose="020B0606020202030204" pitchFamily="34" charset="0"/>
              </a:rPr>
              <a:t>以太网中的各网桥对于各站点而言是看不见的</a:t>
            </a:r>
            <a:r>
              <a:rPr lang="zh-CN" altLang="en-US" sz="1350" b="1" dirty="0">
                <a:latin typeface="Arial Narrow" panose="020B0606020202030204" pitchFamily="34" charset="0"/>
              </a:rPr>
              <a:t>。</a:t>
            </a:r>
          </a:p>
        </p:txBody>
      </p:sp>
      <p:sp>
        <p:nvSpPr>
          <p:cNvPr id="181" name="矩形 180">
            <a:extLst>
              <a:ext uri="{FF2B5EF4-FFF2-40B4-BE49-F238E27FC236}">
                <a16:creationId xmlns:a16="http://schemas.microsoft.com/office/drawing/2014/main" id="{FEB88E7E-C0CA-4825-B903-AB946AD58071}"/>
              </a:ext>
            </a:extLst>
          </p:cNvPr>
          <p:cNvSpPr/>
          <p:nvPr/>
        </p:nvSpPr>
        <p:spPr>
          <a:xfrm>
            <a:off x="792474" y="1994587"/>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2" name="íşlïḍè">
            <a:extLst>
              <a:ext uri="{FF2B5EF4-FFF2-40B4-BE49-F238E27FC236}">
                <a16:creationId xmlns:a16="http://schemas.microsoft.com/office/drawing/2014/main" id="{3953A7BE-1A4C-4EB0-A979-042A73B3744C}"/>
              </a:ext>
            </a:extLst>
          </p:cNvPr>
          <p:cNvSpPr txBox="1"/>
          <p:nvPr/>
        </p:nvSpPr>
        <p:spPr>
          <a:xfrm>
            <a:off x="1030395" y="1953845"/>
            <a:ext cx="7885005" cy="4955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透明网桥的标准是</a:t>
            </a:r>
            <a:r>
              <a:rPr lang="en-US" altLang="zh-CN" sz="1350" b="1" dirty="0">
                <a:latin typeface="Arial Narrow" panose="020B0606020202030204" pitchFamily="34" charset="0"/>
              </a:rPr>
              <a:t>IEEE 802.1D</a:t>
            </a:r>
            <a:r>
              <a:rPr lang="zh-CN" altLang="en-US" sz="1350" b="1" dirty="0">
                <a:latin typeface="Arial Narrow" panose="020B0606020202030204" pitchFamily="34" charset="0"/>
              </a:rPr>
              <a:t>，它通过一种自学习算法</a:t>
            </a:r>
            <a:r>
              <a:rPr lang="zh-CN" altLang="en-US" sz="1350" b="1" dirty="0">
                <a:solidFill>
                  <a:schemeClr val="accent1">
                    <a:lumMod val="75000"/>
                  </a:schemeClr>
                </a:solidFill>
                <a:latin typeface="Arial Narrow" panose="020B0606020202030204" pitchFamily="34" charset="0"/>
              </a:rPr>
              <a:t>基于以太网中各站点间的相互通信</a:t>
            </a:r>
            <a:r>
              <a:rPr lang="zh-CN" altLang="en-US" sz="1350" b="1" dirty="0">
                <a:latin typeface="Arial Narrow" panose="020B0606020202030204" pitchFamily="34" charset="0"/>
              </a:rPr>
              <a:t>逐步建立起自己的转发表。</a:t>
            </a:r>
          </a:p>
        </p:txBody>
      </p:sp>
    </p:spTree>
    <p:custDataLst>
      <p:tags r:id="rId1"/>
    </p:custDataLst>
    <p:extLst>
      <p:ext uri="{BB962C8B-B14F-4D97-AF65-F5344CB8AC3E}">
        <p14:creationId xmlns:p14="http://schemas.microsoft.com/office/powerpoint/2010/main" val="174351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p:cTn id="7" dur="500" fill="hold"/>
                                        <p:tgtEl>
                                          <p:spTgt spid="177"/>
                                        </p:tgtEl>
                                        <p:attrNameLst>
                                          <p:attrName>ppt_w</p:attrName>
                                        </p:attrNameLst>
                                      </p:cBhvr>
                                      <p:tavLst>
                                        <p:tav tm="0">
                                          <p:val>
                                            <p:fltVal val="0"/>
                                          </p:val>
                                        </p:tav>
                                        <p:tav tm="100000">
                                          <p:val>
                                            <p:strVal val="#ppt_w"/>
                                          </p:val>
                                        </p:tav>
                                      </p:tavLst>
                                    </p:anim>
                                    <p:anim calcmode="lin" valueType="num">
                                      <p:cBhvr>
                                        <p:cTn id="8" dur="500" fill="hold"/>
                                        <p:tgtEl>
                                          <p:spTgt spid="177"/>
                                        </p:tgtEl>
                                        <p:attrNameLst>
                                          <p:attrName>ppt_h</p:attrName>
                                        </p:attrNameLst>
                                      </p:cBhvr>
                                      <p:tavLst>
                                        <p:tav tm="0">
                                          <p:val>
                                            <p:fltVal val="0"/>
                                          </p:val>
                                        </p:tav>
                                        <p:tav tm="100000">
                                          <p:val>
                                            <p:strVal val="#ppt_h"/>
                                          </p:val>
                                        </p:tav>
                                      </p:tavLst>
                                    </p:anim>
                                    <p:anim calcmode="lin" valueType="num">
                                      <p:cBhvr>
                                        <p:cTn id="9" dur="500" fill="hold"/>
                                        <p:tgtEl>
                                          <p:spTgt spid="177"/>
                                        </p:tgtEl>
                                        <p:attrNameLst>
                                          <p:attrName>style.rotation</p:attrName>
                                        </p:attrNameLst>
                                      </p:cBhvr>
                                      <p:tavLst>
                                        <p:tav tm="0">
                                          <p:val>
                                            <p:fltVal val="360"/>
                                          </p:val>
                                        </p:tav>
                                        <p:tav tm="100000">
                                          <p:val>
                                            <p:fltVal val="0"/>
                                          </p:val>
                                        </p:tav>
                                      </p:tavLst>
                                    </p:anim>
                                    <p:animEffect transition="in" filter="fade">
                                      <p:cBhvr>
                                        <p:cTn id="10" dur="500"/>
                                        <p:tgtEl>
                                          <p:spTgt spid="17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7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79"/>
                                        </p:tgtEl>
                                        <p:attrNameLst>
                                          <p:attrName>style.visibility</p:attrName>
                                        </p:attrNameLst>
                                      </p:cBhvr>
                                      <p:to>
                                        <p:strVal val="visible"/>
                                      </p:to>
                                    </p:set>
                                    <p:anim calcmode="lin" valueType="num">
                                      <p:cBhvr>
                                        <p:cTn id="18" dur="500" fill="hold"/>
                                        <p:tgtEl>
                                          <p:spTgt spid="179"/>
                                        </p:tgtEl>
                                        <p:attrNameLst>
                                          <p:attrName>ppt_w</p:attrName>
                                        </p:attrNameLst>
                                      </p:cBhvr>
                                      <p:tavLst>
                                        <p:tav tm="0">
                                          <p:val>
                                            <p:fltVal val="0"/>
                                          </p:val>
                                        </p:tav>
                                        <p:tav tm="100000">
                                          <p:val>
                                            <p:strVal val="#ppt_w"/>
                                          </p:val>
                                        </p:tav>
                                      </p:tavLst>
                                    </p:anim>
                                    <p:anim calcmode="lin" valueType="num">
                                      <p:cBhvr>
                                        <p:cTn id="19" dur="500" fill="hold"/>
                                        <p:tgtEl>
                                          <p:spTgt spid="179"/>
                                        </p:tgtEl>
                                        <p:attrNameLst>
                                          <p:attrName>ppt_h</p:attrName>
                                        </p:attrNameLst>
                                      </p:cBhvr>
                                      <p:tavLst>
                                        <p:tav tm="0">
                                          <p:val>
                                            <p:fltVal val="0"/>
                                          </p:val>
                                        </p:tav>
                                        <p:tav tm="100000">
                                          <p:val>
                                            <p:strVal val="#ppt_h"/>
                                          </p:val>
                                        </p:tav>
                                      </p:tavLst>
                                    </p:anim>
                                    <p:anim calcmode="lin" valueType="num">
                                      <p:cBhvr>
                                        <p:cTn id="20" dur="500" fill="hold"/>
                                        <p:tgtEl>
                                          <p:spTgt spid="179"/>
                                        </p:tgtEl>
                                        <p:attrNameLst>
                                          <p:attrName>style.rotation</p:attrName>
                                        </p:attrNameLst>
                                      </p:cBhvr>
                                      <p:tavLst>
                                        <p:tav tm="0">
                                          <p:val>
                                            <p:fltVal val="360"/>
                                          </p:val>
                                        </p:tav>
                                        <p:tav tm="100000">
                                          <p:val>
                                            <p:fltVal val="0"/>
                                          </p:val>
                                        </p:tav>
                                      </p:tavLst>
                                    </p:anim>
                                    <p:animEffect transition="in" filter="fade">
                                      <p:cBhvr>
                                        <p:cTn id="21" dur="500"/>
                                        <p:tgtEl>
                                          <p:spTgt spid="17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81"/>
                                        </p:tgtEl>
                                        <p:attrNameLst>
                                          <p:attrName>style.visibility</p:attrName>
                                        </p:attrNameLst>
                                      </p:cBhvr>
                                      <p:to>
                                        <p:strVal val="visible"/>
                                      </p:to>
                                    </p:set>
                                    <p:anim calcmode="lin" valueType="num">
                                      <p:cBhvr>
                                        <p:cTn id="29" dur="500" fill="hold"/>
                                        <p:tgtEl>
                                          <p:spTgt spid="181"/>
                                        </p:tgtEl>
                                        <p:attrNameLst>
                                          <p:attrName>ppt_w</p:attrName>
                                        </p:attrNameLst>
                                      </p:cBhvr>
                                      <p:tavLst>
                                        <p:tav tm="0">
                                          <p:val>
                                            <p:fltVal val="0"/>
                                          </p:val>
                                        </p:tav>
                                        <p:tav tm="100000">
                                          <p:val>
                                            <p:strVal val="#ppt_w"/>
                                          </p:val>
                                        </p:tav>
                                      </p:tavLst>
                                    </p:anim>
                                    <p:anim calcmode="lin" valueType="num">
                                      <p:cBhvr>
                                        <p:cTn id="30" dur="500" fill="hold"/>
                                        <p:tgtEl>
                                          <p:spTgt spid="181"/>
                                        </p:tgtEl>
                                        <p:attrNameLst>
                                          <p:attrName>ppt_h</p:attrName>
                                        </p:attrNameLst>
                                      </p:cBhvr>
                                      <p:tavLst>
                                        <p:tav tm="0">
                                          <p:val>
                                            <p:fltVal val="0"/>
                                          </p:val>
                                        </p:tav>
                                        <p:tav tm="100000">
                                          <p:val>
                                            <p:strVal val="#ppt_h"/>
                                          </p:val>
                                        </p:tav>
                                      </p:tavLst>
                                    </p:anim>
                                    <p:anim calcmode="lin" valueType="num">
                                      <p:cBhvr>
                                        <p:cTn id="31" dur="500" fill="hold"/>
                                        <p:tgtEl>
                                          <p:spTgt spid="181"/>
                                        </p:tgtEl>
                                        <p:attrNameLst>
                                          <p:attrName>style.rotation</p:attrName>
                                        </p:attrNameLst>
                                      </p:cBhvr>
                                      <p:tavLst>
                                        <p:tav tm="0">
                                          <p:val>
                                            <p:fltVal val="360"/>
                                          </p:val>
                                        </p:tav>
                                        <p:tav tm="100000">
                                          <p:val>
                                            <p:fltVal val="0"/>
                                          </p:val>
                                        </p:tav>
                                      </p:tavLst>
                                    </p:anim>
                                    <p:animEffect transition="in" filter="fade">
                                      <p:cBhvr>
                                        <p:cTn id="32" dur="500"/>
                                        <p:tgtEl>
                                          <p:spTgt spid="18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p:bldP spid="179" grpId="0" animBg="1"/>
      <p:bldP spid="180" grpId="0"/>
      <p:bldP spid="181" grpId="0" animBg="1"/>
      <p:bldP spid="182"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E288CA55-CE03-43A2-8AC6-83B150E99CAA}"/>
              </a:ext>
            </a:extLst>
          </p:cNvPr>
          <p:cNvGrpSpPr/>
          <p:nvPr/>
        </p:nvGrpSpPr>
        <p:grpSpPr>
          <a:xfrm rot="5400000">
            <a:off x="1146034" y="3796326"/>
            <a:ext cx="684894" cy="323165"/>
            <a:chOff x="2985608" y="3206933"/>
            <a:chExt cx="913192" cy="430886"/>
          </a:xfrm>
        </p:grpSpPr>
        <p:sp>
          <p:nvSpPr>
            <p:cNvPr id="66" name="标注: 右箭头 65">
              <a:extLst>
                <a:ext uri="{FF2B5EF4-FFF2-40B4-BE49-F238E27FC236}">
                  <a16:creationId xmlns:a16="http://schemas.microsoft.com/office/drawing/2014/main" id="{44BD4B28-3793-43ED-92A3-FE569066E2B1}"/>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67" name="文本框 66">
              <a:extLst>
                <a:ext uri="{FF2B5EF4-FFF2-40B4-BE49-F238E27FC236}">
                  <a16:creationId xmlns:a16="http://schemas.microsoft.com/office/drawing/2014/main" id="{435AF140-6F95-4BED-8FA0-02077F6AFBB3}"/>
                </a:ext>
              </a:extLst>
            </p:cNvPr>
            <p:cNvSpPr txBox="1"/>
            <p:nvPr/>
          </p:nvSpPr>
          <p:spPr>
            <a:xfrm>
              <a:off x="2985608"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68" name="组合 67">
            <a:extLst>
              <a:ext uri="{FF2B5EF4-FFF2-40B4-BE49-F238E27FC236}">
                <a16:creationId xmlns:a16="http://schemas.microsoft.com/office/drawing/2014/main" id="{F4056B38-7137-40C9-91A4-04F9AE9A1D60}"/>
              </a:ext>
            </a:extLst>
          </p:cNvPr>
          <p:cNvGrpSpPr/>
          <p:nvPr/>
        </p:nvGrpSpPr>
        <p:grpSpPr>
          <a:xfrm rot="16200000">
            <a:off x="1149880" y="2779146"/>
            <a:ext cx="684115" cy="323165"/>
            <a:chOff x="2985605" y="3206933"/>
            <a:chExt cx="912153" cy="430886"/>
          </a:xfrm>
        </p:grpSpPr>
        <p:sp>
          <p:nvSpPr>
            <p:cNvPr id="69" name="标注: 右箭头 68">
              <a:extLst>
                <a:ext uri="{FF2B5EF4-FFF2-40B4-BE49-F238E27FC236}">
                  <a16:creationId xmlns:a16="http://schemas.microsoft.com/office/drawing/2014/main" id="{A437ACE5-CF9C-407C-80EF-72C9891861BB}"/>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0" name="文本框 69">
              <a:extLst>
                <a:ext uri="{FF2B5EF4-FFF2-40B4-BE49-F238E27FC236}">
                  <a16:creationId xmlns:a16="http://schemas.microsoft.com/office/drawing/2014/main" id="{A96F4141-8799-40E4-BC05-1801D74A059E}"/>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→B</a:t>
              </a:r>
              <a:endParaRPr lang="zh-CN" altLang="en-US" sz="1500" b="1" dirty="0"/>
            </a:p>
          </p:txBody>
        </p:sp>
      </p:grpSp>
      <p:grpSp>
        <p:nvGrpSpPr>
          <p:cNvPr id="74" name="组合 73">
            <a:extLst>
              <a:ext uri="{FF2B5EF4-FFF2-40B4-BE49-F238E27FC236}">
                <a16:creationId xmlns:a16="http://schemas.microsoft.com/office/drawing/2014/main" id="{890E168D-E4E0-4F7E-9149-CB68832C8077}"/>
              </a:ext>
            </a:extLst>
          </p:cNvPr>
          <p:cNvGrpSpPr/>
          <p:nvPr/>
        </p:nvGrpSpPr>
        <p:grpSpPr>
          <a:xfrm>
            <a:off x="1896999" y="3202369"/>
            <a:ext cx="680470" cy="323165"/>
            <a:chOff x="2985606" y="3222321"/>
            <a:chExt cx="907293" cy="430887"/>
          </a:xfrm>
        </p:grpSpPr>
        <p:sp>
          <p:nvSpPr>
            <p:cNvPr id="75" name="标注: 右箭头 74">
              <a:extLst>
                <a:ext uri="{FF2B5EF4-FFF2-40B4-BE49-F238E27FC236}">
                  <a16:creationId xmlns:a16="http://schemas.microsoft.com/office/drawing/2014/main" id="{9B972A69-ADB9-4DEC-83F5-3AC994153410}"/>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6" name="文本框 75">
              <a:extLst>
                <a:ext uri="{FF2B5EF4-FFF2-40B4-BE49-F238E27FC236}">
                  <a16:creationId xmlns:a16="http://schemas.microsoft.com/office/drawing/2014/main" id="{150C5260-E57F-46E6-A21D-09AEF3FBB75D}"/>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71" name="组合 70">
            <a:extLst>
              <a:ext uri="{FF2B5EF4-FFF2-40B4-BE49-F238E27FC236}">
                <a16:creationId xmlns:a16="http://schemas.microsoft.com/office/drawing/2014/main" id="{D8145DFF-09DC-4DD3-BBC8-0FF873B3DD87}"/>
              </a:ext>
            </a:extLst>
          </p:cNvPr>
          <p:cNvGrpSpPr/>
          <p:nvPr/>
        </p:nvGrpSpPr>
        <p:grpSpPr>
          <a:xfrm>
            <a:off x="792013" y="3202339"/>
            <a:ext cx="648755" cy="323165"/>
            <a:chOff x="3005340" y="3222321"/>
            <a:chExt cx="865007" cy="430887"/>
          </a:xfrm>
        </p:grpSpPr>
        <p:sp>
          <p:nvSpPr>
            <p:cNvPr id="72" name="标注: 右箭头 71">
              <a:extLst>
                <a:ext uri="{FF2B5EF4-FFF2-40B4-BE49-F238E27FC236}">
                  <a16:creationId xmlns:a16="http://schemas.microsoft.com/office/drawing/2014/main" id="{8BE75D6E-4389-4557-8092-47A7955684D5}"/>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3" name="文本框 72">
              <a:extLst>
                <a:ext uri="{FF2B5EF4-FFF2-40B4-BE49-F238E27FC236}">
                  <a16:creationId xmlns:a16="http://schemas.microsoft.com/office/drawing/2014/main" id="{906A3E2E-9B00-4D67-A32A-1B9C19BB2F96}"/>
                </a:ext>
              </a:extLst>
            </p:cNvPr>
            <p:cNvSpPr txBox="1"/>
            <p:nvPr/>
          </p:nvSpPr>
          <p:spPr>
            <a:xfrm>
              <a:off x="3005340" y="3222321"/>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78" name="文本框 77">
            <a:extLst>
              <a:ext uri="{FF2B5EF4-FFF2-40B4-BE49-F238E27FC236}">
                <a16:creationId xmlns:a16="http://schemas.microsoft.com/office/drawing/2014/main" id="{5238F13B-EC33-4E11-AC85-9CCE8031DC22}"/>
              </a:ext>
            </a:extLst>
          </p:cNvPr>
          <p:cNvSpPr txBox="1"/>
          <p:nvPr/>
        </p:nvSpPr>
        <p:spPr>
          <a:xfrm>
            <a:off x="932746" y="2353288"/>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79" name="文本框 78">
            <a:extLst>
              <a:ext uri="{FF2B5EF4-FFF2-40B4-BE49-F238E27FC236}">
                <a16:creationId xmlns:a16="http://schemas.microsoft.com/office/drawing/2014/main" id="{7E5FF436-1429-47F3-B72E-9342E61ED1E4}"/>
              </a:ext>
            </a:extLst>
          </p:cNvPr>
          <p:cNvSpPr txBox="1"/>
          <p:nvPr/>
        </p:nvSpPr>
        <p:spPr>
          <a:xfrm>
            <a:off x="932746"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42578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ppt_x</p:attrName>
                                        </p:attrNameLst>
                                      </p:cBhvr>
                                      <p:tavLst>
                                        <p:tav tm="0">
                                          <p:val>
                                            <p:strVal val="#ppt_x-#ppt_w*1.125000"/>
                                          </p:val>
                                        </p:tav>
                                        <p:tav tm="100000">
                                          <p:val>
                                            <p:strVal val="#ppt_x"/>
                                          </p:val>
                                        </p:tav>
                                      </p:tavLst>
                                    </p:anim>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par>
                                <p:cTn id="30" presetID="12" presetClass="entr" presetSubtype="8"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additive="base">
                                        <p:cTn id="32" dur="500"/>
                                        <p:tgtEl>
                                          <p:spTgt spid="71"/>
                                        </p:tgtEl>
                                        <p:attrNameLst>
                                          <p:attrName>ppt_x</p:attrName>
                                        </p:attrNameLst>
                                      </p:cBhvr>
                                      <p:tavLst>
                                        <p:tav tm="0">
                                          <p:val>
                                            <p:strVal val="#ppt_x-#ppt_w*1.125000"/>
                                          </p:val>
                                        </p:tav>
                                        <p:tav tm="100000">
                                          <p:val>
                                            <p:strVal val="#ppt_x"/>
                                          </p:val>
                                        </p:tav>
                                      </p:tavLst>
                                    </p:anim>
                                    <p:animEffect transition="in" filter="wipe(right)">
                                      <p:cBhvr>
                                        <p:cTn id="33" dur="500"/>
                                        <p:tgtEl>
                                          <p:spTgt spid="71"/>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 calcmode="lin" valueType="num">
                                      <p:cBhvr additive="base">
                                        <p:cTn id="38" dur="500"/>
                                        <p:tgtEl>
                                          <p:spTgt spid="74"/>
                                        </p:tgtEl>
                                        <p:attrNameLst>
                                          <p:attrName>ppt_x</p:attrName>
                                        </p:attrNameLst>
                                      </p:cBhvr>
                                      <p:tavLst>
                                        <p:tav tm="0">
                                          <p:val>
                                            <p:strVal val="#ppt_x-#ppt_w*1.125000"/>
                                          </p:val>
                                        </p:tav>
                                        <p:tav tm="100000">
                                          <p:val>
                                            <p:strVal val="#ppt_x"/>
                                          </p:val>
                                        </p:tav>
                                      </p:tavLst>
                                    </p:anim>
                                    <p:animEffect transition="in" filter="wipe(right)">
                                      <p:cBhvr>
                                        <p:cTn id="39" dur="500"/>
                                        <p:tgtEl>
                                          <p:spTgt spid="74"/>
                                        </p:tgtEl>
                                      </p:cBhvr>
                                    </p:animEffect>
                                  </p:childTnLst>
                                </p:cTn>
                              </p:par>
                              <p:par>
                                <p:cTn id="40" presetID="12" presetClass="entr" presetSubtype="1"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p:tgtEl>
                                          <p:spTgt spid="65"/>
                                        </p:tgtEl>
                                        <p:attrNameLst>
                                          <p:attrName>ppt_y</p:attrName>
                                        </p:attrNameLst>
                                      </p:cBhvr>
                                      <p:tavLst>
                                        <p:tav tm="0">
                                          <p:val>
                                            <p:strVal val="#ppt_y-#ppt_h*1.125000"/>
                                          </p:val>
                                        </p:tav>
                                        <p:tav tm="100000">
                                          <p:val>
                                            <p:strVal val="#ppt_y"/>
                                          </p:val>
                                        </p:tav>
                                      </p:tavLst>
                                    </p:anim>
                                    <p:animEffect transition="in" filter="wipe(down)">
                                      <p:cBhvr>
                                        <p:cTn id="43" dur="500"/>
                                        <p:tgtEl>
                                          <p:spTgt spid="65"/>
                                        </p:tgtEl>
                                      </p:cBhvr>
                                    </p:animEffect>
                                  </p:childTnLst>
                                </p:cTn>
                              </p:par>
                              <p:par>
                                <p:cTn id="44" presetID="12" presetClass="entr" presetSubtype="4"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additive="base">
                                        <p:cTn id="46" dur="500"/>
                                        <p:tgtEl>
                                          <p:spTgt spid="68"/>
                                        </p:tgtEl>
                                        <p:attrNameLst>
                                          <p:attrName>ppt_y</p:attrName>
                                        </p:attrNameLst>
                                      </p:cBhvr>
                                      <p:tavLst>
                                        <p:tav tm="0">
                                          <p:val>
                                            <p:strVal val="#ppt_y+#ppt_h*1.125000"/>
                                          </p:val>
                                        </p:tav>
                                        <p:tav tm="100000">
                                          <p:val>
                                            <p:strVal val="#ppt_y"/>
                                          </p:val>
                                        </p:tav>
                                      </p:tavLst>
                                    </p:anim>
                                    <p:animEffect transition="in" filter="wipe(up)">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78"/>
                                        </p:tgtEl>
                                        <p:attrNameLst>
                                          <p:attrName>style.visibility</p:attrName>
                                        </p:attrNameLst>
                                      </p:cBhvr>
                                      <p:to>
                                        <p:strVal val="visible"/>
                                      </p:to>
                                    </p:set>
                                    <p:anim calcmode="lin" valueType="num">
                                      <p:cBhvr>
                                        <p:cTn id="52" dur="500" fill="hold"/>
                                        <p:tgtEl>
                                          <p:spTgt spid="78"/>
                                        </p:tgtEl>
                                        <p:attrNameLst>
                                          <p:attrName>ppt_w</p:attrName>
                                        </p:attrNameLst>
                                      </p:cBhvr>
                                      <p:tavLst>
                                        <p:tav tm="0">
                                          <p:val>
                                            <p:fltVal val="0"/>
                                          </p:val>
                                        </p:tav>
                                        <p:tav tm="100000">
                                          <p:val>
                                            <p:strVal val="#ppt_w"/>
                                          </p:val>
                                        </p:tav>
                                      </p:tavLst>
                                    </p:anim>
                                    <p:anim calcmode="lin" valueType="num">
                                      <p:cBhvr>
                                        <p:cTn id="53" dur="500" fill="hold"/>
                                        <p:tgtEl>
                                          <p:spTgt spid="78"/>
                                        </p:tgtEl>
                                        <p:attrNameLst>
                                          <p:attrName>ppt_h</p:attrName>
                                        </p:attrNameLst>
                                      </p:cBhvr>
                                      <p:tavLst>
                                        <p:tav tm="0">
                                          <p:val>
                                            <p:fltVal val="0"/>
                                          </p:val>
                                        </p:tav>
                                        <p:tav tm="100000">
                                          <p:val>
                                            <p:strVal val="#ppt_h"/>
                                          </p:val>
                                        </p:tav>
                                      </p:tavLst>
                                    </p:anim>
                                    <p:animEffect transition="in" filter="fade">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anim calcmode="lin" valueType="num">
                                      <p:cBhvr>
                                        <p:cTn id="59" dur="500" fill="hold"/>
                                        <p:tgtEl>
                                          <p:spTgt spid="79"/>
                                        </p:tgtEl>
                                        <p:attrNameLst>
                                          <p:attrName>ppt_w</p:attrName>
                                        </p:attrNameLst>
                                      </p:cBhvr>
                                      <p:tavLst>
                                        <p:tav tm="0">
                                          <p:val>
                                            <p:fltVal val="0"/>
                                          </p:val>
                                        </p:tav>
                                        <p:tav tm="100000">
                                          <p:val>
                                            <p:strVal val="#ppt_w"/>
                                          </p:val>
                                        </p:tav>
                                      </p:tavLst>
                                    </p:anim>
                                    <p:anim calcmode="lin" valueType="num">
                                      <p:cBhvr>
                                        <p:cTn id="60" dur="500" fill="hold"/>
                                        <p:tgtEl>
                                          <p:spTgt spid="79"/>
                                        </p:tgtEl>
                                        <p:attrNameLst>
                                          <p:attrName>ppt_h</p:attrName>
                                        </p:attrNameLst>
                                      </p:cBhvr>
                                      <p:tavLst>
                                        <p:tav tm="0">
                                          <p:val>
                                            <p:fltVal val="0"/>
                                          </p:val>
                                        </p:tav>
                                        <p:tav tm="100000">
                                          <p:val>
                                            <p:strVal val="#ppt_h"/>
                                          </p:val>
                                        </p:tav>
                                      </p:tavLst>
                                    </p:anim>
                                    <p:animEffect transition="in" filter="fade">
                                      <p:cBhvr>
                                        <p:cTn id="6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E288CA55-CE03-43A2-8AC6-83B150E99CAA}"/>
              </a:ext>
            </a:extLst>
          </p:cNvPr>
          <p:cNvGrpSpPr/>
          <p:nvPr/>
        </p:nvGrpSpPr>
        <p:grpSpPr>
          <a:xfrm rot="5400000">
            <a:off x="1146034" y="3796326"/>
            <a:ext cx="684894" cy="323165"/>
            <a:chOff x="2985608" y="3206933"/>
            <a:chExt cx="913192" cy="430886"/>
          </a:xfrm>
        </p:grpSpPr>
        <p:sp>
          <p:nvSpPr>
            <p:cNvPr id="66" name="标注: 右箭头 65">
              <a:extLst>
                <a:ext uri="{FF2B5EF4-FFF2-40B4-BE49-F238E27FC236}">
                  <a16:creationId xmlns:a16="http://schemas.microsoft.com/office/drawing/2014/main" id="{44BD4B28-3793-43ED-92A3-FE569066E2B1}"/>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67" name="文本框 66">
              <a:extLst>
                <a:ext uri="{FF2B5EF4-FFF2-40B4-BE49-F238E27FC236}">
                  <a16:creationId xmlns:a16="http://schemas.microsoft.com/office/drawing/2014/main" id="{435AF140-6F95-4BED-8FA0-02077F6AFBB3}"/>
                </a:ext>
              </a:extLst>
            </p:cNvPr>
            <p:cNvSpPr txBox="1"/>
            <p:nvPr/>
          </p:nvSpPr>
          <p:spPr>
            <a:xfrm>
              <a:off x="2985608"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68" name="组合 67">
            <a:extLst>
              <a:ext uri="{FF2B5EF4-FFF2-40B4-BE49-F238E27FC236}">
                <a16:creationId xmlns:a16="http://schemas.microsoft.com/office/drawing/2014/main" id="{F4056B38-7137-40C9-91A4-04F9AE9A1D60}"/>
              </a:ext>
            </a:extLst>
          </p:cNvPr>
          <p:cNvGrpSpPr/>
          <p:nvPr/>
        </p:nvGrpSpPr>
        <p:grpSpPr>
          <a:xfrm rot="16200000">
            <a:off x="1149880" y="2779146"/>
            <a:ext cx="684115" cy="323165"/>
            <a:chOff x="2985605" y="3206933"/>
            <a:chExt cx="912153" cy="430886"/>
          </a:xfrm>
        </p:grpSpPr>
        <p:sp>
          <p:nvSpPr>
            <p:cNvPr id="69" name="标注: 右箭头 68">
              <a:extLst>
                <a:ext uri="{FF2B5EF4-FFF2-40B4-BE49-F238E27FC236}">
                  <a16:creationId xmlns:a16="http://schemas.microsoft.com/office/drawing/2014/main" id="{A437ACE5-CF9C-407C-80EF-72C9891861BB}"/>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0" name="文本框 69">
              <a:extLst>
                <a:ext uri="{FF2B5EF4-FFF2-40B4-BE49-F238E27FC236}">
                  <a16:creationId xmlns:a16="http://schemas.microsoft.com/office/drawing/2014/main" id="{A96F4141-8799-40E4-BC05-1801D74A059E}"/>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→B</a:t>
              </a:r>
              <a:endParaRPr lang="zh-CN" altLang="en-US" sz="1500" b="1" dirty="0"/>
            </a:p>
          </p:txBody>
        </p:sp>
      </p:grpSp>
      <p:grpSp>
        <p:nvGrpSpPr>
          <p:cNvPr id="74" name="组合 73">
            <a:extLst>
              <a:ext uri="{FF2B5EF4-FFF2-40B4-BE49-F238E27FC236}">
                <a16:creationId xmlns:a16="http://schemas.microsoft.com/office/drawing/2014/main" id="{890E168D-E4E0-4F7E-9149-CB68832C8077}"/>
              </a:ext>
            </a:extLst>
          </p:cNvPr>
          <p:cNvGrpSpPr/>
          <p:nvPr/>
        </p:nvGrpSpPr>
        <p:grpSpPr>
          <a:xfrm>
            <a:off x="1896999" y="3202369"/>
            <a:ext cx="680470" cy="323165"/>
            <a:chOff x="2985606" y="3222321"/>
            <a:chExt cx="907293" cy="430887"/>
          </a:xfrm>
        </p:grpSpPr>
        <p:sp>
          <p:nvSpPr>
            <p:cNvPr id="75" name="标注: 右箭头 74">
              <a:extLst>
                <a:ext uri="{FF2B5EF4-FFF2-40B4-BE49-F238E27FC236}">
                  <a16:creationId xmlns:a16="http://schemas.microsoft.com/office/drawing/2014/main" id="{9B972A69-ADB9-4DEC-83F5-3AC994153410}"/>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6" name="文本框 75">
              <a:extLst>
                <a:ext uri="{FF2B5EF4-FFF2-40B4-BE49-F238E27FC236}">
                  <a16:creationId xmlns:a16="http://schemas.microsoft.com/office/drawing/2014/main" id="{150C5260-E57F-46E6-A21D-09AEF3FBB75D}"/>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71" name="组合 70">
            <a:extLst>
              <a:ext uri="{FF2B5EF4-FFF2-40B4-BE49-F238E27FC236}">
                <a16:creationId xmlns:a16="http://schemas.microsoft.com/office/drawing/2014/main" id="{D8145DFF-09DC-4DD3-BBC8-0FF873B3DD87}"/>
              </a:ext>
            </a:extLst>
          </p:cNvPr>
          <p:cNvGrpSpPr/>
          <p:nvPr/>
        </p:nvGrpSpPr>
        <p:grpSpPr>
          <a:xfrm>
            <a:off x="792013" y="3202339"/>
            <a:ext cx="648755" cy="323165"/>
            <a:chOff x="3005340" y="3222321"/>
            <a:chExt cx="865007" cy="430887"/>
          </a:xfrm>
        </p:grpSpPr>
        <p:sp>
          <p:nvSpPr>
            <p:cNvPr id="72" name="标注: 右箭头 71">
              <a:extLst>
                <a:ext uri="{FF2B5EF4-FFF2-40B4-BE49-F238E27FC236}">
                  <a16:creationId xmlns:a16="http://schemas.microsoft.com/office/drawing/2014/main" id="{8BE75D6E-4389-4557-8092-47A7955684D5}"/>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3" name="文本框 72">
              <a:extLst>
                <a:ext uri="{FF2B5EF4-FFF2-40B4-BE49-F238E27FC236}">
                  <a16:creationId xmlns:a16="http://schemas.microsoft.com/office/drawing/2014/main" id="{906A3E2E-9B00-4D67-A32A-1B9C19BB2F96}"/>
                </a:ext>
              </a:extLst>
            </p:cNvPr>
            <p:cNvSpPr txBox="1"/>
            <p:nvPr/>
          </p:nvSpPr>
          <p:spPr>
            <a:xfrm>
              <a:off x="3005340" y="3222321"/>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78" name="文本框 77">
            <a:extLst>
              <a:ext uri="{FF2B5EF4-FFF2-40B4-BE49-F238E27FC236}">
                <a16:creationId xmlns:a16="http://schemas.microsoft.com/office/drawing/2014/main" id="{5238F13B-EC33-4E11-AC85-9CCE8031DC22}"/>
              </a:ext>
            </a:extLst>
          </p:cNvPr>
          <p:cNvSpPr txBox="1"/>
          <p:nvPr/>
        </p:nvSpPr>
        <p:spPr>
          <a:xfrm>
            <a:off x="932746" y="2353288"/>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79" name="文本框 78">
            <a:extLst>
              <a:ext uri="{FF2B5EF4-FFF2-40B4-BE49-F238E27FC236}">
                <a16:creationId xmlns:a16="http://schemas.microsoft.com/office/drawing/2014/main" id="{7E5FF436-1429-47F3-B72E-9342E61ED1E4}"/>
              </a:ext>
            </a:extLst>
          </p:cNvPr>
          <p:cNvSpPr txBox="1"/>
          <p:nvPr/>
        </p:nvSpPr>
        <p:spPr>
          <a:xfrm>
            <a:off x="932746"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80" name="文本框 79">
            <a:extLst>
              <a:ext uri="{FF2B5EF4-FFF2-40B4-BE49-F238E27FC236}">
                <a16:creationId xmlns:a16="http://schemas.microsoft.com/office/drawing/2014/main" id="{E47F83A7-2A3F-4E7F-88FC-54D5544A4716}"/>
              </a:ext>
            </a:extLst>
          </p:cNvPr>
          <p:cNvSpPr txBox="1"/>
          <p:nvPr/>
        </p:nvSpPr>
        <p:spPr>
          <a:xfrm>
            <a:off x="2429342" y="1752144"/>
            <a:ext cx="241847" cy="323165"/>
          </a:xfrm>
          <a:prstGeom prst="rect">
            <a:avLst/>
          </a:prstGeom>
          <a:noFill/>
        </p:spPr>
        <p:txBody>
          <a:bodyPr wrap="square">
            <a:spAutoFit/>
          </a:bodyPr>
          <a:lstStyle/>
          <a:p>
            <a:pPr algn="ctr"/>
            <a:r>
              <a:rPr lang="en-US" altLang="zh-CN" sz="1500" b="1" dirty="0"/>
              <a:t>A</a:t>
            </a:r>
            <a:endParaRPr lang="zh-CN" altLang="en-US" sz="1500" b="1" dirty="0"/>
          </a:p>
        </p:txBody>
      </p:sp>
      <p:sp>
        <p:nvSpPr>
          <p:cNvPr id="81" name="文本框 80">
            <a:extLst>
              <a:ext uri="{FF2B5EF4-FFF2-40B4-BE49-F238E27FC236}">
                <a16:creationId xmlns:a16="http://schemas.microsoft.com/office/drawing/2014/main" id="{3969BAE0-73F9-4E23-8AF8-C4585C78789A}"/>
              </a:ext>
            </a:extLst>
          </p:cNvPr>
          <p:cNvSpPr txBox="1"/>
          <p:nvPr/>
        </p:nvSpPr>
        <p:spPr>
          <a:xfrm>
            <a:off x="3091864" y="1752144"/>
            <a:ext cx="241847" cy="323165"/>
          </a:xfrm>
          <a:prstGeom prst="rect">
            <a:avLst/>
          </a:prstGeom>
          <a:noFill/>
        </p:spPr>
        <p:txBody>
          <a:bodyPr wrap="square">
            <a:spAutoFit/>
          </a:bodyPr>
          <a:lstStyle/>
          <a:p>
            <a:pPr algn="ctr"/>
            <a:r>
              <a:rPr lang="en-US" altLang="zh-CN" sz="1500" b="1" dirty="0"/>
              <a:t>1</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cxnSp>
        <p:nvCxnSpPr>
          <p:cNvPr id="9" name="直接箭头连接符 8">
            <a:extLst>
              <a:ext uri="{FF2B5EF4-FFF2-40B4-BE49-F238E27FC236}">
                <a16:creationId xmlns:a16="http://schemas.microsoft.com/office/drawing/2014/main" id="{DFACBCC1-C606-4D78-98CF-11657AECB778}"/>
              </a:ext>
            </a:extLst>
          </p:cNvPr>
          <p:cNvCxnSpPr>
            <a:cxnSpLocks/>
            <a:endCxn id="80" idx="1"/>
          </p:cNvCxnSpPr>
          <p:nvPr/>
        </p:nvCxnSpPr>
        <p:spPr>
          <a:xfrm flipV="1">
            <a:off x="2094034" y="1913727"/>
            <a:ext cx="335308" cy="1363408"/>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61F8B73-375C-4DF4-AD7E-02AE3342B613}"/>
              </a:ext>
            </a:extLst>
          </p:cNvPr>
          <p:cNvCxnSpPr>
            <a:cxnSpLocks/>
            <a:stCxn id="35" idx="0"/>
            <a:endCxn id="81" idx="1"/>
          </p:cNvCxnSpPr>
          <p:nvPr/>
        </p:nvCxnSpPr>
        <p:spPr>
          <a:xfrm flipV="1">
            <a:off x="2696028" y="1913727"/>
            <a:ext cx="395836" cy="1138569"/>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89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 calcmode="lin" valueType="num">
                                      <p:cBhvr>
                                        <p:cTn id="18" dur="500" fill="hold"/>
                                        <p:tgtEl>
                                          <p:spTgt spid="80"/>
                                        </p:tgtEl>
                                        <p:attrNameLst>
                                          <p:attrName>ppt_w</p:attrName>
                                        </p:attrNameLst>
                                      </p:cBhvr>
                                      <p:tavLst>
                                        <p:tav tm="0">
                                          <p:val>
                                            <p:fltVal val="0"/>
                                          </p:val>
                                        </p:tav>
                                        <p:tav tm="100000">
                                          <p:val>
                                            <p:strVal val="#ppt_w"/>
                                          </p:val>
                                        </p:tav>
                                      </p:tavLst>
                                    </p:anim>
                                    <p:anim calcmode="lin" valueType="num">
                                      <p:cBhvr>
                                        <p:cTn id="19" dur="500" fill="hold"/>
                                        <p:tgtEl>
                                          <p:spTgt spid="80"/>
                                        </p:tgtEl>
                                        <p:attrNameLst>
                                          <p:attrName>ppt_h</p:attrName>
                                        </p:attrNameLst>
                                      </p:cBhvr>
                                      <p:tavLst>
                                        <p:tav tm="0">
                                          <p:val>
                                            <p:fltVal val="0"/>
                                          </p:val>
                                        </p:tav>
                                        <p:tav tm="100000">
                                          <p:val>
                                            <p:strVal val="#ppt_h"/>
                                          </p:val>
                                        </p:tav>
                                      </p:tavLst>
                                    </p:anim>
                                    <p:animEffect transition="in" filter="fade">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down)">
                                      <p:cBhvr>
                                        <p:cTn id="25" dur="500"/>
                                        <p:tgtEl>
                                          <p:spTgt spid="85"/>
                                        </p:tgtEl>
                                      </p:cBhvr>
                                    </p:animEffect>
                                  </p:childTnLst>
                                </p:cTn>
                              </p:par>
                            </p:childTnLst>
                          </p:cTn>
                        </p:par>
                        <p:par>
                          <p:cTn id="26" fill="hold">
                            <p:stCondLst>
                              <p:cond delay="500"/>
                            </p:stCondLst>
                            <p:childTnLst>
                              <p:par>
                                <p:cTn id="27" presetID="53" presetClass="entr" presetSubtype="16" fill="hold" grpId="0" nodeType="after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p:cTn id="29" dur="500" fill="hold"/>
                                        <p:tgtEl>
                                          <p:spTgt spid="81"/>
                                        </p:tgtEl>
                                        <p:attrNameLst>
                                          <p:attrName>ppt_w</p:attrName>
                                        </p:attrNameLst>
                                      </p:cBhvr>
                                      <p:tavLst>
                                        <p:tav tm="0">
                                          <p:val>
                                            <p:fltVal val="0"/>
                                          </p:val>
                                        </p:tav>
                                        <p:tav tm="100000">
                                          <p:val>
                                            <p:strVal val="#ppt_w"/>
                                          </p:val>
                                        </p:tav>
                                      </p:tavLst>
                                    </p:anim>
                                    <p:anim calcmode="lin" valueType="num">
                                      <p:cBhvr>
                                        <p:cTn id="30" dur="500" fill="hold"/>
                                        <p:tgtEl>
                                          <p:spTgt spid="81"/>
                                        </p:tgtEl>
                                        <p:attrNameLst>
                                          <p:attrName>ppt_h</p:attrName>
                                        </p:attrNameLst>
                                      </p:cBhvr>
                                      <p:tavLst>
                                        <p:tav tm="0">
                                          <p:val>
                                            <p:fltVal val="0"/>
                                          </p:val>
                                        </p:tav>
                                        <p:tav tm="100000">
                                          <p:val>
                                            <p:strVal val="#ppt_h"/>
                                          </p:val>
                                        </p:tav>
                                      </p:tavLst>
                                    </p:anim>
                                    <p:animEffect transition="in" filter="fade">
                                      <p:cBhvr>
                                        <p:cTn id="3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6" y="1380178"/>
            <a:ext cx="5775325" cy="330200"/>
          </a:xfrm>
          <a:prstGeom prst="rect">
            <a:avLst/>
          </a:prstGeom>
          <a:solidFill>
            <a:srgbClr val="0098F6"/>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1673796" y="1860301"/>
            <a:ext cx="5775325" cy="330200"/>
          </a:xfrm>
          <a:prstGeom prst="rect">
            <a:avLst/>
          </a:prstGeom>
          <a:solidFill>
            <a:srgbClr val="1956B9"/>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4" name="Rectangle 11"/>
          <p:cNvSpPr>
            <a:spLocks noChangeArrowheads="1"/>
          </p:cNvSpPr>
          <p:nvPr/>
        </p:nvSpPr>
        <p:spPr bwMode="auto">
          <a:xfrm>
            <a:off x="1673796" y="2350294"/>
            <a:ext cx="5775325" cy="330200"/>
          </a:xfrm>
          <a:prstGeom prst="rect">
            <a:avLst/>
          </a:prstGeom>
          <a:solidFill>
            <a:srgbClr val="0098F6"/>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5" name="Rectangle 12"/>
          <p:cNvSpPr>
            <a:spLocks noChangeArrowheads="1"/>
          </p:cNvSpPr>
          <p:nvPr/>
        </p:nvSpPr>
        <p:spPr bwMode="auto">
          <a:xfrm>
            <a:off x="1673796" y="2838787"/>
            <a:ext cx="5775325" cy="330200"/>
          </a:xfrm>
          <a:prstGeom prst="rect">
            <a:avLst/>
          </a:prstGeom>
          <a:solidFill>
            <a:srgbClr val="1956B9"/>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6" name="Rectangle 13"/>
          <p:cNvSpPr>
            <a:spLocks noChangeArrowheads="1"/>
          </p:cNvSpPr>
          <p:nvPr/>
        </p:nvSpPr>
        <p:spPr bwMode="auto">
          <a:xfrm>
            <a:off x="1673796" y="3319603"/>
            <a:ext cx="5775325" cy="330200"/>
          </a:xfrm>
          <a:prstGeom prst="rect">
            <a:avLst/>
          </a:prstGeom>
          <a:solidFill>
            <a:srgbClr val="0098F6"/>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7" name="Line 16"/>
          <p:cNvSpPr>
            <a:spLocks noChangeShapeType="1"/>
          </p:cNvSpPr>
          <p:nvPr/>
        </p:nvSpPr>
        <p:spPr bwMode="auto">
          <a:xfrm>
            <a:off x="2421504" y="1199009"/>
            <a:ext cx="0" cy="263368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pPr>
              <a:lnSpc>
                <a:spcPts val="3800"/>
              </a:lnSpc>
            </a:pPr>
            <a:endParaRPr lang="zh-CN" altLang="en-US"/>
          </a:p>
        </p:txBody>
      </p:sp>
      <p:sp>
        <p:nvSpPr>
          <p:cNvPr id="8" name="Rectangle 17"/>
          <p:cNvSpPr>
            <a:spLocks noChangeArrowheads="1"/>
          </p:cNvSpPr>
          <p:nvPr/>
        </p:nvSpPr>
        <p:spPr bwMode="auto">
          <a:xfrm>
            <a:off x="1705544" y="1228525"/>
            <a:ext cx="5603173" cy="2528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3.1                      </a:t>
            </a:r>
            <a:r>
              <a:rPr lang="zh-CN" altLang="en-US" sz="2000" b="1" dirty="0">
                <a:solidFill>
                  <a:schemeClr val="bg1"/>
                </a:solidFill>
                <a:latin typeface="微软雅黑" panose="020B0503020204020204" pitchFamily="34" charset="-122"/>
                <a:ea typeface="微软雅黑" panose="020B0503020204020204" pitchFamily="34" charset="-122"/>
              </a:rPr>
              <a:t>使用点对点信道的数据链路层</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3.2                                         </a:t>
            </a:r>
            <a:r>
              <a:rPr lang="zh-CN" altLang="en-US" sz="2000" b="1" dirty="0">
                <a:solidFill>
                  <a:schemeClr val="bg1"/>
                </a:solidFill>
                <a:latin typeface="微软雅黑" panose="020B0503020204020204" pitchFamily="34" charset="-122"/>
                <a:ea typeface="微软雅黑" panose="020B0503020204020204" pitchFamily="34" charset="-122"/>
              </a:rPr>
              <a:t>点对点协议 </a:t>
            </a:r>
            <a:r>
              <a:rPr lang="en-US" altLang="zh-CN" sz="2000" b="1" dirty="0">
                <a:solidFill>
                  <a:schemeClr val="bg1"/>
                </a:solidFill>
                <a:latin typeface="微软雅黑" panose="020B0503020204020204" pitchFamily="34" charset="-122"/>
                <a:ea typeface="微软雅黑" panose="020B0503020204020204" pitchFamily="34" charset="-122"/>
              </a:rPr>
              <a:t>PPP</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3.3                          </a:t>
            </a:r>
            <a:r>
              <a:rPr lang="zh-CN" altLang="en-US" sz="2000" b="1" dirty="0">
                <a:solidFill>
                  <a:schemeClr val="bg1"/>
                </a:solidFill>
                <a:latin typeface="微软雅黑" panose="020B0503020204020204" pitchFamily="34" charset="-122"/>
                <a:ea typeface="微软雅黑" panose="020B0503020204020204" pitchFamily="34" charset="-122"/>
              </a:rPr>
              <a:t>使用广播信道的数据链路层</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3.4                                              </a:t>
            </a:r>
            <a:r>
              <a:rPr lang="zh-CN" altLang="en-US" sz="2000" b="1" dirty="0">
                <a:solidFill>
                  <a:schemeClr val="bg1"/>
                </a:solidFill>
                <a:latin typeface="微软雅黑" panose="020B0503020204020204" pitchFamily="34" charset="-122"/>
                <a:ea typeface="微软雅黑" panose="020B0503020204020204" pitchFamily="34" charset="-122"/>
              </a:rPr>
              <a:t>扩展的以太网</a:t>
            </a: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3.5                                                 </a:t>
            </a:r>
            <a:r>
              <a:rPr lang="zh-CN" altLang="en-US" sz="2000" b="1" dirty="0">
                <a:solidFill>
                  <a:schemeClr val="bg1"/>
                </a:solidFill>
                <a:latin typeface="微软雅黑" panose="020B0503020204020204" pitchFamily="34" charset="-122"/>
                <a:ea typeface="微软雅黑" panose="020B0503020204020204" pitchFamily="34" charset="-122"/>
              </a:rPr>
              <a:t>高速以太网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83" y="1663701"/>
            <a:ext cx="7769466" cy="2879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5"/>
          <p:cNvSpPr>
            <a:spLocks noChangeArrowheads="1"/>
          </p:cNvSpPr>
          <p:nvPr/>
        </p:nvSpPr>
        <p:spPr bwMode="auto">
          <a:xfrm>
            <a:off x="466347" y="6401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4"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prstClr val="white"/>
                </a:solidFill>
                <a:latin typeface="微软雅黑" panose="020B0503020204020204" pitchFamily="34" charset="-122"/>
                <a:ea typeface="微软雅黑" panose="020B0503020204020204" pitchFamily="34" charset="-122"/>
              </a:rPr>
              <a:t>1.  </a:t>
            </a:r>
            <a:r>
              <a:rPr lang="zh-CN" altLang="en-US" sz="2000" b="1" dirty="0">
                <a:solidFill>
                  <a:prstClr val="white"/>
                </a:solidFill>
                <a:latin typeface="微软雅黑" panose="020B0503020204020204" pitchFamily="34" charset="-122"/>
                <a:ea typeface="微软雅黑" panose="020B0503020204020204" pitchFamily="34" charset="-122"/>
              </a:rPr>
              <a:t>封装成帧</a:t>
            </a:r>
            <a:endParaRPr lang="fr-FR" altLang="zh-CN" sz="2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16216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85B5B9F-565C-4750-8544-12A0A69F5562}"/>
              </a:ext>
            </a:extLst>
          </p:cNvPr>
          <p:cNvGrpSpPr/>
          <p:nvPr/>
        </p:nvGrpSpPr>
        <p:grpSpPr>
          <a:xfrm>
            <a:off x="3112204" y="2933653"/>
            <a:ext cx="832100" cy="591851"/>
            <a:chOff x="4149605" y="3911536"/>
            <a:chExt cx="1109467" cy="789135"/>
          </a:xfrm>
        </p:grpSpPr>
        <p:grpSp>
          <p:nvGrpSpPr>
            <p:cNvPr id="90" name="组合 89">
              <a:extLst>
                <a:ext uri="{FF2B5EF4-FFF2-40B4-BE49-F238E27FC236}">
                  <a16:creationId xmlns:a16="http://schemas.microsoft.com/office/drawing/2014/main" id="{A13E0131-6C74-4159-86A8-3C8E51406B60}"/>
                </a:ext>
              </a:extLst>
            </p:cNvPr>
            <p:cNvGrpSpPr/>
            <p:nvPr/>
          </p:nvGrpSpPr>
          <p:grpSpPr>
            <a:xfrm>
              <a:off x="4234760" y="4269784"/>
              <a:ext cx="907293" cy="430887"/>
              <a:chOff x="2985606" y="3222321"/>
              <a:chExt cx="907293" cy="430887"/>
            </a:xfrm>
          </p:grpSpPr>
          <p:sp>
            <p:nvSpPr>
              <p:cNvPr id="91" name="标注: 右箭头 90">
                <a:extLst>
                  <a:ext uri="{FF2B5EF4-FFF2-40B4-BE49-F238E27FC236}">
                    <a16:creationId xmlns:a16="http://schemas.microsoft.com/office/drawing/2014/main" id="{B956B5AB-2639-4706-8D04-71619D726337}"/>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2" name="文本框 91">
                <a:extLst>
                  <a:ext uri="{FF2B5EF4-FFF2-40B4-BE49-F238E27FC236}">
                    <a16:creationId xmlns:a16="http://schemas.microsoft.com/office/drawing/2014/main" id="{4B3F89E5-B38B-412E-BD89-6C329315B7A9}"/>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sp>
          <p:nvSpPr>
            <p:cNvPr id="93" name="文本框 92">
              <a:extLst>
                <a:ext uri="{FF2B5EF4-FFF2-40B4-BE49-F238E27FC236}">
                  <a16:creationId xmlns:a16="http://schemas.microsoft.com/office/drawing/2014/main" id="{AB2C521C-E13A-4BF7-B279-4962BE0E382E}"/>
                </a:ext>
              </a:extLst>
            </p:cNvPr>
            <p:cNvSpPr txBox="1"/>
            <p:nvPr/>
          </p:nvSpPr>
          <p:spPr>
            <a:xfrm>
              <a:off x="4149605" y="3911536"/>
              <a:ext cx="1109467" cy="677108"/>
            </a:xfrm>
            <a:prstGeom prst="rect">
              <a:avLst/>
            </a:prstGeom>
            <a:noFill/>
          </p:spPr>
          <p:txBody>
            <a:bodyPr wrap="square">
              <a:spAutoFit/>
            </a:bodyPr>
            <a:lstStyle/>
            <a:p>
              <a:r>
                <a:rPr lang="zh-CN" altLang="en-US" sz="1350" b="1" dirty="0"/>
                <a:t>盲目转发</a:t>
              </a:r>
            </a:p>
          </p:txBody>
        </p:sp>
      </p:grpSp>
      <p:grpSp>
        <p:nvGrpSpPr>
          <p:cNvPr id="65" name="组合 64">
            <a:extLst>
              <a:ext uri="{FF2B5EF4-FFF2-40B4-BE49-F238E27FC236}">
                <a16:creationId xmlns:a16="http://schemas.microsoft.com/office/drawing/2014/main" id="{E288CA55-CE03-43A2-8AC6-83B150E99CAA}"/>
              </a:ext>
            </a:extLst>
          </p:cNvPr>
          <p:cNvGrpSpPr/>
          <p:nvPr/>
        </p:nvGrpSpPr>
        <p:grpSpPr>
          <a:xfrm rot="5400000">
            <a:off x="1146034" y="3796326"/>
            <a:ext cx="684894" cy="323165"/>
            <a:chOff x="2985608" y="3206933"/>
            <a:chExt cx="913192" cy="430886"/>
          </a:xfrm>
        </p:grpSpPr>
        <p:sp>
          <p:nvSpPr>
            <p:cNvPr id="66" name="标注: 右箭头 65">
              <a:extLst>
                <a:ext uri="{FF2B5EF4-FFF2-40B4-BE49-F238E27FC236}">
                  <a16:creationId xmlns:a16="http://schemas.microsoft.com/office/drawing/2014/main" id="{44BD4B28-3793-43ED-92A3-FE569066E2B1}"/>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67" name="文本框 66">
              <a:extLst>
                <a:ext uri="{FF2B5EF4-FFF2-40B4-BE49-F238E27FC236}">
                  <a16:creationId xmlns:a16="http://schemas.microsoft.com/office/drawing/2014/main" id="{435AF140-6F95-4BED-8FA0-02077F6AFBB3}"/>
                </a:ext>
              </a:extLst>
            </p:cNvPr>
            <p:cNvSpPr txBox="1"/>
            <p:nvPr/>
          </p:nvSpPr>
          <p:spPr>
            <a:xfrm>
              <a:off x="2985608"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68" name="组合 67">
            <a:extLst>
              <a:ext uri="{FF2B5EF4-FFF2-40B4-BE49-F238E27FC236}">
                <a16:creationId xmlns:a16="http://schemas.microsoft.com/office/drawing/2014/main" id="{F4056B38-7137-40C9-91A4-04F9AE9A1D60}"/>
              </a:ext>
            </a:extLst>
          </p:cNvPr>
          <p:cNvGrpSpPr/>
          <p:nvPr/>
        </p:nvGrpSpPr>
        <p:grpSpPr>
          <a:xfrm rot="16200000">
            <a:off x="1149880" y="2779146"/>
            <a:ext cx="684115" cy="323165"/>
            <a:chOff x="2985605" y="3206933"/>
            <a:chExt cx="912153" cy="430886"/>
          </a:xfrm>
        </p:grpSpPr>
        <p:sp>
          <p:nvSpPr>
            <p:cNvPr id="69" name="标注: 右箭头 68">
              <a:extLst>
                <a:ext uri="{FF2B5EF4-FFF2-40B4-BE49-F238E27FC236}">
                  <a16:creationId xmlns:a16="http://schemas.microsoft.com/office/drawing/2014/main" id="{A437ACE5-CF9C-407C-80EF-72C9891861BB}"/>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0" name="文本框 69">
              <a:extLst>
                <a:ext uri="{FF2B5EF4-FFF2-40B4-BE49-F238E27FC236}">
                  <a16:creationId xmlns:a16="http://schemas.microsoft.com/office/drawing/2014/main" id="{A96F4141-8799-40E4-BC05-1801D74A059E}"/>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→B</a:t>
              </a:r>
              <a:endParaRPr lang="zh-CN" altLang="en-US" sz="1500" b="1" dirty="0"/>
            </a:p>
          </p:txBody>
        </p:sp>
      </p:grpSp>
      <p:grpSp>
        <p:nvGrpSpPr>
          <p:cNvPr id="74" name="组合 73">
            <a:extLst>
              <a:ext uri="{FF2B5EF4-FFF2-40B4-BE49-F238E27FC236}">
                <a16:creationId xmlns:a16="http://schemas.microsoft.com/office/drawing/2014/main" id="{890E168D-E4E0-4F7E-9149-CB68832C8077}"/>
              </a:ext>
            </a:extLst>
          </p:cNvPr>
          <p:cNvGrpSpPr/>
          <p:nvPr/>
        </p:nvGrpSpPr>
        <p:grpSpPr>
          <a:xfrm>
            <a:off x="1896999" y="3202369"/>
            <a:ext cx="680470" cy="323165"/>
            <a:chOff x="2985606" y="3222321"/>
            <a:chExt cx="907293" cy="430887"/>
          </a:xfrm>
        </p:grpSpPr>
        <p:sp>
          <p:nvSpPr>
            <p:cNvPr id="75" name="标注: 右箭头 74">
              <a:extLst>
                <a:ext uri="{FF2B5EF4-FFF2-40B4-BE49-F238E27FC236}">
                  <a16:creationId xmlns:a16="http://schemas.microsoft.com/office/drawing/2014/main" id="{9B972A69-ADB9-4DEC-83F5-3AC994153410}"/>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6" name="文本框 75">
              <a:extLst>
                <a:ext uri="{FF2B5EF4-FFF2-40B4-BE49-F238E27FC236}">
                  <a16:creationId xmlns:a16="http://schemas.microsoft.com/office/drawing/2014/main" id="{150C5260-E57F-46E6-A21D-09AEF3FBB75D}"/>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71" name="组合 70">
            <a:extLst>
              <a:ext uri="{FF2B5EF4-FFF2-40B4-BE49-F238E27FC236}">
                <a16:creationId xmlns:a16="http://schemas.microsoft.com/office/drawing/2014/main" id="{D8145DFF-09DC-4DD3-BBC8-0FF873B3DD87}"/>
              </a:ext>
            </a:extLst>
          </p:cNvPr>
          <p:cNvGrpSpPr/>
          <p:nvPr/>
        </p:nvGrpSpPr>
        <p:grpSpPr>
          <a:xfrm>
            <a:off x="792013" y="3202339"/>
            <a:ext cx="648755" cy="323165"/>
            <a:chOff x="3005340" y="3222321"/>
            <a:chExt cx="865007" cy="430887"/>
          </a:xfrm>
        </p:grpSpPr>
        <p:sp>
          <p:nvSpPr>
            <p:cNvPr id="72" name="标注: 右箭头 71">
              <a:extLst>
                <a:ext uri="{FF2B5EF4-FFF2-40B4-BE49-F238E27FC236}">
                  <a16:creationId xmlns:a16="http://schemas.microsoft.com/office/drawing/2014/main" id="{8BE75D6E-4389-4557-8092-47A7955684D5}"/>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3" name="文本框 72">
              <a:extLst>
                <a:ext uri="{FF2B5EF4-FFF2-40B4-BE49-F238E27FC236}">
                  <a16:creationId xmlns:a16="http://schemas.microsoft.com/office/drawing/2014/main" id="{906A3E2E-9B00-4D67-A32A-1B9C19BB2F96}"/>
                </a:ext>
              </a:extLst>
            </p:cNvPr>
            <p:cNvSpPr txBox="1"/>
            <p:nvPr/>
          </p:nvSpPr>
          <p:spPr>
            <a:xfrm>
              <a:off x="3005340" y="3222321"/>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78" name="文本框 77">
            <a:extLst>
              <a:ext uri="{FF2B5EF4-FFF2-40B4-BE49-F238E27FC236}">
                <a16:creationId xmlns:a16="http://schemas.microsoft.com/office/drawing/2014/main" id="{5238F13B-EC33-4E11-AC85-9CCE8031DC22}"/>
              </a:ext>
            </a:extLst>
          </p:cNvPr>
          <p:cNvSpPr txBox="1"/>
          <p:nvPr/>
        </p:nvSpPr>
        <p:spPr>
          <a:xfrm>
            <a:off x="932746" y="2353288"/>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79" name="文本框 78">
            <a:extLst>
              <a:ext uri="{FF2B5EF4-FFF2-40B4-BE49-F238E27FC236}">
                <a16:creationId xmlns:a16="http://schemas.microsoft.com/office/drawing/2014/main" id="{7E5FF436-1429-47F3-B72E-9342E61ED1E4}"/>
              </a:ext>
            </a:extLst>
          </p:cNvPr>
          <p:cNvSpPr txBox="1"/>
          <p:nvPr/>
        </p:nvSpPr>
        <p:spPr>
          <a:xfrm>
            <a:off x="932746"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80" name="文本框 79">
            <a:extLst>
              <a:ext uri="{FF2B5EF4-FFF2-40B4-BE49-F238E27FC236}">
                <a16:creationId xmlns:a16="http://schemas.microsoft.com/office/drawing/2014/main" id="{E47F83A7-2A3F-4E7F-88FC-54D5544A4716}"/>
              </a:ext>
            </a:extLst>
          </p:cNvPr>
          <p:cNvSpPr txBox="1"/>
          <p:nvPr/>
        </p:nvSpPr>
        <p:spPr>
          <a:xfrm>
            <a:off x="2429342" y="1752144"/>
            <a:ext cx="241847" cy="323165"/>
          </a:xfrm>
          <a:prstGeom prst="rect">
            <a:avLst/>
          </a:prstGeom>
          <a:noFill/>
        </p:spPr>
        <p:txBody>
          <a:bodyPr wrap="square">
            <a:spAutoFit/>
          </a:bodyPr>
          <a:lstStyle/>
          <a:p>
            <a:pPr algn="ctr"/>
            <a:r>
              <a:rPr lang="en-US" altLang="zh-CN" sz="1500" b="1" dirty="0"/>
              <a:t>A</a:t>
            </a:r>
            <a:endParaRPr lang="zh-CN" altLang="en-US" sz="1500" b="1" dirty="0"/>
          </a:p>
        </p:txBody>
      </p:sp>
      <p:sp>
        <p:nvSpPr>
          <p:cNvPr id="81" name="文本框 80">
            <a:extLst>
              <a:ext uri="{FF2B5EF4-FFF2-40B4-BE49-F238E27FC236}">
                <a16:creationId xmlns:a16="http://schemas.microsoft.com/office/drawing/2014/main" id="{3969BAE0-73F9-4E23-8AF8-C4585C78789A}"/>
              </a:ext>
            </a:extLst>
          </p:cNvPr>
          <p:cNvSpPr txBox="1"/>
          <p:nvPr/>
        </p:nvSpPr>
        <p:spPr>
          <a:xfrm>
            <a:off x="3091864" y="1752144"/>
            <a:ext cx="241847" cy="323165"/>
          </a:xfrm>
          <a:prstGeom prst="rect">
            <a:avLst/>
          </a:prstGeom>
          <a:noFill/>
        </p:spPr>
        <p:txBody>
          <a:bodyPr wrap="square">
            <a:spAutoFit/>
          </a:bodyPr>
          <a:lstStyle/>
          <a:p>
            <a:pPr algn="ctr"/>
            <a:r>
              <a:rPr lang="en-US" altLang="zh-CN" sz="1500" b="1" dirty="0"/>
              <a:t>1</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sp>
        <p:nvSpPr>
          <p:cNvPr id="86" name="文本框 85">
            <a:extLst>
              <a:ext uri="{FF2B5EF4-FFF2-40B4-BE49-F238E27FC236}">
                <a16:creationId xmlns:a16="http://schemas.microsoft.com/office/drawing/2014/main" id="{87A67178-B884-4ED9-A874-8E2F4FF60432}"/>
              </a:ext>
            </a:extLst>
          </p:cNvPr>
          <p:cNvSpPr txBox="1"/>
          <p:nvPr/>
        </p:nvSpPr>
        <p:spPr>
          <a:xfrm>
            <a:off x="7661474" y="1734359"/>
            <a:ext cx="588893" cy="300082"/>
          </a:xfrm>
          <a:prstGeom prst="rect">
            <a:avLst/>
          </a:prstGeom>
          <a:noFill/>
        </p:spPr>
        <p:txBody>
          <a:bodyPr wrap="square">
            <a:spAutoFit/>
          </a:bodyPr>
          <a:lstStyle/>
          <a:p>
            <a:r>
              <a:rPr lang="zh-CN" altLang="en-US" sz="1350" b="1" dirty="0"/>
              <a:t>转发</a:t>
            </a:r>
          </a:p>
        </p:txBody>
      </p:sp>
      <p:sp>
        <p:nvSpPr>
          <p:cNvPr id="87" name="文本框 86">
            <a:extLst>
              <a:ext uri="{FF2B5EF4-FFF2-40B4-BE49-F238E27FC236}">
                <a16:creationId xmlns:a16="http://schemas.microsoft.com/office/drawing/2014/main" id="{D0DFDC49-43D5-4017-983F-6195C172D0CB}"/>
              </a:ext>
            </a:extLst>
          </p:cNvPr>
          <p:cNvSpPr txBox="1"/>
          <p:nvPr/>
        </p:nvSpPr>
        <p:spPr>
          <a:xfrm>
            <a:off x="7955921" y="1734293"/>
            <a:ext cx="832100" cy="300082"/>
          </a:xfrm>
          <a:prstGeom prst="rect">
            <a:avLst/>
          </a:prstGeom>
          <a:noFill/>
        </p:spPr>
        <p:txBody>
          <a:bodyPr wrap="square">
            <a:spAutoFit/>
          </a:bodyPr>
          <a:lstStyle/>
          <a:p>
            <a:r>
              <a:rPr lang="zh-CN" altLang="en-US" sz="1350" b="1" dirty="0"/>
              <a:t>（盲目）</a:t>
            </a:r>
          </a:p>
        </p:txBody>
      </p:sp>
      <p:grpSp>
        <p:nvGrpSpPr>
          <p:cNvPr id="10" name="组合 9">
            <a:extLst>
              <a:ext uri="{FF2B5EF4-FFF2-40B4-BE49-F238E27FC236}">
                <a16:creationId xmlns:a16="http://schemas.microsoft.com/office/drawing/2014/main" id="{0EE38F23-BE11-4F91-844A-DC91775C5E9A}"/>
              </a:ext>
            </a:extLst>
          </p:cNvPr>
          <p:cNvGrpSpPr/>
          <p:nvPr/>
        </p:nvGrpSpPr>
        <p:grpSpPr>
          <a:xfrm>
            <a:off x="741684" y="1452018"/>
            <a:ext cx="2081652" cy="1362038"/>
            <a:chOff x="988912" y="1936024"/>
            <a:chExt cx="2775536" cy="1816050"/>
          </a:xfrm>
        </p:grpSpPr>
        <p:sp>
          <p:nvSpPr>
            <p:cNvPr id="8" name="矩形 7">
              <a:extLst>
                <a:ext uri="{FF2B5EF4-FFF2-40B4-BE49-F238E27FC236}">
                  <a16:creationId xmlns:a16="http://schemas.microsoft.com/office/drawing/2014/main" id="{37EB97E9-D935-4B66-96A7-5392D5C56A24}"/>
                </a:ext>
              </a:extLst>
            </p:cNvPr>
            <p:cNvSpPr/>
            <p:nvPr/>
          </p:nvSpPr>
          <p:spPr>
            <a:xfrm>
              <a:off x="3046776" y="1998133"/>
              <a:ext cx="717672" cy="1753941"/>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iconfont-11673-5560710">
              <a:extLst>
                <a:ext uri="{FF2B5EF4-FFF2-40B4-BE49-F238E27FC236}">
                  <a16:creationId xmlns:a16="http://schemas.microsoft.com/office/drawing/2014/main" id="{62D60E29-2E23-4B14-94DA-581B8B4A24EC}"/>
                </a:ext>
              </a:extLst>
            </p:cNvPr>
            <p:cNvSpPr/>
            <p:nvPr/>
          </p:nvSpPr>
          <p:spPr>
            <a:xfrm>
              <a:off x="988912" y="1959975"/>
              <a:ext cx="336742" cy="367176"/>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文本框 88">
              <a:extLst>
                <a:ext uri="{FF2B5EF4-FFF2-40B4-BE49-F238E27FC236}">
                  <a16:creationId xmlns:a16="http://schemas.microsoft.com/office/drawing/2014/main" id="{D87EB2D8-8428-4F9C-995E-F16FEB991074}"/>
                </a:ext>
              </a:extLst>
            </p:cNvPr>
            <p:cNvSpPr txBox="1"/>
            <p:nvPr/>
          </p:nvSpPr>
          <p:spPr>
            <a:xfrm>
              <a:off x="1284124" y="1936024"/>
              <a:ext cx="1756851" cy="400109"/>
            </a:xfrm>
            <a:prstGeom prst="rect">
              <a:avLst/>
            </a:prstGeom>
            <a:noFill/>
          </p:spPr>
          <p:txBody>
            <a:bodyPr wrap="square">
              <a:spAutoFit/>
            </a:bodyPr>
            <a:lstStyle/>
            <a:p>
              <a:r>
                <a:rPr lang="zh-CN" altLang="en-US" sz="1350" b="1" dirty="0">
                  <a:solidFill>
                    <a:schemeClr val="accent1">
                      <a:lumMod val="75000"/>
                    </a:schemeClr>
                  </a:solidFill>
                </a:rPr>
                <a:t>查找目的地址</a:t>
              </a:r>
              <a:r>
                <a:rPr lang="en-US" altLang="zh-CN" sz="1350" b="1" dirty="0">
                  <a:solidFill>
                    <a:schemeClr val="accent1">
                      <a:lumMod val="75000"/>
                    </a:schemeClr>
                  </a:solidFill>
                </a:rPr>
                <a:t>B</a:t>
              </a:r>
              <a:endParaRPr lang="zh-CN" altLang="en-US" sz="1350" b="1" dirty="0">
                <a:solidFill>
                  <a:schemeClr val="accent1">
                    <a:lumMod val="75000"/>
                  </a:schemeClr>
                </a:solidFill>
              </a:endParaRPr>
            </a:p>
          </p:txBody>
        </p:sp>
      </p:grpSp>
      <p:grpSp>
        <p:nvGrpSpPr>
          <p:cNvPr id="94" name="组合 93">
            <a:extLst>
              <a:ext uri="{FF2B5EF4-FFF2-40B4-BE49-F238E27FC236}">
                <a16:creationId xmlns:a16="http://schemas.microsoft.com/office/drawing/2014/main" id="{0C5498D0-EDB7-4780-AE04-BAEA21ADB30F}"/>
              </a:ext>
            </a:extLst>
          </p:cNvPr>
          <p:cNvGrpSpPr/>
          <p:nvPr/>
        </p:nvGrpSpPr>
        <p:grpSpPr>
          <a:xfrm rot="5400000">
            <a:off x="3911026" y="3854160"/>
            <a:ext cx="684894" cy="323165"/>
            <a:chOff x="2985607" y="3206933"/>
            <a:chExt cx="913192" cy="430886"/>
          </a:xfrm>
        </p:grpSpPr>
        <p:sp>
          <p:nvSpPr>
            <p:cNvPr id="95" name="标注: 右箭头 94">
              <a:extLst>
                <a:ext uri="{FF2B5EF4-FFF2-40B4-BE49-F238E27FC236}">
                  <a16:creationId xmlns:a16="http://schemas.microsoft.com/office/drawing/2014/main" id="{DD69693B-D425-4C43-A962-A236FA34F7D8}"/>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6" name="文本框 95">
              <a:extLst>
                <a:ext uri="{FF2B5EF4-FFF2-40B4-BE49-F238E27FC236}">
                  <a16:creationId xmlns:a16="http://schemas.microsoft.com/office/drawing/2014/main" id="{01AA0871-1A65-41A9-B7F5-7CE2A7710C51}"/>
                </a:ext>
              </a:extLst>
            </p:cNvPr>
            <p:cNvSpPr txBox="1"/>
            <p:nvPr/>
          </p:nvSpPr>
          <p:spPr>
            <a:xfrm>
              <a:off x="2985607" y="3206933"/>
              <a:ext cx="91319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grpSp>
        <p:nvGrpSpPr>
          <p:cNvPr id="97" name="组合 96">
            <a:extLst>
              <a:ext uri="{FF2B5EF4-FFF2-40B4-BE49-F238E27FC236}">
                <a16:creationId xmlns:a16="http://schemas.microsoft.com/office/drawing/2014/main" id="{925FF3C4-6B72-4049-8E9F-D1C01E7CA30D}"/>
              </a:ext>
            </a:extLst>
          </p:cNvPr>
          <p:cNvGrpSpPr/>
          <p:nvPr/>
        </p:nvGrpSpPr>
        <p:grpSpPr>
          <a:xfrm rot="16200000">
            <a:off x="3914164" y="2862135"/>
            <a:ext cx="684115" cy="323165"/>
            <a:chOff x="2985605" y="3206933"/>
            <a:chExt cx="912153" cy="430886"/>
          </a:xfrm>
        </p:grpSpPr>
        <p:sp>
          <p:nvSpPr>
            <p:cNvPr id="98" name="标注: 右箭头 97">
              <a:extLst>
                <a:ext uri="{FF2B5EF4-FFF2-40B4-BE49-F238E27FC236}">
                  <a16:creationId xmlns:a16="http://schemas.microsoft.com/office/drawing/2014/main" id="{4814E782-6804-4E39-A43A-AEC41C3DADBB}"/>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9" name="文本框 98">
              <a:extLst>
                <a:ext uri="{FF2B5EF4-FFF2-40B4-BE49-F238E27FC236}">
                  <a16:creationId xmlns:a16="http://schemas.microsoft.com/office/drawing/2014/main" id="{8D98C118-AAED-4F99-8F74-34FEBF6ED7AB}"/>
                </a:ext>
              </a:extLst>
            </p:cNvPr>
            <p:cNvSpPr txBox="1"/>
            <p:nvPr/>
          </p:nvSpPr>
          <p:spPr>
            <a:xfrm>
              <a:off x="2985605" y="3206933"/>
              <a:ext cx="912153" cy="430886"/>
            </a:xfrm>
            <a:prstGeom prst="rect">
              <a:avLst/>
            </a:prstGeom>
            <a:noFill/>
          </p:spPr>
          <p:txBody>
            <a:bodyPr wrap="square">
              <a:spAutoFit/>
            </a:bodyPr>
            <a:lstStyle/>
            <a:p>
              <a:pPr algn="ctr"/>
              <a:r>
                <a:rPr lang="en-US" altLang="zh-CN" sz="1500" b="1" dirty="0"/>
                <a:t>A</a:t>
              </a:r>
              <a:r>
                <a:rPr lang="en-US" altLang="zh-CN" sz="1500" b="1" dirty="0">
                  <a:latin typeface="+mn-ea"/>
                </a:rPr>
                <a:t>→B</a:t>
              </a:r>
              <a:endParaRPr lang="zh-CN" altLang="en-US" sz="1500" b="1" dirty="0"/>
            </a:p>
          </p:txBody>
        </p:sp>
      </p:grpSp>
      <p:grpSp>
        <p:nvGrpSpPr>
          <p:cNvPr id="100" name="组合 99">
            <a:extLst>
              <a:ext uri="{FF2B5EF4-FFF2-40B4-BE49-F238E27FC236}">
                <a16:creationId xmlns:a16="http://schemas.microsoft.com/office/drawing/2014/main" id="{E4A15958-0950-48D4-A2EE-F98283C28E02}"/>
              </a:ext>
            </a:extLst>
          </p:cNvPr>
          <p:cNvGrpSpPr/>
          <p:nvPr/>
        </p:nvGrpSpPr>
        <p:grpSpPr>
          <a:xfrm>
            <a:off x="4335666" y="3209698"/>
            <a:ext cx="680470" cy="323165"/>
            <a:chOff x="2985606" y="3222321"/>
            <a:chExt cx="907293" cy="430887"/>
          </a:xfrm>
        </p:grpSpPr>
        <p:sp>
          <p:nvSpPr>
            <p:cNvPr id="101" name="标注: 右箭头 100">
              <a:extLst>
                <a:ext uri="{FF2B5EF4-FFF2-40B4-BE49-F238E27FC236}">
                  <a16:creationId xmlns:a16="http://schemas.microsoft.com/office/drawing/2014/main" id="{25167FA5-E74D-474C-8F6F-3ABA746543FB}"/>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2" name="文本框 101">
              <a:extLst>
                <a:ext uri="{FF2B5EF4-FFF2-40B4-BE49-F238E27FC236}">
                  <a16:creationId xmlns:a16="http://schemas.microsoft.com/office/drawing/2014/main" id="{4BD333E0-13CD-4730-9C8D-37A48254FE8C}"/>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grpSp>
      <p:sp>
        <p:nvSpPr>
          <p:cNvPr id="103" name="文本框 102">
            <a:extLst>
              <a:ext uri="{FF2B5EF4-FFF2-40B4-BE49-F238E27FC236}">
                <a16:creationId xmlns:a16="http://schemas.microsoft.com/office/drawing/2014/main" id="{5DC0F363-4DC7-4322-9F7A-DEA68704BE45}"/>
              </a:ext>
            </a:extLst>
          </p:cNvPr>
          <p:cNvSpPr txBox="1"/>
          <p:nvPr/>
        </p:nvSpPr>
        <p:spPr>
          <a:xfrm>
            <a:off x="4300033" y="2353288"/>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4" name="文本框 103">
            <a:extLst>
              <a:ext uri="{FF2B5EF4-FFF2-40B4-BE49-F238E27FC236}">
                <a16:creationId xmlns:a16="http://schemas.microsoft.com/office/drawing/2014/main" id="{CC35E178-A679-4207-AD7D-73D4277775A0}"/>
              </a:ext>
            </a:extLst>
          </p:cNvPr>
          <p:cNvSpPr txBox="1"/>
          <p:nvPr/>
        </p:nvSpPr>
        <p:spPr>
          <a:xfrm>
            <a:off x="4670923" y="3537664"/>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5" name="文本框 104">
            <a:extLst>
              <a:ext uri="{FF2B5EF4-FFF2-40B4-BE49-F238E27FC236}">
                <a16:creationId xmlns:a16="http://schemas.microsoft.com/office/drawing/2014/main" id="{38F6158E-7E2C-448F-9F61-4B249B141064}"/>
              </a:ext>
            </a:extLst>
          </p:cNvPr>
          <p:cNvSpPr txBox="1"/>
          <p:nvPr/>
        </p:nvSpPr>
        <p:spPr>
          <a:xfrm>
            <a:off x="4300033"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9345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1+#ppt_w/2"/>
                                          </p:val>
                                        </p:tav>
                                        <p:tav tm="100000">
                                          <p:val>
                                            <p:strVal val="#ppt_x"/>
                                          </p:val>
                                        </p:tav>
                                      </p:tavLst>
                                    </p:anim>
                                    <p:anim calcmode="lin" valueType="num">
                                      <p:cBhvr additive="base">
                                        <p:cTn id="20"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p:tgtEl>
                                          <p:spTgt spid="100"/>
                                        </p:tgtEl>
                                        <p:attrNameLst>
                                          <p:attrName>ppt_x</p:attrName>
                                        </p:attrNameLst>
                                      </p:cBhvr>
                                      <p:tavLst>
                                        <p:tav tm="0">
                                          <p:val>
                                            <p:strVal val="#ppt_x-#ppt_w*1.125000"/>
                                          </p:val>
                                        </p:tav>
                                        <p:tav tm="100000">
                                          <p:val>
                                            <p:strVal val="#ppt_x"/>
                                          </p:val>
                                        </p:tav>
                                      </p:tavLst>
                                    </p:anim>
                                    <p:animEffect transition="in" filter="wipe(right)">
                                      <p:cBhvr>
                                        <p:cTn id="32" dur="500"/>
                                        <p:tgtEl>
                                          <p:spTgt spid="100"/>
                                        </p:tgtEl>
                                      </p:cBhvr>
                                    </p:animEffect>
                                  </p:childTnLst>
                                </p:cTn>
                              </p:par>
                              <p:par>
                                <p:cTn id="33" presetID="12" presetClass="entr" presetSubtype="1"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p:tgtEl>
                                          <p:spTgt spid="94"/>
                                        </p:tgtEl>
                                        <p:attrNameLst>
                                          <p:attrName>ppt_y</p:attrName>
                                        </p:attrNameLst>
                                      </p:cBhvr>
                                      <p:tavLst>
                                        <p:tav tm="0">
                                          <p:val>
                                            <p:strVal val="#ppt_y-#ppt_h*1.125000"/>
                                          </p:val>
                                        </p:tav>
                                        <p:tav tm="100000">
                                          <p:val>
                                            <p:strVal val="#ppt_y"/>
                                          </p:val>
                                        </p:tav>
                                      </p:tavLst>
                                    </p:anim>
                                    <p:animEffect transition="in" filter="wipe(down)">
                                      <p:cBhvr>
                                        <p:cTn id="36" dur="500"/>
                                        <p:tgtEl>
                                          <p:spTgt spid="94"/>
                                        </p:tgtEl>
                                      </p:cBhvr>
                                    </p:animEffect>
                                  </p:childTnLst>
                                </p:cTn>
                              </p:par>
                              <p:par>
                                <p:cTn id="37" presetID="12" presetClass="entr" presetSubtype="4"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cBhvr additive="base">
                                        <p:cTn id="39" dur="500"/>
                                        <p:tgtEl>
                                          <p:spTgt spid="97"/>
                                        </p:tgtEl>
                                        <p:attrNameLst>
                                          <p:attrName>ppt_y</p:attrName>
                                        </p:attrNameLst>
                                      </p:cBhvr>
                                      <p:tavLst>
                                        <p:tav tm="0">
                                          <p:val>
                                            <p:strVal val="#ppt_y+#ppt_h*1.125000"/>
                                          </p:val>
                                        </p:tav>
                                        <p:tav tm="100000">
                                          <p:val>
                                            <p:strVal val="#ppt_y"/>
                                          </p:val>
                                        </p:tav>
                                      </p:tavLst>
                                    </p:anim>
                                    <p:animEffect transition="in" filter="wipe(up)">
                                      <p:cBhvr>
                                        <p:cTn id="40" dur="500"/>
                                        <p:tgtEl>
                                          <p:spTgt spid="9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p:cTn id="45" dur="500" fill="hold"/>
                                        <p:tgtEl>
                                          <p:spTgt spid="103"/>
                                        </p:tgtEl>
                                        <p:attrNameLst>
                                          <p:attrName>ppt_w</p:attrName>
                                        </p:attrNameLst>
                                      </p:cBhvr>
                                      <p:tavLst>
                                        <p:tav tm="0">
                                          <p:val>
                                            <p:fltVal val="0"/>
                                          </p:val>
                                        </p:tav>
                                        <p:tav tm="100000">
                                          <p:val>
                                            <p:strVal val="#ppt_w"/>
                                          </p:val>
                                        </p:tav>
                                      </p:tavLst>
                                    </p:anim>
                                    <p:anim calcmode="lin" valueType="num">
                                      <p:cBhvr>
                                        <p:cTn id="46" dur="500" fill="hold"/>
                                        <p:tgtEl>
                                          <p:spTgt spid="103"/>
                                        </p:tgtEl>
                                        <p:attrNameLst>
                                          <p:attrName>ppt_h</p:attrName>
                                        </p:attrNameLst>
                                      </p:cBhvr>
                                      <p:tavLst>
                                        <p:tav tm="0">
                                          <p:val>
                                            <p:fltVal val="0"/>
                                          </p:val>
                                        </p:tav>
                                        <p:tav tm="100000">
                                          <p:val>
                                            <p:strVal val="#ppt_h"/>
                                          </p:val>
                                        </p:tav>
                                      </p:tavLst>
                                    </p:anim>
                                    <p:animEffect transition="in" filter="fade">
                                      <p:cBhvr>
                                        <p:cTn id="47" dur="500"/>
                                        <p:tgtEl>
                                          <p:spTgt spid="10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04"/>
                                        </p:tgtEl>
                                        <p:attrNameLst>
                                          <p:attrName>style.visibility</p:attrName>
                                        </p:attrNameLst>
                                      </p:cBhvr>
                                      <p:to>
                                        <p:strVal val="visible"/>
                                      </p:to>
                                    </p:set>
                                    <p:anim calcmode="lin" valueType="num">
                                      <p:cBhvr>
                                        <p:cTn id="50" dur="500" fill="hold"/>
                                        <p:tgtEl>
                                          <p:spTgt spid="104"/>
                                        </p:tgtEl>
                                        <p:attrNameLst>
                                          <p:attrName>ppt_w</p:attrName>
                                        </p:attrNameLst>
                                      </p:cBhvr>
                                      <p:tavLst>
                                        <p:tav tm="0">
                                          <p:val>
                                            <p:fltVal val="0"/>
                                          </p:val>
                                        </p:tav>
                                        <p:tav tm="100000">
                                          <p:val>
                                            <p:strVal val="#ppt_w"/>
                                          </p:val>
                                        </p:tav>
                                      </p:tavLst>
                                    </p:anim>
                                    <p:anim calcmode="lin" valueType="num">
                                      <p:cBhvr>
                                        <p:cTn id="51" dur="500" fill="hold"/>
                                        <p:tgtEl>
                                          <p:spTgt spid="104"/>
                                        </p:tgtEl>
                                        <p:attrNameLst>
                                          <p:attrName>ppt_h</p:attrName>
                                        </p:attrNameLst>
                                      </p:cBhvr>
                                      <p:tavLst>
                                        <p:tav tm="0">
                                          <p:val>
                                            <p:fltVal val="0"/>
                                          </p:val>
                                        </p:tav>
                                        <p:tav tm="100000">
                                          <p:val>
                                            <p:strVal val="#ppt_h"/>
                                          </p:val>
                                        </p:tav>
                                      </p:tavLst>
                                    </p:anim>
                                    <p:animEffect transition="in" filter="fade">
                                      <p:cBhvr>
                                        <p:cTn id="52" dur="500"/>
                                        <p:tgtEl>
                                          <p:spTgt spid="10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anim calcmode="lin" valueType="num">
                                      <p:cBhvr>
                                        <p:cTn id="55" dur="500" fill="hold"/>
                                        <p:tgtEl>
                                          <p:spTgt spid="105"/>
                                        </p:tgtEl>
                                        <p:attrNameLst>
                                          <p:attrName>ppt_w</p:attrName>
                                        </p:attrNameLst>
                                      </p:cBhvr>
                                      <p:tavLst>
                                        <p:tav tm="0">
                                          <p:val>
                                            <p:fltVal val="0"/>
                                          </p:val>
                                        </p:tav>
                                        <p:tav tm="100000">
                                          <p:val>
                                            <p:strVal val="#ppt_w"/>
                                          </p:val>
                                        </p:tav>
                                      </p:tavLst>
                                    </p:anim>
                                    <p:anim calcmode="lin" valueType="num">
                                      <p:cBhvr>
                                        <p:cTn id="56" dur="500" fill="hold"/>
                                        <p:tgtEl>
                                          <p:spTgt spid="105"/>
                                        </p:tgtEl>
                                        <p:attrNameLst>
                                          <p:attrName>ppt_h</p:attrName>
                                        </p:attrNameLst>
                                      </p:cBhvr>
                                      <p:tavLst>
                                        <p:tav tm="0">
                                          <p:val>
                                            <p:fltVal val="0"/>
                                          </p:val>
                                        </p:tav>
                                        <p:tav tm="100000">
                                          <p:val>
                                            <p:strVal val="#ppt_h"/>
                                          </p:val>
                                        </p:tav>
                                      </p:tavLst>
                                    </p:anim>
                                    <p:animEffect transition="in" filter="fade">
                                      <p:cBhvr>
                                        <p:cTn id="5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103" grpId="0"/>
      <p:bldP spid="104" grpId="0"/>
      <p:bldP spid="10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0FE0B25-4E64-467A-B4BF-C8358277F5CD}"/>
              </a:ext>
            </a:extLst>
          </p:cNvPr>
          <p:cNvGrpSpPr/>
          <p:nvPr/>
        </p:nvGrpSpPr>
        <p:grpSpPr>
          <a:xfrm>
            <a:off x="3252954" y="3202340"/>
            <a:ext cx="660566" cy="323165"/>
            <a:chOff x="8934712" y="5275029"/>
            <a:chExt cx="880755" cy="430887"/>
          </a:xfrm>
        </p:grpSpPr>
        <p:sp>
          <p:nvSpPr>
            <p:cNvPr id="72" name="标注: 右箭头 71">
              <a:extLst>
                <a:ext uri="{FF2B5EF4-FFF2-40B4-BE49-F238E27FC236}">
                  <a16:creationId xmlns:a16="http://schemas.microsoft.com/office/drawing/2014/main" id="{8BE75D6E-4389-4557-8092-47A7955684D5}"/>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3" name="文本框 72">
              <a:extLst>
                <a:ext uri="{FF2B5EF4-FFF2-40B4-BE49-F238E27FC236}">
                  <a16:creationId xmlns:a16="http://schemas.microsoft.com/office/drawing/2014/main" id="{906A3E2E-9B00-4D67-A32A-1B9C19BB2F96}"/>
                </a:ext>
              </a:extLst>
            </p:cNvPr>
            <p:cNvSpPr txBox="1"/>
            <p:nvPr/>
          </p:nvSpPr>
          <p:spPr>
            <a:xfrm>
              <a:off x="8953225" y="5275029"/>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85" name="组合 84">
            <a:extLst>
              <a:ext uri="{FF2B5EF4-FFF2-40B4-BE49-F238E27FC236}">
                <a16:creationId xmlns:a16="http://schemas.microsoft.com/office/drawing/2014/main" id="{E02092ED-7D6D-42C1-BA66-E7227A51917D}"/>
              </a:ext>
            </a:extLst>
          </p:cNvPr>
          <p:cNvGrpSpPr/>
          <p:nvPr/>
        </p:nvGrpSpPr>
        <p:grpSpPr>
          <a:xfrm rot="16200000">
            <a:off x="3928093" y="2834820"/>
            <a:ext cx="660566" cy="323165"/>
            <a:chOff x="8934712" y="5259641"/>
            <a:chExt cx="880755" cy="430886"/>
          </a:xfrm>
        </p:grpSpPr>
        <p:sp>
          <p:nvSpPr>
            <p:cNvPr id="106" name="标注: 右箭头 105">
              <a:extLst>
                <a:ext uri="{FF2B5EF4-FFF2-40B4-BE49-F238E27FC236}">
                  <a16:creationId xmlns:a16="http://schemas.microsoft.com/office/drawing/2014/main" id="{2AB1BCD4-3806-4153-960C-65CE7789514B}"/>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7" name="文本框 106">
              <a:extLst>
                <a:ext uri="{FF2B5EF4-FFF2-40B4-BE49-F238E27FC236}">
                  <a16:creationId xmlns:a16="http://schemas.microsoft.com/office/drawing/2014/main" id="{A956EDA5-7815-4ABF-89D0-AA345D38E2BD}"/>
                </a:ext>
              </a:extLst>
            </p:cNvPr>
            <p:cNvSpPr txBox="1"/>
            <p:nvPr/>
          </p:nvSpPr>
          <p:spPr>
            <a:xfrm>
              <a:off x="8953226" y="5259641"/>
              <a:ext cx="862241"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08" name="组合 107">
            <a:extLst>
              <a:ext uri="{FF2B5EF4-FFF2-40B4-BE49-F238E27FC236}">
                <a16:creationId xmlns:a16="http://schemas.microsoft.com/office/drawing/2014/main" id="{D5B33882-99F0-4A77-95FF-3A1F0D1E1D20}"/>
              </a:ext>
            </a:extLst>
          </p:cNvPr>
          <p:cNvGrpSpPr/>
          <p:nvPr/>
        </p:nvGrpSpPr>
        <p:grpSpPr>
          <a:xfrm rot="16200000">
            <a:off x="3938827" y="3859192"/>
            <a:ext cx="660566" cy="323165"/>
            <a:chOff x="8934712" y="5259641"/>
            <a:chExt cx="880755" cy="430886"/>
          </a:xfrm>
        </p:grpSpPr>
        <p:sp>
          <p:nvSpPr>
            <p:cNvPr id="109" name="标注: 右箭头 108">
              <a:extLst>
                <a:ext uri="{FF2B5EF4-FFF2-40B4-BE49-F238E27FC236}">
                  <a16:creationId xmlns:a16="http://schemas.microsoft.com/office/drawing/2014/main" id="{00107C7D-F908-45F5-9FD3-DD8A745E770F}"/>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0" name="文本框 109">
              <a:extLst>
                <a:ext uri="{FF2B5EF4-FFF2-40B4-BE49-F238E27FC236}">
                  <a16:creationId xmlns:a16="http://schemas.microsoft.com/office/drawing/2014/main" id="{CE38F120-6A0A-45C3-A69D-D61569D307BF}"/>
                </a:ext>
              </a:extLst>
            </p:cNvPr>
            <p:cNvSpPr txBox="1"/>
            <p:nvPr/>
          </p:nvSpPr>
          <p:spPr>
            <a:xfrm>
              <a:off x="8953226" y="5259641"/>
              <a:ext cx="862241"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2" name="组合 11">
            <a:extLst>
              <a:ext uri="{FF2B5EF4-FFF2-40B4-BE49-F238E27FC236}">
                <a16:creationId xmlns:a16="http://schemas.microsoft.com/office/drawing/2014/main" id="{6CE8D1A4-5FE5-465A-944D-5B26AF953F52}"/>
              </a:ext>
            </a:extLst>
          </p:cNvPr>
          <p:cNvGrpSpPr/>
          <p:nvPr/>
        </p:nvGrpSpPr>
        <p:grpSpPr>
          <a:xfrm>
            <a:off x="4394817" y="3199401"/>
            <a:ext cx="646681" cy="323165"/>
            <a:chOff x="8066376" y="4409143"/>
            <a:chExt cx="862241" cy="430886"/>
          </a:xfrm>
        </p:grpSpPr>
        <p:sp>
          <p:nvSpPr>
            <p:cNvPr id="112" name="标注: 右箭头 111">
              <a:extLst>
                <a:ext uri="{FF2B5EF4-FFF2-40B4-BE49-F238E27FC236}">
                  <a16:creationId xmlns:a16="http://schemas.microsoft.com/office/drawing/2014/main" id="{E14979EE-93B2-4017-A300-D4F447EF206B}"/>
                </a:ext>
              </a:extLst>
            </p:cNvPr>
            <p:cNvSpPr/>
            <p:nvPr/>
          </p:nvSpPr>
          <p:spPr>
            <a:xfrm>
              <a:off x="8166617" y="4447752"/>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3" name="文本框 112">
              <a:extLst>
                <a:ext uri="{FF2B5EF4-FFF2-40B4-BE49-F238E27FC236}">
                  <a16:creationId xmlns:a16="http://schemas.microsoft.com/office/drawing/2014/main" id="{12DF0BB8-8335-4A5A-BCE3-33DF5B04C5D0}"/>
                </a:ext>
              </a:extLst>
            </p:cNvPr>
            <p:cNvSpPr txBox="1"/>
            <p:nvPr/>
          </p:nvSpPr>
          <p:spPr>
            <a:xfrm>
              <a:off x="8066376" y="4409143"/>
              <a:ext cx="862241" cy="430886"/>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80" name="文本框 79">
            <a:extLst>
              <a:ext uri="{FF2B5EF4-FFF2-40B4-BE49-F238E27FC236}">
                <a16:creationId xmlns:a16="http://schemas.microsoft.com/office/drawing/2014/main" id="{E47F83A7-2A3F-4E7F-88FC-54D5544A4716}"/>
              </a:ext>
            </a:extLst>
          </p:cNvPr>
          <p:cNvSpPr txBox="1"/>
          <p:nvPr/>
        </p:nvSpPr>
        <p:spPr>
          <a:xfrm>
            <a:off x="2429342" y="1752144"/>
            <a:ext cx="241847" cy="323165"/>
          </a:xfrm>
          <a:prstGeom prst="rect">
            <a:avLst/>
          </a:prstGeom>
          <a:noFill/>
        </p:spPr>
        <p:txBody>
          <a:bodyPr wrap="square">
            <a:spAutoFit/>
          </a:bodyPr>
          <a:lstStyle/>
          <a:p>
            <a:pPr algn="ctr"/>
            <a:r>
              <a:rPr lang="en-US" altLang="zh-CN" sz="1500" b="1" dirty="0"/>
              <a:t>A</a:t>
            </a:r>
            <a:endParaRPr lang="zh-CN" altLang="en-US" sz="1500" b="1" dirty="0"/>
          </a:p>
        </p:txBody>
      </p:sp>
      <p:sp>
        <p:nvSpPr>
          <p:cNvPr id="81" name="文本框 80">
            <a:extLst>
              <a:ext uri="{FF2B5EF4-FFF2-40B4-BE49-F238E27FC236}">
                <a16:creationId xmlns:a16="http://schemas.microsoft.com/office/drawing/2014/main" id="{3969BAE0-73F9-4E23-8AF8-C4585C78789A}"/>
              </a:ext>
            </a:extLst>
          </p:cNvPr>
          <p:cNvSpPr txBox="1"/>
          <p:nvPr/>
        </p:nvSpPr>
        <p:spPr>
          <a:xfrm>
            <a:off x="3091864" y="1752144"/>
            <a:ext cx="241847" cy="323165"/>
          </a:xfrm>
          <a:prstGeom prst="rect">
            <a:avLst/>
          </a:prstGeom>
          <a:noFill/>
        </p:spPr>
        <p:txBody>
          <a:bodyPr wrap="square">
            <a:spAutoFit/>
          </a:bodyPr>
          <a:lstStyle/>
          <a:p>
            <a:pPr algn="ctr"/>
            <a:r>
              <a:rPr lang="en-US" altLang="zh-CN" sz="1500" b="1" dirty="0"/>
              <a:t>1</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sp>
        <p:nvSpPr>
          <p:cNvPr id="86" name="文本框 85">
            <a:extLst>
              <a:ext uri="{FF2B5EF4-FFF2-40B4-BE49-F238E27FC236}">
                <a16:creationId xmlns:a16="http://schemas.microsoft.com/office/drawing/2014/main" id="{87A67178-B884-4ED9-A874-8E2F4FF60432}"/>
              </a:ext>
            </a:extLst>
          </p:cNvPr>
          <p:cNvSpPr txBox="1"/>
          <p:nvPr/>
        </p:nvSpPr>
        <p:spPr>
          <a:xfrm>
            <a:off x="7661474" y="1734359"/>
            <a:ext cx="588893" cy="300082"/>
          </a:xfrm>
          <a:prstGeom prst="rect">
            <a:avLst/>
          </a:prstGeom>
          <a:noFill/>
        </p:spPr>
        <p:txBody>
          <a:bodyPr wrap="square">
            <a:spAutoFit/>
          </a:bodyPr>
          <a:lstStyle/>
          <a:p>
            <a:r>
              <a:rPr lang="zh-CN" altLang="en-US" sz="1350" b="1" dirty="0"/>
              <a:t>转发</a:t>
            </a:r>
          </a:p>
        </p:txBody>
      </p:sp>
      <p:sp>
        <p:nvSpPr>
          <p:cNvPr id="87" name="文本框 86">
            <a:extLst>
              <a:ext uri="{FF2B5EF4-FFF2-40B4-BE49-F238E27FC236}">
                <a16:creationId xmlns:a16="http://schemas.microsoft.com/office/drawing/2014/main" id="{D0DFDC49-43D5-4017-983F-6195C172D0CB}"/>
              </a:ext>
            </a:extLst>
          </p:cNvPr>
          <p:cNvSpPr txBox="1"/>
          <p:nvPr/>
        </p:nvSpPr>
        <p:spPr>
          <a:xfrm>
            <a:off x="7955921" y="1734293"/>
            <a:ext cx="832100" cy="300082"/>
          </a:xfrm>
          <a:prstGeom prst="rect">
            <a:avLst/>
          </a:prstGeom>
          <a:noFill/>
        </p:spPr>
        <p:txBody>
          <a:bodyPr wrap="square">
            <a:spAutoFit/>
          </a:bodyPr>
          <a:lstStyle/>
          <a:p>
            <a:r>
              <a:rPr lang="zh-CN" altLang="en-US" sz="1350" b="1" dirty="0"/>
              <a:t>（盲目）</a:t>
            </a:r>
          </a:p>
        </p:txBody>
      </p:sp>
      <p:sp>
        <p:nvSpPr>
          <p:cNvPr id="114" name="文本框 113">
            <a:extLst>
              <a:ext uri="{FF2B5EF4-FFF2-40B4-BE49-F238E27FC236}">
                <a16:creationId xmlns:a16="http://schemas.microsoft.com/office/drawing/2014/main" id="{6070369E-59ED-47C3-9D4D-E3BEB070BFDF}"/>
              </a:ext>
            </a:extLst>
          </p:cNvPr>
          <p:cNvSpPr txBox="1"/>
          <p:nvPr/>
        </p:nvSpPr>
        <p:spPr>
          <a:xfrm>
            <a:off x="5795198" y="2011293"/>
            <a:ext cx="646681" cy="323165"/>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sp>
        <p:nvSpPr>
          <p:cNvPr id="115" name="文本框 114">
            <a:extLst>
              <a:ext uri="{FF2B5EF4-FFF2-40B4-BE49-F238E27FC236}">
                <a16:creationId xmlns:a16="http://schemas.microsoft.com/office/drawing/2014/main" id="{17927AD1-EB0D-4FD1-8382-4D65CD4A9D73}"/>
              </a:ext>
            </a:extLst>
          </p:cNvPr>
          <p:cNvSpPr txBox="1"/>
          <p:nvPr/>
        </p:nvSpPr>
        <p:spPr>
          <a:xfrm>
            <a:off x="7123820" y="2011292"/>
            <a:ext cx="588893" cy="300082"/>
          </a:xfrm>
          <a:prstGeom prst="rect">
            <a:avLst/>
          </a:prstGeom>
          <a:noFill/>
        </p:spPr>
        <p:txBody>
          <a:bodyPr wrap="square">
            <a:spAutoFit/>
          </a:bodyPr>
          <a:lstStyle/>
          <a:p>
            <a:r>
              <a:rPr lang="zh-CN" altLang="en-US" sz="1350" b="1" dirty="0"/>
              <a:t>登记</a:t>
            </a:r>
          </a:p>
        </p:txBody>
      </p:sp>
      <p:sp>
        <p:nvSpPr>
          <p:cNvPr id="116" name="文本框 115">
            <a:extLst>
              <a:ext uri="{FF2B5EF4-FFF2-40B4-BE49-F238E27FC236}">
                <a16:creationId xmlns:a16="http://schemas.microsoft.com/office/drawing/2014/main" id="{2FC2596A-DA2D-436B-B1E9-2524A0F21D33}"/>
              </a:ext>
            </a:extLst>
          </p:cNvPr>
          <p:cNvSpPr txBox="1"/>
          <p:nvPr/>
        </p:nvSpPr>
        <p:spPr>
          <a:xfrm>
            <a:off x="4670923" y="3537664"/>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17" name="文本框 116">
            <a:extLst>
              <a:ext uri="{FF2B5EF4-FFF2-40B4-BE49-F238E27FC236}">
                <a16:creationId xmlns:a16="http://schemas.microsoft.com/office/drawing/2014/main" id="{EA43721E-93CC-4302-917C-098CC369C6F2}"/>
              </a:ext>
            </a:extLst>
          </p:cNvPr>
          <p:cNvSpPr txBox="1"/>
          <p:nvPr/>
        </p:nvSpPr>
        <p:spPr>
          <a:xfrm>
            <a:off x="4300033"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18" name="文本框 117">
            <a:extLst>
              <a:ext uri="{FF2B5EF4-FFF2-40B4-BE49-F238E27FC236}">
                <a16:creationId xmlns:a16="http://schemas.microsoft.com/office/drawing/2014/main" id="{97296EB5-085F-4C91-B907-DEB792F472BF}"/>
              </a:ext>
            </a:extLst>
          </p:cNvPr>
          <p:cNvSpPr txBox="1"/>
          <p:nvPr/>
        </p:nvSpPr>
        <p:spPr>
          <a:xfrm>
            <a:off x="2432846" y="2027090"/>
            <a:ext cx="241847" cy="323165"/>
          </a:xfrm>
          <a:prstGeom prst="rect">
            <a:avLst/>
          </a:prstGeom>
          <a:noFill/>
        </p:spPr>
        <p:txBody>
          <a:bodyPr wrap="square">
            <a:spAutoFit/>
          </a:bodyPr>
          <a:lstStyle/>
          <a:p>
            <a:pPr algn="ctr"/>
            <a:r>
              <a:rPr lang="en-US" altLang="zh-CN" sz="1500" b="1" dirty="0"/>
              <a:t>D</a:t>
            </a:r>
            <a:endParaRPr lang="zh-CN" altLang="en-US" sz="1500" b="1" dirty="0"/>
          </a:p>
        </p:txBody>
      </p:sp>
      <p:sp>
        <p:nvSpPr>
          <p:cNvPr id="119" name="文本框 118">
            <a:extLst>
              <a:ext uri="{FF2B5EF4-FFF2-40B4-BE49-F238E27FC236}">
                <a16:creationId xmlns:a16="http://schemas.microsoft.com/office/drawing/2014/main" id="{899FE8E8-8148-4E14-BB2A-C538200EDE14}"/>
              </a:ext>
            </a:extLst>
          </p:cNvPr>
          <p:cNvSpPr txBox="1"/>
          <p:nvPr/>
        </p:nvSpPr>
        <p:spPr>
          <a:xfrm>
            <a:off x="3100555" y="2024796"/>
            <a:ext cx="241847" cy="323165"/>
          </a:xfrm>
          <a:prstGeom prst="rect">
            <a:avLst/>
          </a:prstGeom>
          <a:noFill/>
        </p:spPr>
        <p:txBody>
          <a:bodyPr wrap="square">
            <a:spAutoFit/>
          </a:bodyPr>
          <a:lstStyle/>
          <a:p>
            <a:pPr algn="ctr"/>
            <a:r>
              <a:rPr lang="en-US" altLang="zh-CN" sz="1500" b="1" dirty="0"/>
              <a:t>2</a:t>
            </a:r>
            <a:endParaRPr lang="zh-CN" altLang="en-US" sz="1500" b="1" dirty="0"/>
          </a:p>
        </p:txBody>
      </p:sp>
      <p:cxnSp>
        <p:nvCxnSpPr>
          <p:cNvPr id="120" name="直接箭头连接符 119">
            <a:extLst>
              <a:ext uri="{FF2B5EF4-FFF2-40B4-BE49-F238E27FC236}">
                <a16:creationId xmlns:a16="http://schemas.microsoft.com/office/drawing/2014/main" id="{48BB082E-D43C-4D89-853B-B3E2022B02C8}"/>
              </a:ext>
            </a:extLst>
          </p:cNvPr>
          <p:cNvCxnSpPr>
            <a:cxnSpLocks/>
          </p:cNvCxnSpPr>
          <p:nvPr/>
        </p:nvCxnSpPr>
        <p:spPr>
          <a:xfrm flipH="1" flipV="1">
            <a:off x="2671189" y="2235692"/>
            <a:ext cx="1049517" cy="1035858"/>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56D776DC-1B53-4F28-9F8D-5E98FFEF45B4}"/>
              </a:ext>
            </a:extLst>
          </p:cNvPr>
          <p:cNvCxnSpPr>
            <a:cxnSpLocks/>
            <a:stCxn id="36" idx="0"/>
          </p:cNvCxnSpPr>
          <p:nvPr/>
        </p:nvCxnSpPr>
        <p:spPr>
          <a:xfrm flipV="1">
            <a:off x="3067025" y="2260829"/>
            <a:ext cx="87851" cy="791467"/>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181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par>
                                <p:cTn id="8" presetID="12" presetClass="entr" presetSubtype="1"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 calcmode="lin" valueType="num">
                                      <p:cBhvr additive="base">
                                        <p:cTn id="10" dur="500"/>
                                        <p:tgtEl>
                                          <p:spTgt spid="85"/>
                                        </p:tgtEl>
                                        <p:attrNameLst>
                                          <p:attrName>ppt_y</p:attrName>
                                        </p:attrNameLst>
                                      </p:cBhvr>
                                      <p:tavLst>
                                        <p:tav tm="0">
                                          <p:val>
                                            <p:strVal val="#ppt_y-#ppt_h*1.125000"/>
                                          </p:val>
                                        </p:tav>
                                        <p:tav tm="100000">
                                          <p:val>
                                            <p:strVal val="#ppt_y"/>
                                          </p:val>
                                        </p:tav>
                                      </p:tavLst>
                                    </p:anim>
                                    <p:animEffect transition="in" filter="wipe(down)">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ppt_x</p:attrName>
                                        </p:attrNameLst>
                                      </p:cBhvr>
                                      <p:tavLst>
                                        <p:tav tm="0">
                                          <p:val>
                                            <p:strVal val="#ppt_x-#ppt_w*1.125000"/>
                                          </p:val>
                                        </p:tav>
                                        <p:tav tm="100000">
                                          <p:val>
                                            <p:strVal val="#ppt_x"/>
                                          </p:val>
                                        </p:tav>
                                      </p:tavLst>
                                    </p:anim>
                                    <p:animEffect transition="in" filter="wipe(right)">
                                      <p:cBhvr>
                                        <p:cTn id="17" dur="500"/>
                                        <p:tgtEl>
                                          <p:spTgt spid="12"/>
                                        </p:tgtEl>
                                      </p:cBhvr>
                                    </p:animEffect>
                                  </p:childTnLst>
                                </p:cTn>
                              </p:par>
                              <p:par>
                                <p:cTn id="18" presetID="12" presetClass="entr" presetSubtype="2"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par>
                                <p:cTn id="22" presetID="12" presetClass="entr" presetSubtype="1"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anim calcmode="lin" valueType="num">
                                      <p:cBhvr additive="base">
                                        <p:cTn id="24" dur="500"/>
                                        <p:tgtEl>
                                          <p:spTgt spid="108"/>
                                        </p:tgtEl>
                                        <p:attrNameLst>
                                          <p:attrName>ppt_y</p:attrName>
                                        </p:attrNameLst>
                                      </p:cBhvr>
                                      <p:tavLst>
                                        <p:tav tm="0">
                                          <p:val>
                                            <p:strVal val="#ppt_y-#ppt_h*1.125000"/>
                                          </p:val>
                                        </p:tav>
                                        <p:tav tm="100000">
                                          <p:val>
                                            <p:strVal val="#ppt_y"/>
                                          </p:val>
                                        </p:tav>
                                      </p:tavLst>
                                    </p:anim>
                                    <p:animEffect transition="in" filter="wipe(down)">
                                      <p:cBhvr>
                                        <p:cTn id="25" dur="500"/>
                                        <p:tgtEl>
                                          <p:spTgt spid="10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16"/>
                                        </p:tgtEl>
                                        <p:attrNameLst>
                                          <p:attrName>style.visibility</p:attrName>
                                        </p:attrNameLst>
                                      </p:cBhvr>
                                      <p:to>
                                        <p:strVal val="visible"/>
                                      </p:to>
                                    </p:set>
                                    <p:anim calcmode="lin" valueType="num">
                                      <p:cBhvr>
                                        <p:cTn id="30" dur="500" fill="hold"/>
                                        <p:tgtEl>
                                          <p:spTgt spid="116"/>
                                        </p:tgtEl>
                                        <p:attrNameLst>
                                          <p:attrName>ppt_w</p:attrName>
                                        </p:attrNameLst>
                                      </p:cBhvr>
                                      <p:tavLst>
                                        <p:tav tm="0">
                                          <p:val>
                                            <p:fltVal val="0"/>
                                          </p:val>
                                        </p:tav>
                                        <p:tav tm="100000">
                                          <p:val>
                                            <p:strVal val="#ppt_w"/>
                                          </p:val>
                                        </p:tav>
                                      </p:tavLst>
                                    </p:anim>
                                    <p:anim calcmode="lin" valueType="num">
                                      <p:cBhvr>
                                        <p:cTn id="31" dur="500" fill="hold"/>
                                        <p:tgtEl>
                                          <p:spTgt spid="116"/>
                                        </p:tgtEl>
                                        <p:attrNameLst>
                                          <p:attrName>ppt_h</p:attrName>
                                        </p:attrNameLst>
                                      </p:cBhvr>
                                      <p:tavLst>
                                        <p:tav tm="0">
                                          <p:val>
                                            <p:fltVal val="0"/>
                                          </p:val>
                                        </p:tav>
                                        <p:tav tm="100000">
                                          <p:val>
                                            <p:strVal val="#ppt_h"/>
                                          </p:val>
                                        </p:tav>
                                      </p:tavLst>
                                    </p:anim>
                                    <p:animEffect transition="in" filter="fade">
                                      <p:cBhvr>
                                        <p:cTn id="32" dur="500"/>
                                        <p:tgtEl>
                                          <p:spTgt spid="11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p:cTn id="35" dur="500" fill="hold"/>
                                        <p:tgtEl>
                                          <p:spTgt spid="117"/>
                                        </p:tgtEl>
                                        <p:attrNameLst>
                                          <p:attrName>ppt_w</p:attrName>
                                        </p:attrNameLst>
                                      </p:cBhvr>
                                      <p:tavLst>
                                        <p:tav tm="0">
                                          <p:val>
                                            <p:fltVal val="0"/>
                                          </p:val>
                                        </p:tav>
                                        <p:tav tm="100000">
                                          <p:val>
                                            <p:strVal val="#ppt_w"/>
                                          </p:val>
                                        </p:tav>
                                      </p:tavLst>
                                    </p:anim>
                                    <p:anim calcmode="lin" valueType="num">
                                      <p:cBhvr>
                                        <p:cTn id="36" dur="500" fill="hold"/>
                                        <p:tgtEl>
                                          <p:spTgt spid="117"/>
                                        </p:tgtEl>
                                        <p:attrNameLst>
                                          <p:attrName>ppt_h</p:attrName>
                                        </p:attrNameLst>
                                      </p:cBhvr>
                                      <p:tavLst>
                                        <p:tav tm="0">
                                          <p:val>
                                            <p:fltVal val="0"/>
                                          </p:val>
                                        </p:tav>
                                        <p:tav tm="100000">
                                          <p:val>
                                            <p:strVal val="#ppt_h"/>
                                          </p:val>
                                        </p:tav>
                                      </p:tavLst>
                                    </p:anim>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 calcmode="lin" valueType="num">
                                      <p:cBhvr>
                                        <p:cTn id="42" dur="500" fill="hold"/>
                                        <p:tgtEl>
                                          <p:spTgt spid="115"/>
                                        </p:tgtEl>
                                        <p:attrNameLst>
                                          <p:attrName>ppt_w</p:attrName>
                                        </p:attrNameLst>
                                      </p:cBhvr>
                                      <p:tavLst>
                                        <p:tav tm="0">
                                          <p:val>
                                            <p:fltVal val="0"/>
                                          </p:val>
                                        </p:tav>
                                        <p:tav tm="100000">
                                          <p:val>
                                            <p:strVal val="#ppt_w"/>
                                          </p:val>
                                        </p:tav>
                                      </p:tavLst>
                                    </p:anim>
                                    <p:anim calcmode="lin" valueType="num">
                                      <p:cBhvr>
                                        <p:cTn id="43" dur="500" fill="hold"/>
                                        <p:tgtEl>
                                          <p:spTgt spid="115"/>
                                        </p:tgtEl>
                                        <p:attrNameLst>
                                          <p:attrName>ppt_h</p:attrName>
                                        </p:attrNameLst>
                                      </p:cBhvr>
                                      <p:tavLst>
                                        <p:tav tm="0">
                                          <p:val>
                                            <p:fltVal val="0"/>
                                          </p:val>
                                        </p:tav>
                                        <p:tav tm="100000">
                                          <p:val>
                                            <p:strVal val="#ppt_h"/>
                                          </p:val>
                                        </p:tav>
                                      </p:tavLst>
                                    </p:anim>
                                    <p:animEffect transition="in" filter="fade">
                                      <p:cBhvr>
                                        <p:cTn id="44" dur="500"/>
                                        <p:tgtEl>
                                          <p:spTgt spid="1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wipe(down)">
                                      <p:cBhvr>
                                        <p:cTn id="49" dur="500"/>
                                        <p:tgtEl>
                                          <p:spTgt spid="120"/>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cBhvr>
                                        <p:cTn id="53" dur="500" fill="hold"/>
                                        <p:tgtEl>
                                          <p:spTgt spid="118"/>
                                        </p:tgtEl>
                                        <p:attrNameLst>
                                          <p:attrName>ppt_w</p:attrName>
                                        </p:attrNameLst>
                                      </p:cBhvr>
                                      <p:tavLst>
                                        <p:tav tm="0">
                                          <p:val>
                                            <p:fltVal val="0"/>
                                          </p:val>
                                        </p:tav>
                                        <p:tav tm="100000">
                                          <p:val>
                                            <p:strVal val="#ppt_w"/>
                                          </p:val>
                                        </p:tav>
                                      </p:tavLst>
                                    </p:anim>
                                    <p:anim calcmode="lin" valueType="num">
                                      <p:cBhvr>
                                        <p:cTn id="54" dur="500" fill="hold"/>
                                        <p:tgtEl>
                                          <p:spTgt spid="118"/>
                                        </p:tgtEl>
                                        <p:attrNameLst>
                                          <p:attrName>ppt_h</p:attrName>
                                        </p:attrNameLst>
                                      </p:cBhvr>
                                      <p:tavLst>
                                        <p:tav tm="0">
                                          <p:val>
                                            <p:fltVal val="0"/>
                                          </p:val>
                                        </p:tav>
                                        <p:tav tm="100000">
                                          <p:val>
                                            <p:strVal val="#ppt_h"/>
                                          </p:val>
                                        </p:tav>
                                      </p:tavLst>
                                    </p:anim>
                                    <p:animEffect transition="in" filter="fade">
                                      <p:cBhvr>
                                        <p:cTn id="55" dur="500"/>
                                        <p:tgtEl>
                                          <p:spTgt spid="1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wipe(down)">
                                      <p:cBhvr>
                                        <p:cTn id="60" dur="500"/>
                                        <p:tgtEl>
                                          <p:spTgt spid="121"/>
                                        </p:tgtEl>
                                      </p:cBhvr>
                                    </p:animEffect>
                                  </p:childTnLst>
                                </p:cTn>
                              </p:par>
                            </p:childTnLst>
                          </p:cTn>
                        </p:par>
                        <p:par>
                          <p:cTn id="61" fill="hold">
                            <p:stCondLst>
                              <p:cond delay="500"/>
                            </p:stCondLst>
                            <p:childTnLst>
                              <p:par>
                                <p:cTn id="62" presetID="53" presetClass="entr" presetSubtype="16" fill="hold" grpId="0" nodeType="afterEffect">
                                  <p:stCondLst>
                                    <p:cond delay="0"/>
                                  </p:stCondLst>
                                  <p:childTnLst>
                                    <p:set>
                                      <p:cBhvr>
                                        <p:cTn id="63" dur="1" fill="hold">
                                          <p:stCondLst>
                                            <p:cond delay="0"/>
                                          </p:stCondLst>
                                        </p:cTn>
                                        <p:tgtEl>
                                          <p:spTgt spid="119"/>
                                        </p:tgtEl>
                                        <p:attrNameLst>
                                          <p:attrName>style.visibility</p:attrName>
                                        </p:attrNameLst>
                                      </p:cBhvr>
                                      <p:to>
                                        <p:strVal val="visible"/>
                                      </p:to>
                                    </p:set>
                                    <p:anim calcmode="lin" valueType="num">
                                      <p:cBhvr>
                                        <p:cTn id="64" dur="500" fill="hold"/>
                                        <p:tgtEl>
                                          <p:spTgt spid="119"/>
                                        </p:tgtEl>
                                        <p:attrNameLst>
                                          <p:attrName>ppt_w</p:attrName>
                                        </p:attrNameLst>
                                      </p:cBhvr>
                                      <p:tavLst>
                                        <p:tav tm="0">
                                          <p:val>
                                            <p:fltVal val="0"/>
                                          </p:val>
                                        </p:tav>
                                        <p:tav tm="100000">
                                          <p:val>
                                            <p:strVal val="#ppt_w"/>
                                          </p:val>
                                        </p:tav>
                                      </p:tavLst>
                                    </p:anim>
                                    <p:anim calcmode="lin" valueType="num">
                                      <p:cBhvr>
                                        <p:cTn id="65" dur="500" fill="hold"/>
                                        <p:tgtEl>
                                          <p:spTgt spid="119"/>
                                        </p:tgtEl>
                                        <p:attrNameLst>
                                          <p:attrName>ppt_h</p:attrName>
                                        </p:attrNameLst>
                                      </p:cBhvr>
                                      <p:tavLst>
                                        <p:tav tm="0">
                                          <p:val>
                                            <p:fltVal val="0"/>
                                          </p:val>
                                        </p:tav>
                                        <p:tav tm="100000">
                                          <p:val>
                                            <p:strVal val="#ppt_h"/>
                                          </p:val>
                                        </p:tav>
                                      </p:tavLst>
                                    </p:anim>
                                    <p:animEffect transition="in" filter="fade">
                                      <p:cBhvr>
                                        <p:cTn id="6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a:extLst>
              <a:ext uri="{FF2B5EF4-FFF2-40B4-BE49-F238E27FC236}">
                <a16:creationId xmlns:a16="http://schemas.microsoft.com/office/drawing/2014/main" id="{42169935-0116-4C0A-8564-D922C1B383B6}"/>
              </a:ext>
            </a:extLst>
          </p:cNvPr>
          <p:cNvGrpSpPr/>
          <p:nvPr/>
        </p:nvGrpSpPr>
        <p:grpSpPr>
          <a:xfrm>
            <a:off x="1927504" y="3197837"/>
            <a:ext cx="660566" cy="323165"/>
            <a:chOff x="8934712" y="5275029"/>
            <a:chExt cx="880755" cy="430887"/>
          </a:xfrm>
        </p:grpSpPr>
        <p:sp>
          <p:nvSpPr>
            <p:cNvPr id="79" name="标注: 右箭头 78">
              <a:extLst>
                <a:ext uri="{FF2B5EF4-FFF2-40B4-BE49-F238E27FC236}">
                  <a16:creationId xmlns:a16="http://schemas.microsoft.com/office/drawing/2014/main" id="{3FA6CE3C-4D83-46EE-A6F6-A5D799F3E8D2}"/>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88" name="文本框 87">
              <a:extLst>
                <a:ext uri="{FF2B5EF4-FFF2-40B4-BE49-F238E27FC236}">
                  <a16:creationId xmlns:a16="http://schemas.microsoft.com/office/drawing/2014/main" id="{F6BA77E9-7DC5-4572-B68B-F66ABCAAA444}"/>
                </a:ext>
              </a:extLst>
            </p:cNvPr>
            <p:cNvSpPr txBox="1"/>
            <p:nvPr/>
          </p:nvSpPr>
          <p:spPr>
            <a:xfrm>
              <a:off x="8953225" y="5275029"/>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89" name="组合 88">
            <a:extLst>
              <a:ext uri="{FF2B5EF4-FFF2-40B4-BE49-F238E27FC236}">
                <a16:creationId xmlns:a16="http://schemas.microsoft.com/office/drawing/2014/main" id="{F8941BD9-7CCE-4DF9-BB0B-BC606D6E42BE}"/>
              </a:ext>
            </a:extLst>
          </p:cNvPr>
          <p:cNvGrpSpPr/>
          <p:nvPr/>
        </p:nvGrpSpPr>
        <p:grpSpPr>
          <a:xfrm rot="16200000">
            <a:off x="1166033" y="3813727"/>
            <a:ext cx="660566" cy="323165"/>
            <a:chOff x="8934712" y="5259641"/>
            <a:chExt cx="880755" cy="430886"/>
          </a:xfrm>
        </p:grpSpPr>
        <p:sp>
          <p:nvSpPr>
            <p:cNvPr id="90" name="标注: 右箭头 89">
              <a:extLst>
                <a:ext uri="{FF2B5EF4-FFF2-40B4-BE49-F238E27FC236}">
                  <a16:creationId xmlns:a16="http://schemas.microsoft.com/office/drawing/2014/main" id="{81336235-CE7F-41C7-89E7-A237C67BDF13}"/>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1" name="文本框 90">
              <a:extLst>
                <a:ext uri="{FF2B5EF4-FFF2-40B4-BE49-F238E27FC236}">
                  <a16:creationId xmlns:a16="http://schemas.microsoft.com/office/drawing/2014/main" id="{18CDCB57-993D-4ED2-B4B9-98FDA9BB34EE}"/>
                </a:ext>
              </a:extLst>
            </p:cNvPr>
            <p:cNvSpPr txBox="1"/>
            <p:nvPr/>
          </p:nvSpPr>
          <p:spPr>
            <a:xfrm>
              <a:off x="8953226" y="5259641"/>
              <a:ext cx="862241"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92" name="组合 91">
            <a:extLst>
              <a:ext uri="{FF2B5EF4-FFF2-40B4-BE49-F238E27FC236}">
                <a16:creationId xmlns:a16="http://schemas.microsoft.com/office/drawing/2014/main" id="{A1C8136A-131F-45AA-A8F4-09AE5898289E}"/>
              </a:ext>
            </a:extLst>
          </p:cNvPr>
          <p:cNvGrpSpPr/>
          <p:nvPr/>
        </p:nvGrpSpPr>
        <p:grpSpPr>
          <a:xfrm>
            <a:off x="833002" y="3204947"/>
            <a:ext cx="660566" cy="323165"/>
            <a:chOff x="8934712" y="5275029"/>
            <a:chExt cx="880755" cy="430887"/>
          </a:xfrm>
        </p:grpSpPr>
        <p:sp>
          <p:nvSpPr>
            <p:cNvPr id="93" name="标注: 右箭头 92">
              <a:extLst>
                <a:ext uri="{FF2B5EF4-FFF2-40B4-BE49-F238E27FC236}">
                  <a16:creationId xmlns:a16="http://schemas.microsoft.com/office/drawing/2014/main" id="{D9969319-883C-4C2D-AE16-F9B4584B0ECA}"/>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4" name="文本框 93">
              <a:extLst>
                <a:ext uri="{FF2B5EF4-FFF2-40B4-BE49-F238E27FC236}">
                  <a16:creationId xmlns:a16="http://schemas.microsoft.com/office/drawing/2014/main" id="{51AD14B3-74C2-468E-80E3-73F264173ABD}"/>
                </a:ext>
              </a:extLst>
            </p:cNvPr>
            <p:cNvSpPr txBox="1"/>
            <p:nvPr/>
          </p:nvSpPr>
          <p:spPr>
            <a:xfrm>
              <a:off x="8953225" y="5275029"/>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95" name="组合 94">
            <a:extLst>
              <a:ext uri="{FF2B5EF4-FFF2-40B4-BE49-F238E27FC236}">
                <a16:creationId xmlns:a16="http://schemas.microsoft.com/office/drawing/2014/main" id="{98ADC77B-B39C-4281-A5ED-3921ACA32403}"/>
              </a:ext>
            </a:extLst>
          </p:cNvPr>
          <p:cNvGrpSpPr/>
          <p:nvPr/>
        </p:nvGrpSpPr>
        <p:grpSpPr>
          <a:xfrm rot="5400000">
            <a:off x="1169440" y="2810619"/>
            <a:ext cx="660567" cy="323165"/>
            <a:chOff x="8934712" y="5259640"/>
            <a:chExt cx="880757" cy="430886"/>
          </a:xfrm>
        </p:grpSpPr>
        <p:sp>
          <p:nvSpPr>
            <p:cNvPr id="96" name="标注: 右箭头 95">
              <a:extLst>
                <a:ext uri="{FF2B5EF4-FFF2-40B4-BE49-F238E27FC236}">
                  <a16:creationId xmlns:a16="http://schemas.microsoft.com/office/drawing/2014/main" id="{64BE1C5A-878F-4EE4-B4F6-7B138725CDAD}"/>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7" name="文本框 96">
              <a:extLst>
                <a:ext uri="{FF2B5EF4-FFF2-40B4-BE49-F238E27FC236}">
                  <a16:creationId xmlns:a16="http://schemas.microsoft.com/office/drawing/2014/main" id="{5BA263F0-913E-4B5F-9139-6B514BC36A1C}"/>
                </a:ext>
              </a:extLst>
            </p:cNvPr>
            <p:cNvSpPr txBox="1"/>
            <p:nvPr/>
          </p:nvSpPr>
          <p:spPr>
            <a:xfrm>
              <a:off x="8953227" y="5259640"/>
              <a:ext cx="86224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9" name="组合 8">
            <a:extLst>
              <a:ext uri="{FF2B5EF4-FFF2-40B4-BE49-F238E27FC236}">
                <a16:creationId xmlns:a16="http://schemas.microsoft.com/office/drawing/2014/main" id="{A0FE0B25-4E64-467A-B4BF-C8358277F5CD}"/>
              </a:ext>
            </a:extLst>
          </p:cNvPr>
          <p:cNvGrpSpPr/>
          <p:nvPr/>
        </p:nvGrpSpPr>
        <p:grpSpPr>
          <a:xfrm>
            <a:off x="3252954" y="3202340"/>
            <a:ext cx="660566" cy="323165"/>
            <a:chOff x="8934712" y="5275029"/>
            <a:chExt cx="880755" cy="430887"/>
          </a:xfrm>
        </p:grpSpPr>
        <p:sp>
          <p:nvSpPr>
            <p:cNvPr id="72" name="标注: 右箭头 71">
              <a:extLst>
                <a:ext uri="{FF2B5EF4-FFF2-40B4-BE49-F238E27FC236}">
                  <a16:creationId xmlns:a16="http://schemas.microsoft.com/office/drawing/2014/main" id="{8BE75D6E-4389-4557-8092-47A7955684D5}"/>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73" name="文本框 72">
              <a:extLst>
                <a:ext uri="{FF2B5EF4-FFF2-40B4-BE49-F238E27FC236}">
                  <a16:creationId xmlns:a16="http://schemas.microsoft.com/office/drawing/2014/main" id="{906A3E2E-9B00-4D67-A32A-1B9C19BB2F96}"/>
                </a:ext>
              </a:extLst>
            </p:cNvPr>
            <p:cNvSpPr txBox="1"/>
            <p:nvPr/>
          </p:nvSpPr>
          <p:spPr>
            <a:xfrm>
              <a:off x="8953225" y="5275029"/>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85" name="组合 84">
            <a:extLst>
              <a:ext uri="{FF2B5EF4-FFF2-40B4-BE49-F238E27FC236}">
                <a16:creationId xmlns:a16="http://schemas.microsoft.com/office/drawing/2014/main" id="{E02092ED-7D6D-42C1-BA66-E7227A51917D}"/>
              </a:ext>
            </a:extLst>
          </p:cNvPr>
          <p:cNvGrpSpPr/>
          <p:nvPr/>
        </p:nvGrpSpPr>
        <p:grpSpPr>
          <a:xfrm rot="16200000">
            <a:off x="3928093" y="2834820"/>
            <a:ext cx="660566" cy="323165"/>
            <a:chOff x="8934712" y="5259641"/>
            <a:chExt cx="880755" cy="430886"/>
          </a:xfrm>
        </p:grpSpPr>
        <p:sp>
          <p:nvSpPr>
            <p:cNvPr id="106" name="标注: 右箭头 105">
              <a:extLst>
                <a:ext uri="{FF2B5EF4-FFF2-40B4-BE49-F238E27FC236}">
                  <a16:creationId xmlns:a16="http://schemas.microsoft.com/office/drawing/2014/main" id="{2AB1BCD4-3806-4153-960C-65CE7789514B}"/>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7" name="文本框 106">
              <a:extLst>
                <a:ext uri="{FF2B5EF4-FFF2-40B4-BE49-F238E27FC236}">
                  <a16:creationId xmlns:a16="http://schemas.microsoft.com/office/drawing/2014/main" id="{A956EDA5-7815-4ABF-89D0-AA345D38E2BD}"/>
                </a:ext>
              </a:extLst>
            </p:cNvPr>
            <p:cNvSpPr txBox="1"/>
            <p:nvPr/>
          </p:nvSpPr>
          <p:spPr>
            <a:xfrm>
              <a:off x="8953226" y="5259641"/>
              <a:ext cx="862241"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08" name="组合 107">
            <a:extLst>
              <a:ext uri="{FF2B5EF4-FFF2-40B4-BE49-F238E27FC236}">
                <a16:creationId xmlns:a16="http://schemas.microsoft.com/office/drawing/2014/main" id="{D5B33882-99F0-4A77-95FF-3A1F0D1E1D20}"/>
              </a:ext>
            </a:extLst>
          </p:cNvPr>
          <p:cNvGrpSpPr/>
          <p:nvPr/>
        </p:nvGrpSpPr>
        <p:grpSpPr>
          <a:xfrm rot="16200000">
            <a:off x="3938827" y="3859192"/>
            <a:ext cx="660566" cy="323165"/>
            <a:chOff x="8934712" y="5259641"/>
            <a:chExt cx="880755" cy="430886"/>
          </a:xfrm>
        </p:grpSpPr>
        <p:sp>
          <p:nvSpPr>
            <p:cNvPr id="109" name="标注: 右箭头 108">
              <a:extLst>
                <a:ext uri="{FF2B5EF4-FFF2-40B4-BE49-F238E27FC236}">
                  <a16:creationId xmlns:a16="http://schemas.microsoft.com/office/drawing/2014/main" id="{00107C7D-F908-45F5-9FD3-DD8A745E770F}"/>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0" name="文本框 109">
              <a:extLst>
                <a:ext uri="{FF2B5EF4-FFF2-40B4-BE49-F238E27FC236}">
                  <a16:creationId xmlns:a16="http://schemas.microsoft.com/office/drawing/2014/main" id="{CE38F120-6A0A-45C3-A69D-D61569D307BF}"/>
                </a:ext>
              </a:extLst>
            </p:cNvPr>
            <p:cNvSpPr txBox="1"/>
            <p:nvPr/>
          </p:nvSpPr>
          <p:spPr>
            <a:xfrm>
              <a:off x="8953226" y="5259641"/>
              <a:ext cx="862241"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D</a:t>
              </a:r>
              <a:endParaRPr lang="zh-CN" altLang="en-US" sz="1500" b="1" dirty="0"/>
            </a:p>
          </p:txBody>
        </p:sp>
      </p:grpSp>
      <p:grpSp>
        <p:nvGrpSpPr>
          <p:cNvPr id="12" name="组合 11">
            <a:extLst>
              <a:ext uri="{FF2B5EF4-FFF2-40B4-BE49-F238E27FC236}">
                <a16:creationId xmlns:a16="http://schemas.microsoft.com/office/drawing/2014/main" id="{6CE8D1A4-5FE5-465A-944D-5B26AF953F52}"/>
              </a:ext>
            </a:extLst>
          </p:cNvPr>
          <p:cNvGrpSpPr/>
          <p:nvPr/>
        </p:nvGrpSpPr>
        <p:grpSpPr>
          <a:xfrm>
            <a:off x="4394817" y="3199401"/>
            <a:ext cx="646681" cy="323165"/>
            <a:chOff x="8066376" y="4409143"/>
            <a:chExt cx="862241" cy="430886"/>
          </a:xfrm>
        </p:grpSpPr>
        <p:sp>
          <p:nvSpPr>
            <p:cNvPr id="112" name="标注: 右箭头 111">
              <a:extLst>
                <a:ext uri="{FF2B5EF4-FFF2-40B4-BE49-F238E27FC236}">
                  <a16:creationId xmlns:a16="http://schemas.microsoft.com/office/drawing/2014/main" id="{E14979EE-93B2-4017-A300-D4F447EF206B}"/>
                </a:ext>
              </a:extLst>
            </p:cNvPr>
            <p:cNvSpPr/>
            <p:nvPr/>
          </p:nvSpPr>
          <p:spPr>
            <a:xfrm>
              <a:off x="8166617" y="4447752"/>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3" name="文本框 112">
              <a:extLst>
                <a:ext uri="{FF2B5EF4-FFF2-40B4-BE49-F238E27FC236}">
                  <a16:creationId xmlns:a16="http://schemas.microsoft.com/office/drawing/2014/main" id="{12DF0BB8-8335-4A5A-BCE3-33DF5B04C5D0}"/>
                </a:ext>
              </a:extLst>
            </p:cNvPr>
            <p:cNvSpPr txBox="1"/>
            <p:nvPr/>
          </p:nvSpPr>
          <p:spPr>
            <a:xfrm>
              <a:off x="8066376" y="4409143"/>
              <a:ext cx="862241" cy="430886"/>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80" name="文本框 79">
            <a:extLst>
              <a:ext uri="{FF2B5EF4-FFF2-40B4-BE49-F238E27FC236}">
                <a16:creationId xmlns:a16="http://schemas.microsoft.com/office/drawing/2014/main" id="{E47F83A7-2A3F-4E7F-88FC-54D5544A4716}"/>
              </a:ext>
            </a:extLst>
          </p:cNvPr>
          <p:cNvSpPr txBox="1"/>
          <p:nvPr/>
        </p:nvSpPr>
        <p:spPr>
          <a:xfrm>
            <a:off x="2429342" y="1752144"/>
            <a:ext cx="241847" cy="323165"/>
          </a:xfrm>
          <a:prstGeom prst="rect">
            <a:avLst/>
          </a:prstGeom>
          <a:noFill/>
        </p:spPr>
        <p:txBody>
          <a:bodyPr wrap="square">
            <a:spAutoFit/>
          </a:bodyPr>
          <a:lstStyle/>
          <a:p>
            <a:pPr algn="ctr"/>
            <a:r>
              <a:rPr lang="en-US" altLang="zh-CN" sz="1500" b="1" dirty="0"/>
              <a:t>A</a:t>
            </a:r>
            <a:endParaRPr lang="zh-CN" altLang="en-US" sz="1500" b="1" dirty="0"/>
          </a:p>
        </p:txBody>
      </p:sp>
      <p:sp>
        <p:nvSpPr>
          <p:cNvPr id="81" name="文本框 80">
            <a:extLst>
              <a:ext uri="{FF2B5EF4-FFF2-40B4-BE49-F238E27FC236}">
                <a16:creationId xmlns:a16="http://schemas.microsoft.com/office/drawing/2014/main" id="{3969BAE0-73F9-4E23-8AF8-C4585C78789A}"/>
              </a:ext>
            </a:extLst>
          </p:cNvPr>
          <p:cNvSpPr txBox="1"/>
          <p:nvPr/>
        </p:nvSpPr>
        <p:spPr>
          <a:xfrm>
            <a:off x="3091864" y="1752144"/>
            <a:ext cx="241847" cy="323165"/>
          </a:xfrm>
          <a:prstGeom prst="rect">
            <a:avLst/>
          </a:prstGeom>
          <a:noFill/>
        </p:spPr>
        <p:txBody>
          <a:bodyPr wrap="square">
            <a:spAutoFit/>
          </a:bodyPr>
          <a:lstStyle/>
          <a:p>
            <a:pPr algn="ctr"/>
            <a:r>
              <a:rPr lang="en-US" altLang="zh-CN" sz="1500" b="1" dirty="0"/>
              <a:t>1</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sp>
        <p:nvSpPr>
          <p:cNvPr id="86" name="文本框 85">
            <a:extLst>
              <a:ext uri="{FF2B5EF4-FFF2-40B4-BE49-F238E27FC236}">
                <a16:creationId xmlns:a16="http://schemas.microsoft.com/office/drawing/2014/main" id="{87A67178-B884-4ED9-A874-8E2F4FF60432}"/>
              </a:ext>
            </a:extLst>
          </p:cNvPr>
          <p:cNvSpPr txBox="1"/>
          <p:nvPr/>
        </p:nvSpPr>
        <p:spPr>
          <a:xfrm>
            <a:off x="7661474" y="1734359"/>
            <a:ext cx="588893" cy="300082"/>
          </a:xfrm>
          <a:prstGeom prst="rect">
            <a:avLst/>
          </a:prstGeom>
          <a:noFill/>
        </p:spPr>
        <p:txBody>
          <a:bodyPr wrap="square">
            <a:spAutoFit/>
          </a:bodyPr>
          <a:lstStyle/>
          <a:p>
            <a:r>
              <a:rPr lang="zh-CN" altLang="en-US" sz="1350" b="1" dirty="0"/>
              <a:t>转发</a:t>
            </a:r>
          </a:p>
        </p:txBody>
      </p:sp>
      <p:sp>
        <p:nvSpPr>
          <p:cNvPr id="87" name="文本框 86">
            <a:extLst>
              <a:ext uri="{FF2B5EF4-FFF2-40B4-BE49-F238E27FC236}">
                <a16:creationId xmlns:a16="http://schemas.microsoft.com/office/drawing/2014/main" id="{D0DFDC49-43D5-4017-983F-6195C172D0CB}"/>
              </a:ext>
            </a:extLst>
          </p:cNvPr>
          <p:cNvSpPr txBox="1"/>
          <p:nvPr/>
        </p:nvSpPr>
        <p:spPr>
          <a:xfrm>
            <a:off x="7955921" y="1734293"/>
            <a:ext cx="832100" cy="300082"/>
          </a:xfrm>
          <a:prstGeom prst="rect">
            <a:avLst/>
          </a:prstGeom>
          <a:noFill/>
        </p:spPr>
        <p:txBody>
          <a:bodyPr wrap="square">
            <a:spAutoFit/>
          </a:bodyPr>
          <a:lstStyle/>
          <a:p>
            <a:r>
              <a:rPr lang="zh-CN" altLang="en-US" sz="1350" b="1" dirty="0"/>
              <a:t>（盲目）</a:t>
            </a:r>
          </a:p>
        </p:txBody>
      </p:sp>
      <p:sp>
        <p:nvSpPr>
          <p:cNvPr id="114" name="文本框 113">
            <a:extLst>
              <a:ext uri="{FF2B5EF4-FFF2-40B4-BE49-F238E27FC236}">
                <a16:creationId xmlns:a16="http://schemas.microsoft.com/office/drawing/2014/main" id="{6070369E-59ED-47C3-9D4D-E3BEB070BFDF}"/>
              </a:ext>
            </a:extLst>
          </p:cNvPr>
          <p:cNvSpPr txBox="1"/>
          <p:nvPr/>
        </p:nvSpPr>
        <p:spPr>
          <a:xfrm>
            <a:off x="5795198" y="2011293"/>
            <a:ext cx="646681" cy="323165"/>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sp>
        <p:nvSpPr>
          <p:cNvPr id="115" name="文本框 114">
            <a:extLst>
              <a:ext uri="{FF2B5EF4-FFF2-40B4-BE49-F238E27FC236}">
                <a16:creationId xmlns:a16="http://schemas.microsoft.com/office/drawing/2014/main" id="{17927AD1-EB0D-4FD1-8382-4D65CD4A9D73}"/>
              </a:ext>
            </a:extLst>
          </p:cNvPr>
          <p:cNvSpPr txBox="1"/>
          <p:nvPr/>
        </p:nvSpPr>
        <p:spPr>
          <a:xfrm>
            <a:off x="7123820" y="2011292"/>
            <a:ext cx="588893" cy="300082"/>
          </a:xfrm>
          <a:prstGeom prst="rect">
            <a:avLst/>
          </a:prstGeom>
          <a:noFill/>
        </p:spPr>
        <p:txBody>
          <a:bodyPr wrap="square">
            <a:spAutoFit/>
          </a:bodyPr>
          <a:lstStyle/>
          <a:p>
            <a:r>
              <a:rPr lang="zh-CN" altLang="en-US" sz="1350" b="1" dirty="0"/>
              <a:t>登记</a:t>
            </a:r>
          </a:p>
        </p:txBody>
      </p:sp>
      <p:sp>
        <p:nvSpPr>
          <p:cNvPr id="116" name="文本框 115">
            <a:extLst>
              <a:ext uri="{FF2B5EF4-FFF2-40B4-BE49-F238E27FC236}">
                <a16:creationId xmlns:a16="http://schemas.microsoft.com/office/drawing/2014/main" id="{2FC2596A-DA2D-436B-B1E9-2524A0F21D33}"/>
              </a:ext>
            </a:extLst>
          </p:cNvPr>
          <p:cNvSpPr txBox="1"/>
          <p:nvPr/>
        </p:nvSpPr>
        <p:spPr>
          <a:xfrm>
            <a:off x="4670923" y="3537664"/>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17" name="文本框 116">
            <a:extLst>
              <a:ext uri="{FF2B5EF4-FFF2-40B4-BE49-F238E27FC236}">
                <a16:creationId xmlns:a16="http://schemas.microsoft.com/office/drawing/2014/main" id="{EA43721E-93CC-4302-917C-098CC369C6F2}"/>
              </a:ext>
            </a:extLst>
          </p:cNvPr>
          <p:cNvSpPr txBox="1"/>
          <p:nvPr/>
        </p:nvSpPr>
        <p:spPr>
          <a:xfrm>
            <a:off x="4300033"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18" name="文本框 117">
            <a:extLst>
              <a:ext uri="{FF2B5EF4-FFF2-40B4-BE49-F238E27FC236}">
                <a16:creationId xmlns:a16="http://schemas.microsoft.com/office/drawing/2014/main" id="{97296EB5-085F-4C91-B907-DEB792F472BF}"/>
              </a:ext>
            </a:extLst>
          </p:cNvPr>
          <p:cNvSpPr txBox="1"/>
          <p:nvPr/>
        </p:nvSpPr>
        <p:spPr>
          <a:xfrm>
            <a:off x="2432846" y="2027090"/>
            <a:ext cx="241847" cy="323165"/>
          </a:xfrm>
          <a:prstGeom prst="rect">
            <a:avLst/>
          </a:prstGeom>
          <a:noFill/>
        </p:spPr>
        <p:txBody>
          <a:bodyPr wrap="square">
            <a:spAutoFit/>
          </a:bodyPr>
          <a:lstStyle/>
          <a:p>
            <a:pPr algn="ctr"/>
            <a:r>
              <a:rPr lang="en-US" altLang="zh-CN" sz="1500" b="1" dirty="0"/>
              <a:t>D</a:t>
            </a:r>
            <a:endParaRPr lang="zh-CN" altLang="en-US" sz="1500" b="1" dirty="0"/>
          </a:p>
        </p:txBody>
      </p:sp>
      <p:sp>
        <p:nvSpPr>
          <p:cNvPr id="119" name="文本框 118">
            <a:extLst>
              <a:ext uri="{FF2B5EF4-FFF2-40B4-BE49-F238E27FC236}">
                <a16:creationId xmlns:a16="http://schemas.microsoft.com/office/drawing/2014/main" id="{899FE8E8-8148-4E14-BB2A-C538200EDE14}"/>
              </a:ext>
            </a:extLst>
          </p:cNvPr>
          <p:cNvSpPr txBox="1"/>
          <p:nvPr/>
        </p:nvSpPr>
        <p:spPr>
          <a:xfrm>
            <a:off x="3100555" y="2024796"/>
            <a:ext cx="241847" cy="323165"/>
          </a:xfrm>
          <a:prstGeom prst="rect">
            <a:avLst/>
          </a:prstGeom>
          <a:noFill/>
        </p:spPr>
        <p:txBody>
          <a:bodyPr wrap="square">
            <a:spAutoFit/>
          </a:bodyPr>
          <a:lstStyle/>
          <a:p>
            <a:pPr algn="ctr"/>
            <a:r>
              <a:rPr lang="en-US" altLang="zh-CN" sz="1500" b="1" dirty="0"/>
              <a:t>2</a:t>
            </a:r>
            <a:endParaRPr lang="zh-CN" altLang="en-US" sz="1500" b="1" dirty="0"/>
          </a:p>
        </p:txBody>
      </p:sp>
      <p:sp>
        <p:nvSpPr>
          <p:cNvPr id="67" name="文本框 66">
            <a:extLst>
              <a:ext uri="{FF2B5EF4-FFF2-40B4-BE49-F238E27FC236}">
                <a16:creationId xmlns:a16="http://schemas.microsoft.com/office/drawing/2014/main" id="{D6AF5C33-4F16-40C1-A4D4-F3B39FBE0529}"/>
              </a:ext>
            </a:extLst>
          </p:cNvPr>
          <p:cNvSpPr txBox="1"/>
          <p:nvPr/>
        </p:nvSpPr>
        <p:spPr>
          <a:xfrm>
            <a:off x="7658551" y="2011259"/>
            <a:ext cx="588893" cy="300082"/>
          </a:xfrm>
          <a:prstGeom prst="rect">
            <a:avLst/>
          </a:prstGeom>
          <a:noFill/>
        </p:spPr>
        <p:txBody>
          <a:bodyPr wrap="square">
            <a:spAutoFit/>
          </a:bodyPr>
          <a:lstStyle/>
          <a:p>
            <a:r>
              <a:rPr lang="zh-CN" altLang="en-US" sz="1350" b="1" dirty="0"/>
              <a:t>转发</a:t>
            </a:r>
          </a:p>
        </p:txBody>
      </p:sp>
      <p:grpSp>
        <p:nvGrpSpPr>
          <p:cNvPr id="68" name="组合 67">
            <a:extLst>
              <a:ext uri="{FF2B5EF4-FFF2-40B4-BE49-F238E27FC236}">
                <a16:creationId xmlns:a16="http://schemas.microsoft.com/office/drawing/2014/main" id="{50782BDF-E9A9-40CA-836F-C45CAEDA1CA6}"/>
              </a:ext>
            </a:extLst>
          </p:cNvPr>
          <p:cNvGrpSpPr/>
          <p:nvPr/>
        </p:nvGrpSpPr>
        <p:grpSpPr>
          <a:xfrm>
            <a:off x="741684" y="1452018"/>
            <a:ext cx="2081652" cy="1362038"/>
            <a:chOff x="988912" y="1936024"/>
            <a:chExt cx="2775536" cy="1816050"/>
          </a:xfrm>
        </p:grpSpPr>
        <p:sp>
          <p:nvSpPr>
            <p:cNvPr id="69" name="矩形 68">
              <a:extLst>
                <a:ext uri="{FF2B5EF4-FFF2-40B4-BE49-F238E27FC236}">
                  <a16:creationId xmlns:a16="http://schemas.microsoft.com/office/drawing/2014/main" id="{05B50275-8C01-49C8-8E17-A0C7C415F6BE}"/>
                </a:ext>
              </a:extLst>
            </p:cNvPr>
            <p:cNvSpPr/>
            <p:nvPr/>
          </p:nvSpPr>
          <p:spPr>
            <a:xfrm>
              <a:off x="3046776" y="1998133"/>
              <a:ext cx="717672" cy="1753941"/>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iconfont-11673-5560710">
              <a:extLst>
                <a:ext uri="{FF2B5EF4-FFF2-40B4-BE49-F238E27FC236}">
                  <a16:creationId xmlns:a16="http://schemas.microsoft.com/office/drawing/2014/main" id="{CC24C5E0-6D7F-46F8-9A3D-E69CEDC70388}"/>
                </a:ext>
              </a:extLst>
            </p:cNvPr>
            <p:cNvSpPr/>
            <p:nvPr/>
          </p:nvSpPr>
          <p:spPr>
            <a:xfrm>
              <a:off x="988912" y="1959975"/>
              <a:ext cx="336742" cy="367176"/>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文本框 70">
              <a:extLst>
                <a:ext uri="{FF2B5EF4-FFF2-40B4-BE49-F238E27FC236}">
                  <a16:creationId xmlns:a16="http://schemas.microsoft.com/office/drawing/2014/main" id="{151D9BB4-3AFB-41F2-B598-1FE24F8BE213}"/>
                </a:ext>
              </a:extLst>
            </p:cNvPr>
            <p:cNvSpPr txBox="1"/>
            <p:nvPr/>
          </p:nvSpPr>
          <p:spPr>
            <a:xfrm>
              <a:off x="1284124" y="1936024"/>
              <a:ext cx="1756851" cy="400109"/>
            </a:xfrm>
            <a:prstGeom prst="rect">
              <a:avLst/>
            </a:prstGeom>
            <a:noFill/>
          </p:spPr>
          <p:txBody>
            <a:bodyPr wrap="square">
              <a:spAutoFit/>
            </a:bodyPr>
            <a:lstStyle/>
            <a:p>
              <a:r>
                <a:rPr lang="zh-CN" altLang="en-US" sz="1350" b="1" dirty="0">
                  <a:solidFill>
                    <a:schemeClr val="accent1">
                      <a:lumMod val="75000"/>
                    </a:schemeClr>
                  </a:solidFill>
                </a:rPr>
                <a:t>查找目的地址</a:t>
              </a:r>
              <a:r>
                <a:rPr lang="en-US" altLang="zh-CN" sz="1350" b="1" dirty="0">
                  <a:solidFill>
                    <a:schemeClr val="accent1">
                      <a:lumMod val="75000"/>
                    </a:schemeClr>
                  </a:solidFill>
                </a:rPr>
                <a:t>A</a:t>
              </a:r>
              <a:endParaRPr lang="zh-CN" altLang="en-US" sz="1350" b="1" dirty="0">
                <a:solidFill>
                  <a:schemeClr val="accent1">
                    <a:lumMod val="75000"/>
                  </a:schemeClr>
                </a:solidFill>
              </a:endParaRPr>
            </a:p>
          </p:txBody>
        </p:sp>
      </p:grpSp>
      <p:sp>
        <p:nvSpPr>
          <p:cNvPr id="74" name="iconfont-10043-4933455">
            <a:extLst>
              <a:ext uri="{FF2B5EF4-FFF2-40B4-BE49-F238E27FC236}">
                <a16:creationId xmlns:a16="http://schemas.microsoft.com/office/drawing/2014/main" id="{FAEDE92E-BD77-42BB-9278-1E918EC83217}"/>
              </a:ext>
            </a:extLst>
          </p:cNvPr>
          <p:cNvSpPr/>
          <p:nvPr/>
        </p:nvSpPr>
        <p:spPr>
          <a:xfrm>
            <a:off x="2308690" y="1805463"/>
            <a:ext cx="185123" cy="185123"/>
          </a:xfrm>
          <a:custGeom>
            <a:avLst/>
            <a:gdLst>
              <a:gd name="T0" fmla="*/ 9765 w 10164"/>
              <a:gd name="T1" fmla="*/ 3104 h 10164"/>
              <a:gd name="T2" fmla="*/ 8675 w 10164"/>
              <a:gd name="T3" fmla="*/ 1488 h 10164"/>
              <a:gd name="T4" fmla="*/ 7060 w 10164"/>
              <a:gd name="T5" fmla="*/ 399 h 10164"/>
              <a:gd name="T6" fmla="*/ 5082 w 10164"/>
              <a:gd name="T7" fmla="*/ 0 h 10164"/>
              <a:gd name="T8" fmla="*/ 3103 w 10164"/>
              <a:gd name="T9" fmla="*/ 399 h 10164"/>
              <a:gd name="T10" fmla="*/ 1488 w 10164"/>
              <a:gd name="T11" fmla="*/ 1488 h 10164"/>
              <a:gd name="T12" fmla="*/ 398 w 10164"/>
              <a:gd name="T13" fmla="*/ 3104 h 10164"/>
              <a:gd name="T14" fmla="*/ 0 w 10164"/>
              <a:gd name="T15" fmla="*/ 5082 h 10164"/>
              <a:gd name="T16" fmla="*/ 398 w 10164"/>
              <a:gd name="T17" fmla="*/ 7060 h 10164"/>
              <a:gd name="T18" fmla="*/ 1488 w 10164"/>
              <a:gd name="T19" fmla="*/ 8676 h 10164"/>
              <a:gd name="T20" fmla="*/ 3103 w 10164"/>
              <a:gd name="T21" fmla="*/ 9765 h 10164"/>
              <a:gd name="T22" fmla="*/ 5082 w 10164"/>
              <a:gd name="T23" fmla="*/ 10164 h 10164"/>
              <a:gd name="T24" fmla="*/ 7060 w 10164"/>
              <a:gd name="T25" fmla="*/ 9765 h 10164"/>
              <a:gd name="T26" fmla="*/ 8675 w 10164"/>
              <a:gd name="T27" fmla="*/ 8676 h 10164"/>
              <a:gd name="T28" fmla="*/ 9765 w 10164"/>
              <a:gd name="T29" fmla="*/ 7060 h 10164"/>
              <a:gd name="T30" fmla="*/ 10164 w 10164"/>
              <a:gd name="T31" fmla="*/ 5082 h 10164"/>
              <a:gd name="T32" fmla="*/ 9765 w 10164"/>
              <a:gd name="T33" fmla="*/ 3104 h 10164"/>
              <a:gd name="T34" fmla="*/ 7929 w 10164"/>
              <a:gd name="T35" fmla="*/ 3706 h 10164"/>
              <a:gd name="T36" fmla="*/ 4426 w 10164"/>
              <a:gd name="T37" fmla="*/ 7209 h 10164"/>
              <a:gd name="T38" fmla="*/ 3912 w 10164"/>
              <a:gd name="T39" fmla="*/ 7209 h 10164"/>
              <a:gd name="T40" fmla="*/ 2122 w 10164"/>
              <a:gd name="T41" fmla="*/ 5419 h 10164"/>
              <a:gd name="T42" fmla="*/ 2122 w 10164"/>
              <a:gd name="T43" fmla="*/ 4904 h 10164"/>
              <a:gd name="T44" fmla="*/ 2636 w 10164"/>
              <a:gd name="T45" fmla="*/ 4904 h 10164"/>
              <a:gd name="T46" fmla="*/ 4168 w 10164"/>
              <a:gd name="T47" fmla="*/ 6437 h 10164"/>
              <a:gd name="T48" fmla="*/ 7413 w 10164"/>
              <a:gd name="T49" fmla="*/ 3192 h 10164"/>
              <a:gd name="T50" fmla="*/ 7928 w 10164"/>
              <a:gd name="T51" fmla="*/ 3192 h 10164"/>
              <a:gd name="T52" fmla="*/ 7929 w 10164"/>
              <a:gd name="T53" fmla="*/ 3706 h 10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4" h="10164">
                <a:moveTo>
                  <a:pt x="9765" y="3104"/>
                </a:moveTo>
                <a:cubicBezTo>
                  <a:pt x="9508" y="2499"/>
                  <a:pt x="9143" y="1955"/>
                  <a:pt x="8675" y="1488"/>
                </a:cubicBezTo>
                <a:cubicBezTo>
                  <a:pt x="8208" y="1021"/>
                  <a:pt x="7665" y="655"/>
                  <a:pt x="7060" y="399"/>
                </a:cubicBezTo>
                <a:cubicBezTo>
                  <a:pt x="6433" y="133"/>
                  <a:pt x="5767" y="0"/>
                  <a:pt x="5082" y="0"/>
                </a:cubicBezTo>
                <a:cubicBezTo>
                  <a:pt x="4396" y="0"/>
                  <a:pt x="3730" y="135"/>
                  <a:pt x="3103" y="399"/>
                </a:cubicBezTo>
                <a:cubicBezTo>
                  <a:pt x="2498" y="655"/>
                  <a:pt x="1955" y="1021"/>
                  <a:pt x="1488" y="1488"/>
                </a:cubicBezTo>
                <a:cubicBezTo>
                  <a:pt x="1020" y="1955"/>
                  <a:pt x="655" y="2499"/>
                  <a:pt x="398" y="3104"/>
                </a:cubicBezTo>
                <a:cubicBezTo>
                  <a:pt x="133" y="3730"/>
                  <a:pt x="0" y="4396"/>
                  <a:pt x="0" y="5082"/>
                </a:cubicBezTo>
                <a:cubicBezTo>
                  <a:pt x="0" y="5768"/>
                  <a:pt x="135" y="6434"/>
                  <a:pt x="398" y="7060"/>
                </a:cubicBezTo>
                <a:cubicBezTo>
                  <a:pt x="655" y="7666"/>
                  <a:pt x="1020" y="8209"/>
                  <a:pt x="1488" y="8676"/>
                </a:cubicBezTo>
                <a:cubicBezTo>
                  <a:pt x="1955" y="9143"/>
                  <a:pt x="2498" y="9509"/>
                  <a:pt x="3103" y="9765"/>
                </a:cubicBezTo>
                <a:cubicBezTo>
                  <a:pt x="3730" y="10031"/>
                  <a:pt x="4396" y="10164"/>
                  <a:pt x="5082" y="10164"/>
                </a:cubicBezTo>
                <a:cubicBezTo>
                  <a:pt x="5767" y="10164"/>
                  <a:pt x="6433" y="10029"/>
                  <a:pt x="7060" y="9765"/>
                </a:cubicBezTo>
                <a:cubicBezTo>
                  <a:pt x="7665" y="9509"/>
                  <a:pt x="8208" y="9143"/>
                  <a:pt x="8675" y="8676"/>
                </a:cubicBezTo>
                <a:cubicBezTo>
                  <a:pt x="9143" y="8209"/>
                  <a:pt x="9508" y="7666"/>
                  <a:pt x="9765" y="7060"/>
                </a:cubicBezTo>
                <a:cubicBezTo>
                  <a:pt x="10030" y="6434"/>
                  <a:pt x="10164" y="5768"/>
                  <a:pt x="10164" y="5082"/>
                </a:cubicBezTo>
                <a:cubicBezTo>
                  <a:pt x="10164" y="4396"/>
                  <a:pt x="10029" y="3730"/>
                  <a:pt x="9765" y="3104"/>
                </a:cubicBezTo>
                <a:close/>
                <a:moveTo>
                  <a:pt x="7929" y="3706"/>
                </a:moveTo>
                <a:lnTo>
                  <a:pt x="4426" y="7209"/>
                </a:lnTo>
                <a:cubicBezTo>
                  <a:pt x="4285" y="7350"/>
                  <a:pt x="4053" y="7350"/>
                  <a:pt x="3912" y="7209"/>
                </a:cubicBezTo>
                <a:lnTo>
                  <a:pt x="2122" y="5419"/>
                </a:lnTo>
                <a:cubicBezTo>
                  <a:pt x="1981" y="5278"/>
                  <a:pt x="1981" y="5046"/>
                  <a:pt x="2122" y="4904"/>
                </a:cubicBezTo>
                <a:cubicBezTo>
                  <a:pt x="2263" y="4763"/>
                  <a:pt x="2495" y="4763"/>
                  <a:pt x="2636" y="4904"/>
                </a:cubicBezTo>
                <a:lnTo>
                  <a:pt x="4168" y="6437"/>
                </a:lnTo>
                <a:lnTo>
                  <a:pt x="7413" y="3192"/>
                </a:lnTo>
                <a:cubicBezTo>
                  <a:pt x="7554" y="3051"/>
                  <a:pt x="7786" y="3051"/>
                  <a:pt x="7928" y="3192"/>
                </a:cubicBezTo>
                <a:cubicBezTo>
                  <a:pt x="8070" y="3333"/>
                  <a:pt x="8070" y="3563"/>
                  <a:pt x="7929" y="3706"/>
                </a:cubicBezTo>
                <a:close/>
              </a:path>
            </a:pathLst>
          </a:cu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矩形 74">
            <a:extLst>
              <a:ext uri="{FF2B5EF4-FFF2-40B4-BE49-F238E27FC236}">
                <a16:creationId xmlns:a16="http://schemas.microsoft.com/office/drawing/2014/main" id="{7F7781F7-0A09-4C7E-842C-9BCDB995D91C}"/>
              </a:ext>
            </a:extLst>
          </p:cNvPr>
          <p:cNvSpPr/>
          <p:nvPr/>
        </p:nvSpPr>
        <p:spPr>
          <a:xfrm>
            <a:off x="3029098" y="1805463"/>
            <a:ext cx="390748" cy="185123"/>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文本框 75">
            <a:extLst>
              <a:ext uri="{FF2B5EF4-FFF2-40B4-BE49-F238E27FC236}">
                <a16:creationId xmlns:a16="http://schemas.microsoft.com/office/drawing/2014/main" id="{66DF3E19-2B11-4F52-B7E6-A2D39C2CD044}"/>
              </a:ext>
            </a:extLst>
          </p:cNvPr>
          <p:cNvSpPr txBox="1"/>
          <p:nvPr/>
        </p:nvSpPr>
        <p:spPr>
          <a:xfrm>
            <a:off x="7963469" y="1992682"/>
            <a:ext cx="832100" cy="300082"/>
          </a:xfrm>
          <a:prstGeom prst="rect">
            <a:avLst/>
          </a:prstGeom>
          <a:noFill/>
        </p:spPr>
        <p:txBody>
          <a:bodyPr wrap="square">
            <a:spAutoFit/>
          </a:bodyPr>
          <a:lstStyle/>
          <a:p>
            <a:r>
              <a:rPr lang="zh-CN" altLang="en-US" sz="1350" b="1" dirty="0"/>
              <a:t>（明确）</a:t>
            </a:r>
          </a:p>
        </p:txBody>
      </p:sp>
      <p:sp>
        <p:nvSpPr>
          <p:cNvPr id="98" name="文本框 97">
            <a:extLst>
              <a:ext uri="{FF2B5EF4-FFF2-40B4-BE49-F238E27FC236}">
                <a16:creationId xmlns:a16="http://schemas.microsoft.com/office/drawing/2014/main" id="{2D6C220C-B660-4A26-928C-8B7EF96C2DA5}"/>
              </a:ext>
            </a:extLst>
          </p:cNvPr>
          <p:cNvSpPr txBox="1"/>
          <p:nvPr/>
        </p:nvSpPr>
        <p:spPr>
          <a:xfrm>
            <a:off x="597846" y="3517673"/>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99" name="文本框 98">
            <a:extLst>
              <a:ext uri="{FF2B5EF4-FFF2-40B4-BE49-F238E27FC236}">
                <a16:creationId xmlns:a16="http://schemas.microsoft.com/office/drawing/2014/main" id="{198FD14D-E08B-43C4-BF24-E4C721178C94}"/>
              </a:ext>
            </a:extLst>
          </p:cNvPr>
          <p:cNvSpPr txBox="1"/>
          <p:nvPr/>
        </p:nvSpPr>
        <p:spPr>
          <a:xfrm>
            <a:off x="932746" y="4318235"/>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00" name="文本框 99">
            <a:extLst>
              <a:ext uri="{FF2B5EF4-FFF2-40B4-BE49-F238E27FC236}">
                <a16:creationId xmlns:a16="http://schemas.microsoft.com/office/drawing/2014/main" id="{7585CAC7-4B24-491A-BA01-FFA19269067F}"/>
              </a:ext>
            </a:extLst>
          </p:cNvPr>
          <p:cNvSpPr txBox="1"/>
          <p:nvPr/>
        </p:nvSpPr>
        <p:spPr>
          <a:xfrm>
            <a:off x="932746" y="2389398"/>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173897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up)">
                                      <p:cBhvr>
                                        <p:cTn id="14" dur="8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p:cTn id="19" dur="500" fill="hold"/>
                                        <p:tgtEl>
                                          <p:spTgt spid="74"/>
                                        </p:tgtEl>
                                        <p:attrNameLst>
                                          <p:attrName>ppt_w</p:attrName>
                                        </p:attrNameLst>
                                      </p:cBhvr>
                                      <p:tavLst>
                                        <p:tav tm="0">
                                          <p:val>
                                            <p:fltVal val="0"/>
                                          </p:val>
                                        </p:tav>
                                        <p:tav tm="100000">
                                          <p:val>
                                            <p:strVal val="#ppt_w"/>
                                          </p:val>
                                        </p:tav>
                                      </p:tavLst>
                                    </p:anim>
                                    <p:anim calcmode="lin" valueType="num">
                                      <p:cBhvr>
                                        <p:cTn id="20" dur="500" fill="hold"/>
                                        <p:tgtEl>
                                          <p:spTgt spid="74"/>
                                        </p:tgtEl>
                                        <p:attrNameLst>
                                          <p:attrName>ppt_h</p:attrName>
                                        </p:attrNameLst>
                                      </p:cBhvr>
                                      <p:tavLst>
                                        <p:tav tm="0">
                                          <p:val>
                                            <p:fltVal val="0"/>
                                          </p:val>
                                        </p:tav>
                                        <p:tav tm="100000">
                                          <p:val>
                                            <p:strVal val="#ppt_h"/>
                                          </p:val>
                                        </p:tav>
                                      </p:tavLst>
                                    </p:anim>
                                    <p:animEffect transition="in" filter="fade">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Effect transition="in" filter="fade">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additive="base">
                                        <p:cTn id="33" dur="500" fill="hold"/>
                                        <p:tgtEl>
                                          <p:spTgt spid="76"/>
                                        </p:tgtEl>
                                        <p:attrNameLst>
                                          <p:attrName>ppt_x</p:attrName>
                                        </p:attrNameLst>
                                      </p:cBhvr>
                                      <p:tavLst>
                                        <p:tav tm="0">
                                          <p:val>
                                            <p:strVal val="1+#ppt_w/2"/>
                                          </p:val>
                                        </p:tav>
                                        <p:tav tm="100000">
                                          <p:val>
                                            <p:strVal val="#ppt_x"/>
                                          </p:val>
                                        </p:tav>
                                      </p:tavLst>
                                    </p:anim>
                                    <p:anim calcmode="lin" valueType="num">
                                      <p:cBhvr additive="base">
                                        <p:cTn id="34"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p:tgtEl>
                                          <p:spTgt spid="78"/>
                                        </p:tgtEl>
                                        <p:attrNameLst>
                                          <p:attrName>ppt_x</p:attrName>
                                        </p:attrNameLst>
                                      </p:cBhvr>
                                      <p:tavLst>
                                        <p:tav tm="0">
                                          <p:val>
                                            <p:strVal val="#ppt_x+#ppt_w*1.125000"/>
                                          </p:val>
                                        </p:tav>
                                        <p:tav tm="100000">
                                          <p:val>
                                            <p:strVal val="#ppt_x"/>
                                          </p:val>
                                        </p:tav>
                                      </p:tavLst>
                                    </p:anim>
                                    <p:animEffect transition="in" filter="wipe(left)">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 calcmode="lin" valueType="num">
                                      <p:cBhvr additive="base">
                                        <p:cTn id="45" dur="500"/>
                                        <p:tgtEl>
                                          <p:spTgt spid="92"/>
                                        </p:tgtEl>
                                        <p:attrNameLst>
                                          <p:attrName>ppt_x</p:attrName>
                                        </p:attrNameLst>
                                      </p:cBhvr>
                                      <p:tavLst>
                                        <p:tav tm="0">
                                          <p:val>
                                            <p:strVal val="#ppt_x+#ppt_w*1.125000"/>
                                          </p:val>
                                        </p:tav>
                                        <p:tav tm="100000">
                                          <p:val>
                                            <p:strVal val="#ppt_x"/>
                                          </p:val>
                                        </p:tav>
                                      </p:tavLst>
                                    </p:anim>
                                    <p:animEffect transition="in" filter="wipe(left)">
                                      <p:cBhvr>
                                        <p:cTn id="46" dur="500"/>
                                        <p:tgtEl>
                                          <p:spTgt spid="92"/>
                                        </p:tgtEl>
                                      </p:cBhvr>
                                    </p:animEffect>
                                  </p:childTnLst>
                                </p:cTn>
                              </p:par>
                              <p:par>
                                <p:cTn id="47" presetID="12" presetClass="entr" presetSubtype="1"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 calcmode="lin" valueType="num">
                                      <p:cBhvr additive="base">
                                        <p:cTn id="49" dur="500"/>
                                        <p:tgtEl>
                                          <p:spTgt spid="89"/>
                                        </p:tgtEl>
                                        <p:attrNameLst>
                                          <p:attrName>ppt_y</p:attrName>
                                        </p:attrNameLst>
                                      </p:cBhvr>
                                      <p:tavLst>
                                        <p:tav tm="0">
                                          <p:val>
                                            <p:strVal val="#ppt_y-#ppt_h*1.125000"/>
                                          </p:val>
                                        </p:tav>
                                        <p:tav tm="100000">
                                          <p:val>
                                            <p:strVal val="#ppt_y"/>
                                          </p:val>
                                        </p:tav>
                                      </p:tavLst>
                                    </p:anim>
                                    <p:animEffect transition="in" filter="wipe(down)">
                                      <p:cBhvr>
                                        <p:cTn id="50" dur="500"/>
                                        <p:tgtEl>
                                          <p:spTgt spid="89"/>
                                        </p:tgtEl>
                                      </p:cBhvr>
                                    </p:animEffect>
                                  </p:childTnLst>
                                </p:cTn>
                              </p:par>
                              <p:par>
                                <p:cTn id="51" presetID="12" presetClass="entr" presetSubtype="4"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additive="base">
                                        <p:cTn id="53" dur="500"/>
                                        <p:tgtEl>
                                          <p:spTgt spid="95"/>
                                        </p:tgtEl>
                                        <p:attrNameLst>
                                          <p:attrName>ppt_y</p:attrName>
                                        </p:attrNameLst>
                                      </p:cBhvr>
                                      <p:tavLst>
                                        <p:tav tm="0">
                                          <p:val>
                                            <p:strVal val="#ppt_y+#ppt_h*1.125000"/>
                                          </p:val>
                                        </p:tav>
                                        <p:tav tm="100000">
                                          <p:val>
                                            <p:strVal val="#ppt_y"/>
                                          </p:val>
                                        </p:tav>
                                      </p:tavLst>
                                    </p:anim>
                                    <p:animEffect transition="in" filter="wipe(up)">
                                      <p:cBhvr>
                                        <p:cTn id="54" dur="500"/>
                                        <p:tgtEl>
                                          <p:spTgt spid="95"/>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p:cTn id="59" dur="500" fill="hold"/>
                                        <p:tgtEl>
                                          <p:spTgt spid="98"/>
                                        </p:tgtEl>
                                        <p:attrNameLst>
                                          <p:attrName>ppt_w</p:attrName>
                                        </p:attrNameLst>
                                      </p:cBhvr>
                                      <p:tavLst>
                                        <p:tav tm="0">
                                          <p:val>
                                            <p:fltVal val="0"/>
                                          </p:val>
                                        </p:tav>
                                        <p:tav tm="100000">
                                          <p:val>
                                            <p:strVal val="#ppt_w"/>
                                          </p:val>
                                        </p:tav>
                                      </p:tavLst>
                                    </p:anim>
                                    <p:anim calcmode="lin" valueType="num">
                                      <p:cBhvr>
                                        <p:cTn id="60" dur="500" fill="hold"/>
                                        <p:tgtEl>
                                          <p:spTgt spid="98"/>
                                        </p:tgtEl>
                                        <p:attrNameLst>
                                          <p:attrName>ppt_h</p:attrName>
                                        </p:attrNameLst>
                                      </p:cBhvr>
                                      <p:tavLst>
                                        <p:tav tm="0">
                                          <p:val>
                                            <p:fltVal val="0"/>
                                          </p:val>
                                        </p:tav>
                                        <p:tav tm="100000">
                                          <p:val>
                                            <p:strVal val="#ppt_h"/>
                                          </p:val>
                                        </p:tav>
                                      </p:tavLst>
                                    </p:anim>
                                    <p:animEffect transition="in" filter="fade">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anim calcmode="lin" valueType="num">
                                      <p:cBhvr>
                                        <p:cTn id="66" dur="500" fill="hold"/>
                                        <p:tgtEl>
                                          <p:spTgt spid="99"/>
                                        </p:tgtEl>
                                        <p:attrNameLst>
                                          <p:attrName>ppt_w</p:attrName>
                                        </p:attrNameLst>
                                      </p:cBhvr>
                                      <p:tavLst>
                                        <p:tav tm="0">
                                          <p:val>
                                            <p:fltVal val="0"/>
                                          </p:val>
                                        </p:tav>
                                        <p:tav tm="100000">
                                          <p:val>
                                            <p:strVal val="#ppt_w"/>
                                          </p:val>
                                        </p:tav>
                                      </p:tavLst>
                                    </p:anim>
                                    <p:anim calcmode="lin" valueType="num">
                                      <p:cBhvr>
                                        <p:cTn id="67" dur="500" fill="hold"/>
                                        <p:tgtEl>
                                          <p:spTgt spid="99"/>
                                        </p:tgtEl>
                                        <p:attrNameLst>
                                          <p:attrName>ppt_h</p:attrName>
                                        </p:attrNameLst>
                                      </p:cBhvr>
                                      <p:tavLst>
                                        <p:tav tm="0">
                                          <p:val>
                                            <p:fltVal val="0"/>
                                          </p:val>
                                        </p:tav>
                                        <p:tav tm="100000">
                                          <p:val>
                                            <p:strVal val="#ppt_h"/>
                                          </p:val>
                                        </p:tav>
                                      </p:tavLst>
                                    </p:anim>
                                    <p:animEffect transition="in" filter="fade">
                                      <p:cBhvr>
                                        <p:cTn id="68" dur="500"/>
                                        <p:tgtEl>
                                          <p:spTgt spid="9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500" fill="hold"/>
                                        <p:tgtEl>
                                          <p:spTgt spid="100"/>
                                        </p:tgtEl>
                                        <p:attrNameLst>
                                          <p:attrName>ppt_w</p:attrName>
                                        </p:attrNameLst>
                                      </p:cBhvr>
                                      <p:tavLst>
                                        <p:tav tm="0">
                                          <p:val>
                                            <p:fltVal val="0"/>
                                          </p:val>
                                        </p:tav>
                                        <p:tav tm="100000">
                                          <p:val>
                                            <p:strVal val="#ppt_w"/>
                                          </p:val>
                                        </p:tav>
                                      </p:tavLst>
                                    </p:anim>
                                    <p:anim calcmode="lin" valueType="num">
                                      <p:cBhvr>
                                        <p:cTn id="72" dur="500" fill="hold"/>
                                        <p:tgtEl>
                                          <p:spTgt spid="100"/>
                                        </p:tgtEl>
                                        <p:attrNameLst>
                                          <p:attrName>ppt_h</p:attrName>
                                        </p:attrNameLst>
                                      </p:cBhvr>
                                      <p:tavLst>
                                        <p:tav tm="0">
                                          <p:val>
                                            <p:fltVal val="0"/>
                                          </p:val>
                                        </p:tav>
                                        <p:tav tm="100000">
                                          <p:val>
                                            <p:strVal val="#ppt_h"/>
                                          </p:val>
                                        </p:tav>
                                      </p:tavLst>
                                    </p:anim>
                                    <p:animEffect transition="in" filter="fade">
                                      <p:cBhvr>
                                        <p:cTn id="7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animBg="1"/>
      <p:bldP spid="75" grpId="0" animBg="1"/>
      <p:bldP spid="76" grpId="0"/>
      <p:bldP spid="98" grpId="0"/>
      <p:bldP spid="99" grpId="0"/>
      <p:bldP spid="100"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a:extLst>
              <a:ext uri="{FF2B5EF4-FFF2-40B4-BE49-F238E27FC236}">
                <a16:creationId xmlns:a16="http://schemas.microsoft.com/office/drawing/2014/main" id="{A1C8136A-131F-45AA-A8F4-09AE5898289E}"/>
              </a:ext>
            </a:extLst>
          </p:cNvPr>
          <p:cNvGrpSpPr/>
          <p:nvPr/>
        </p:nvGrpSpPr>
        <p:grpSpPr>
          <a:xfrm rot="5400000">
            <a:off x="1165606" y="3870751"/>
            <a:ext cx="660567" cy="323165"/>
            <a:chOff x="8934712" y="5259640"/>
            <a:chExt cx="880757" cy="430886"/>
          </a:xfrm>
        </p:grpSpPr>
        <p:sp>
          <p:nvSpPr>
            <p:cNvPr id="93" name="标注: 右箭头 92">
              <a:extLst>
                <a:ext uri="{FF2B5EF4-FFF2-40B4-BE49-F238E27FC236}">
                  <a16:creationId xmlns:a16="http://schemas.microsoft.com/office/drawing/2014/main" id="{D9969319-883C-4C2D-AE16-F9B4584B0ECA}"/>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4" name="文本框 93">
              <a:extLst>
                <a:ext uri="{FF2B5EF4-FFF2-40B4-BE49-F238E27FC236}">
                  <a16:creationId xmlns:a16="http://schemas.microsoft.com/office/drawing/2014/main" id="{51AD14B3-74C2-468E-80E3-73F264173ABD}"/>
                </a:ext>
              </a:extLst>
            </p:cNvPr>
            <p:cNvSpPr txBox="1"/>
            <p:nvPr/>
          </p:nvSpPr>
          <p:spPr>
            <a:xfrm>
              <a:off x="8953227" y="5259640"/>
              <a:ext cx="86224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01" name="组合 100">
            <a:extLst>
              <a:ext uri="{FF2B5EF4-FFF2-40B4-BE49-F238E27FC236}">
                <a16:creationId xmlns:a16="http://schemas.microsoft.com/office/drawing/2014/main" id="{54EE99B1-96C3-445A-AC66-7092DCDB6CC5}"/>
              </a:ext>
            </a:extLst>
          </p:cNvPr>
          <p:cNvGrpSpPr/>
          <p:nvPr/>
        </p:nvGrpSpPr>
        <p:grpSpPr>
          <a:xfrm>
            <a:off x="820197" y="3195738"/>
            <a:ext cx="660566" cy="323165"/>
            <a:chOff x="8934712" y="5275029"/>
            <a:chExt cx="880755" cy="430887"/>
          </a:xfrm>
        </p:grpSpPr>
        <p:sp>
          <p:nvSpPr>
            <p:cNvPr id="102" name="标注: 右箭头 101">
              <a:extLst>
                <a:ext uri="{FF2B5EF4-FFF2-40B4-BE49-F238E27FC236}">
                  <a16:creationId xmlns:a16="http://schemas.microsoft.com/office/drawing/2014/main" id="{CE17FFAE-E31D-48FB-BC06-FD359904ED14}"/>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3" name="文本框 102">
              <a:extLst>
                <a:ext uri="{FF2B5EF4-FFF2-40B4-BE49-F238E27FC236}">
                  <a16:creationId xmlns:a16="http://schemas.microsoft.com/office/drawing/2014/main" id="{CED3AAB8-2694-4887-9334-52B80030E4E3}"/>
                </a:ext>
              </a:extLst>
            </p:cNvPr>
            <p:cNvSpPr txBox="1"/>
            <p:nvPr/>
          </p:nvSpPr>
          <p:spPr>
            <a:xfrm>
              <a:off x="8953225" y="5275029"/>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04" name="组合 103">
            <a:extLst>
              <a:ext uri="{FF2B5EF4-FFF2-40B4-BE49-F238E27FC236}">
                <a16:creationId xmlns:a16="http://schemas.microsoft.com/office/drawing/2014/main" id="{2148AA83-65A7-470F-BF14-7EFDF5DA9121}"/>
              </a:ext>
            </a:extLst>
          </p:cNvPr>
          <p:cNvGrpSpPr/>
          <p:nvPr/>
        </p:nvGrpSpPr>
        <p:grpSpPr>
          <a:xfrm rot="5400000">
            <a:off x="1171408" y="2800812"/>
            <a:ext cx="660567" cy="323165"/>
            <a:chOff x="8934712" y="5259640"/>
            <a:chExt cx="880757" cy="430886"/>
          </a:xfrm>
        </p:grpSpPr>
        <p:sp>
          <p:nvSpPr>
            <p:cNvPr id="105" name="标注: 右箭头 104">
              <a:extLst>
                <a:ext uri="{FF2B5EF4-FFF2-40B4-BE49-F238E27FC236}">
                  <a16:creationId xmlns:a16="http://schemas.microsoft.com/office/drawing/2014/main" id="{33FE735D-7059-4DF4-ADD4-3C1261F06331}"/>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1" name="文本框 110">
              <a:extLst>
                <a:ext uri="{FF2B5EF4-FFF2-40B4-BE49-F238E27FC236}">
                  <a16:creationId xmlns:a16="http://schemas.microsoft.com/office/drawing/2014/main" id="{1A39EB77-9864-49C9-878F-7E723A84B693}"/>
                </a:ext>
              </a:extLst>
            </p:cNvPr>
            <p:cNvSpPr txBox="1"/>
            <p:nvPr/>
          </p:nvSpPr>
          <p:spPr>
            <a:xfrm>
              <a:off x="8953227" y="5259640"/>
              <a:ext cx="86224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20" name="组合 119">
            <a:extLst>
              <a:ext uri="{FF2B5EF4-FFF2-40B4-BE49-F238E27FC236}">
                <a16:creationId xmlns:a16="http://schemas.microsoft.com/office/drawing/2014/main" id="{16C28A88-2E0F-499A-BBD5-11689D8A3110}"/>
              </a:ext>
            </a:extLst>
          </p:cNvPr>
          <p:cNvGrpSpPr/>
          <p:nvPr/>
        </p:nvGrpSpPr>
        <p:grpSpPr>
          <a:xfrm>
            <a:off x="1896999" y="3202369"/>
            <a:ext cx="680470" cy="323165"/>
            <a:chOff x="2985606" y="3222321"/>
            <a:chExt cx="907293" cy="430887"/>
          </a:xfrm>
        </p:grpSpPr>
        <p:sp>
          <p:nvSpPr>
            <p:cNvPr id="121" name="标注: 右箭头 120">
              <a:extLst>
                <a:ext uri="{FF2B5EF4-FFF2-40B4-BE49-F238E27FC236}">
                  <a16:creationId xmlns:a16="http://schemas.microsoft.com/office/drawing/2014/main" id="{65D45006-7448-4153-B37B-DE9A422001FC}"/>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22" name="文本框 121">
              <a:extLst>
                <a:ext uri="{FF2B5EF4-FFF2-40B4-BE49-F238E27FC236}">
                  <a16:creationId xmlns:a16="http://schemas.microsoft.com/office/drawing/2014/main" id="{206F6F4B-C3AA-4300-A43C-6B264FB2A4CB}"/>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C</a:t>
              </a:r>
              <a:r>
                <a:rPr lang="en-US" altLang="zh-CN" sz="1500" b="1" dirty="0">
                  <a:latin typeface="+mn-ea"/>
                </a:rPr>
                <a:t>→</a:t>
              </a:r>
              <a:r>
                <a:rPr lang="en-US" altLang="zh-CN" sz="1500" b="1" dirty="0"/>
                <a:t>A</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739299" y="559832"/>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80" name="文本框 79">
            <a:extLst>
              <a:ext uri="{FF2B5EF4-FFF2-40B4-BE49-F238E27FC236}">
                <a16:creationId xmlns:a16="http://schemas.microsoft.com/office/drawing/2014/main" id="{E47F83A7-2A3F-4E7F-88FC-54D5544A4716}"/>
              </a:ext>
            </a:extLst>
          </p:cNvPr>
          <p:cNvSpPr txBox="1"/>
          <p:nvPr/>
        </p:nvSpPr>
        <p:spPr>
          <a:xfrm>
            <a:off x="2429342" y="1752144"/>
            <a:ext cx="241847" cy="323165"/>
          </a:xfrm>
          <a:prstGeom prst="rect">
            <a:avLst/>
          </a:prstGeom>
          <a:noFill/>
        </p:spPr>
        <p:txBody>
          <a:bodyPr wrap="square">
            <a:spAutoFit/>
          </a:bodyPr>
          <a:lstStyle/>
          <a:p>
            <a:pPr algn="ctr"/>
            <a:r>
              <a:rPr lang="en-US" altLang="zh-CN" sz="1500" b="1" dirty="0"/>
              <a:t>A</a:t>
            </a:r>
            <a:endParaRPr lang="zh-CN" altLang="en-US" sz="1500" b="1" dirty="0"/>
          </a:p>
        </p:txBody>
      </p:sp>
      <p:sp>
        <p:nvSpPr>
          <p:cNvPr id="81" name="文本框 80">
            <a:extLst>
              <a:ext uri="{FF2B5EF4-FFF2-40B4-BE49-F238E27FC236}">
                <a16:creationId xmlns:a16="http://schemas.microsoft.com/office/drawing/2014/main" id="{3969BAE0-73F9-4E23-8AF8-C4585C78789A}"/>
              </a:ext>
            </a:extLst>
          </p:cNvPr>
          <p:cNvSpPr txBox="1"/>
          <p:nvPr/>
        </p:nvSpPr>
        <p:spPr>
          <a:xfrm>
            <a:off x="3091864" y="1752144"/>
            <a:ext cx="241847" cy="323165"/>
          </a:xfrm>
          <a:prstGeom prst="rect">
            <a:avLst/>
          </a:prstGeom>
          <a:noFill/>
        </p:spPr>
        <p:txBody>
          <a:bodyPr wrap="square">
            <a:spAutoFit/>
          </a:bodyPr>
          <a:lstStyle/>
          <a:p>
            <a:pPr algn="ctr"/>
            <a:r>
              <a:rPr lang="en-US" altLang="zh-CN" sz="1500" b="1" dirty="0"/>
              <a:t>1</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sp>
        <p:nvSpPr>
          <p:cNvPr id="86" name="文本框 85">
            <a:extLst>
              <a:ext uri="{FF2B5EF4-FFF2-40B4-BE49-F238E27FC236}">
                <a16:creationId xmlns:a16="http://schemas.microsoft.com/office/drawing/2014/main" id="{87A67178-B884-4ED9-A874-8E2F4FF60432}"/>
              </a:ext>
            </a:extLst>
          </p:cNvPr>
          <p:cNvSpPr txBox="1"/>
          <p:nvPr/>
        </p:nvSpPr>
        <p:spPr>
          <a:xfrm>
            <a:off x="7661474" y="1734359"/>
            <a:ext cx="588893" cy="300082"/>
          </a:xfrm>
          <a:prstGeom prst="rect">
            <a:avLst/>
          </a:prstGeom>
          <a:noFill/>
        </p:spPr>
        <p:txBody>
          <a:bodyPr wrap="square">
            <a:spAutoFit/>
          </a:bodyPr>
          <a:lstStyle/>
          <a:p>
            <a:r>
              <a:rPr lang="zh-CN" altLang="en-US" sz="1350" b="1" dirty="0"/>
              <a:t>转发</a:t>
            </a:r>
          </a:p>
        </p:txBody>
      </p:sp>
      <p:sp>
        <p:nvSpPr>
          <p:cNvPr id="87" name="文本框 86">
            <a:extLst>
              <a:ext uri="{FF2B5EF4-FFF2-40B4-BE49-F238E27FC236}">
                <a16:creationId xmlns:a16="http://schemas.microsoft.com/office/drawing/2014/main" id="{D0DFDC49-43D5-4017-983F-6195C172D0CB}"/>
              </a:ext>
            </a:extLst>
          </p:cNvPr>
          <p:cNvSpPr txBox="1"/>
          <p:nvPr/>
        </p:nvSpPr>
        <p:spPr>
          <a:xfrm>
            <a:off x="7955921" y="1734293"/>
            <a:ext cx="832100" cy="300082"/>
          </a:xfrm>
          <a:prstGeom prst="rect">
            <a:avLst/>
          </a:prstGeom>
          <a:noFill/>
        </p:spPr>
        <p:txBody>
          <a:bodyPr wrap="square">
            <a:spAutoFit/>
          </a:bodyPr>
          <a:lstStyle/>
          <a:p>
            <a:r>
              <a:rPr lang="zh-CN" altLang="en-US" sz="1350" b="1" dirty="0"/>
              <a:t>（盲目）</a:t>
            </a:r>
          </a:p>
        </p:txBody>
      </p:sp>
      <p:sp>
        <p:nvSpPr>
          <p:cNvPr id="114" name="文本框 113">
            <a:extLst>
              <a:ext uri="{FF2B5EF4-FFF2-40B4-BE49-F238E27FC236}">
                <a16:creationId xmlns:a16="http://schemas.microsoft.com/office/drawing/2014/main" id="{6070369E-59ED-47C3-9D4D-E3BEB070BFDF}"/>
              </a:ext>
            </a:extLst>
          </p:cNvPr>
          <p:cNvSpPr txBox="1"/>
          <p:nvPr/>
        </p:nvSpPr>
        <p:spPr>
          <a:xfrm>
            <a:off x="5795198" y="2011293"/>
            <a:ext cx="646681" cy="323165"/>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sp>
        <p:nvSpPr>
          <p:cNvPr id="115" name="文本框 114">
            <a:extLst>
              <a:ext uri="{FF2B5EF4-FFF2-40B4-BE49-F238E27FC236}">
                <a16:creationId xmlns:a16="http://schemas.microsoft.com/office/drawing/2014/main" id="{17927AD1-EB0D-4FD1-8382-4D65CD4A9D73}"/>
              </a:ext>
            </a:extLst>
          </p:cNvPr>
          <p:cNvSpPr txBox="1"/>
          <p:nvPr/>
        </p:nvSpPr>
        <p:spPr>
          <a:xfrm>
            <a:off x="7123820" y="2011292"/>
            <a:ext cx="588893" cy="300082"/>
          </a:xfrm>
          <a:prstGeom prst="rect">
            <a:avLst/>
          </a:prstGeom>
          <a:noFill/>
        </p:spPr>
        <p:txBody>
          <a:bodyPr wrap="square">
            <a:spAutoFit/>
          </a:bodyPr>
          <a:lstStyle/>
          <a:p>
            <a:r>
              <a:rPr lang="zh-CN" altLang="en-US" sz="1350" b="1" dirty="0"/>
              <a:t>登记</a:t>
            </a:r>
          </a:p>
        </p:txBody>
      </p:sp>
      <p:sp>
        <p:nvSpPr>
          <p:cNvPr id="118" name="文本框 117">
            <a:extLst>
              <a:ext uri="{FF2B5EF4-FFF2-40B4-BE49-F238E27FC236}">
                <a16:creationId xmlns:a16="http://schemas.microsoft.com/office/drawing/2014/main" id="{97296EB5-085F-4C91-B907-DEB792F472BF}"/>
              </a:ext>
            </a:extLst>
          </p:cNvPr>
          <p:cNvSpPr txBox="1"/>
          <p:nvPr/>
        </p:nvSpPr>
        <p:spPr>
          <a:xfrm>
            <a:off x="2432846" y="2027090"/>
            <a:ext cx="241847" cy="323165"/>
          </a:xfrm>
          <a:prstGeom prst="rect">
            <a:avLst/>
          </a:prstGeom>
          <a:noFill/>
        </p:spPr>
        <p:txBody>
          <a:bodyPr wrap="square">
            <a:spAutoFit/>
          </a:bodyPr>
          <a:lstStyle/>
          <a:p>
            <a:pPr algn="ctr"/>
            <a:r>
              <a:rPr lang="en-US" altLang="zh-CN" sz="1500" b="1" dirty="0"/>
              <a:t>D</a:t>
            </a:r>
            <a:endParaRPr lang="zh-CN" altLang="en-US" sz="1500" b="1" dirty="0"/>
          </a:p>
        </p:txBody>
      </p:sp>
      <p:sp>
        <p:nvSpPr>
          <p:cNvPr id="119" name="文本框 118">
            <a:extLst>
              <a:ext uri="{FF2B5EF4-FFF2-40B4-BE49-F238E27FC236}">
                <a16:creationId xmlns:a16="http://schemas.microsoft.com/office/drawing/2014/main" id="{899FE8E8-8148-4E14-BB2A-C538200EDE14}"/>
              </a:ext>
            </a:extLst>
          </p:cNvPr>
          <p:cNvSpPr txBox="1"/>
          <p:nvPr/>
        </p:nvSpPr>
        <p:spPr>
          <a:xfrm>
            <a:off x="3100555" y="2024796"/>
            <a:ext cx="241847" cy="323165"/>
          </a:xfrm>
          <a:prstGeom prst="rect">
            <a:avLst/>
          </a:prstGeom>
          <a:noFill/>
        </p:spPr>
        <p:txBody>
          <a:bodyPr wrap="square">
            <a:spAutoFit/>
          </a:bodyPr>
          <a:lstStyle/>
          <a:p>
            <a:pPr algn="ctr"/>
            <a:r>
              <a:rPr lang="en-US" altLang="zh-CN" sz="1500" b="1" dirty="0"/>
              <a:t>2</a:t>
            </a:r>
            <a:endParaRPr lang="zh-CN" altLang="en-US" sz="1500" b="1" dirty="0"/>
          </a:p>
        </p:txBody>
      </p:sp>
      <p:sp>
        <p:nvSpPr>
          <p:cNvPr id="67" name="文本框 66">
            <a:extLst>
              <a:ext uri="{FF2B5EF4-FFF2-40B4-BE49-F238E27FC236}">
                <a16:creationId xmlns:a16="http://schemas.microsoft.com/office/drawing/2014/main" id="{D6AF5C33-4F16-40C1-A4D4-F3B39FBE0529}"/>
              </a:ext>
            </a:extLst>
          </p:cNvPr>
          <p:cNvSpPr txBox="1"/>
          <p:nvPr/>
        </p:nvSpPr>
        <p:spPr>
          <a:xfrm>
            <a:off x="7658551" y="2011259"/>
            <a:ext cx="588893" cy="300082"/>
          </a:xfrm>
          <a:prstGeom prst="rect">
            <a:avLst/>
          </a:prstGeom>
          <a:noFill/>
        </p:spPr>
        <p:txBody>
          <a:bodyPr wrap="square">
            <a:spAutoFit/>
          </a:bodyPr>
          <a:lstStyle/>
          <a:p>
            <a:r>
              <a:rPr lang="zh-CN" altLang="en-US" sz="1350" b="1" dirty="0"/>
              <a:t>转发</a:t>
            </a:r>
          </a:p>
        </p:txBody>
      </p:sp>
      <p:sp>
        <p:nvSpPr>
          <p:cNvPr id="76" name="文本框 75">
            <a:extLst>
              <a:ext uri="{FF2B5EF4-FFF2-40B4-BE49-F238E27FC236}">
                <a16:creationId xmlns:a16="http://schemas.microsoft.com/office/drawing/2014/main" id="{66DF3E19-2B11-4F52-B7E6-A2D39C2CD044}"/>
              </a:ext>
            </a:extLst>
          </p:cNvPr>
          <p:cNvSpPr txBox="1"/>
          <p:nvPr/>
        </p:nvSpPr>
        <p:spPr>
          <a:xfrm>
            <a:off x="7963469" y="1992682"/>
            <a:ext cx="832100" cy="300082"/>
          </a:xfrm>
          <a:prstGeom prst="rect">
            <a:avLst/>
          </a:prstGeom>
          <a:noFill/>
        </p:spPr>
        <p:txBody>
          <a:bodyPr wrap="square">
            <a:spAutoFit/>
          </a:bodyPr>
          <a:lstStyle/>
          <a:p>
            <a:r>
              <a:rPr lang="zh-CN" altLang="en-US" sz="1350" b="1" dirty="0"/>
              <a:t>（明确）</a:t>
            </a:r>
          </a:p>
        </p:txBody>
      </p:sp>
      <p:sp>
        <p:nvSpPr>
          <p:cNvPr id="123" name="文本框 122">
            <a:extLst>
              <a:ext uri="{FF2B5EF4-FFF2-40B4-BE49-F238E27FC236}">
                <a16:creationId xmlns:a16="http://schemas.microsoft.com/office/drawing/2014/main" id="{CBD7C62D-51BF-4B6A-BAB0-A1AF2FD59905}"/>
              </a:ext>
            </a:extLst>
          </p:cNvPr>
          <p:cNvSpPr txBox="1"/>
          <p:nvPr/>
        </p:nvSpPr>
        <p:spPr>
          <a:xfrm>
            <a:off x="5795197" y="2288859"/>
            <a:ext cx="646681" cy="323165"/>
          </a:xfrm>
          <a:prstGeom prst="rect">
            <a:avLst/>
          </a:prstGeom>
          <a:noFill/>
        </p:spPr>
        <p:txBody>
          <a:bodyPr wrap="square">
            <a:spAutoFit/>
          </a:bodyPr>
          <a:lstStyle/>
          <a:p>
            <a:pPr algn="ctr"/>
            <a:r>
              <a:rPr lang="en-US" altLang="zh-CN" sz="1500" b="1" dirty="0">
                <a:latin typeface="+mn-ea"/>
              </a:rPr>
              <a:t>C→</a:t>
            </a:r>
            <a:r>
              <a:rPr lang="en-US" altLang="zh-CN" sz="1500" b="1" dirty="0"/>
              <a:t>A</a:t>
            </a:r>
            <a:endParaRPr lang="zh-CN" altLang="en-US" sz="1500" b="1" dirty="0"/>
          </a:p>
        </p:txBody>
      </p:sp>
      <p:sp>
        <p:nvSpPr>
          <p:cNvPr id="124" name="文本框 123">
            <a:extLst>
              <a:ext uri="{FF2B5EF4-FFF2-40B4-BE49-F238E27FC236}">
                <a16:creationId xmlns:a16="http://schemas.microsoft.com/office/drawing/2014/main" id="{EC1F2EA5-2023-44FD-8DFB-21F97403A8AF}"/>
              </a:ext>
            </a:extLst>
          </p:cNvPr>
          <p:cNvSpPr txBox="1"/>
          <p:nvPr/>
        </p:nvSpPr>
        <p:spPr>
          <a:xfrm>
            <a:off x="7123820" y="2288258"/>
            <a:ext cx="588893" cy="300082"/>
          </a:xfrm>
          <a:prstGeom prst="rect">
            <a:avLst/>
          </a:prstGeom>
          <a:noFill/>
        </p:spPr>
        <p:txBody>
          <a:bodyPr wrap="square">
            <a:spAutoFit/>
          </a:bodyPr>
          <a:lstStyle/>
          <a:p>
            <a:r>
              <a:rPr lang="zh-CN" altLang="en-US" sz="1350" b="1" dirty="0"/>
              <a:t>登记</a:t>
            </a:r>
          </a:p>
        </p:txBody>
      </p:sp>
      <p:sp>
        <p:nvSpPr>
          <p:cNvPr id="125" name="文本框 124">
            <a:extLst>
              <a:ext uri="{FF2B5EF4-FFF2-40B4-BE49-F238E27FC236}">
                <a16:creationId xmlns:a16="http://schemas.microsoft.com/office/drawing/2014/main" id="{75791B1D-B389-4613-905C-66AC59EBDB29}"/>
              </a:ext>
            </a:extLst>
          </p:cNvPr>
          <p:cNvSpPr txBox="1"/>
          <p:nvPr/>
        </p:nvSpPr>
        <p:spPr>
          <a:xfrm>
            <a:off x="597846" y="3517673"/>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126" name="文本框 125">
            <a:extLst>
              <a:ext uri="{FF2B5EF4-FFF2-40B4-BE49-F238E27FC236}">
                <a16:creationId xmlns:a16="http://schemas.microsoft.com/office/drawing/2014/main" id="{487C4DFE-C063-4002-A1AE-08834F458F64}"/>
              </a:ext>
            </a:extLst>
          </p:cNvPr>
          <p:cNvSpPr txBox="1"/>
          <p:nvPr/>
        </p:nvSpPr>
        <p:spPr>
          <a:xfrm>
            <a:off x="932746" y="2389398"/>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27" name="文本框 126">
            <a:extLst>
              <a:ext uri="{FF2B5EF4-FFF2-40B4-BE49-F238E27FC236}">
                <a16:creationId xmlns:a16="http://schemas.microsoft.com/office/drawing/2014/main" id="{E886068E-E8C7-4121-96CF-79B63B102ECA}"/>
              </a:ext>
            </a:extLst>
          </p:cNvPr>
          <p:cNvSpPr txBox="1"/>
          <p:nvPr/>
        </p:nvSpPr>
        <p:spPr>
          <a:xfrm>
            <a:off x="2432845" y="2302035"/>
            <a:ext cx="241847" cy="323165"/>
          </a:xfrm>
          <a:prstGeom prst="rect">
            <a:avLst/>
          </a:prstGeom>
          <a:noFill/>
        </p:spPr>
        <p:txBody>
          <a:bodyPr wrap="square">
            <a:spAutoFit/>
          </a:bodyPr>
          <a:lstStyle/>
          <a:p>
            <a:pPr algn="ctr"/>
            <a:r>
              <a:rPr lang="en-US" altLang="zh-CN" sz="1500" b="1" dirty="0"/>
              <a:t>C</a:t>
            </a:r>
            <a:endParaRPr lang="zh-CN" altLang="en-US" sz="1500" b="1" dirty="0"/>
          </a:p>
        </p:txBody>
      </p:sp>
      <p:sp>
        <p:nvSpPr>
          <p:cNvPr id="128" name="文本框 127">
            <a:extLst>
              <a:ext uri="{FF2B5EF4-FFF2-40B4-BE49-F238E27FC236}">
                <a16:creationId xmlns:a16="http://schemas.microsoft.com/office/drawing/2014/main" id="{58F12E40-4D9C-4B09-A7AD-69DA2FDFB837}"/>
              </a:ext>
            </a:extLst>
          </p:cNvPr>
          <p:cNvSpPr txBox="1"/>
          <p:nvPr/>
        </p:nvSpPr>
        <p:spPr>
          <a:xfrm>
            <a:off x="3090688" y="2304237"/>
            <a:ext cx="241847" cy="323165"/>
          </a:xfrm>
          <a:prstGeom prst="rect">
            <a:avLst/>
          </a:prstGeom>
          <a:noFill/>
        </p:spPr>
        <p:txBody>
          <a:bodyPr wrap="square">
            <a:spAutoFit/>
          </a:bodyPr>
          <a:lstStyle/>
          <a:p>
            <a:pPr algn="ctr"/>
            <a:r>
              <a:rPr lang="en-US" altLang="zh-CN" sz="1500" b="1" dirty="0"/>
              <a:t>1</a:t>
            </a:r>
            <a:endParaRPr lang="zh-CN" altLang="en-US" sz="1500" b="1" dirty="0"/>
          </a:p>
        </p:txBody>
      </p:sp>
      <p:cxnSp>
        <p:nvCxnSpPr>
          <p:cNvPr id="129" name="直接箭头连接符 128">
            <a:extLst>
              <a:ext uri="{FF2B5EF4-FFF2-40B4-BE49-F238E27FC236}">
                <a16:creationId xmlns:a16="http://schemas.microsoft.com/office/drawing/2014/main" id="{4F4248A7-0228-4604-B252-9222CF5B3FD0}"/>
              </a:ext>
            </a:extLst>
          </p:cNvPr>
          <p:cNvCxnSpPr>
            <a:cxnSpLocks/>
            <a:endCxn id="127" idx="1"/>
          </p:cNvCxnSpPr>
          <p:nvPr/>
        </p:nvCxnSpPr>
        <p:spPr>
          <a:xfrm flipV="1">
            <a:off x="2063463" y="2463618"/>
            <a:ext cx="369382" cy="773534"/>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1437D297-FA2D-4541-8138-CFADCB25EFD3}"/>
              </a:ext>
            </a:extLst>
          </p:cNvPr>
          <p:cNvCxnSpPr>
            <a:cxnSpLocks/>
            <a:endCxn id="128" idx="1"/>
          </p:cNvCxnSpPr>
          <p:nvPr/>
        </p:nvCxnSpPr>
        <p:spPr>
          <a:xfrm flipV="1">
            <a:off x="2736817" y="2465820"/>
            <a:ext cx="353871" cy="645217"/>
          </a:xfrm>
          <a:prstGeom prst="straightConnector1">
            <a:avLst/>
          </a:prstGeom>
          <a:ln w="127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324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par>
                                <p:cTn id="8" presetID="12" presetClass="entr" presetSubtype="4"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additive="base">
                                        <p:cTn id="10" dur="500"/>
                                        <p:tgtEl>
                                          <p:spTgt spid="92"/>
                                        </p:tgtEl>
                                        <p:attrNameLst>
                                          <p:attrName>ppt_y</p:attrName>
                                        </p:attrNameLst>
                                      </p:cBhvr>
                                      <p:tavLst>
                                        <p:tav tm="0">
                                          <p:val>
                                            <p:strVal val="#ppt_y+#ppt_h*1.125000"/>
                                          </p:val>
                                        </p:tav>
                                        <p:tav tm="100000">
                                          <p:val>
                                            <p:strVal val="#ppt_y"/>
                                          </p:val>
                                        </p:tav>
                                      </p:tavLst>
                                    </p:anim>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p:tgtEl>
                                          <p:spTgt spid="104"/>
                                        </p:tgtEl>
                                        <p:attrNameLst>
                                          <p:attrName>ppt_y</p:attrName>
                                        </p:attrNameLst>
                                      </p:cBhvr>
                                      <p:tavLst>
                                        <p:tav tm="0">
                                          <p:val>
                                            <p:strVal val="#ppt_y+#ppt_h*1.125000"/>
                                          </p:val>
                                        </p:tav>
                                        <p:tav tm="100000">
                                          <p:val>
                                            <p:strVal val="#ppt_y"/>
                                          </p:val>
                                        </p:tav>
                                      </p:tavLst>
                                    </p:anim>
                                    <p:animEffect transition="in" filter="wipe(up)">
                                      <p:cBhvr>
                                        <p:cTn id="17" dur="500"/>
                                        <p:tgtEl>
                                          <p:spTgt spid="104"/>
                                        </p:tgtEl>
                                      </p:cBhvr>
                                    </p:animEffect>
                                  </p:childTnLst>
                                </p:cTn>
                              </p:par>
                              <p:par>
                                <p:cTn id="18" presetID="12" presetClass="entr" presetSubtype="2" fill="hold" nodeType="with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additive="base">
                                        <p:cTn id="20" dur="500"/>
                                        <p:tgtEl>
                                          <p:spTgt spid="101"/>
                                        </p:tgtEl>
                                        <p:attrNameLst>
                                          <p:attrName>ppt_x</p:attrName>
                                        </p:attrNameLst>
                                      </p:cBhvr>
                                      <p:tavLst>
                                        <p:tav tm="0">
                                          <p:val>
                                            <p:strVal val="#ppt_x+#ppt_w*1.125000"/>
                                          </p:val>
                                        </p:tav>
                                        <p:tav tm="100000">
                                          <p:val>
                                            <p:strVal val="#ppt_x"/>
                                          </p:val>
                                        </p:tav>
                                      </p:tavLst>
                                    </p:anim>
                                    <p:animEffect transition="in" filter="wipe(left)">
                                      <p:cBhvr>
                                        <p:cTn id="21" dur="500"/>
                                        <p:tgtEl>
                                          <p:spTgt spid="101"/>
                                        </p:tgtEl>
                                      </p:cBhvr>
                                    </p:animEffect>
                                  </p:childTnLst>
                                </p:cTn>
                              </p:par>
                              <p:par>
                                <p:cTn id="22" presetID="12" presetClass="entr" presetSubtype="8" fill="hold" nodeType="withEffect">
                                  <p:stCondLst>
                                    <p:cond delay="0"/>
                                  </p:stCondLst>
                                  <p:childTnLst>
                                    <p:set>
                                      <p:cBhvr>
                                        <p:cTn id="23" dur="1" fill="hold">
                                          <p:stCondLst>
                                            <p:cond delay="0"/>
                                          </p:stCondLst>
                                        </p:cTn>
                                        <p:tgtEl>
                                          <p:spTgt spid="120"/>
                                        </p:tgtEl>
                                        <p:attrNameLst>
                                          <p:attrName>style.visibility</p:attrName>
                                        </p:attrNameLst>
                                      </p:cBhvr>
                                      <p:to>
                                        <p:strVal val="visible"/>
                                      </p:to>
                                    </p:set>
                                    <p:anim calcmode="lin" valueType="num">
                                      <p:cBhvr additive="base">
                                        <p:cTn id="24" dur="500"/>
                                        <p:tgtEl>
                                          <p:spTgt spid="120"/>
                                        </p:tgtEl>
                                        <p:attrNameLst>
                                          <p:attrName>ppt_x</p:attrName>
                                        </p:attrNameLst>
                                      </p:cBhvr>
                                      <p:tavLst>
                                        <p:tav tm="0">
                                          <p:val>
                                            <p:strVal val="#ppt_x-#ppt_w*1.125000"/>
                                          </p:val>
                                        </p:tav>
                                        <p:tav tm="100000">
                                          <p:val>
                                            <p:strVal val="#ppt_x"/>
                                          </p:val>
                                        </p:tav>
                                      </p:tavLst>
                                    </p:anim>
                                    <p:animEffect transition="in" filter="wipe(right)">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25"/>
                                        </p:tgtEl>
                                        <p:attrNameLst>
                                          <p:attrName>style.visibility</p:attrName>
                                        </p:attrNameLst>
                                      </p:cBhvr>
                                      <p:to>
                                        <p:strVal val="visible"/>
                                      </p:to>
                                    </p:set>
                                    <p:anim calcmode="lin" valueType="num">
                                      <p:cBhvr>
                                        <p:cTn id="30" dur="500" fill="hold"/>
                                        <p:tgtEl>
                                          <p:spTgt spid="125"/>
                                        </p:tgtEl>
                                        <p:attrNameLst>
                                          <p:attrName>ppt_w</p:attrName>
                                        </p:attrNameLst>
                                      </p:cBhvr>
                                      <p:tavLst>
                                        <p:tav tm="0">
                                          <p:val>
                                            <p:fltVal val="0"/>
                                          </p:val>
                                        </p:tav>
                                        <p:tav tm="100000">
                                          <p:val>
                                            <p:strVal val="#ppt_w"/>
                                          </p:val>
                                        </p:tav>
                                      </p:tavLst>
                                    </p:anim>
                                    <p:anim calcmode="lin" valueType="num">
                                      <p:cBhvr>
                                        <p:cTn id="31" dur="500" fill="hold"/>
                                        <p:tgtEl>
                                          <p:spTgt spid="125"/>
                                        </p:tgtEl>
                                        <p:attrNameLst>
                                          <p:attrName>ppt_h</p:attrName>
                                        </p:attrNameLst>
                                      </p:cBhvr>
                                      <p:tavLst>
                                        <p:tav tm="0">
                                          <p:val>
                                            <p:fltVal val="0"/>
                                          </p:val>
                                        </p:tav>
                                        <p:tav tm="100000">
                                          <p:val>
                                            <p:strVal val="#ppt_h"/>
                                          </p:val>
                                        </p:tav>
                                      </p:tavLst>
                                    </p:anim>
                                    <p:animEffect transition="in" filter="fade">
                                      <p:cBhvr>
                                        <p:cTn id="32" dur="500"/>
                                        <p:tgtEl>
                                          <p:spTgt spid="12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Effect transition="in" filter="fade">
                                      <p:cBhvr>
                                        <p:cTn id="39" dur="500"/>
                                        <p:tgtEl>
                                          <p:spTgt spid="126"/>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24"/>
                                        </p:tgtEl>
                                        <p:attrNameLst>
                                          <p:attrName>style.visibility</p:attrName>
                                        </p:attrNameLst>
                                      </p:cBhvr>
                                      <p:to>
                                        <p:strVal val="visible"/>
                                      </p:to>
                                    </p:set>
                                    <p:anim calcmode="lin" valueType="num">
                                      <p:cBhvr>
                                        <p:cTn id="44" dur="500" fill="hold"/>
                                        <p:tgtEl>
                                          <p:spTgt spid="124"/>
                                        </p:tgtEl>
                                        <p:attrNameLst>
                                          <p:attrName>ppt_w</p:attrName>
                                        </p:attrNameLst>
                                      </p:cBhvr>
                                      <p:tavLst>
                                        <p:tav tm="0">
                                          <p:val>
                                            <p:fltVal val="0"/>
                                          </p:val>
                                        </p:tav>
                                        <p:tav tm="100000">
                                          <p:val>
                                            <p:strVal val="#ppt_w"/>
                                          </p:val>
                                        </p:tav>
                                      </p:tavLst>
                                    </p:anim>
                                    <p:anim calcmode="lin" valueType="num">
                                      <p:cBhvr>
                                        <p:cTn id="45" dur="500" fill="hold"/>
                                        <p:tgtEl>
                                          <p:spTgt spid="124"/>
                                        </p:tgtEl>
                                        <p:attrNameLst>
                                          <p:attrName>ppt_h</p:attrName>
                                        </p:attrNameLst>
                                      </p:cBhvr>
                                      <p:tavLst>
                                        <p:tav tm="0">
                                          <p:val>
                                            <p:fltVal val="0"/>
                                          </p:val>
                                        </p:tav>
                                        <p:tav tm="100000">
                                          <p:val>
                                            <p:strVal val="#ppt_h"/>
                                          </p:val>
                                        </p:tav>
                                      </p:tavLst>
                                    </p:anim>
                                    <p:animEffect transition="in" filter="fade">
                                      <p:cBhvr>
                                        <p:cTn id="46" dur="500"/>
                                        <p:tgtEl>
                                          <p:spTgt spid="1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wipe(down)">
                                      <p:cBhvr>
                                        <p:cTn id="51" dur="500"/>
                                        <p:tgtEl>
                                          <p:spTgt spid="129"/>
                                        </p:tgtEl>
                                      </p:cBhvr>
                                    </p:animEffect>
                                  </p:childTnLst>
                                </p:cTn>
                              </p:par>
                            </p:childTnLst>
                          </p:cTn>
                        </p:par>
                        <p:par>
                          <p:cTn id="52" fill="hold">
                            <p:stCondLst>
                              <p:cond delay="500"/>
                            </p:stCondLst>
                            <p:childTnLst>
                              <p:par>
                                <p:cTn id="53" presetID="53" presetClass="entr" presetSubtype="16" fill="hold" grpId="0"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500" fill="hold"/>
                                        <p:tgtEl>
                                          <p:spTgt spid="127"/>
                                        </p:tgtEl>
                                        <p:attrNameLst>
                                          <p:attrName>ppt_w</p:attrName>
                                        </p:attrNameLst>
                                      </p:cBhvr>
                                      <p:tavLst>
                                        <p:tav tm="0">
                                          <p:val>
                                            <p:fltVal val="0"/>
                                          </p:val>
                                        </p:tav>
                                        <p:tav tm="100000">
                                          <p:val>
                                            <p:strVal val="#ppt_w"/>
                                          </p:val>
                                        </p:tav>
                                      </p:tavLst>
                                    </p:anim>
                                    <p:anim calcmode="lin" valueType="num">
                                      <p:cBhvr>
                                        <p:cTn id="56" dur="500" fill="hold"/>
                                        <p:tgtEl>
                                          <p:spTgt spid="127"/>
                                        </p:tgtEl>
                                        <p:attrNameLst>
                                          <p:attrName>ppt_h</p:attrName>
                                        </p:attrNameLst>
                                      </p:cBhvr>
                                      <p:tavLst>
                                        <p:tav tm="0">
                                          <p:val>
                                            <p:fltVal val="0"/>
                                          </p:val>
                                        </p:tav>
                                        <p:tav tm="100000">
                                          <p:val>
                                            <p:strVal val="#ppt_h"/>
                                          </p:val>
                                        </p:tav>
                                      </p:tavLst>
                                    </p:anim>
                                    <p:animEffect transition="in" filter="fade">
                                      <p:cBhvr>
                                        <p:cTn id="57" dur="500"/>
                                        <p:tgtEl>
                                          <p:spTgt spid="1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wipe(down)">
                                      <p:cBhvr>
                                        <p:cTn id="62" dur="500"/>
                                        <p:tgtEl>
                                          <p:spTgt spid="130"/>
                                        </p:tgtEl>
                                      </p:cBhvr>
                                    </p:animEffect>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p:cTn id="66" dur="500" fill="hold"/>
                                        <p:tgtEl>
                                          <p:spTgt spid="128"/>
                                        </p:tgtEl>
                                        <p:attrNameLst>
                                          <p:attrName>ppt_w</p:attrName>
                                        </p:attrNameLst>
                                      </p:cBhvr>
                                      <p:tavLst>
                                        <p:tav tm="0">
                                          <p:val>
                                            <p:fltVal val="0"/>
                                          </p:val>
                                        </p:tav>
                                        <p:tav tm="100000">
                                          <p:val>
                                            <p:strVal val="#ppt_w"/>
                                          </p:val>
                                        </p:tav>
                                      </p:tavLst>
                                    </p:anim>
                                    <p:anim calcmode="lin" valueType="num">
                                      <p:cBhvr>
                                        <p:cTn id="67" dur="500" fill="hold"/>
                                        <p:tgtEl>
                                          <p:spTgt spid="128"/>
                                        </p:tgtEl>
                                        <p:attrNameLst>
                                          <p:attrName>ppt_h</p:attrName>
                                        </p:attrNameLst>
                                      </p:cBhvr>
                                      <p:tavLst>
                                        <p:tav tm="0">
                                          <p:val>
                                            <p:fltVal val="0"/>
                                          </p:val>
                                        </p:tav>
                                        <p:tav tm="100000">
                                          <p:val>
                                            <p:strVal val="#ppt_h"/>
                                          </p:val>
                                        </p:tav>
                                      </p:tavLst>
                                    </p:anim>
                                    <p:animEffect transition="in" filter="fade">
                                      <p:cBhvr>
                                        <p:cTn id="6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a:extLst>
              <a:ext uri="{FF2B5EF4-FFF2-40B4-BE49-F238E27FC236}">
                <a16:creationId xmlns:a16="http://schemas.microsoft.com/office/drawing/2014/main" id="{A1C8136A-131F-45AA-A8F4-09AE5898289E}"/>
              </a:ext>
            </a:extLst>
          </p:cNvPr>
          <p:cNvGrpSpPr/>
          <p:nvPr/>
        </p:nvGrpSpPr>
        <p:grpSpPr>
          <a:xfrm rot="5400000">
            <a:off x="1165606" y="3870751"/>
            <a:ext cx="660567" cy="323165"/>
            <a:chOff x="8934712" y="5259640"/>
            <a:chExt cx="880757" cy="430886"/>
          </a:xfrm>
        </p:grpSpPr>
        <p:sp>
          <p:nvSpPr>
            <p:cNvPr id="93" name="标注: 右箭头 92">
              <a:extLst>
                <a:ext uri="{FF2B5EF4-FFF2-40B4-BE49-F238E27FC236}">
                  <a16:creationId xmlns:a16="http://schemas.microsoft.com/office/drawing/2014/main" id="{D9969319-883C-4C2D-AE16-F9B4584B0ECA}"/>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94" name="文本框 93">
              <a:extLst>
                <a:ext uri="{FF2B5EF4-FFF2-40B4-BE49-F238E27FC236}">
                  <a16:creationId xmlns:a16="http://schemas.microsoft.com/office/drawing/2014/main" id="{51AD14B3-74C2-468E-80E3-73F264173ABD}"/>
                </a:ext>
              </a:extLst>
            </p:cNvPr>
            <p:cNvSpPr txBox="1"/>
            <p:nvPr/>
          </p:nvSpPr>
          <p:spPr>
            <a:xfrm>
              <a:off x="8953227" y="5259640"/>
              <a:ext cx="86224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01" name="组合 100">
            <a:extLst>
              <a:ext uri="{FF2B5EF4-FFF2-40B4-BE49-F238E27FC236}">
                <a16:creationId xmlns:a16="http://schemas.microsoft.com/office/drawing/2014/main" id="{54EE99B1-96C3-445A-AC66-7092DCDB6CC5}"/>
              </a:ext>
            </a:extLst>
          </p:cNvPr>
          <p:cNvGrpSpPr/>
          <p:nvPr/>
        </p:nvGrpSpPr>
        <p:grpSpPr>
          <a:xfrm>
            <a:off x="820197" y="3195738"/>
            <a:ext cx="660566" cy="323165"/>
            <a:chOff x="8934712" y="5275029"/>
            <a:chExt cx="880755" cy="430887"/>
          </a:xfrm>
        </p:grpSpPr>
        <p:sp>
          <p:nvSpPr>
            <p:cNvPr id="102" name="标注: 右箭头 101">
              <a:extLst>
                <a:ext uri="{FF2B5EF4-FFF2-40B4-BE49-F238E27FC236}">
                  <a16:creationId xmlns:a16="http://schemas.microsoft.com/office/drawing/2014/main" id="{CE17FFAE-E31D-48FB-BC06-FD359904ED14}"/>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03" name="文本框 102">
              <a:extLst>
                <a:ext uri="{FF2B5EF4-FFF2-40B4-BE49-F238E27FC236}">
                  <a16:creationId xmlns:a16="http://schemas.microsoft.com/office/drawing/2014/main" id="{CED3AAB8-2694-4887-9334-52B80030E4E3}"/>
                </a:ext>
              </a:extLst>
            </p:cNvPr>
            <p:cNvSpPr txBox="1"/>
            <p:nvPr/>
          </p:nvSpPr>
          <p:spPr>
            <a:xfrm>
              <a:off x="8953225" y="5275029"/>
              <a:ext cx="862242" cy="430887"/>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04" name="组合 103">
            <a:extLst>
              <a:ext uri="{FF2B5EF4-FFF2-40B4-BE49-F238E27FC236}">
                <a16:creationId xmlns:a16="http://schemas.microsoft.com/office/drawing/2014/main" id="{2148AA83-65A7-470F-BF14-7EFDF5DA9121}"/>
              </a:ext>
            </a:extLst>
          </p:cNvPr>
          <p:cNvGrpSpPr/>
          <p:nvPr/>
        </p:nvGrpSpPr>
        <p:grpSpPr>
          <a:xfrm rot="5400000">
            <a:off x="1171408" y="2800812"/>
            <a:ext cx="660567" cy="323165"/>
            <a:chOff x="8934712" y="5259640"/>
            <a:chExt cx="880757" cy="430886"/>
          </a:xfrm>
        </p:grpSpPr>
        <p:sp>
          <p:nvSpPr>
            <p:cNvPr id="105" name="标注: 右箭头 104">
              <a:extLst>
                <a:ext uri="{FF2B5EF4-FFF2-40B4-BE49-F238E27FC236}">
                  <a16:creationId xmlns:a16="http://schemas.microsoft.com/office/drawing/2014/main" id="{33FE735D-7059-4DF4-ADD4-3C1261F06331}"/>
                </a:ext>
              </a:extLst>
            </p:cNvPr>
            <p:cNvSpPr/>
            <p:nvPr/>
          </p:nvSpPr>
          <p:spPr>
            <a:xfrm rot="10800000">
              <a:off x="8934712" y="5323587"/>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11" name="文本框 110">
              <a:extLst>
                <a:ext uri="{FF2B5EF4-FFF2-40B4-BE49-F238E27FC236}">
                  <a16:creationId xmlns:a16="http://schemas.microsoft.com/office/drawing/2014/main" id="{1A39EB77-9864-49C9-878F-7E723A84B693}"/>
                </a:ext>
              </a:extLst>
            </p:cNvPr>
            <p:cNvSpPr txBox="1"/>
            <p:nvPr/>
          </p:nvSpPr>
          <p:spPr>
            <a:xfrm>
              <a:off x="8953227" y="5259640"/>
              <a:ext cx="862242" cy="430886"/>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C</a:t>
              </a:r>
              <a:endParaRPr lang="zh-CN" altLang="en-US" sz="1500" b="1" dirty="0"/>
            </a:p>
          </p:txBody>
        </p:sp>
      </p:grpSp>
      <p:grpSp>
        <p:nvGrpSpPr>
          <p:cNvPr id="120" name="组合 119">
            <a:extLst>
              <a:ext uri="{FF2B5EF4-FFF2-40B4-BE49-F238E27FC236}">
                <a16:creationId xmlns:a16="http://schemas.microsoft.com/office/drawing/2014/main" id="{16C28A88-2E0F-499A-BBD5-11689D8A3110}"/>
              </a:ext>
            </a:extLst>
          </p:cNvPr>
          <p:cNvGrpSpPr/>
          <p:nvPr/>
        </p:nvGrpSpPr>
        <p:grpSpPr>
          <a:xfrm>
            <a:off x="1896999" y="3202369"/>
            <a:ext cx="680470" cy="323165"/>
            <a:chOff x="2985606" y="3222321"/>
            <a:chExt cx="907293" cy="430887"/>
          </a:xfrm>
        </p:grpSpPr>
        <p:sp>
          <p:nvSpPr>
            <p:cNvPr id="121" name="标注: 右箭头 120">
              <a:extLst>
                <a:ext uri="{FF2B5EF4-FFF2-40B4-BE49-F238E27FC236}">
                  <a16:creationId xmlns:a16="http://schemas.microsoft.com/office/drawing/2014/main" id="{65D45006-7448-4153-B37B-DE9A422001FC}"/>
                </a:ext>
              </a:extLst>
            </p:cNvPr>
            <p:cNvSpPr/>
            <p:nvPr/>
          </p:nvSpPr>
          <p:spPr>
            <a:xfrm>
              <a:off x="3108347" y="3268699"/>
              <a:ext cx="762000" cy="302993"/>
            </a:xfrm>
            <a:prstGeom prst="rightArrowCallout">
              <a:avLst>
                <a:gd name="adj1" fmla="val 25000"/>
                <a:gd name="adj2" fmla="val 25000"/>
                <a:gd name="adj3" fmla="val 25000"/>
                <a:gd name="adj4" fmla="val 859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dirty="0">
                <a:solidFill>
                  <a:schemeClr val="tx1"/>
                </a:solidFill>
              </a:endParaRPr>
            </a:p>
          </p:txBody>
        </p:sp>
        <p:sp>
          <p:nvSpPr>
            <p:cNvPr id="122" name="文本框 121">
              <a:extLst>
                <a:ext uri="{FF2B5EF4-FFF2-40B4-BE49-F238E27FC236}">
                  <a16:creationId xmlns:a16="http://schemas.microsoft.com/office/drawing/2014/main" id="{206F6F4B-C3AA-4300-A43C-6B264FB2A4CB}"/>
                </a:ext>
              </a:extLst>
            </p:cNvPr>
            <p:cNvSpPr txBox="1"/>
            <p:nvPr/>
          </p:nvSpPr>
          <p:spPr>
            <a:xfrm>
              <a:off x="2985606" y="3222321"/>
              <a:ext cx="907293" cy="430887"/>
            </a:xfrm>
            <a:prstGeom prst="rect">
              <a:avLst/>
            </a:prstGeom>
            <a:noFill/>
          </p:spPr>
          <p:txBody>
            <a:bodyPr wrap="square">
              <a:spAutoFit/>
            </a:bodyPr>
            <a:lstStyle/>
            <a:p>
              <a:pPr algn="ctr"/>
              <a:r>
                <a:rPr lang="en-US" altLang="zh-CN" sz="1500" b="1" dirty="0"/>
                <a:t>C</a:t>
              </a:r>
              <a:r>
                <a:rPr lang="en-US" altLang="zh-CN" sz="1500" b="1" dirty="0">
                  <a:latin typeface="+mn-ea"/>
                </a:rPr>
                <a:t>→</a:t>
              </a:r>
              <a:r>
                <a:rPr lang="en-US" altLang="zh-CN" sz="1500" b="1" dirty="0"/>
                <a:t>A</a:t>
              </a:r>
              <a:endParaRPr lang="zh-CN" altLang="en-US" sz="1500" b="1" dirty="0"/>
            </a:p>
          </p:txBody>
        </p:sp>
      </p:grpSp>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200052"/>
          <a:ext cx="1333106" cy="169164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813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813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78130">
                <a:tc>
                  <a:txBody>
                    <a:bodyPr/>
                    <a:lstStyle/>
                    <a:p>
                      <a:pPr algn="ctr"/>
                      <a:endParaRPr lang="zh-CN" altLang="en-US" sz="14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7813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80" name="文本框 79">
            <a:extLst>
              <a:ext uri="{FF2B5EF4-FFF2-40B4-BE49-F238E27FC236}">
                <a16:creationId xmlns:a16="http://schemas.microsoft.com/office/drawing/2014/main" id="{E47F83A7-2A3F-4E7F-88FC-54D5544A4716}"/>
              </a:ext>
            </a:extLst>
          </p:cNvPr>
          <p:cNvSpPr txBox="1"/>
          <p:nvPr/>
        </p:nvSpPr>
        <p:spPr>
          <a:xfrm>
            <a:off x="2429342" y="1752144"/>
            <a:ext cx="241847" cy="323165"/>
          </a:xfrm>
          <a:prstGeom prst="rect">
            <a:avLst/>
          </a:prstGeom>
          <a:noFill/>
        </p:spPr>
        <p:txBody>
          <a:bodyPr wrap="square">
            <a:spAutoFit/>
          </a:bodyPr>
          <a:lstStyle/>
          <a:p>
            <a:pPr algn="ctr"/>
            <a:r>
              <a:rPr lang="en-US" altLang="zh-CN" sz="1500" b="1" dirty="0"/>
              <a:t>A</a:t>
            </a:r>
            <a:endParaRPr lang="zh-CN" altLang="en-US" sz="1500" b="1" dirty="0"/>
          </a:p>
        </p:txBody>
      </p:sp>
      <p:sp>
        <p:nvSpPr>
          <p:cNvPr id="81" name="文本框 80">
            <a:extLst>
              <a:ext uri="{FF2B5EF4-FFF2-40B4-BE49-F238E27FC236}">
                <a16:creationId xmlns:a16="http://schemas.microsoft.com/office/drawing/2014/main" id="{3969BAE0-73F9-4E23-8AF8-C4585C78789A}"/>
              </a:ext>
            </a:extLst>
          </p:cNvPr>
          <p:cNvSpPr txBox="1"/>
          <p:nvPr/>
        </p:nvSpPr>
        <p:spPr>
          <a:xfrm>
            <a:off x="3091864" y="1752144"/>
            <a:ext cx="241847" cy="323165"/>
          </a:xfrm>
          <a:prstGeom prst="rect">
            <a:avLst/>
          </a:prstGeom>
          <a:noFill/>
        </p:spPr>
        <p:txBody>
          <a:bodyPr wrap="square">
            <a:spAutoFit/>
          </a:bodyPr>
          <a:lstStyle/>
          <a:p>
            <a:pPr algn="ctr"/>
            <a:r>
              <a:rPr lang="en-US" altLang="zh-CN" sz="1500" b="1" dirty="0"/>
              <a:t>1</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sp>
        <p:nvSpPr>
          <p:cNvPr id="86" name="文本框 85">
            <a:extLst>
              <a:ext uri="{FF2B5EF4-FFF2-40B4-BE49-F238E27FC236}">
                <a16:creationId xmlns:a16="http://schemas.microsoft.com/office/drawing/2014/main" id="{87A67178-B884-4ED9-A874-8E2F4FF60432}"/>
              </a:ext>
            </a:extLst>
          </p:cNvPr>
          <p:cNvSpPr txBox="1"/>
          <p:nvPr/>
        </p:nvSpPr>
        <p:spPr>
          <a:xfrm>
            <a:off x="7661474" y="1734359"/>
            <a:ext cx="588893" cy="300082"/>
          </a:xfrm>
          <a:prstGeom prst="rect">
            <a:avLst/>
          </a:prstGeom>
          <a:noFill/>
        </p:spPr>
        <p:txBody>
          <a:bodyPr wrap="square">
            <a:spAutoFit/>
          </a:bodyPr>
          <a:lstStyle/>
          <a:p>
            <a:r>
              <a:rPr lang="zh-CN" altLang="en-US" sz="1350" b="1" dirty="0"/>
              <a:t>转发</a:t>
            </a:r>
          </a:p>
        </p:txBody>
      </p:sp>
      <p:sp>
        <p:nvSpPr>
          <p:cNvPr id="87" name="文本框 86">
            <a:extLst>
              <a:ext uri="{FF2B5EF4-FFF2-40B4-BE49-F238E27FC236}">
                <a16:creationId xmlns:a16="http://schemas.microsoft.com/office/drawing/2014/main" id="{D0DFDC49-43D5-4017-983F-6195C172D0CB}"/>
              </a:ext>
            </a:extLst>
          </p:cNvPr>
          <p:cNvSpPr txBox="1"/>
          <p:nvPr/>
        </p:nvSpPr>
        <p:spPr>
          <a:xfrm>
            <a:off x="7955921" y="1734293"/>
            <a:ext cx="832100" cy="300082"/>
          </a:xfrm>
          <a:prstGeom prst="rect">
            <a:avLst/>
          </a:prstGeom>
          <a:noFill/>
        </p:spPr>
        <p:txBody>
          <a:bodyPr wrap="square">
            <a:spAutoFit/>
          </a:bodyPr>
          <a:lstStyle/>
          <a:p>
            <a:r>
              <a:rPr lang="zh-CN" altLang="en-US" sz="1350" b="1" dirty="0"/>
              <a:t>（盲目）</a:t>
            </a:r>
          </a:p>
        </p:txBody>
      </p:sp>
      <p:sp>
        <p:nvSpPr>
          <p:cNvPr id="114" name="文本框 113">
            <a:extLst>
              <a:ext uri="{FF2B5EF4-FFF2-40B4-BE49-F238E27FC236}">
                <a16:creationId xmlns:a16="http://schemas.microsoft.com/office/drawing/2014/main" id="{6070369E-59ED-47C3-9D4D-E3BEB070BFDF}"/>
              </a:ext>
            </a:extLst>
          </p:cNvPr>
          <p:cNvSpPr txBox="1"/>
          <p:nvPr/>
        </p:nvSpPr>
        <p:spPr>
          <a:xfrm>
            <a:off x="5795198" y="2011293"/>
            <a:ext cx="646681" cy="323165"/>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sp>
        <p:nvSpPr>
          <p:cNvPr id="115" name="文本框 114">
            <a:extLst>
              <a:ext uri="{FF2B5EF4-FFF2-40B4-BE49-F238E27FC236}">
                <a16:creationId xmlns:a16="http://schemas.microsoft.com/office/drawing/2014/main" id="{17927AD1-EB0D-4FD1-8382-4D65CD4A9D73}"/>
              </a:ext>
            </a:extLst>
          </p:cNvPr>
          <p:cNvSpPr txBox="1"/>
          <p:nvPr/>
        </p:nvSpPr>
        <p:spPr>
          <a:xfrm>
            <a:off x="7123820" y="2011292"/>
            <a:ext cx="588893" cy="300082"/>
          </a:xfrm>
          <a:prstGeom prst="rect">
            <a:avLst/>
          </a:prstGeom>
          <a:noFill/>
        </p:spPr>
        <p:txBody>
          <a:bodyPr wrap="square">
            <a:spAutoFit/>
          </a:bodyPr>
          <a:lstStyle/>
          <a:p>
            <a:r>
              <a:rPr lang="zh-CN" altLang="en-US" sz="1350" b="1" dirty="0"/>
              <a:t>登记</a:t>
            </a:r>
          </a:p>
        </p:txBody>
      </p:sp>
      <p:sp>
        <p:nvSpPr>
          <p:cNvPr id="118" name="文本框 117">
            <a:extLst>
              <a:ext uri="{FF2B5EF4-FFF2-40B4-BE49-F238E27FC236}">
                <a16:creationId xmlns:a16="http://schemas.microsoft.com/office/drawing/2014/main" id="{97296EB5-085F-4C91-B907-DEB792F472BF}"/>
              </a:ext>
            </a:extLst>
          </p:cNvPr>
          <p:cNvSpPr txBox="1"/>
          <p:nvPr/>
        </p:nvSpPr>
        <p:spPr>
          <a:xfrm>
            <a:off x="2432846" y="2027090"/>
            <a:ext cx="241847" cy="323165"/>
          </a:xfrm>
          <a:prstGeom prst="rect">
            <a:avLst/>
          </a:prstGeom>
          <a:noFill/>
        </p:spPr>
        <p:txBody>
          <a:bodyPr wrap="square">
            <a:spAutoFit/>
          </a:bodyPr>
          <a:lstStyle/>
          <a:p>
            <a:pPr algn="ctr"/>
            <a:r>
              <a:rPr lang="en-US" altLang="zh-CN" sz="1500" b="1" dirty="0"/>
              <a:t>D</a:t>
            </a:r>
            <a:endParaRPr lang="zh-CN" altLang="en-US" sz="1500" b="1" dirty="0"/>
          </a:p>
        </p:txBody>
      </p:sp>
      <p:sp>
        <p:nvSpPr>
          <p:cNvPr id="119" name="文本框 118">
            <a:extLst>
              <a:ext uri="{FF2B5EF4-FFF2-40B4-BE49-F238E27FC236}">
                <a16:creationId xmlns:a16="http://schemas.microsoft.com/office/drawing/2014/main" id="{899FE8E8-8148-4E14-BB2A-C538200EDE14}"/>
              </a:ext>
            </a:extLst>
          </p:cNvPr>
          <p:cNvSpPr txBox="1"/>
          <p:nvPr/>
        </p:nvSpPr>
        <p:spPr>
          <a:xfrm>
            <a:off x="3100555" y="2024796"/>
            <a:ext cx="241847" cy="323165"/>
          </a:xfrm>
          <a:prstGeom prst="rect">
            <a:avLst/>
          </a:prstGeom>
          <a:noFill/>
        </p:spPr>
        <p:txBody>
          <a:bodyPr wrap="square">
            <a:spAutoFit/>
          </a:bodyPr>
          <a:lstStyle/>
          <a:p>
            <a:pPr algn="ctr"/>
            <a:r>
              <a:rPr lang="en-US" altLang="zh-CN" sz="1500" b="1" dirty="0"/>
              <a:t>2</a:t>
            </a:r>
            <a:endParaRPr lang="zh-CN" altLang="en-US" sz="1500" b="1" dirty="0"/>
          </a:p>
        </p:txBody>
      </p:sp>
      <p:sp>
        <p:nvSpPr>
          <p:cNvPr id="67" name="文本框 66">
            <a:extLst>
              <a:ext uri="{FF2B5EF4-FFF2-40B4-BE49-F238E27FC236}">
                <a16:creationId xmlns:a16="http://schemas.microsoft.com/office/drawing/2014/main" id="{D6AF5C33-4F16-40C1-A4D4-F3B39FBE0529}"/>
              </a:ext>
            </a:extLst>
          </p:cNvPr>
          <p:cNvSpPr txBox="1"/>
          <p:nvPr/>
        </p:nvSpPr>
        <p:spPr>
          <a:xfrm>
            <a:off x="7658551" y="2011259"/>
            <a:ext cx="588893" cy="300082"/>
          </a:xfrm>
          <a:prstGeom prst="rect">
            <a:avLst/>
          </a:prstGeom>
          <a:noFill/>
        </p:spPr>
        <p:txBody>
          <a:bodyPr wrap="square">
            <a:spAutoFit/>
          </a:bodyPr>
          <a:lstStyle/>
          <a:p>
            <a:r>
              <a:rPr lang="zh-CN" altLang="en-US" sz="1350" b="1" dirty="0"/>
              <a:t>转发</a:t>
            </a:r>
          </a:p>
        </p:txBody>
      </p:sp>
      <p:sp>
        <p:nvSpPr>
          <p:cNvPr id="76" name="文本框 75">
            <a:extLst>
              <a:ext uri="{FF2B5EF4-FFF2-40B4-BE49-F238E27FC236}">
                <a16:creationId xmlns:a16="http://schemas.microsoft.com/office/drawing/2014/main" id="{66DF3E19-2B11-4F52-B7E6-A2D39C2CD044}"/>
              </a:ext>
            </a:extLst>
          </p:cNvPr>
          <p:cNvSpPr txBox="1"/>
          <p:nvPr/>
        </p:nvSpPr>
        <p:spPr>
          <a:xfrm>
            <a:off x="7963469" y="1992682"/>
            <a:ext cx="832100" cy="300082"/>
          </a:xfrm>
          <a:prstGeom prst="rect">
            <a:avLst/>
          </a:prstGeom>
          <a:noFill/>
        </p:spPr>
        <p:txBody>
          <a:bodyPr wrap="square">
            <a:spAutoFit/>
          </a:bodyPr>
          <a:lstStyle/>
          <a:p>
            <a:r>
              <a:rPr lang="zh-CN" altLang="en-US" sz="1350" b="1" dirty="0"/>
              <a:t>（明确）</a:t>
            </a:r>
          </a:p>
        </p:txBody>
      </p:sp>
      <p:sp>
        <p:nvSpPr>
          <p:cNvPr id="123" name="文本框 122">
            <a:extLst>
              <a:ext uri="{FF2B5EF4-FFF2-40B4-BE49-F238E27FC236}">
                <a16:creationId xmlns:a16="http://schemas.microsoft.com/office/drawing/2014/main" id="{CBD7C62D-51BF-4B6A-BAB0-A1AF2FD59905}"/>
              </a:ext>
            </a:extLst>
          </p:cNvPr>
          <p:cNvSpPr txBox="1"/>
          <p:nvPr/>
        </p:nvSpPr>
        <p:spPr>
          <a:xfrm>
            <a:off x="5795197" y="2288859"/>
            <a:ext cx="646681" cy="323165"/>
          </a:xfrm>
          <a:prstGeom prst="rect">
            <a:avLst/>
          </a:prstGeom>
          <a:noFill/>
        </p:spPr>
        <p:txBody>
          <a:bodyPr wrap="square">
            <a:spAutoFit/>
          </a:bodyPr>
          <a:lstStyle/>
          <a:p>
            <a:pPr algn="ctr"/>
            <a:r>
              <a:rPr lang="en-US" altLang="zh-CN" sz="1500" b="1" dirty="0">
                <a:latin typeface="+mn-ea"/>
              </a:rPr>
              <a:t>C→</a:t>
            </a:r>
            <a:r>
              <a:rPr lang="en-US" altLang="zh-CN" sz="1500" b="1" dirty="0"/>
              <a:t>A</a:t>
            </a:r>
            <a:endParaRPr lang="zh-CN" altLang="en-US" sz="1500" b="1" dirty="0"/>
          </a:p>
        </p:txBody>
      </p:sp>
      <p:sp>
        <p:nvSpPr>
          <p:cNvPr id="124" name="文本框 123">
            <a:extLst>
              <a:ext uri="{FF2B5EF4-FFF2-40B4-BE49-F238E27FC236}">
                <a16:creationId xmlns:a16="http://schemas.microsoft.com/office/drawing/2014/main" id="{EC1F2EA5-2023-44FD-8DFB-21F97403A8AF}"/>
              </a:ext>
            </a:extLst>
          </p:cNvPr>
          <p:cNvSpPr txBox="1"/>
          <p:nvPr/>
        </p:nvSpPr>
        <p:spPr>
          <a:xfrm>
            <a:off x="7123820" y="2288258"/>
            <a:ext cx="588893" cy="300082"/>
          </a:xfrm>
          <a:prstGeom prst="rect">
            <a:avLst/>
          </a:prstGeom>
          <a:noFill/>
        </p:spPr>
        <p:txBody>
          <a:bodyPr wrap="square">
            <a:spAutoFit/>
          </a:bodyPr>
          <a:lstStyle/>
          <a:p>
            <a:r>
              <a:rPr lang="zh-CN" altLang="en-US" sz="1350" b="1" dirty="0"/>
              <a:t>登记</a:t>
            </a:r>
          </a:p>
        </p:txBody>
      </p:sp>
      <p:sp>
        <p:nvSpPr>
          <p:cNvPr id="125" name="文本框 124">
            <a:extLst>
              <a:ext uri="{FF2B5EF4-FFF2-40B4-BE49-F238E27FC236}">
                <a16:creationId xmlns:a16="http://schemas.microsoft.com/office/drawing/2014/main" id="{75791B1D-B389-4613-905C-66AC59EBDB29}"/>
              </a:ext>
            </a:extLst>
          </p:cNvPr>
          <p:cNvSpPr txBox="1"/>
          <p:nvPr/>
        </p:nvSpPr>
        <p:spPr>
          <a:xfrm>
            <a:off x="597846" y="3517673"/>
            <a:ext cx="516626" cy="507831"/>
          </a:xfrm>
          <a:prstGeom prst="rect">
            <a:avLst/>
          </a:prstGeom>
          <a:noFill/>
        </p:spPr>
        <p:txBody>
          <a:bodyPr wrap="square" rtlCol="0">
            <a:spAutoFit/>
          </a:bodyPr>
          <a:lstStyle/>
          <a:p>
            <a:pPr algn="ctr"/>
            <a:r>
              <a:rPr lang="zh-CN" altLang="en-US" sz="1350" b="1" dirty="0">
                <a:solidFill>
                  <a:schemeClr val="accent4"/>
                </a:solidFill>
              </a:rPr>
              <a:t>接受</a:t>
            </a:r>
          </a:p>
        </p:txBody>
      </p:sp>
      <p:sp>
        <p:nvSpPr>
          <p:cNvPr id="126" name="文本框 125">
            <a:extLst>
              <a:ext uri="{FF2B5EF4-FFF2-40B4-BE49-F238E27FC236}">
                <a16:creationId xmlns:a16="http://schemas.microsoft.com/office/drawing/2014/main" id="{487C4DFE-C063-4002-A1AE-08834F458F64}"/>
              </a:ext>
            </a:extLst>
          </p:cNvPr>
          <p:cNvSpPr txBox="1"/>
          <p:nvPr/>
        </p:nvSpPr>
        <p:spPr>
          <a:xfrm>
            <a:off x="932746" y="2389398"/>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
        <p:nvSpPr>
          <p:cNvPr id="127" name="文本框 126">
            <a:extLst>
              <a:ext uri="{FF2B5EF4-FFF2-40B4-BE49-F238E27FC236}">
                <a16:creationId xmlns:a16="http://schemas.microsoft.com/office/drawing/2014/main" id="{E886068E-E8C7-4121-96CF-79B63B102ECA}"/>
              </a:ext>
            </a:extLst>
          </p:cNvPr>
          <p:cNvSpPr txBox="1"/>
          <p:nvPr/>
        </p:nvSpPr>
        <p:spPr>
          <a:xfrm>
            <a:off x="2432845" y="2302035"/>
            <a:ext cx="241847" cy="323165"/>
          </a:xfrm>
          <a:prstGeom prst="rect">
            <a:avLst/>
          </a:prstGeom>
          <a:noFill/>
        </p:spPr>
        <p:txBody>
          <a:bodyPr wrap="square">
            <a:spAutoFit/>
          </a:bodyPr>
          <a:lstStyle/>
          <a:p>
            <a:pPr algn="ctr"/>
            <a:r>
              <a:rPr lang="en-US" altLang="zh-CN" sz="1500" b="1" dirty="0"/>
              <a:t>C</a:t>
            </a:r>
            <a:endParaRPr lang="zh-CN" altLang="en-US" sz="1500" b="1" dirty="0"/>
          </a:p>
        </p:txBody>
      </p:sp>
      <p:sp>
        <p:nvSpPr>
          <p:cNvPr id="128" name="文本框 127">
            <a:extLst>
              <a:ext uri="{FF2B5EF4-FFF2-40B4-BE49-F238E27FC236}">
                <a16:creationId xmlns:a16="http://schemas.microsoft.com/office/drawing/2014/main" id="{58F12E40-4D9C-4B09-A7AD-69DA2FDFB837}"/>
              </a:ext>
            </a:extLst>
          </p:cNvPr>
          <p:cNvSpPr txBox="1"/>
          <p:nvPr/>
        </p:nvSpPr>
        <p:spPr>
          <a:xfrm>
            <a:off x="3090688" y="2304237"/>
            <a:ext cx="241847" cy="323165"/>
          </a:xfrm>
          <a:prstGeom prst="rect">
            <a:avLst/>
          </a:prstGeom>
          <a:noFill/>
        </p:spPr>
        <p:txBody>
          <a:bodyPr wrap="square">
            <a:spAutoFit/>
          </a:bodyPr>
          <a:lstStyle/>
          <a:p>
            <a:pPr algn="ctr"/>
            <a:r>
              <a:rPr lang="en-US" altLang="zh-CN" sz="1500" b="1" dirty="0"/>
              <a:t>1</a:t>
            </a:r>
            <a:endParaRPr lang="zh-CN" altLang="en-US" sz="1500" b="1" dirty="0"/>
          </a:p>
        </p:txBody>
      </p:sp>
      <p:grpSp>
        <p:nvGrpSpPr>
          <p:cNvPr id="73" name="组合 72">
            <a:extLst>
              <a:ext uri="{FF2B5EF4-FFF2-40B4-BE49-F238E27FC236}">
                <a16:creationId xmlns:a16="http://schemas.microsoft.com/office/drawing/2014/main" id="{DCE49FDF-8F68-4B73-850B-4D346B409C7C}"/>
              </a:ext>
            </a:extLst>
          </p:cNvPr>
          <p:cNvGrpSpPr/>
          <p:nvPr/>
        </p:nvGrpSpPr>
        <p:grpSpPr>
          <a:xfrm>
            <a:off x="741684" y="1452018"/>
            <a:ext cx="2081652" cy="1362038"/>
            <a:chOff x="988912" y="1936024"/>
            <a:chExt cx="2775536" cy="1816050"/>
          </a:xfrm>
        </p:grpSpPr>
        <p:sp>
          <p:nvSpPr>
            <p:cNvPr id="74" name="矩形 73">
              <a:extLst>
                <a:ext uri="{FF2B5EF4-FFF2-40B4-BE49-F238E27FC236}">
                  <a16:creationId xmlns:a16="http://schemas.microsoft.com/office/drawing/2014/main" id="{B6BC06ED-69B6-4B3F-B11F-924CCA3038BD}"/>
                </a:ext>
              </a:extLst>
            </p:cNvPr>
            <p:cNvSpPr/>
            <p:nvPr/>
          </p:nvSpPr>
          <p:spPr>
            <a:xfrm>
              <a:off x="3046776" y="1998133"/>
              <a:ext cx="717672" cy="1753941"/>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iconfont-11673-5560710">
              <a:extLst>
                <a:ext uri="{FF2B5EF4-FFF2-40B4-BE49-F238E27FC236}">
                  <a16:creationId xmlns:a16="http://schemas.microsoft.com/office/drawing/2014/main" id="{04B8F9B6-5209-4658-B98E-AD9E9BDFEB81}"/>
                </a:ext>
              </a:extLst>
            </p:cNvPr>
            <p:cNvSpPr/>
            <p:nvPr/>
          </p:nvSpPr>
          <p:spPr>
            <a:xfrm>
              <a:off x="988912" y="1959975"/>
              <a:ext cx="336742" cy="367176"/>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文本框 77">
              <a:extLst>
                <a:ext uri="{FF2B5EF4-FFF2-40B4-BE49-F238E27FC236}">
                  <a16:creationId xmlns:a16="http://schemas.microsoft.com/office/drawing/2014/main" id="{48E8A4E3-F655-450D-B3B1-B22C5A7465A7}"/>
                </a:ext>
              </a:extLst>
            </p:cNvPr>
            <p:cNvSpPr txBox="1"/>
            <p:nvPr/>
          </p:nvSpPr>
          <p:spPr>
            <a:xfrm>
              <a:off x="1284124" y="1936024"/>
              <a:ext cx="1756851" cy="400109"/>
            </a:xfrm>
            <a:prstGeom prst="rect">
              <a:avLst/>
            </a:prstGeom>
            <a:noFill/>
          </p:spPr>
          <p:txBody>
            <a:bodyPr wrap="square">
              <a:spAutoFit/>
            </a:bodyPr>
            <a:lstStyle/>
            <a:p>
              <a:r>
                <a:rPr lang="zh-CN" altLang="en-US" sz="1350" b="1" dirty="0">
                  <a:solidFill>
                    <a:schemeClr val="accent1">
                      <a:lumMod val="75000"/>
                    </a:schemeClr>
                  </a:solidFill>
                </a:rPr>
                <a:t>查找目的地址</a:t>
              </a:r>
              <a:r>
                <a:rPr lang="en-US" altLang="zh-CN" sz="1350" b="1" dirty="0">
                  <a:solidFill>
                    <a:schemeClr val="accent1">
                      <a:lumMod val="75000"/>
                    </a:schemeClr>
                  </a:solidFill>
                </a:rPr>
                <a:t>A</a:t>
              </a:r>
              <a:endParaRPr lang="zh-CN" altLang="en-US" sz="1350" b="1" dirty="0">
                <a:solidFill>
                  <a:schemeClr val="accent1">
                    <a:lumMod val="75000"/>
                  </a:schemeClr>
                </a:solidFill>
              </a:endParaRPr>
            </a:p>
          </p:txBody>
        </p:sp>
      </p:grpSp>
      <p:sp>
        <p:nvSpPr>
          <p:cNvPr id="79" name="iconfont-10043-4933455">
            <a:extLst>
              <a:ext uri="{FF2B5EF4-FFF2-40B4-BE49-F238E27FC236}">
                <a16:creationId xmlns:a16="http://schemas.microsoft.com/office/drawing/2014/main" id="{9FC093B7-5345-4405-9289-BE006CBB52BC}"/>
              </a:ext>
            </a:extLst>
          </p:cNvPr>
          <p:cNvSpPr/>
          <p:nvPr/>
        </p:nvSpPr>
        <p:spPr>
          <a:xfrm>
            <a:off x="2308690" y="1805463"/>
            <a:ext cx="185123" cy="185123"/>
          </a:xfrm>
          <a:custGeom>
            <a:avLst/>
            <a:gdLst>
              <a:gd name="T0" fmla="*/ 9765 w 10164"/>
              <a:gd name="T1" fmla="*/ 3104 h 10164"/>
              <a:gd name="T2" fmla="*/ 8675 w 10164"/>
              <a:gd name="T3" fmla="*/ 1488 h 10164"/>
              <a:gd name="T4" fmla="*/ 7060 w 10164"/>
              <a:gd name="T5" fmla="*/ 399 h 10164"/>
              <a:gd name="T6" fmla="*/ 5082 w 10164"/>
              <a:gd name="T7" fmla="*/ 0 h 10164"/>
              <a:gd name="T8" fmla="*/ 3103 w 10164"/>
              <a:gd name="T9" fmla="*/ 399 h 10164"/>
              <a:gd name="T10" fmla="*/ 1488 w 10164"/>
              <a:gd name="T11" fmla="*/ 1488 h 10164"/>
              <a:gd name="T12" fmla="*/ 398 w 10164"/>
              <a:gd name="T13" fmla="*/ 3104 h 10164"/>
              <a:gd name="T14" fmla="*/ 0 w 10164"/>
              <a:gd name="T15" fmla="*/ 5082 h 10164"/>
              <a:gd name="T16" fmla="*/ 398 w 10164"/>
              <a:gd name="T17" fmla="*/ 7060 h 10164"/>
              <a:gd name="T18" fmla="*/ 1488 w 10164"/>
              <a:gd name="T19" fmla="*/ 8676 h 10164"/>
              <a:gd name="T20" fmla="*/ 3103 w 10164"/>
              <a:gd name="T21" fmla="*/ 9765 h 10164"/>
              <a:gd name="T22" fmla="*/ 5082 w 10164"/>
              <a:gd name="T23" fmla="*/ 10164 h 10164"/>
              <a:gd name="T24" fmla="*/ 7060 w 10164"/>
              <a:gd name="T25" fmla="*/ 9765 h 10164"/>
              <a:gd name="T26" fmla="*/ 8675 w 10164"/>
              <a:gd name="T27" fmla="*/ 8676 h 10164"/>
              <a:gd name="T28" fmla="*/ 9765 w 10164"/>
              <a:gd name="T29" fmla="*/ 7060 h 10164"/>
              <a:gd name="T30" fmla="*/ 10164 w 10164"/>
              <a:gd name="T31" fmla="*/ 5082 h 10164"/>
              <a:gd name="T32" fmla="*/ 9765 w 10164"/>
              <a:gd name="T33" fmla="*/ 3104 h 10164"/>
              <a:gd name="T34" fmla="*/ 7929 w 10164"/>
              <a:gd name="T35" fmla="*/ 3706 h 10164"/>
              <a:gd name="T36" fmla="*/ 4426 w 10164"/>
              <a:gd name="T37" fmla="*/ 7209 h 10164"/>
              <a:gd name="T38" fmla="*/ 3912 w 10164"/>
              <a:gd name="T39" fmla="*/ 7209 h 10164"/>
              <a:gd name="T40" fmla="*/ 2122 w 10164"/>
              <a:gd name="T41" fmla="*/ 5419 h 10164"/>
              <a:gd name="T42" fmla="*/ 2122 w 10164"/>
              <a:gd name="T43" fmla="*/ 4904 h 10164"/>
              <a:gd name="T44" fmla="*/ 2636 w 10164"/>
              <a:gd name="T45" fmla="*/ 4904 h 10164"/>
              <a:gd name="T46" fmla="*/ 4168 w 10164"/>
              <a:gd name="T47" fmla="*/ 6437 h 10164"/>
              <a:gd name="T48" fmla="*/ 7413 w 10164"/>
              <a:gd name="T49" fmla="*/ 3192 h 10164"/>
              <a:gd name="T50" fmla="*/ 7928 w 10164"/>
              <a:gd name="T51" fmla="*/ 3192 h 10164"/>
              <a:gd name="T52" fmla="*/ 7929 w 10164"/>
              <a:gd name="T53" fmla="*/ 3706 h 10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4" h="10164">
                <a:moveTo>
                  <a:pt x="9765" y="3104"/>
                </a:moveTo>
                <a:cubicBezTo>
                  <a:pt x="9508" y="2499"/>
                  <a:pt x="9143" y="1955"/>
                  <a:pt x="8675" y="1488"/>
                </a:cubicBezTo>
                <a:cubicBezTo>
                  <a:pt x="8208" y="1021"/>
                  <a:pt x="7665" y="655"/>
                  <a:pt x="7060" y="399"/>
                </a:cubicBezTo>
                <a:cubicBezTo>
                  <a:pt x="6433" y="133"/>
                  <a:pt x="5767" y="0"/>
                  <a:pt x="5082" y="0"/>
                </a:cubicBezTo>
                <a:cubicBezTo>
                  <a:pt x="4396" y="0"/>
                  <a:pt x="3730" y="135"/>
                  <a:pt x="3103" y="399"/>
                </a:cubicBezTo>
                <a:cubicBezTo>
                  <a:pt x="2498" y="655"/>
                  <a:pt x="1955" y="1021"/>
                  <a:pt x="1488" y="1488"/>
                </a:cubicBezTo>
                <a:cubicBezTo>
                  <a:pt x="1020" y="1955"/>
                  <a:pt x="655" y="2499"/>
                  <a:pt x="398" y="3104"/>
                </a:cubicBezTo>
                <a:cubicBezTo>
                  <a:pt x="133" y="3730"/>
                  <a:pt x="0" y="4396"/>
                  <a:pt x="0" y="5082"/>
                </a:cubicBezTo>
                <a:cubicBezTo>
                  <a:pt x="0" y="5768"/>
                  <a:pt x="135" y="6434"/>
                  <a:pt x="398" y="7060"/>
                </a:cubicBezTo>
                <a:cubicBezTo>
                  <a:pt x="655" y="7666"/>
                  <a:pt x="1020" y="8209"/>
                  <a:pt x="1488" y="8676"/>
                </a:cubicBezTo>
                <a:cubicBezTo>
                  <a:pt x="1955" y="9143"/>
                  <a:pt x="2498" y="9509"/>
                  <a:pt x="3103" y="9765"/>
                </a:cubicBezTo>
                <a:cubicBezTo>
                  <a:pt x="3730" y="10031"/>
                  <a:pt x="4396" y="10164"/>
                  <a:pt x="5082" y="10164"/>
                </a:cubicBezTo>
                <a:cubicBezTo>
                  <a:pt x="5767" y="10164"/>
                  <a:pt x="6433" y="10029"/>
                  <a:pt x="7060" y="9765"/>
                </a:cubicBezTo>
                <a:cubicBezTo>
                  <a:pt x="7665" y="9509"/>
                  <a:pt x="8208" y="9143"/>
                  <a:pt x="8675" y="8676"/>
                </a:cubicBezTo>
                <a:cubicBezTo>
                  <a:pt x="9143" y="8209"/>
                  <a:pt x="9508" y="7666"/>
                  <a:pt x="9765" y="7060"/>
                </a:cubicBezTo>
                <a:cubicBezTo>
                  <a:pt x="10030" y="6434"/>
                  <a:pt x="10164" y="5768"/>
                  <a:pt x="10164" y="5082"/>
                </a:cubicBezTo>
                <a:cubicBezTo>
                  <a:pt x="10164" y="4396"/>
                  <a:pt x="10029" y="3730"/>
                  <a:pt x="9765" y="3104"/>
                </a:cubicBezTo>
                <a:close/>
                <a:moveTo>
                  <a:pt x="7929" y="3706"/>
                </a:moveTo>
                <a:lnTo>
                  <a:pt x="4426" y="7209"/>
                </a:lnTo>
                <a:cubicBezTo>
                  <a:pt x="4285" y="7350"/>
                  <a:pt x="4053" y="7350"/>
                  <a:pt x="3912" y="7209"/>
                </a:cubicBezTo>
                <a:lnTo>
                  <a:pt x="2122" y="5419"/>
                </a:lnTo>
                <a:cubicBezTo>
                  <a:pt x="1981" y="5278"/>
                  <a:pt x="1981" y="5046"/>
                  <a:pt x="2122" y="4904"/>
                </a:cubicBezTo>
                <a:cubicBezTo>
                  <a:pt x="2263" y="4763"/>
                  <a:pt x="2495" y="4763"/>
                  <a:pt x="2636" y="4904"/>
                </a:cubicBezTo>
                <a:lnTo>
                  <a:pt x="4168" y="6437"/>
                </a:lnTo>
                <a:lnTo>
                  <a:pt x="7413" y="3192"/>
                </a:lnTo>
                <a:cubicBezTo>
                  <a:pt x="7554" y="3051"/>
                  <a:pt x="7786" y="3051"/>
                  <a:pt x="7928" y="3192"/>
                </a:cubicBezTo>
                <a:cubicBezTo>
                  <a:pt x="8070" y="3333"/>
                  <a:pt x="8070" y="3563"/>
                  <a:pt x="7929" y="3706"/>
                </a:cubicBezTo>
                <a:close/>
              </a:path>
            </a:pathLst>
          </a:cu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矩形 84">
            <a:extLst>
              <a:ext uri="{FF2B5EF4-FFF2-40B4-BE49-F238E27FC236}">
                <a16:creationId xmlns:a16="http://schemas.microsoft.com/office/drawing/2014/main" id="{64AC8399-06A0-4D4B-8BF7-47C5558A0E42}"/>
              </a:ext>
            </a:extLst>
          </p:cNvPr>
          <p:cNvSpPr/>
          <p:nvPr/>
        </p:nvSpPr>
        <p:spPr>
          <a:xfrm>
            <a:off x="3029098" y="1805463"/>
            <a:ext cx="390748" cy="185123"/>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文本框 87">
            <a:extLst>
              <a:ext uri="{FF2B5EF4-FFF2-40B4-BE49-F238E27FC236}">
                <a16:creationId xmlns:a16="http://schemas.microsoft.com/office/drawing/2014/main" id="{BFDD4101-758B-4E3B-A7DD-69C2D1108EBC}"/>
              </a:ext>
            </a:extLst>
          </p:cNvPr>
          <p:cNvSpPr txBox="1"/>
          <p:nvPr/>
        </p:nvSpPr>
        <p:spPr>
          <a:xfrm>
            <a:off x="7658551" y="2283772"/>
            <a:ext cx="588893" cy="300082"/>
          </a:xfrm>
          <a:prstGeom prst="rect">
            <a:avLst/>
          </a:prstGeom>
          <a:noFill/>
        </p:spPr>
        <p:txBody>
          <a:bodyPr wrap="square">
            <a:spAutoFit/>
          </a:bodyPr>
          <a:lstStyle/>
          <a:p>
            <a:r>
              <a:rPr lang="zh-CN" altLang="en-US" sz="1350" b="1" dirty="0"/>
              <a:t>丢弃</a:t>
            </a:r>
          </a:p>
        </p:txBody>
      </p:sp>
      <p:sp>
        <p:nvSpPr>
          <p:cNvPr id="89" name="文本框 88">
            <a:extLst>
              <a:ext uri="{FF2B5EF4-FFF2-40B4-BE49-F238E27FC236}">
                <a16:creationId xmlns:a16="http://schemas.microsoft.com/office/drawing/2014/main" id="{7297C7A3-B2DD-4842-85D7-7722C91CCE64}"/>
              </a:ext>
            </a:extLst>
          </p:cNvPr>
          <p:cNvSpPr txBox="1"/>
          <p:nvPr/>
        </p:nvSpPr>
        <p:spPr>
          <a:xfrm>
            <a:off x="2253928" y="2920890"/>
            <a:ext cx="516626" cy="507831"/>
          </a:xfrm>
          <a:prstGeom prst="rect">
            <a:avLst/>
          </a:prstGeom>
          <a:noFill/>
        </p:spPr>
        <p:txBody>
          <a:bodyPr wrap="square" rtlCol="0">
            <a:spAutoFit/>
          </a:bodyPr>
          <a:lstStyle/>
          <a:p>
            <a:pPr algn="ctr"/>
            <a:r>
              <a:rPr lang="zh-CN" altLang="en-US" sz="1350" b="1" dirty="0">
                <a:solidFill>
                  <a:schemeClr val="accent1">
                    <a:lumMod val="75000"/>
                  </a:schemeClr>
                </a:solidFill>
              </a:rPr>
              <a:t>丢弃</a:t>
            </a:r>
          </a:p>
        </p:txBody>
      </p:sp>
    </p:spTree>
    <p:custDataLst>
      <p:tags r:id="rId1"/>
    </p:custDataLst>
    <p:extLst>
      <p:ext uri="{BB962C8B-B14F-4D97-AF65-F5344CB8AC3E}">
        <p14:creationId xmlns:p14="http://schemas.microsoft.com/office/powerpoint/2010/main" val="36564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8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p:cTn id="19" dur="500" fill="hold"/>
                                        <p:tgtEl>
                                          <p:spTgt spid="85"/>
                                        </p:tgtEl>
                                        <p:attrNameLst>
                                          <p:attrName>ppt_w</p:attrName>
                                        </p:attrNameLst>
                                      </p:cBhvr>
                                      <p:tavLst>
                                        <p:tav tm="0">
                                          <p:val>
                                            <p:fltVal val="0"/>
                                          </p:val>
                                        </p:tav>
                                        <p:tav tm="100000">
                                          <p:val>
                                            <p:strVal val="#ppt_w"/>
                                          </p:val>
                                        </p:tav>
                                      </p:tavLst>
                                    </p:anim>
                                    <p:anim calcmode="lin" valueType="num">
                                      <p:cBhvr>
                                        <p:cTn id="20" dur="500" fill="hold"/>
                                        <p:tgtEl>
                                          <p:spTgt spid="85"/>
                                        </p:tgtEl>
                                        <p:attrNameLst>
                                          <p:attrName>ppt_h</p:attrName>
                                        </p:attrNameLst>
                                      </p:cBhvr>
                                      <p:tavLst>
                                        <p:tav tm="0">
                                          <p:val>
                                            <p:fltVal val="0"/>
                                          </p:val>
                                        </p:tav>
                                        <p:tav tm="100000">
                                          <p:val>
                                            <p:strVal val="#ppt_h"/>
                                          </p:val>
                                        </p:tav>
                                      </p:tavLst>
                                    </p:anim>
                                    <p:animEffect transition="in" filter="fade">
                                      <p:cBhvr>
                                        <p:cTn id="21" dur="500"/>
                                        <p:tgtEl>
                                          <p:spTgt spid="8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9"/>
                                        </p:tgtEl>
                                        <p:attrNameLst>
                                          <p:attrName>style.visibility</p:attrName>
                                        </p:attrNameLst>
                                      </p:cBhvr>
                                      <p:to>
                                        <p:strVal val="visible"/>
                                      </p:to>
                                    </p:set>
                                    <p:anim calcmode="lin" valueType="num">
                                      <p:cBhvr>
                                        <p:cTn id="26" dur="500" fill="hold"/>
                                        <p:tgtEl>
                                          <p:spTgt spid="89"/>
                                        </p:tgtEl>
                                        <p:attrNameLst>
                                          <p:attrName>ppt_w</p:attrName>
                                        </p:attrNameLst>
                                      </p:cBhvr>
                                      <p:tavLst>
                                        <p:tav tm="0">
                                          <p:val>
                                            <p:fltVal val="0"/>
                                          </p:val>
                                        </p:tav>
                                        <p:tav tm="100000">
                                          <p:val>
                                            <p:strVal val="#ppt_w"/>
                                          </p:val>
                                        </p:tav>
                                      </p:tavLst>
                                    </p:anim>
                                    <p:anim calcmode="lin" valueType="num">
                                      <p:cBhvr>
                                        <p:cTn id="27" dur="500" fill="hold"/>
                                        <p:tgtEl>
                                          <p:spTgt spid="89"/>
                                        </p:tgtEl>
                                        <p:attrNameLst>
                                          <p:attrName>ppt_h</p:attrName>
                                        </p:attrNameLst>
                                      </p:cBhvr>
                                      <p:tavLst>
                                        <p:tav tm="0">
                                          <p:val>
                                            <p:fltVal val="0"/>
                                          </p:val>
                                        </p:tav>
                                        <p:tav tm="100000">
                                          <p:val>
                                            <p:strVal val="#ppt_h"/>
                                          </p:val>
                                        </p:tav>
                                      </p:tavLst>
                                    </p:anim>
                                    <p:animEffect transition="in" filter="fade">
                                      <p:cBhvr>
                                        <p:cTn id="28" dur="500"/>
                                        <p:tgtEl>
                                          <p:spTgt spid="8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p:cTn id="31" dur="500" fill="hold"/>
                                        <p:tgtEl>
                                          <p:spTgt spid="88"/>
                                        </p:tgtEl>
                                        <p:attrNameLst>
                                          <p:attrName>ppt_w</p:attrName>
                                        </p:attrNameLst>
                                      </p:cBhvr>
                                      <p:tavLst>
                                        <p:tav tm="0">
                                          <p:val>
                                            <p:fltVal val="0"/>
                                          </p:val>
                                        </p:tav>
                                        <p:tav tm="100000">
                                          <p:val>
                                            <p:strVal val="#ppt_w"/>
                                          </p:val>
                                        </p:tav>
                                      </p:tavLst>
                                    </p:anim>
                                    <p:anim calcmode="lin" valueType="num">
                                      <p:cBhvr>
                                        <p:cTn id="32" dur="500" fill="hold"/>
                                        <p:tgtEl>
                                          <p:spTgt spid="88"/>
                                        </p:tgtEl>
                                        <p:attrNameLst>
                                          <p:attrName>ppt_h</p:attrName>
                                        </p:attrNameLst>
                                      </p:cBhvr>
                                      <p:tavLst>
                                        <p:tav tm="0">
                                          <p:val>
                                            <p:fltVal val="0"/>
                                          </p:val>
                                        </p:tav>
                                        <p:tav tm="100000">
                                          <p:val>
                                            <p:strVal val="#ppt_h"/>
                                          </p:val>
                                        </p:tav>
                                      </p:tavLst>
                                    </p:anim>
                                    <p:animEffect transition="in" filter="fade">
                                      <p:cBhvr>
                                        <p:cTn id="3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5" grpId="0" animBg="1"/>
      <p:bldP spid="88" grpId="0"/>
      <p:bldP spid="89"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DD2D509C-F4B8-4D07-903C-B8DA2C054700}"/>
              </a:ext>
            </a:extLst>
          </p:cNvPr>
          <p:cNvGraphicFramePr>
            <a:graphicFrameLocks noGrp="1"/>
          </p:cNvGraphicFramePr>
          <p:nvPr/>
        </p:nvGraphicFramePr>
        <p:xfrm>
          <a:off x="2214283" y="1017173"/>
          <a:ext cx="1333106" cy="212598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4251559465"/>
                    </a:ext>
                  </a:extLst>
                </a:gridCol>
                <a:gridCol w="666553">
                  <a:extLst>
                    <a:ext uri="{9D8B030D-6E8A-4147-A177-3AD203B41FA5}">
                      <a16:colId xmlns:a16="http://schemas.microsoft.com/office/drawing/2014/main" val="2106410938"/>
                    </a:ext>
                  </a:extLst>
                </a:gridCol>
              </a:tblGrid>
              <a:tr h="274320">
                <a:tc gridSpan="2">
                  <a:txBody>
                    <a:bodyPr/>
                    <a:lstStyle/>
                    <a:p>
                      <a:pPr algn="ctr"/>
                      <a:r>
                        <a:rPr lang="zh-CN" altLang="en-US" sz="1400" dirty="0">
                          <a:solidFill>
                            <a:schemeClr val="tx1"/>
                          </a:solidFill>
                        </a:rPr>
                        <a:t>转发表</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65837"/>
                  </a:ext>
                </a:extLst>
              </a:tr>
              <a:tr h="274320">
                <a:tc>
                  <a:txBody>
                    <a:bodyPr/>
                    <a:lstStyle/>
                    <a:p>
                      <a:pPr algn="ctr"/>
                      <a:r>
                        <a:rPr lang="zh-CN" altLang="en-US" sz="1400" b="1" dirty="0">
                          <a:solidFill>
                            <a:schemeClr val="tx1"/>
                          </a:solidFill>
                        </a:rPr>
                        <a:t>地址</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接口</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858286"/>
                  </a:ext>
                </a:extLst>
              </a:tr>
              <a:tr h="205740">
                <a:tc>
                  <a:txBody>
                    <a:bodyPr/>
                    <a:lstStyle/>
                    <a:p>
                      <a:pPr algn="ctr"/>
                      <a:r>
                        <a:rPr lang="en-US" altLang="zh-CN" sz="1400" b="1" dirty="0">
                          <a:solidFill>
                            <a:schemeClr val="tx1"/>
                          </a:solidFill>
                        </a:rPr>
                        <a:t>A</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164858"/>
                  </a:ext>
                </a:extLst>
              </a:tr>
              <a:tr h="205740">
                <a:tc>
                  <a:txBody>
                    <a:bodyPr/>
                    <a:lstStyle/>
                    <a:p>
                      <a:pPr algn="ctr"/>
                      <a:r>
                        <a:rPr lang="en-US" altLang="zh-CN" sz="1400" b="1" dirty="0">
                          <a:solidFill>
                            <a:schemeClr val="tx1"/>
                          </a:solidFill>
                        </a:rPr>
                        <a:t>D</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553397"/>
                  </a:ext>
                </a:extLst>
              </a:tr>
              <a:tr h="205740">
                <a:tc>
                  <a:txBody>
                    <a:bodyPr/>
                    <a:lstStyle/>
                    <a:p>
                      <a:pPr algn="ctr"/>
                      <a:r>
                        <a:rPr lang="en-US" altLang="zh-CN" sz="1400" b="1" dirty="0">
                          <a:solidFill>
                            <a:schemeClr val="tx1"/>
                          </a:solidFill>
                        </a:rPr>
                        <a:t>C</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6492017"/>
                  </a:ext>
                </a:extLst>
              </a:tr>
              <a:tr h="205740">
                <a:tc>
                  <a:txBody>
                    <a:bodyPr/>
                    <a:lstStyle/>
                    <a:p>
                      <a:pPr algn="ct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9062855"/>
                  </a:ext>
                </a:extLst>
              </a:tr>
              <a:tr h="205740">
                <a:tc>
                  <a:txBody>
                    <a:bodyPr/>
                    <a:lstStyle/>
                    <a:p>
                      <a:pPr algn="ct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2680850"/>
                  </a:ext>
                </a:extLst>
              </a:tr>
              <a:tr h="205740">
                <a:tc>
                  <a:txBody>
                    <a:bodyPr/>
                    <a:lstStyle/>
                    <a:p>
                      <a:pPr algn="ct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2345931"/>
                  </a:ext>
                </a:extLst>
              </a:tr>
              <a:tr h="274320">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宋体" panose="02010600030101010101" pitchFamily="2" charset="-122"/>
                          <a:ea typeface="宋体" panose="02010600030101010101" pitchFamily="2" charset="-122"/>
                        </a:rPr>
                        <a:t>…</a:t>
                      </a:r>
                      <a:endParaRPr lang="zh-CN" altLang="en-US" sz="1400" dirty="0">
                        <a:solidFill>
                          <a:schemeClr val="tx1"/>
                        </a:solidFill>
                        <a:latin typeface="宋体" panose="02010600030101010101" pitchFamily="2" charset="-122"/>
                        <a:ea typeface="宋体" panose="02010600030101010101" pitchFamily="2"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1760001"/>
                  </a:ext>
                </a:extLst>
              </a:tr>
            </a:tbl>
          </a:graphicData>
        </a:graphic>
      </p:graphicFrame>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grpSp>
        <p:nvGrpSpPr>
          <p:cNvPr id="6" name="组合 5">
            <a:extLst>
              <a:ext uri="{FF2B5EF4-FFF2-40B4-BE49-F238E27FC236}">
                <a16:creationId xmlns:a16="http://schemas.microsoft.com/office/drawing/2014/main" id="{7BC49B4D-BED2-4980-BE5E-9C4B92788D57}"/>
              </a:ext>
            </a:extLst>
          </p:cNvPr>
          <p:cNvGrpSpPr/>
          <p:nvPr/>
        </p:nvGrpSpPr>
        <p:grpSpPr>
          <a:xfrm>
            <a:off x="268069" y="2189056"/>
            <a:ext cx="5263956" cy="2599688"/>
            <a:chOff x="2594085" y="2918742"/>
            <a:chExt cx="7018608" cy="3466250"/>
          </a:xfrm>
        </p:grpSpPr>
        <p:cxnSp>
          <p:nvCxnSpPr>
            <p:cNvPr id="20" name="直接连接符 19">
              <a:extLst>
                <a:ext uri="{FF2B5EF4-FFF2-40B4-BE49-F238E27FC236}">
                  <a16:creationId xmlns:a16="http://schemas.microsoft.com/office/drawing/2014/main" id="{35959B14-2675-4534-AF81-823E7C483BF0}"/>
                </a:ext>
              </a:extLst>
            </p:cNvPr>
            <p:cNvCxnSpPr>
              <a:cxnSpLocks/>
            </p:cNvCxnSpPr>
            <p:nvPr/>
          </p:nvCxnSpPr>
          <p:spPr>
            <a:xfrm>
              <a:off x="2826968" y="4662065"/>
              <a:ext cx="31444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CBBDDF-1684-46FF-9748-4143359B4237}"/>
                </a:ext>
              </a:extLst>
            </p:cNvPr>
            <p:cNvCxnSpPr>
              <a:cxnSpLocks/>
            </p:cNvCxnSpPr>
            <p:nvPr/>
          </p:nvCxnSpPr>
          <p:spPr>
            <a:xfrm>
              <a:off x="6132181" y="4662065"/>
              <a:ext cx="3202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F92076-58AC-40B2-8928-59CFD0C09F75}"/>
                </a:ext>
              </a:extLst>
            </p:cNvPr>
            <p:cNvCxnSpPr/>
            <p:nvPr/>
          </p:nvCxnSpPr>
          <p:spPr>
            <a:xfrm flipV="1">
              <a:off x="4441112"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D559DC-292B-4CE1-920D-FB3B64E7A129}"/>
                </a:ext>
              </a:extLst>
            </p:cNvPr>
            <p:cNvCxnSpPr/>
            <p:nvPr/>
          </p:nvCxnSpPr>
          <p:spPr>
            <a:xfrm flipH="1">
              <a:off x="3208366" y="4662392"/>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文本&#10;&#10;描述已自动生成">
              <a:extLst>
                <a:ext uri="{FF2B5EF4-FFF2-40B4-BE49-F238E27FC236}">
                  <a16:creationId xmlns:a16="http://schemas.microsoft.com/office/drawing/2014/main" id="{A79EC3B7-6709-4ADB-9BBB-489673070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77" y="4403480"/>
              <a:ext cx="589727" cy="552869"/>
            </a:xfrm>
            <a:prstGeom prst="rect">
              <a:avLst/>
            </a:prstGeom>
          </p:spPr>
        </p:pic>
        <p:sp>
          <p:nvSpPr>
            <p:cNvPr id="55" name="文本框 54">
              <a:extLst>
                <a:ext uri="{FF2B5EF4-FFF2-40B4-BE49-F238E27FC236}">
                  <a16:creationId xmlns:a16="http://schemas.microsoft.com/office/drawing/2014/main" id="{BCEC10C2-62EA-4D22-96C7-8630FF95FB41}"/>
                </a:ext>
              </a:extLst>
            </p:cNvPr>
            <p:cNvSpPr txBox="1"/>
            <p:nvPr/>
          </p:nvSpPr>
          <p:spPr>
            <a:xfrm>
              <a:off x="4421357"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56" name="组合 55">
              <a:extLst>
                <a:ext uri="{FF2B5EF4-FFF2-40B4-BE49-F238E27FC236}">
                  <a16:creationId xmlns:a16="http://schemas.microsoft.com/office/drawing/2014/main" id="{164AC773-3928-4B29-92A6-5FEABDF08771}"/>
                </a:ext>
              </a:extLst>
            </p:cNvPr>
            <p:cNvGrpSpPr/>
            <p:nvPr/>
          </p:nvGrpSpPr>
          <p:grpSpPr>
            <a:xfrm>
              <a:off x="4082203" y="2918742"/>
              <a:ext cx="688835" cy="666249"/>
              <a:chOff x="3393222" y="2975188"/>
              <a:chExt cx="688835" cy="666249"/>
            </a:xfrm>
          </p:grpSpPr>
          <p:pic>
            <p:nvPicPr>
              <p:cNvPr id="63" name="图形 10">
                <a:extLst>
                  <a:ext uri="{FF2B5EF4-FFF2-40B4-BE49-F238E27FC236}">
                    <a16:creationId xmlns:a16="http://schemas.microsoft.com/office/drawing/2014/main" id="{55744A7A-8759-4D2F-A708-A31F46AE97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4" name="文本框 63">
                <a:extLst>
                  <a:ext uri="{FF2B5EF4-FFF2-40B4-BE49-F238E27FC236}">
                    <a16:creationId xmlns:a16="http://schemas.microsoft.com/office/drawing/2014/main" id="{9B98C997-2BE5-43EE-8ED2-2321C74E159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57" name="组合 56">
              <a:extLst>
                <a:ext uri="{FF2B5EF4-FFF2-40B4-BE49-F238E27FC236}">
                  <a16:creationId xmlns:a16="http://schemas.microsoft.com/office/drawing/2014/main" id="{DA493CCE-7340-47EB-BC3F-7E4E90DE7A71}"/>
                </a:ext>
              </a:extLst>
            </p:cNvPr>
            <p:cNvGrpSpPr/>
            <p:nvPr/>
          </p:nvGrpSpPr>
          <p:grpSpPr>
            <a:xfrm>
              <a:off x="2594085" y="4170184"/>
              <a:ext cx="688835" cy="666249"/>
              <a:chOff x="3393222" y="2975188"/>
              <a:chExt cx="688835" cy="666249"/>
            </a:xfrm>
          </p:grpSpPr>
          <p:pic>
            <p:nvPicPr>
              <p:cNvPr id="61" name="图形 10">
                <a:extLst>
                  <a:ext uri="{FF2B5EF4-FFF2-40B4-BE49-F238E27FC236}">
                    <a16:creationId xmlns:a16="http://schemas.microsoft.com/office/drawing/2014/main" id="{D724056B-10D0-44B7-A2F7-BB4BFDD76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2" name="文本框 61">
                <a:extLst>
                  <a:ext uri="{FF2B5EF4-FFF2-40B4-BE49-F238E27FC236}">
                    <a16:creationId xmlns:a16="http://schemas.microsoft.com/office/drawing/2014/main" id="{1B579C24-3D84-4D42-801E-9599D16D2328}"/>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58" name="组合 57">
              <a:extLst>
                <a:ext uri="{FF2B5EF4-FFF2-40B4-BE49-F238E27FC236}">
                  <a16:creationId xmlns:a16="http://schemas.microsoft.com/office/drawing/2014/main" id="{8E891124-F4B8-4DC0-94A5-A184BBF24DA9}"/>
                </a:ext>
              </a:extLst>
            </p:cNvPr>
            <p:cNvGrpSpPr/>
            <p:nvPr/>
          </p:nvGrpSpPr>
          <p:grpSpPr>
            <a:xfrm>
              <a:off x="4010702" y="5718743"/>
              <a:ext cx="688835" cy="666249"/>
              <a:chOff x="3393222" y="2975188"/>
              <a:chExt cx="688835" cy="666249"/>
            </a:xfrm>
          </p:grpSpPr>
          <p:pic>
            <p:nvPicPr>
              <p:cNvPr id="59" name="图形 10">
                <a:extLst>
                  <a:ext uri="{FF2B5EF4-FFF2-40B4-BE49-F238E27FC236}">
                    <a16:creationId xmlns:a16="http://schemas.microsoft.com/office/drawing/2014/main" id="{5C51064C-A053-4286-98E5-BDA48A307C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60" name="文本框 59">
                <a:extLst>
                  <a:ext uri="{FF2B5EF4-FFF2-40B4-BE49-F238E27FC236}">
                    <a16:creationId xmlns:a16="http://schemas.microsoft.com/office/drawing/2014/main" id="{B1544697-D405-4B72-9319-3D18DFC7C4E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cxnSp>
          <p:nvCxnSpPr>
            <p:cNvPr id="39" name="直接连接符 38">
              <a:extLst>
                <a:ext uri="{FF2B5EF4-FFF2-40B4-BE49-F238E27FC236}">
                  <a16:creationId xmlns:a16="http://schemas.microsoft.com/office/drawing/2014/main" id="{3B54DCDA-29F4-4A7A-B891-9FE72331555E}"/>
                </a:ext>
              </a:extLst>
            </p:cNvPr>
            <p:cNvCxnSpPr/>
            <p:nvPr/>
          </p:nvCxnSpPr>
          <p:spPr>
            <a:xfrm flipV="1">
              <a:off x="7706158" y="3514333"/>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图片 40" descr="文本&#10;&#10;描述已自动生成">
              <a:extLst>
                <a:ext uri="{FF2B5EF4-FFF2-40B4-BE49-F238E27FC236}">
                  <a16:creationId xmlns:a16="http://schemas.microsoft.com/office/drawing/2014/main" id="{DDAED76E-9D71-49D3-9571-3A8E413C6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123" y="4403480"/>
              <a:ext cx="589727" cy="552869"/>
            </a:xfrm>
            <a:prstGeom prst="rect">
              <a:avLst/>
            </a:prstGeom>
          </p:spPr>
        </p:pic>
        <p:sp>
          <p:nvSpPr>
            <p:cNvPr id="42" name="文本框 41">
              <a:extLst>
                <a:ext uri="{FF2B5EF4-FFF2-40B4-BE49-F238E27FC236}">
                  <a16:creationId xmlns:a16="http://schemas.microsoft.com/office/drawing/2014/main" id="{8538514A-385A-47BB-A433-185DDA383C2B}"/>
                </a:ext>
              </a:extLst>
            </p:cNvPr>
            <p:cNvSpPr txBox="1"/>
            <p:nvPr/>
          </p:nvSpPr>
          <p:spPr>
            <a:xfrm>
              <a:off x="6818048" y="4836434"/>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43" name="组合 42">
              <a:extLst>
                <a:ext uri="{FF2B5EF4-FFF2-40B4-BE49-F238E27FC236}">
                  <a16:creationId xmlns:a16="http://schemas.microsoft.com/office/drawing/2014/main" id="{B69023A8-B89B-416C-A039-5C5D29181F50}"/>
                </a:ext>
              </a:extLst>
            </p:cNvPr>
            <p:cNvGrpSpPr/>
            <p:nvPr/>
          </p:nvGrpSpPr>
          <p:grpSpPr>
            <a:xfrm>
              <a:off x="7361740" y="2918742"/>
              <a:ext cx="688835" cy="666249"/>
              <a:chOff x="3393222" y="2975188"/>
              <a:chExt cx="688835" cy="666249"/>
            </a:xfrm>
          </p:grpSpPr>
          <p:pic>
            <p:nvPicPr>
              <p:cNvPr id="50" name="图形 10">
                <a:extLst>
                  <a:ext uri="{FF2B5EF4-FFF2-40B4-BE49-F238E27FC236}">
                    <a16:creationId xmlns:a16="http://schemas.microsoft.com/office/drawing/2014/main" id="{A3B3F047-E8B5-482A-8C5F-BAE8D2B621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51" name="文本框 50">
                <a:extLst>
                  <a:ext uri="{FF2B5EF4-FFF2-40B4-BE49-F238E27FC236}">
                    <a16:creationId xmlns:a16="http://schemas.microsoft.com/office/drawing/2014/main" id="{E1FD5C9D-366C-4253-A736-56966B5E5AAA}"/>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44" name="组合 43">
              <a:extLst>
                <a:ext uri="{FF2B5EF4-FFF2-40B4-BE49-F238E27FC236}">
                  <a16:creationId xmlns:a16="http://schemas.microsoft.com/office/drawing/2014/main" id="{5ED7DEA9-40EC-4CF9-9773-79CFB5D54601}"/>
                </a:ext>
              </a:extLst>
            </p:cNvPr>
            <p:cNvGrpSpPr/>
            <p:nvPr/>
          </p:nvGrpSpPr>
          <p:grpSpPr>
            <a:xfrm>
              <a:off x="7260451" y="5718743"/>
              <a:ext cx="688835" cy="666249"/>
              <a:chOff x="3393222" y="2975188"/>
              <a:chExt cx="688835" cy="666249"/>
            </a:xfrm>
          </p:grpSpPr>
          <p:pic>
            <p:nvPicPr>
              <p:cNvPr id="48" name="图形 10">
                <a:extLst>
                  <a:ext uri="{FF2B5EF4-FFF2-40B4-BE49-F238E27FC236}">
                    <a16:creationId xmlns:a16="http://schemas.microsoft.com/office/drawing/2014/main" id="{8C77401E-0C8F-4070-9F33-12FB266F8B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9" name="文本框 48">
                <a:extLst>
                  <a:ext uri="{FF2B5EF4-FFF2-40B4-BE49-F238E27FC236}">
                    <a16:creationId xmlns:a16="http://schemas.microsoft.com/office/drawing/2014/main" id="{1216CCBF-7A51-482A-8104-21D975E10B8D}"/>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45" name="组合 44">
              <a:extLst>
                <a:ext uri="{FF2B5EF4-FFF2-40B4-BE49-F238E27FC236}">
                  <a16:creationId xmlns:a16="http://schemas.microsoft.com/office/drawing/2014/main" id="{DDBA12F7-C5BA-4D15-AC11-0D79CC20089A}"/>
                </a:ext>
              </a:extLst>
            </p:cNvPr>
            <p:cNvGrpSpPr/>
            <p:nvPr/>
          </p:nvGrpSpPr>
          <p:grpSpPr>
            <a:xfrm>
              <a:off x="8923858" y="4209088"/>
              <a:ext cx="688835" cy="666249"/>
              <a:chOff x="3393222" y="2975188"/>
              <a:chExt cx="688835" cy="666249"/>
            </a:xfrm>
          </p:grpSpPr>
          <p:pic>
            <p:nvPicPr>
              <p:cNvPr id="46" name="图形 10">
                <a:extLst>
                  <a:ext uri="{FF2B5EF4-FFF2-40B4-BE49-F238E27FC236}">
                    <a16:creationId xmlns:a16="http://schemas.microsoft.com/office/drawing/2014/main" id="{5206E993-22D6-416C-BD6E-7BA1B8EC89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93222" y="2975188"/>
                <a:ext cx="688835" cy="666249"/>
              </a:xfrm>
              <a:prstGeom prst="rect">
                <a:avLst/>
              </a:prstGeom>
            </p:spPr>
          </p:pic>
          <p:sp>
            <p:nvSpPr>
              <p:cNvPr id="47" name="文本框 46">
                <a:extLst>
                  <a:ext uri="{FF2B5EF4-FFF2-40B4-BE49-F238E27FC236}">
                    <a16:creationId xmlns:a16="http://schemas.microsoft.com/office/drawing/2014/main" id="{11A5DCB8-BA30-4A3E-9AB8-373AFE47EF52}"/>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pic>
          <p:nvPicPr>
            <p:cNvPr id="37" name="图片 36" descr="图片包含 图标&#10;&#10;描述已自动生成">
              <a:extLst>
                <a:ext uri="{FF2B5EF4-FFF2-40B4-BE49-F238E27FC236}">
                  <a16:creationId xmlns:a16="http://schemas.microsoft.com/office/drawing/2014/main" id="{66496DB0-9A3F-4B29-B147-178B8CC0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1" y="4362066"/>
              <a:ext cx="581100" cy="474367"/>
            </a:xfrm>
            <a:prstGeom prst="rect">
              <a:avLst/>
            </a:prstGeom>
          </p:spPr>
        </p:pic>
        <p:sp>
          <p:nvSpPr>
            <p:cNvPr id="38" name="文本框 37">
              <a:extLst>
                <a:ext uri="{FF2B5EF4-FFF2-40B4-BE49-F238E27FC236}">
                  <a16:creationId xmlns:a16="http://schemas.microsoft.com/office/drawing/2014/main" id="{54BC2991-5D71-41F9-BCDB-D116D81A2B2C}"/>
                </a:ext>
              </a:extLst>
            </p:cNvPr>
            <p:cNvSpPr txBox="1"/>
            <p:nvPr/>
          </p:nvSpPr>
          <p:spPr>
            <a:xfrm>
              <a:off x="5691400" y="4836434"/>
              <a:ext cx="694865" cy="677108"/>
            </a:xfrm>
            <a:prstGeom prst="rect">
              <a:avLst/>
            </a:prstGeom>
            <a:noFill/>
          </p:spPr>
          <p:txBody>
            <a:bodyPr wrap="square" rtlCol="0">
              <a:spAutoFit/>
            </a:bodyPr>
            <a:lstStyle/>
            <a:p>
              <a:pPr algn="ctr"/>
              <a:r>
                <a:rPr lang="zh-CN" altLang="en-US" sz="1350" b="1" dirty="0">
                  <a:latin typeface="+mn-ea"/>
                </a:rPr>
                <a:t>网桥</a:t>
              </a:r>
            </a:p>
          </p:txBody>
        </p:sp>
        <p:sp>
          <p:nvSpPr>
            <p:cNvPr id="35" name="文本框 34">
              <a:extLst>
                <a:ext uri="{FF2B5EF4-FFF2-40B4-BE49-F238E27FC236}">
                  <a16:creationId xmlns:a16="http://schemas.microsoft.com/office/drawing/2014/main" id="{AA36C400-5BEA-4377-A6FE-ED432BE8C82F}"/>
                </a:ext>
              </a:extLst>
            </p:cNvPr>
            <p:cNvSpPr txBox="1"/>
            <p:nvPr/>
          </p:nvSpPr>
          <p:spPr>
            <a:xfrm>
              <a:off x="5637014" y="4069728"/>
              <a:ext cx="388699" cy="430887"/>
            </a:xfrm>
            <a:prstGeom prst="rect">
              <a:avLst/>
            </a:prstGeom>
            <a:noFill/>
          </p:spPr>
          <p:txBody>
            <a:bodyPr wrap="square">
              <a:spAutoFit/>
            </a:bodyPr>
            <a:lstStyle/>
            <a:p>
              <a:pPr algn="ctr"/>
              <a:r>
                <a:rPr lang="en-US" altLang="zh-CN" sz="1500" b="1" dirty="0"/>
                <a:t>1</a:t>
              </a:r>
              <a:endParaRPr lang="zh-CN" altLang="en-US" sz="1500" dirty="0"/>
            </a:p>
          </p:txBody>
        </p:sp>
        <p:sp>
          <p:nvSpPr>
            <p:cNvPr id="36" name="文本框 35">
              <a:extLst>
                <a:ext uri="{FF2B5EF4-FFF2-40B4-BE49-F238E27FC236}">
                  <a16:creationId xmlns:a16="http://schemas.microsoft.com/office/drawing/2014/main" id="{FD0F606C-E69C-4C76-9676-89125A4A96A4}"/>
                </a:ext>
              </a:extLst>
            </p:cNvPr>
            <p:cNvSpPr txBox="1"/>
            <p:nvPr/>
          </p:nvSpPr>
          <p:spPr>
            <a:xfrm>
              <a:off x="6131677" y="4069728"/>
              <a:ext cx="388699" cy="430887"/>
            </a:xfrm>
            <a:prstGeom prst="rect">
              <a:avLst/>
            </a:prstGeom>
            <a:noFill/>
          </p:spPr>
          <p:txBody>
            <a:bodyPr wrap="square">
              <a:spAutoFit/>
            </a:bodyPr>
            <a:lstStyle/>
            <a:p>
              <a:pPr algn="ctr"/>
              <a:r>
                <a:rPr lang="en-US" altLang="zh-CN" sz="1500" b="1" dirty="0"/>
                <a:t>2</a:t>
              </a:r>
              <a:endParaRPr lang="zh-CN" altLang="en-US" sz="1500" dirty="0"/>
            </a:p>
          </p:txBody>
        </p:sp>
      </p:grpSp>
      <p:grpSp>
        <p:nvGrpSpPr>
          <p:cNvPr id="7" name="组合 6">
            <a:extLst>
              <a:ext uri="{FF2B5EF4-FFF2-40B4-BE49-F238E27FC236}">
                <a16:creationId xmlns:a16="http://schemas.microsoft.com/office/drawing/2014/main" id="{19421666-7F5D-4D81-A0B8-B30EF80C4B32}"/>
              </a:ext>
            </a:extLst>
          </p:cNvPr>
          <p:cNvGrpSpPr/>
          <p:nvPr/>
        </p:nvGrpSpPr>
        <p:grpSpPr>
          <a:xfrm>
            <a:off x="5522157" y="1328331"/>
            <a:ext cx="3393243" cy="447842"/>
            <a:chOff x="7362876" y="1771108"/>
            <a:chExt cx="4524324" cy="597122"/>
          </a:xfrm>
        </p:grpSpPr>
        <p:sp>
          <p:nvSpPr>
            <p:cNvPr id="83" name="íşlïḍè">
              <a:extLst>
                <a:ext uri="{FF2B5EF4-FFF2-40B4-BE49-F238E27FC236}">
                  <a16:creationId xmlns:a16="http://schemas.microsoft.com/office/drawing/2014/main" id="{63850319-2EC9-4694-B066-AB365F29832C}"/>
                </a:ext>
              </a:extLst>
            </p:cNvPr>
            <p:cNvSpPr txBox="1"/>
            <p:nvPr/>
          </p:nvSpPr>
          <p:spPr>
            <a:xfrm>
              <a:off x="7362876" y="1771108"/>
              <a:ext cx="1590350"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站点间的通信</a:t>
              </a:r>
            </a:p>
          </p:txBody>
        </p:sp>
        <p:sp>
          <p:nvSpPr>
            <p:cNvPr id="84" name="íşlïḍè">
              <a:extLst>
                <a:ext uri="{FF2B5EF4-FFF2-40B4-BE49-F238E27FC236}">
                  <a16:creationId xmlns:a16="http://schemas.microsoft.com/office/drawing/2014/main" id="{3084F57C-1DB0-4D24-B9CC-5AA20FF5C73C}"/>
                </a:ext>
              </a:extLst>
            </p:cNvPr>
            <p:cNvSpPr txBox="1"/>
            <p:nvPr/>
          </p:nvSpPr>
          <p:spPr>
            <a:xfrm>
              <a:off x="9328589" y="1771108"/>
              <a:ext cx="2558611" cy="59712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网桥自学习和转发帧</a:t>
              </a:r>
            </a:p>
          </p:txBody>
        </p:sp>
      </p:grpSp>
      <p:sp>
        <p:nvSpPr>
          <p:cNvPr id="77" name="文本框 76">
            <a:extLst>
              <a:ext uri="{FF2B5EF4-FFF2-40B4-BE49-F238E27FC236}">
                <a16:creationId xmlns:a16="http://schemas.microsoft.com/office/drawing/2014/main" id="{37B7F1A5-6AE5-4A4A-B702-13345E29B0A5}"/>
              </a:ext>
            </a:extLst>
          </p:cNvPr>
          <p:cNvSpPr txBox="1"/>
          <p:nvPr/>
        </p:nvSpPr>
        <p:spPr>
          <a:xfrm>
            <a:off x="5795198" y="1734360"/>
            <a:ext cx="646681" cy="323165"/>
          </a:xfrm>
          <a:prstGeom prst="rect">
            <a:avLst/>
          </a:prstGeom>
          <a:noFill/>
        </p:spPr>
        <p:txBody>
          <a:bodyPr wrap="square">
            <a:spAutoFit/>
          </a:bodyPr>
          <a:lstStyle/>
          <a:p>
            <a:pPr algn="ctr"/>
            <a:r>
              <a:rPr lang="en-US" altLang="zh-CN" sz="1500" b="1" dirty="0"/>
              <a:t>A</a:t>
            </a:r>
            <a:r>
              <a:rPr lang="en-US" altLang="zh-CN" sz="1500" b="1" dirty="0">
                <a:latin typeface="+mn-ea"/>
              </a:rPr>
              <a:t>→</a:t>
            </a:r>
            <a:r>
              <a:rPr lang="en-US" altLang="zh-CN" sz="1500" b="1" dirty="0"/>
              <a:t>B</a:t>
            </a:r>
            <a:endParaRPr lang="zh-CN" altLang="en-US" sz="1500" b="1" dirty="0"/>
          </a:p>
        </p:txBody>
      </p:sp>
      <p:sp>
        <p:nvSpPr>
          <p:cNvPr id="82" name="文本框 81">
            <a:extLst>
              <a:ext uri="{FF2B5EF4-FFF2-40B4-BE49-F238E27FC236}">
                <a16:creationId xmlns:a16="http://schemas.microsoft.com/office/drawing/2014/main" id="{CE9E7881-4DFF-4864-9184-54119489B430}"/>
              </a:ext>
            </a:extLst>
          </p:cNvPr>
          <p:cNvSpPr txBox="1"/>
          <p:nvPr/>
        </p:nvSpPr>
        <p:spPr>
          <a:xfrm>
            <a:off x="7113349" y="1734359"/>
            <a:ext cx="588893" cy="300082"/>
          </a:xfrm>
          <a:prstGeom prst="rect">
            <a:avLst/>
          </a:prstGeom>
          <a:noFill/>
        </p:spPr>
        <p:txBody>
          <a:bodyPr wrap="square">
            <a:spAutoFit/>
          </a:bodyPr>
          <a:lstStyle/>
          <a:p>
            <a:r>
              <a:rPr lang="zh-CN" altLang="en-US" sz="1350" b="1" dirty="0"/>
              <a:t>登记</a:t>
            </a:r>
          </a:p>
        </p:txBody>
      </p:sp>
      <p:sp>
        <p:nvSpPr>
          <p:cNvPr id="86" name="文本框 85">
            <a:extLst>
              <a:ext uri="{FF2B5EF4-FFF2-40B4-BE49-F238E27FC236}">
                <a16:creationId xmlns:a16="http://schemas.microsoft.com/office/drawing/2014/main" id="{87A67178-B884-4ED9-A874-8E2F4FF60432}"/>
              </a:ext>
            </a:extLst>
          </p:cNvPr>
          <p:cNvSpPr txBox="1"/>
          <p:nvPr/>
        </p:nvSpPr>
        <p:spPr>
          <a:xfrm>
            <a:off x="7661474" y="1734359"/>
            <a:ext cx="588893" cy="300082"/>
          </a:xfrm>
          <a:prstGeom prst="rect">
            <a:avLst/>
          </a:prstGeom>
          <a:noFill/>
        </p:spPr>
        <p:txBody>
          <a:bodyPr wrap="square">
            <a:spAutoFit/>
          </a:bodyPr>
          <a:lstStyle/>
          <a:p>
            <a:r>
              <a:rPr lang="zh-CN" altLang="en-US" sz="1350" b="1" dirty="0"/>
              <a:t>转发</a:t>
            </a:r>
          </a:p>
        </p:txBody>
      </p:sp>
      <p:sp>
        <p:nvSpPr>
          <p:cNvPr id="87" name="文本框 86">
            <a:extLst>
              <a:ext uri="{FF2B5EF4-FFF2-40B4-BE49-F238E27FC236}">
                <a16:creationId xmlns:a16="http://schemas.microsoft.com/office/drawing/2014/main" id="{D0DFDC49-43D5-4017-983F-6195C172D0CB}"/>
              </a:ext>
            </a:extLst>
          </p:cNvPr>
          <p:cNvSpPr txBox="1"/>
          <p:nvPr/>
        </p:nvSpPr>
        <p:spPr>
          <a:xfrm>
            <a:off x="7955921" y="1734293"/>
            <a:ext cx="832100" cy="300082"/>
          </a:xfrm>
          <a:prstGeom prst="rect">
            <a:avLst/>
          </a:prstGeom>
          <a:noFill/>
        </p:spPr>
        <p:txBody>
          <a:bodyPr wrap="square">
            <a:spAutoFit/>
          </a:bodyPr>
          <a:lstStyle/>
          <a:p>
            <a:r>
              <a:rPr lang="zh-CN" altLang="en-US" sz="1350" b="1" dirty="0"/>
              <a:t>（盲目）</a:t>
            </a:r>
          </a:p>
        </p:txBody>
      </p:sp>
      <p:sp>
        <p:nvSpPr>
          <p:cNvPr id="114" name="文本框 113">
            <a:extLst>
              <a:ext uri="{FF2B5EF4-FFF2-40B4-BE49-F238E27FC236}">
                <a16:creationId xmlns:a16="http://schemas.microsoft.com/office/drawing/2014/main" id="{6070369E-59ED-47C3-9D4D-E3BEB070BFDF}"/>
              </a:ext>
            </a:extLst>
          </p:cNvPr>
          <p:cNvSpPr txBox="1"/>
          <p:nvPr/>
        </p:nvSpPr>
        <p:spPr>
          <a:xfrm>
            <a:off x="5795198" y="2011293"/>
            <a:ext cx="646681" cy="323165"/>
          </a:xfrm>
          <a:prstGeom prst="rect">
            <a:avLst/>
          </a:prstGeom>
          <a:noFill/>
        </p:spPr>
        <p:txBody>
          <a:bodyPr wrap="square">
            <a:spAutoFit/>
          </a:bodyPr>
          <a:lstStyle/>
          <a:p>
            <a:pPr algn="ctr"/>
            <a:r>
              <a:rPr lang="en-US" altLang="zh-CN" sz="1500" b="1" dirty="0"/>
              <a:t>D</a:t>
            </a:r>
            <a:r>
              <a:rPr lang="en-US" altLang="zh-CN" sz="1500" b="1" dirty="0">
                <a:latin typeface="+mn-ea"/>
              </a:rPr>
              <a:t>→</a:t>
            </a:r>
            <a:r>
              <a:rPr lang="en-US" altLang="zh-CN" sz="1500" b="1" dirty="0"/>
              <a:t>A</a:t>
            </a:r>
            <a:endParaRPr lang="zh-CN" altLang="en-US" sz="1500" b="1" dirty="0"/>
          </a:p>
        </p:txBody>
      </p:sp>
      <p:sp>
        <p:nvSpPr>
          <p:cNvPr id="115" name="文本框 114">
            <a:extLst>
              <a:ext uri="{FF2B5EF4-FFF2-40B4-BE49-F238E27FC236}">
                <a16:creationId xmlns:a16="http://schemas.microsoft.com/office/drawing/2014/main" id="{17927AD1-EB0D-4FD1-8382-4D65CD4A9D73}"/>
              </a:ext>
            </a:extLst>
          </p:cNvPr>
          <p:cNvSpPr txBox="1"/>
          <p:nvPr/>
        </p:nvSpPr>
        <p:spPr>
          <a:xfrm>
            <a:off x="7123820" y="2011292"/>
            <a:ext cx="588893" cy="300082"/>
          </a:xfrm>
          <a:prstGeom prst="rect">
            <a:avLst/>
          </a:prstGeom>
          <a:noFill/>
        </p:spPr>
        <p:txBody>
          <a:bodyPr wrap="square">
            <a:spAutoFit/>
          </a:bodyPr>
          <a:lstStyle/>
          <a:p>
            <a:r>
              <a:rPr lang="zh-CN" altLang="en-US" sz="1350" b="1" dirty="0"/>
              <a:t>登记</a:t>
            </a:r>
          </a:p>
        </p:txBody>
      </p:sp>
      <p:sp>
        <p:nvSpPr>
          <p:cNvPr id="67" name="文本框 66">
            <a:extLst>
              <a:ext uri="{FF2B5EF4-FFF2-40B4-BE49-F238E27FC236}">
                <a16:creationId xmlns:a16="http://schemas.microsoft.com/office/drawing/2014/main" id="{D6AF5C33-4F16-40C1-A4D4-F3B39FBE0529}"/>
              </a:ext>
            </a:extLst>
          </p:cNvPr>
          <p:cNvSpPr txBox="1"/>
          <p:nvPr/>
        </p:nvSpPr>
        <p:spPr>
          <a:xfrm>
            <a:off x="7658551" y="2011259"/>
            <a:ext cx="588893" cy="300082"/>
          </a:xfrm>
          <a:prstGeom prst="rect">
            <a:avLst/>
          </a:prstGeom>
          <a:noFill/>
        </p:spPr>
        <p:txBody>
          <a:bodyPr wrap="square">
            <a:spAutoFit/>
          </a:bodyPr>
          <a:lstStyle/>
          <a:p>
            <a:r>
              <a:rPr lang="zh-CN" altLang="en-US" sz="1350" b="1" dirty="0"/>
              <a:t>转发</a:t>
            </a:r>
          </a:p>
        </p:txBody>
      </p:sp>
      <p:sp>
        <p:nvSpPr>
          <p:cNvPr id="76" name="文本框 75">
            <a:extLst>
              <a:ext uri="{FF2B5EF4-FFF2-40B4-BE49-F238E27FC236}">
                <a16:creationId xmlns:a16="http://schemas.microsoft.com/office/drawing/2014/main" id="{66DF3E19-2B11-4F52-B7E6-A2D39C2CD044}"/>
              </a:ext>
            </a:extLst>
          </p:cNvPr>
          <p:cNvSpPr txBox="1"/>
          <p:nvPr/>
        </p:nvSpPr>
        <p:spPr>
          <a:xfrm>
            <a:off x="7963469" y="1992682"/>
            <a:ext cx="832100" cy="300082"/>
          </a:xfrm>
          <a:prstGeom prst="rect">
            <a:avLst/>
          </a:prstGeom>
          <a:noFill/>
        </p:spPr>
        <p:txBody>
          <a:bodyPr wrap="square">
            <a:spAutoFit/>
          </a:bodyPr>
          <a:lstStyle/>
          <a:p>
            <a:r>
              <a:rPr lang="zh-CN" altLang="en-US" sz="1350" b="1" dirty="0"/>
              <a:t>（明确）</a:t>
            </a:r>
          </a:p>
        </p:txBody>
      </p:sp>
      <p:sp>
        <p:nvSpPr>
          <p:cNvPr id="123" name="文本框 122">
            <a:extLst>
              <a:ext uri="{FF2B5EF4-FFF2-40B4-BE49-F238E27FC236}">
                <a16:creationId xmlns:a16="http://schemas.microsoft.com/office/drawing/2014/main" id="{CBD7C62D-51BF-4B6A-BAB0-A1AF2FD59905}"/>
              </a:ext>
            </a:extLst>
          </p:cNvPr>
          <p:cNvSpPr txBox="1"/>
          <p:nvPr/>
        </p:nvSpPr>
        <p:spPr>
          <a:xfrm>
            <a:off x="5795197" y="2288859"/>
            <a:ext cx="646681" cy="323165"/>
          </a:xfrm>
          <a:prstGeom prst="rect">
            <a:avLst/>
          </a:prstGeom>
          <a:noFill/>
        </p:spPr>
        <p:txBody>
          <a:bodyPr wrap="square">
            <a:spAutoFit/>
          </a:bodyPr>
          <a:lstStyle/>
          <a:p>
            <a:pPr algn="ctr"/>
            <a:r>
              <a:rPr lang="en-US" altLang="zh-CN" sz="1500" b="1" dirty="0">
                <a:latin typeface="+mn-ea"/>
              </a:rPr>
              <a:t>C→</a:t>
            </a:r>
            <a:r>
              <a:rPr lang="en-US" altLang="zh-CN" sz="1500" b="1" dirty="0"/>
              <a:t>A</a:t>
            </a:r>
            <a:endParaRPr lang="zh-CN" altLang="en-US" sz="1500" b="1" dirty="0"/>
          </a:p>
        </p:txBody>
      </p:sp>
      <p:sp>
        <p:nvSpPr>
          <p:cNvPr id="124" name="文本框 123">
            <a:extLst>
              <a:ext uri="{FF2B5EF4-FFF2-40B4-BE49-F238E27FC236}">
                <a16:creationId xmlns:a16="http://schemas.microsoft.com/office/drawing/2014/main" id="{EC1F2EA5-2023-44FD-8DFB-21F97403A8AF}"/>
              </a:ext>
            </a:extLst>
          </p:cNvPr>
          <p:cNvSpPr txBox="1"/>
          <p:nvPr/>
        </p:nvSpPr>
        <p:spPr>
          <a:xfrm>
            <a:off x="7123820" y="2288258"/>
            <a:ext cx="588893" cy="300082"/>
          </a:xfrm>
          <a:prstGeom prst="rect">
            <a:avLst/>
          </a:prstGeom>
          <a:noFill/>
        </p:spPr>
        <p:txBody>
          <a:bodyPr wrap="square">
            <a:spAutoFit/>
          </a:bodyPr>
          <a:lstStyle/>
          <a:p>
            <a:r>
              <a:rPr lang="zh-CN" altLang="en-US" sz="1350" b="1" dirty="0"/>
              <a:t>登记</a:t>
            </a:r>
          </a:p>
        </p:txBody>
      </p:sp>
      <p:sp>
        <p:nvSpPr>
          <p:cNvPr id="88" name="文本框 87">
            <a:extLst>
              <a:ext uri="{FF2B5EF4-FFF2-40B4-BE49-F238E27FC236}">
                <a16:creationId xmlns:a16="http://schemas.microsoft.com/office/drawing/2014/main" id="{BFDD4101-758B-4E3B-A7DD-69C2D1108EBC}"/>
              </a:ext>
            </a:extLst>
          </p:cNvPr>
          <p:cNvSpPr txBox="1"/>
          <p:nvPr/>
        </p:nvSpPr>
        <p:spPr>
          <a:xfrm>
            <a:off x="7658551" y="2283772"/>
            <a:ext cx="588893" cy="300082"/>
          </a:xfrm>
          <a:prstGeom prst="rect">
            <a:avLst/>
          </a:prstGeom>
          <a:noFill/>
        </p:spPr>
        <p:txBody>
          <a:bodyPr wrap="square">
            <a:spAutoFit/>
          </a:bodyPr>
          <a:lstStyle/>
          <a:p>
            <a:r>
              <a:rPr lang="zh-CN" altLang="en-US" sz="1350" b="1" dirty="0"/>
              <a:t>丢弃</a:t>
            </a:r>
          </a:p>
        </p:txBody>
      </p:sp>
      <p:grpSp>
        <p:nvGrpSpPr>
          <p:cNvPr id="10" name="组合 9">
            <a:extLst>
              <a:ext uri="{FF2B5EF4-FFF2-40B4-BE49-F238E27FC236}">
                <a16:creationId xmlns:a16="http://schemas.microsoft.com/office/drawing/2014/main" id="{895B51A2-03F5-4CB4-A87C-CA40CB835026}"/>
              </a:ext>
            </a:extLst>
          </p:cNvPr>
          <p:cNvGrpSpPr/>
          <p:nvPr/>
        </p:nvGrpSpPr>
        <p:grpSpPr>
          <a:xfrm>
            <a:off x="5899247" y="2514930"/>
            <a:ext cx="2206846" cy="361290"/>
            <a:chOff x="7865661" y="3353240"/>
            <a:chExt cx="2942461" cy="481720"/>
          </a:xfrm>
        </p:grpSpPr>
        <p:sp>
          <p:nvSpPr>
            <p:cNvPr id="9" name="文本框 8">
              <a:extLst>
                <a:ext uri="{FF2B5EF4-FFF2-40B4-BE49-F238E27FC236}">
                  <a16:creationId xmlns:a16="http://schemas.microsoft.com/office/drawing/2014/main" id="{02E6F571-BB69-4F39-8390-3D7EBB11C0A8}"/>
                </a:ext>
              </a:extLst>
            </p:cNvPr>
            <p:cNvSpPr txBox="1"/>
            <p:nvPr/>
          </p:nvSpPr>
          <p:spPr>
            <a:xfrm>
              <a:off x="7865661" y="3353240"/>
              <a:ext cx="523220" cy="481720"/>
            </a:xfrm>
            <a:prstGeom prst="rect">
              <a:avLst/>
            </a:prstGeom>
            <a:noFill/>
          </p:spPr>
          <p:txBody>
            <a:bodyPr vert="eaVert"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D487B69F-0327-4B96-AB45-1776C17D88F9}"/>
                </a:ext>
              </a:extLst>
            </p:cNvPr>
            <p:cNvSpPr txBox="1"/>
            <p:nvPr/>
          </p:nvSpPr>
          <p:spPr>
            <a:xfrm>
              <a:off x="9584671" y="3353240"/>
              <a:ext cx="523220" cy="481720"/>
            </a:xfrm>
            <a:prstGeom prst="rect">
              <a:avLst/>
            </a:prstGeom>
            <a:noFill/>
          </p:spPr>
          <p:txBody>
            <a:bodyPr vert="eaVert"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6F5CB79C-019D-47B4-AAB1-490B7D4E706A}"/>
                </a:ext>
              </a:extLst>
            </p:cNvPr>
            <p:cNvSpPr txBox="1"/>
            <p:nvPr/>
          </p:nvSpPr>
          <p:spPr>
            <a:xfrm>
              <a:off x="10284902" y="3353240"/>
              <a:ext cx="523220" cy="481720"/>
            </a:xfrm>
            <a:prstGeom prst="rect">
              <a:avLst/>
            </a:prstGeom>
            <a:noFill/>
          </p:spPr>
          <p:txBody>
            <a:bodyPr vert="eaVert" wrap="square" rtlCol="0">
              <a:spAutoFit/>
            </a:bodyPr>
            <a:lstStyle/>
            <a:p>
              <a:pPr algn="ctr"/>
              <a:r>
                <a:rPr lang="en-US" altLang="zh-CN" sz="1350" b="1" dirty="0">
                  <a:latin typeface="宋体" panose="02010600030101010101" pitchFamily="2" charset="-122"/>
                  <a:ea typeface="宋体" panose="02010600030101010101" pitchFamily="2" charset="-122"/>
                </a:rPr>
                <a:t>…</a:t>
              </a:r>
              <a:endParaRPr lang="zh-CN" altLang="en-US" sz="1350" b="1" dirty="0">
                <a:latin typeface="宋体" panose="02010600030101010101" pitchFamily="2" charset="-122"/>
                <a:ea typeface="宋体" panose="02010600030101010101" pitchFamily="2" charset="-122"/>
              </a:endParaRPr>
            </a:p>
          </p:txBody>
        </p:sp>
      </p:grpSp>
      <p:graphicFrame>
        <p:nvGraphicFramePr>
          <p:cNvPr id="11" name="表格 10">
            <a:extLst>
              <a:ext uri="{FF2B5EF4-FFF2-40B4-BE49-F238E27FC236}">
                <a16:creationId xmlns:a16="http://schemas.microsoft.com/office/drawing/2014/main" id="{4BEB6A76-4A82-4607-98F6-727158E95988}"/>
              </a:ext>
            </a:extLst>
          </p:cNvPr>
          <p:cNvGraphicFramePr>
            <a:graphicFrameLocks noGrp="1"/>
          </p:cNvGraphicFramePr>
          <p:nvPr/>
        </p:nvGraphicFramePr>
        <p:xfrm>
          <a:off x="2212528" y="2183977"/>
          <a:ext cx="1333106" cy="640080"/>
        </p:xfrm>
        <a:graphic>
          <a:graphicData uri="http://schemas.openxmlformats.org/drawingml/2006/table">
            <a:tbl>
              <a:tblPr firstRow="1" bandRow="1">
                <a:tableStyleId>{5C22544A-7EE6-4342-B048-85BDC9FD1C3A}</a:tableStyleId>
              </a:tblPr>
              <a:tblGrid>
                <a:gridCol w="666553">
                  <a:extLst>
                    <a:ext uri="{9D8B030D-6E8A-4147-A177-3AD203B41FA5}">
                      <a16:colId xmlns:a16="http://schemas.microsoft.com/office/drawing/2014/main" val="798694314"/>
                    </a:ext>
                  </a:extLst>
                </a:gridCol>
                <a:gridCol w="666553">
                  <a:extLst>
                    <a:ext uri="{9D8B030D-6E8A-4147-A177-3AD203B41FA5}">
                      <a16:colId xmlns:a16="http://schemas.microsoft.com/office/drawing/2014/main" val="1447129998"/>
                    </a:ext>
                  </a:extLst>
                </a:gridCol>
              </a:tblGrid>
              <a:tr h="205740">
                <a:tc>
                  <a:txBody>
                    <a:bodyPr/>
                    <a:lstStyle/>
                    <a:p>
                      <a:pPr algn="ctr"/>
                      <a:r>
                        <a:rPr lang="en-US" altLang="zh-CN" sz="1400" b="1" dirty="0">
                          <a:solidFill>
                            <a:schemeClr val="tx1"/>
                          </a:solidFill>
                        </a:rPr>
                        <a:t>B</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7298318"/>
                  </a:ext>
                </a:extLst>
              </a:tr>
              <a:tr h="205740">
                <a:tc>
                  <a:txBody>
                    <a:bodyPr/>
                    <a:lstStyle/>
                    <a:p>
                      <a:pPr algn="ctr"/>
                      <a:r>
                        <a:rPr lang="en-US" altLang="zh-CN" sz="1400" b="1" dirty="0">
                          <a:solidFill>
                            <a:schemeClr val="tx1"/>
                          </a:solidFill>
                        </a:rPr>
                        <a:t>E</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3040283"/>
                  </a:ext>
                </a:extLst>
              </a:tr>
              <a:tr h="205740">
                <a:tc>
                  <a:txBody>
                    <a:bodyPr/>
                    <a:lstStyle/>
                    <a:p>
                      <a:pPr algn="ctr"/>
                      <a:r>
                        <a:rPr lang="en-US" altLang="zh-CN" sz="1400" b="1" dirty="0">
                          <a:solidFill>
                            <a:schemeClr val="tx1"/>
                          </a:solidFill>
                        </a:rPr>
                        <a:t>F</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4049331"/>
                  </a:ext>
                </a:extLst>
              </a:tr>
            </a:tbl>
          </a:graphicData>
        </a:graphic>
      </p:graphicFrame>
    </p:spTree>
    <p:custDataLst>
      <p:tags r:id="rId1"/>
    </p:custDataLst>
    <p:extLst>
      <p:ext uri="{BB962C8B-B14F-4D97-AF65-F5344CB8AC3E}">
        <p14:creationId xmlns:p14="http://schemas.microsoft.com/office/powerpoint/2010/main" val="9183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透明网桥的自学习和转发帧的流程</a:t>
            </a:r>
            <a:endParaRPr lang="en-US" altLang="zh-CN" sz="1500" b="1" dirty="0">
              <a:latin typeface="Arial Narrow" panose="020B0606020202030204" pitchFamily="34" charset="0"/>
            </a:endParaRPr>
          </a:p>
        </p:txBody>
      </p:sp>
      <p:sp>
        <p:nvSpPr>
          <p:cNvPr id="65" name="文本框 64">
            <a:extLst>
              <a:ext uri="{FF2B5EF4-FFF2-40B4-BE49-F238E27FC236}">
                <a16:creationId xmlns:a16="http://schemas.microsoft.com/office/drawing/2014/main" id="{0A37B109-721D-47E1-A7A3-39A7812C3CC5}"/>
              </a:ext>
            </a:extLst>
          </p:cNvPr>
          <p:cNvSpPr txBox="1"/>
          <p:nvPr/>
        </p:nvSpPr>
        <p:spPr>
          <a:xfrm>
            <a:off x="699830" y="1020947"/>
            <a:ext cx="368627" cy="323165"/>
          </a:xfrm>
          <a:prstGeom prst="rect">
            <a:avLst/>
          </a:prstGeom>
          <a:noFill/>
        </p:spPr>
        <p:txBody>
          <a:bodyPr wrap="square">
            <a:spAutoFit/>
          </a:bodyPr>
          <a:lstStyle/>
          <a:p>
            <a:r>
              <a:rPr lang="zh-CN" altLang="en-US" sz="1500" dirty="0"/>
              <a:t>❶</a:t>
            </a:r>
          </a:p>
        </p:txBody>
      </p:sp>
      <p:sp>
        <p:nvSpPr>
          <p:cNvPr id="66" name="íşlïḍè">
            <a:extLst>
              <a:ext uri="{FF2B5EF4-FFF2-40B4-BE49-F238E27FC236}">
                <a16:creationId xmlns:a16="http://schemas.microsoft.com/office/drawing/2014/main" id="{07768FF8-FD27-496C-A990-0AC3897CEE68}"/>
              </a:ext>
            </a:extLst>
          </p:cNvPr>
          <p:cNvSpPr txBox="1"/>
          <p:nvPr/>
        </p:nvSpPr>
        <p:spPr>
          <a:xfrm>
            <a:off x="1030395" y="1020946"/>
            <a:ext cx="788500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网桥收到帧后进行</a:t>
            </a:r>
            <a:r>
              <a:rPr lang="zh-CN" altLang="en-US" sz="1350" b="1" dirty="0">
                <a:solidFill>
                  <a:schemeClr val="accent1">
                    <a:lumMod val="75000"/>
                  </a:schemeClr>
                </a:solidFill>
                <a:latin typeface="Arial Narrow" panose="020B0606020202030204" pitchFamily="34" charset="0"/>
              </a:rPr>
              <a:t>登记（即自学习）</a:t>
            </a:r>
            <a:r>
              <a:rPr lang="zh-CN" altLang="en-US" sz="1350" b="1" dirty="0">
                <a:latin typeface="Arial Narrow" panose="020B0606020202030204" pitchFamily="34" charset="0"/>
              </a:rPr>
              <a:t>，登记的内容为帧的</a:t>
            </a:r>
            <a:r>
              <a:rPr lang="zh-CN" altLang="en-US" sz="1350" b="1" dirty="0">
                <a:solidFill>
                  <a:schemeClr val="accent1">
                    <a:lumMod val="75000"/>
                  </a:schemeClr>
                </a:solidFill>
                <a:latin typeface="Arial Narrow" panose="020B0606020202030204" pitchFamily="34" charset="0"/>
              </a:rPr>
              <a:t>源</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和进入网桥的</a:t>
            </a:r>
            <a:r>
              <a:rPr lang="zh-CN" altLang="en-US" sz="1350" b="1" dirty="0">
                <a:solidFill>
                  <a:schemeClr val="accent1">
                    <a:lumMod val="75000"/>
                  </a:schemeClr>
                </a:solidFill>
                <a:latin typeface="Arial Narrow" panose="020B0606020202030204" pitchFamily="34" charset="0"/>
              </a:rPr>
              <a:t>接口号</a:t>
            </a:r>
            <a:r>
              <a:rPr lang="zh-CN" altLang="en-US" sz="1350" b="1" dirty="0">
                <a:latin typeface="Arial Narrow" panose="020B0606020202030204" pitchFamily="34" charset="0"/>
              </a:rPr>
              <a:t>。</a:t>
            </a:r>
          </a:p>
        </p:txBody>
      </p:sp>
      <p:sp>
        <p:nvSpPr>
          <p:cNvPr id="68" name="文本框 67">
            <a:extLst>
              <a:ext uri="{FF2B5EF4-FFF2-40B4-BE49-F238E27FC236}">
                <a16:creationId xmlns:a16="http://schemas.microsoft.com/office/drawing/2014/main" id="{D7B39427-C53F-468F-B116-1B8AAB10B7CF}"/>
              </a:ext>
            </a:extLst>
          </p:cNvPr>
          <p:cNvSpPr txBox="1"/>
          <p:nvPr/>
        </p:nvSpPr>
        <p:spPr>
          <a:xfrm>
            <a:off x="699830" y="1344865"/>
            <a:ext cx="368627" cy="323165"/>
          </a:xfrm>
          <a:prstGeom prst="rect">
            <a:avLst/>
          </a:prstGeom>
          <a:noFill/>
        </p:spPr>
        <p:txBody>
          <a:bodyPr wrap="square">
            <a:spAutoFit/>
          </a:bodyPr>
          <a:lstStyle/>
          <a:p>
            <a:r>
              <a:rPr lang="zh-CN" altLang="en-US" sz="1500" dirty="0"/>
              <a:t>❷</a:t>
            </a:r>
          </a:p>
        </p:txBody>
      </p:sp>
      <p:sp>
        <p:nvSpPr>
          <p:cNvPr id="69" name="íşlïḍè">
            <a:extLst>
              <a:ext uri="{FF2B5EF4-FFF2-40B4-BE49-F238E27FC236}">
                <a16:creationId xmlns:a16="http://schemas.microsoft.com/office/drawing/2014/main" id="{60062275-DCCD-4F5C-94B4-34290B79844C}"/>
              </a:ext>
            </a:extLst>
          </p:cNvPr>
          <p:cNvSpPr txBox="1"/>
          <p:nvPr/>
        </p:nvSpPr>
        <p:spPr>
          <a:xfrm>
            <a:off x="1030395" y="1344865"/>
            <a:ext cx="788500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网桥根据帧的</a:t>
            </a:r>
            <a:r>
              <a:rPr lang="zh-CN" altLang="en-US" sz="1350" b="1" dirty="0">
                <a:solidFill>
                  <a:schemeClr val="accent1">
                    <a:lumMod val="75000"/>
                  </a:schemeClr>
                </a:solidFill>
                <a:latin typeface="Arial Narrow" panose="020B0606020202030204" pitchFamily="34" charset="0"/>
              </a:rPr>
              <a:t>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和网桥的</a:t>
            </a:r>
            <a:r>
              <a:rPr lang="zh-CN" altLang="en-US" sz="1350" b="1" dirty="0">
                <a:solidFill>
                  <a:schemeClr val="accent1">
                    <a:lumMod val="75000"/>
                  </a:schemeClr>
                </a:solidFill>
                <a:latin typeface="Arial Narrow" panose="020B0606020202030204" pitchFamily="34" charset="0"/>
              </a:rPr>
              <a:t>转发表</a:t>
            </a:r>
            <a:r>
              <a:rPr lang="zh-CN" altLang="en-US" sz="1350" b="1" dirty="0">
                <a:latin typeface="Arial Narrow" panose="020B0606020202030204" pitchFamily="34" charset="0"/>
              </a:rPr>
              <a:t>对帧进行</a:t>
            </a:r>
            <a:r>
              <a:rPr lang="zh-CN" altLang="en-US" sz="1350" b="1" dirty="0">
                <a:solidFill>
                  <a:schemeClr val="accent1">
                    <a:lumMod val="75000"/>
                  </a:schemeClr>
                </a:solidFill>
                <a:latin typeface="Arial Narrow" panose="020B0606020202030204" pitchFamily="34" charset="0"/>
              </a:rPr>
              <a:t>转发</a:t>
            </a:r>
            <a:r>
              <a:rPr lang="zh-CN" altLang="en-US" sz="1350" b="1" dirty="0">
                <a:latin typeface="Arial Narrow" panose="020B0606020202030204" pitchFamily="34" charset="0"/>
              </a:rPr>
              <a:t>，包含以下三种情况：</a:t>
            </a:r>
          </a:p>
        </p:txBody>
      </p:sp>
      <p:sp>
        <p:nvSpPr>
          <p:cNvPr id="70" name="文本框 69">
            <a:extLst>
              <a:ext uri="{FF2B5EF4-FFF2-40B4-BE49-F238E27FC236}">
                <a16:creationId xmlns:a16="http://schemas.microsoft.com/office/drawing/2014/main" id="{891FEA40-B643-4CED-A0DF-7F4544CB748F}"/>
              </a:ext>
            </a:extLst>
          </p:cNvPr>
          <p:cNvSpPr txBox="1"/>
          <p:nvPr/>
        </p:nvSpPr>
        <p:spPr>
          <a:xfrm>
            <a:off x="1030395" y="1668783"/>
            <a:ext cx="251753" cy="323165"/>
          </a:xfrm>
          <a:prstGeom prst="rect">
            <a:avLst/>
          </a:prstGeom>
          <a:noFill/>
        </p:spPr>
        <p:txBody>
          <a:bodyPr wrap="square">
            <a:spAutoFit/>
          </a:bodyPr>
          <a:lstStyle/>
          <a:p>
            <a:r>
              <a:rPr lang="zh-CN" altLang="en-US" sz="1500" dirty="0"/>
              <a:t>●</a:t>
            </a:r>
          </a:p>
        </p:txBody>
      </p:sp>
      <p:sp>
        <p:nvSpPr>
          <p:cNvPr id="71" name="íşlïḍè">
            <a:extLst>
              <a:ext uri="{FF2B5EF4-FFF2-40B4-BE49-F238E27FC236}">
                <a16:creationId xmlns:a16="http://schemas.microsoft.com/office/drawing/2014/main" id="{078C79EE-307C-4C8D-B588-98DFBB500EED}"/>
              </a:ext>
            </a:extLst>
          </p:cNvPr>
          <p:cNvSpPr txBox="1"/>
          <p:nvPr/>
        </p:nvSpPr>
        <p:spPr>
          <a:xfrm>
            <a:off x="1258995" y="1668783"/>
            <a:ext cx="4498766" cy="300083"/>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明确转发</a:t>
            </a:r>
            <a:r>
              <a:rPr lang="zh-CN" altLang="en-US" sz="1350" b="1" dirty="0">
                <a:latin typeface="Arial Narrow" panose="020B0606020202030204" pitchFamily="34" charset="0"/>
              </a:rPr>
              <a:t>：网桥知道应当从哪个接口转发帧。</a:t>
            </a:r>
          </a:p>
        </p:txBody>
      </p:sp>
      <p:sp>
        <p:nvSpPr>
          <p:cNvPr id="72" name="文本框 71">
            <a:extLst>
              <a:ext uri="{FF2B5EF4-FFF2-40B4-BE49-F238E27FC236}">
                <a16:creationId xmlns:a16="http://schemas.microsoft.com/office/drawing/2014/main" id="{8FA4D821-51BA-440A-B215-2DDB0C4AAC47}"/>
              </a:ext>
            </a:extLst>
          </p:cNvPr>
          <p:cNvSpPr txBox="1"/>
          <p:nvPr/>
        </p:nvSpPr>
        <p:spPr>
          <a:xfrm>
            <a:off x="1030395" y="1992702"/>
            <a:ext cx="251753" cy="323165"/>
          </a:xfrm>
          <a:prstGeom prst="rect">
            <a:avLst/>
          </a:prstGeom>
          <a:noFill/>
        </p:spPr>
        <p:txBody>
          <a:bodyPr wrap="square">
            <a:spAutoFit/>
          </a:bodyPr>
          <a:lstStyle/>
          <a:p>
            <a:r>
              <a:rPr lang="zh-CN" altLang="en-US" sz="1500" dirty="0"/>
              <a:t>●</a:t>
            </a:r>
          </a:p>
        </p:txBody>
      </p:sp>
      <p:sp>
        <p:nvSpPr>
          <p:cNvPr id="73" name="íşlïḍè">
            <a:extLst>
              <a:ext uri="{FF2B5EF4-FFF2-40B4-BE49-F238E27FC236}">
                <a16:creationId xmlns:a16="http://schemas.microsoft.com/office/drawing/2014/main" id="{19C843D7-4EB6-4EB9-9A5D-9080300F393F}"/>
              </a:ext>
            </a:extLst>
          </p:cNvPr>
          <p:cNvSpPr txBox="1"/>
          <p:nvPr/>
        </p:nvSpPr>
        <p:spPr>
          <a:xfrm>
            <a:off x="1258995" y="1992701"/>
            <a:ext cx="7656406" cy="526869"/>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盲目转发</a:t>
            </a:r>
            <a:r>
              <a:rPr lang="zh-CN" altLang="en-US" sz="1350" b="1" dirty="0">
                <a:latin typeface="Arial Narrow" panose="020B0606020202030204" pitchFamily="34" charset="0"/>
              </a:rPr>
              <a:t>：网桥不知道应当从哪个接口转发帧，只能将其通过除进入网桥的接口外的其他所有接口</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转发。</a:t>
            </a:r>
          </a:p>
        </p:txBody>
      </p:sp>
      <p:sp>
        <p:nvSpPr>
          <p:cNvPr id="13" name="文本框 12">
            <a:extLst>
              <a:ext uri="{FF2B5EF4-FFF2-40B4-BE49-F238E27FC236}">
                <a16:creationId xmlns:a16="http://schemas.microsoft.com/office/drawing/2014/main" id="{2EE6A7EF-77B9-41F4-9886-129D731B3372}"/>
              </a:ext>
            </a:extLst>
          </p:cNvPr>
          <p:cNvSpPr txBox="1"/>
          <p:nvPr/>
        </p:nvSpPr>
        <p:spPr>
          <a:xfrm>
            <a:off x="1030395" y="2545534"/>
            <a:ext cx="251753" cy="323165"/>
          </a:xfrm>
          <a:prstGeom prst="rect">
            <a:avLst/>
          </a:prstGeom>
          <a:noFill/>
        </p:spPr>
        <p:txBody>
          <a:bodyPr wrap="square">
            <a:spAutoFit/>
          </a:bodyPr>
          <a:lstStyle/>
          <a:p>
            <a:r>
              <a:rPr lang="zh-CN" altLang="en-US" sz="1500" dirty="0"/>
              <a:t>●</a:t>
            </a:r>
          </a:p>
        </p:txBody>
      </p:sp>
      <p:sp>
        <p:nvSpPr>
          <p:cNvPr id="14" name="íşlïḍè">
            <a:extLst>
              <a:ext uri="{FF2B5EF4-FFF2-40B4-BE49-F238E27FC236}">
                <a16:creationId xmlns:a16="http://schemas.microsoft.com/office/drawing/2014/main" id="{E62FC3FC-7454-4BF1-9C7A-AF5D8394C4EE}"/>
              </a:ext>
            </a:extLst>
          </p:cNvPr>
          <p:cNvSpPr txBox="1"/>
          <p:nvPr/>
        </p:nvSpPr>
        <p:spPr>
          <a:xfrm>
            <a:off x="1258995" y="2545534"/>
            <a:ext cx="7656406" cy="300083"/>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丢         弃</a:t>
            </a:r>
            <a:r>
              <a:rPr lang="zh-CN" altLang="en-US" sz="1350" b="1" dirty="0">
                <a:latin typeface="Arial Narrow" panose="020B0606020202030204" pitchFamily="34" charset="0"/>
              </a:rPr>
              <a:t>：网桥知道不应该转发该帧，将其丢弃。</a:t>
            </a:r>
          </a:p>
        </p:txBody>
      </p:sp>
      <p:sp>
        <p:nvSpPr>
          <p:cNvPr id="5" name="矩形 4">
            <a:extLst>
              <a:ext uri="{FF2B5EF4-FFF2-40B4-BE49-F238E27FC236}">
                <a16:creationId xmlns:a16="http://schemas.microsoft.com/office/drawing/2014/main" id="{A0A8919D-22EF-46CA-B389-7819839EF2A4}"/>
              </a:ext>
            </a:extLst>
          </p:cNvPr>
          <p:cNvSpPr/>
          <p:nvPr/>
        </p:nvSpPr>
        <p:spPr>
          <a:xfrm>
            <a:off x="699830" y="2940553"/>
            <a:ext cx="7997711" cy="1888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t>请同学们注意：</a:t>
            </a:r>
            <a:endParaRPr lang="en-US" altLang="zh-CN" sz="1350" b="1" dirty="0"/>
          </a:p>
          <a:p>
            <a:pPr>
              <a:lnSpc>
                <a:spcPct val="150000"/>
              </a:lnSpc>
            </a:pPr>
            <a:r>
              <a:rPr lang="zh-CN" altLang="en-US" sz="1350" b="1" dirty="0"/>
              <a:t>（</a:t>
            </a:r>
            <a:r>
              <a:rPr lang="en-US" altLang="zh-CN" sz="1350" b="1" dirty="0"/>
              <a:t>1</a:t>
            </a:r>
            <a:r>
              <a:rPr lang="zh-CN" altLang="en-US" sz="1350" b="1" dirty="0"/>
              <a:t>）如果网桥收到有</a:t>
            </a:r>
            <a:r>
              <a:rPr lang="zh-CN" altLang="en-US" sz="1350" b="1" dirty="0">
                <a:solidFill>
                  <a:schemeClr val="tx1"/>
                </a:solidFill>
                <a:highlight>
                  <a:srgbClr val="F4B919"/>
                </a:highlight>
              </a:rPr>
              <a:t>误码的帧</a:t>
            </a:r>
            <a:r>
              <a:rPr lang="zh-CN" altLang="en-US" sz="1350" b="1" dirty="0"/>
              <a:t>则直接</a:t>
            </a:r>
            <a:r>
              <a:rPr lang="zh-CN" altLang="en-US" sz="1350" b="1" dirty="0">
                <a:solidFill>
                  <a:schemeClr val="tx1"/>
                </a:solidFill>
                <a:highlight>
                  <a:srgbClr val="F4B919"/>
                </a:highlight>
              </a:rPr>
              <a:t>丢弃</a:t>
            </a:r>
            <a:r>
              <a:rPr lang="zh-CN" altLang="en-US" sz="1350" b="1" dirty="0"/>
              <a:t>。</a:t>
            </a:r>
            <a:endParaRPr lang="en-US" altLang="zh-CN" sz="1350" b="1" dirty="0"/>
          </a:p>
          <a:p>
            <a:pPr>
              <a:lnSpc>
                <a:spcPct val="150000"/>
              </a:lnSpc>
            </a:pPr>
            <a:r>
              <a:rPr lang="zh-CN" altLang="en-US" sz="1350" b="1" dirty="0"/>
              <a:t>（</a:t>
            </a:r>
            <a:r>
              <a:rPr lang="en-US" altLang="zh-CN" sz="1350" b="1" dirty="0"/>
              <a:t>2</a:t>
            </a:r>
            <a:r>
              <a:rPr lang="zh-CN" altLang="en-US" sz="1350" b="1" dirty="0"/>
              <a:t>）如果网桥收到一个无误码的</a:t>
            </a:r>
            <a:r>
              <a:rPr lang="zh-CN" altLang="en-US" sz="1350" b="1" dirty="0">
                <a:solidFill>
                  <a:schemeClr val="tx1"/>
                </a:solidFill>
                <a:highlight>
                  <a:srgbClr val="F4B919"/>
                </a:highlight>
              </a:rPr>
              <a:t>广播帧</a:t>
            </a:r>
            <a:r>
              <a:rPr lang="zh-CN" altLang="en-US" sz="1350" b="1" dirty="0"/>
              <a:t>，则不用进行查表，而是直接从除接收该广播帧的接口的</a:t>
            </a:r>
            <a:r>
              <a:rPr lang="zh-CN" altLang="en-US" sz="1350" b="1" dirty="0">
                <a:solidFill>
                  <a:schemeClr val="tx1"/>
                </a:solidFill>
                <a:highlight>
                  <a:srgbClr val="F4B919"/>
                </a:highlight>
              </a:rPr>
              <a:t>其他接口转发</a:t>
            </a:r>
            <a:r>
              <a:rPr lang="zh-CN" altLang="en-US" sz="1350" b="1" dirty="0"/>
              <a:t>该广播帧。</a:t>
            </a:r>
            <a:endParaRPr lang="en-US" altLang="zh-CN" sz="1350" b="1" dirty="0"/>
          </a:p>
          <a:p>
            <a:pPr>
              <a:lnSpc>
                <a:spcPct val="150000"/>
              </a:lnSpc>
            </a:pPr>
            <a:r>
              <a:rPr lang="zh-CN" altLang="en-US" sz="1350" b="1" dirty="0"/>
              <a:t>（</a:t>
            </a:r>
            <a:r>
              <a:rPr lang="en-US" altLang="zh-CN" sz="1350" b="1" dirty="0"/>
              <a:t>3</a:t>
            </a:r>
            <a:r>
              <a:rPr lang="zh-CN" altLang="en-US" sz="1350" b="1" dirty="0"/>
              <a:t>）转发表中的每条记录都有其</a:t>
            </a:r>
            <a:r>
              <a:rPr lang="zh-CN" altLang="en-US" sz="1350" b="1" dirty="0">
                <a:solidFill>
                  <a:schemeClr val="tx1"/>
                </a:solidFill>
                <a:highlight>
                  <a:srgbClr val="F4B919"/>
                </a:highlight>
              </a:rPr>
              <a:t>有效时间，到期自动删除</a:t>
            </a:r>
            <a:r>
              <a:rPr lang="zh-CN" altLang="en-US" sz="1350" b="1" dirty="0"/>
              <a:t>！这是因为各站点的</a:t>
            </a:r>
            <a:r>
              <a:rPr lang="en-US" altLang="zh-CN" sz="1350" b="1" dirty="0"/>
              <a:t>MAC</a:t>
            </a:r>
            <a:r>
              <a:rPr lang="zh-CN" altLang="en-US" sz="1350" b="1" dirty="0"/>
              <a:t>地址与网桥接口的对应关系并不是永久性的，例如某个站点更换了网卡，其</a:t>
            </a:r>
            <a:r>
              <a:rPr lang="en-US" altLang="zh-CN" sz="1350" b="1" dirty="0"/>
              <a:t>MAC</a:t>
            </a:r>
            <a:r>
              <a:rPr lang="zh-CN" altLang="en-US" sz="1350" b="1" dirty="0"/>
              <a:t>地址就会改变。</a:t>
            </a:r>
          </a:p>
        </p:txBody>
      </p:sp>
    </p:spTree>
    <p:custDataLst>
      <p:tags r:id="rId1"/>
    </p:custDataLst>
    <p:extLst>
      <p:ext uri="{BB962C8B-B14F-4D97-AF65-F5344CB8AC3E}">
        <p14:creationId xmlns:p14="http://schemas.microsoft.com/office/powerpoint/2010/main" val="333333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p:cTn id="27" dur="500" fill="hold"/>
                                        <p:tgtEl>
                                          <p:spTgt spid="70"/>
                                        </p:tgtEl>
                                        <p:attrNameLst>
                                          <p:attrName>ppt_w</p:attrName>
                                        </p:attrNameLst>
                                      </p:cBhvr>
                                      <p:tavLst>
                                        <p:tav tm="0">
                                          <p:val>
                                            <p:fltVal val="0"/>
                                          </p:val>
                                        </p:tav>
                                        <p:tav tm="100000">
                                          <p:val>
                                            <p:strVal val="#ppt_w"/>
                                          </p:val>
                                        </p:tav>
                                      </p:tavLst>
                                    </p:anim>
                                    <p:anim calcmode="lin" valueType="num">
                                      <p:cBhvr>
                                        <p:cTn id="28" dur="500" fill="hold"/>
                                        <p:tgtEl>
                                          <p:spTgt spid="70"/>
                                        </p:tgtEl>
                                        <p:attrNameLst>
                                          <p:attrName>ppt_h</p:attrName>
                                        </p:attrNameLst>
                                      </p:cBhvr>
                                      <p:tavLst>
                                        <p:tav tm="0">
                                          <p:val>
                                            <p:fltVal val="0"/>
                                          </p:val>
                                        </p:tav>
                                        <p:tav tm="100000">
                                          <p:val>
                                            <p:strVal val="#ppt_h"/>
                                          </p:val>
                                        </p:tav>
                                      </p:tavLst>
                                    </p:anim>
                                    <p:animEffect transition="in" filter="fade">
                                      <p:cBhvr>
                                        <p:cTn id="29" dur="500"/>
                                        <p:tgtEl>
                                          <p:spTgt spid="70"/>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p:cTn id="37" dur="500" fill="hold"/>
                                        <p:tgtEl>
                                          <p:spTgt spid="72"/>
                                        </p:tgtEl>
                                        <p:attrNameLst>
                                          <p:attrName>ppt_w</p:attrName>
                                        </p:attrNameLst>
                                      </p:cBhvr>
                                      <p:tavLst>
                                        <p:tav tm="0">
                                          <p:val>
                                            <p:fltVal val="0"/>
                                          </p:val>
                                        </p:tav>
                                        <p:tav tm="100000">
                                          <p:val>
                                            <p:strVal val="#ppt_w"/>
                                          </p:val>
                                        </p:tav>
                                      </p:tavLst>
                                    </p:anim>
                                    <p:anim calcmode="lin" valueType="num">
                                      <p:cBhvr>
                                        <p:cTn id="38" dur="500" fill="hold"/>
                                        <p:tgtEl>
                                          <p:spTgt spid="72"/>
                                        </p:tgtEl>
                                        <p:attrNameLst>
                                          <p:attrName>ppt_h</p:attrName>
                                        </p:attrNameLst>
                                      </p:cBhvr>
                                      <p:tavLst>
                                        <p:tav tm="0">
                                          <p:val>
                                            <p:fltVal val="0"/>
                                          </p:val>
                                        </p:tav>
                                        <p:tav tm="100000">
                                          <p:val>
                                            <p:strVal val="#ppt_h"/>
                                          </p:val>
                                        </p:tav>
                                      </p:tavLst>
                                    </p:anim>
                                    <p:animEffect transition="in" filter="fade">
                                      <p:cBhvr>
                                        <p:cTn id="39" dur="500"/>
                                        <p:tgtEl>
                                          <p:spTgt spid="72"/>
                                        </p:tgtEl>
                                      </p:cBhvr>
                                    </p:animEffect>
                                  </p:childTnLst>
                                </p:cTn>
                              </p:par>
                            </p:childTnLst>
                          </p:cTn>
                        </p:par>
                        <p:par>
                          <p:cTn id="40" fill="hold">
                            <p:stCondLst>
                              <p:cond delay="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1000" fill="hold"/>
                                        <p:tgtEl>
                                          <p:spTgt spid="5"/>
                                        </p:tgtEl>
                                        <p:attrNameLst>
                                          <p:attrName>ppt_w</p:attrName>
                                        </p:attrNameLst>
                                      </p:cBhvr>
                                      <p:tavLst>
                                        <p:tav tm="0">
                                          <p:val>
                                            <p:fltVal val="0"/>
                                          </p:val>
                                        </p:tav>
                                        <p:tav tm="100000">
                                          <p:val>
                                            <p:strVal val="#ppt_w"/>
                                          </p:val>
                                        </p:tav>
                                      </p:tavLst>
                                    </p:anim>
                                    <p:anim calcmode="lin" valueType="num">
                                      <p:cBhvr>
                                        <p:cTn id="58" dur="1000" fill="hold"/>
                                        <p:tgtEl>
                                          <p:spTgt spid="5"/>
                                        </p:tgtEl>
                                        <p:attrNameLst>
                                          <p:attrName>ppt_h</p:attrName>
                                        </p:attrNameLst>
                                      </p:cBhvr>
                                      <p:tavLst>
                                        <p:tav tm="0">
                                          <p:val>
                                            <p:fltVal val="0"/>
                                          </p:val>
                                        </p:tav>
                                        <p:tav tm="100000">
                                          <p:val>
                                            <p:strVal val="#ppt_h"/>
                                          </p:val>
                                        </p:tav>
                                      </p:tavLst>
                                    </p:anim>
                                    <p:anim calcmode="lin" valueType="num">
                                      <p:cBhvr>
                                        <p:cTn id="5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8" grpId="0"/>
      <p:bldP spid="69" grpId="0"/>
      <p:bldP spid="70" grpId="0"/>
      <p:bldP spid="71" grpId="0"/>
      <p:bldP spid="72" grpId="0"/>
      <p:bldP spid="73" grpId="0"/>
      <p:bldP spid="13" grpId="0"/>
      <p:bldP spid="14" grpId="0"/>
      <p:bldP spid="5"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直接连接符 71">
            <a:extLst>
              <a:ext uri="{FF2B5EF4-FFF2-40B4-BE49-F238E27FC236}">
                <a16:creationId xmlns:a16="http://schemas.microsoft.com/office/drawing/2014/main" id="{33C82AC4-320C-401F-8B8B-1725AE646DCB}"/>
              </a:ext>
            </a:extLst>
          </p:cNvPr>
          <p:cNvCxnSpPr>
            <a:cxnSpLocks/>
          </p:cNvCxnSpPr>
          <p:nvPr/>
        </p:nvCxnSpPr>
        <p:spPr>
          <a:xfrm>
            <a:off x="4656484" y="3605293"/>
            <a:ext cx="109346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1729653-8264-4E65-8EB5-50A81ECAB421}"/>
              </a:ext>
            </a:extLst>
          </p:cNvPr>
          <p:cNvCxnSpPr>
            <a:cxnSpLocks/>
          </p:cNvCxnSpPr>
          <p:nvPr/>
        </p:nvCxnSpPr>
        <p:spPr>
          <a:xfrm>
            <a:off x="4656484" y="2119393"/>
            <a:ext cx="109716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7DDFF76-0B22-4D7D-8DA0-F8973D7C7478}"/>
              </a:ext>
            </a:extLst>
          </p:cNvPr>
          <p:cNvCxnSpPr>
            <a:cxnSpLocks/>
          </p:cNvCxnSpPr>
          <p:nvPr/>
        </p:nvCxnSpPr>
        <p:spPr>
          <a:xfrm>
            <a:off x="3394052" y="3605293"/>
            <a:ext cx="109346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D6BD736-A4D3-4F26-AFED-36E11F50F70B}"/>
              </a:ext>
            </a:extLst>
          </p:cNvPr>
          <p:cNvSpPr txBox="1"/>
          <p:nvPr/>
        </p:nvSpPr>
        <p:spPr>
          <a:xfrm>
            <a:off x="749939" y="561975"/>
            <a:ext cx="412292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透明网桥的生成树协议</a:t>
            </a:r>
            <a:r>
              <a:rPr lang="en-US" altLang="zh-CN" sz="1500" b="1" dirty="0">
                <a:latin typeface="Arial Narrow" panose="020B0606020202030204" pitchFamily="34" charset="0"/>
              </a:rPr>
              <a:t>STP</a:t>
            </a:r>
          </a:p>
        </p:txBody>
      </p:sp>
      <p:sp>
        <p:nvSpPr>
          <p:cNvPr id="5" name="矩形 4">
            <a:extLst>
              <a:ext uri="{FF2B5EF4-FFF2-40B4-BE49-F238E27FC236}">
                <a16:creationId xmlns:a16="http://schemas.microsoft.com/office/drawing/2014/main" id="{351FDB82-3A99-496A-AE47-C0C33BB8F65E}"/>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íşlïḍè">
            <a:extLst>
              <a:ext uri="{FF2B5EF4-FFF2-40B4-BE49-F238E27FC236}">
                <a16:creationId xmlns:a16="http://schemas.microsoft.com/office/drawing/2014/main" id="{08DDACD0-EF69-410B-A055-83570CD9FF86}"/>
              </a:ext>
            </a:extLst>
          </p:cNvPr>
          <p:cNvSpPr txBox="1"/>
          <p:nvPr/>
        </p:nvSpPr>
        <p:spPr>
          <a:xfrm>
            <a:off x="1030396" y="960790"/>
            <a:ext cx="788500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为了提高以太网的</a:t>
            </a:r>
            <a:r>
              <a:rPr lang="zh-CN" altLang="en-US" sz="1350" b="1" dirty="0">
                <a:solidFill>
                  <a:schemeClr val="accent1">
                    <a:lumMod val="75000"/>
                  </a:schemeClr>
                </a:solidFill>
                <a:latin typeface="Arial Narrow" panose="020B0606020202030204" pitchFamily="34" charset="0"/>
              </a:rPr>
              <a:t>可靠性</a:t>
            </a:r>
            <a:r>
              <a:rPr lang="zh-CN" altLang="en-US" sz="1350" b="1" dirty="0">
                <a:latin typeface="Arial Narrow" panose="020B0606020202030204" pitchFamily="34" charset="0"/>
              </a:rPr>
              <a:t>，有时需要在两个以太网之间使用多个透明网桥来提供</a:t>
            </a:r>
            <a:r>
              <a:rPr lang="zh-CN" altLang="en-US" sz="1350" b="1" dirty="0">
                <a:solidFill>
                  <a:schemeClr val="accent1">
                    <a:lumMod val="75000"/>
                  </a:schemeClr>
                </a:solidFill>
                <a:latin typeface="Arial Narrow" panose="020B0606020202030204" pitchFamily="34" charset="0"/>
              </a:rPr>
              <a:t>冗余链路</a:t>
            </a:r>
            <a:r>
              <a:rPr lang="zh-CN" altLang="en-US" sz="1350" b="1" dirty="0">
                <a:latin typeface="Arial Narrow" panose="020B0606020202030204" pitchFamily="34" charset="0"/>
              </a:rPr>
              <a:t>。</a:t>
            </a:r>
          </a:p>
        </p:txBody>
      </p:sp>
      <p:grpSp>
        <p:nvGrpSpPr>
          <p:cNvPr id="23" name="组合 22">
            <a:extLst>
              <a:ext uri="{FF2B5EF4-FFF2-40B4-BE49-F238E27FC236}">
                <a16:creationId xmlns:a16="http://schemas.microsoft.com/office/drawing/2014/main" id="{79BC633E-F62E-4696-A830-F53EDB0DC309}"/>
              </a:ext>
            </a:extLst>
          </p:cNvPr>
          <p:cNvGrpSpPr/>
          <p:nvPr/>
        </p:nvGrpSpPr>
        <p:grpSpPr>
          <a:xfrm>
            <a:off x="3221019" y="1382347"/>
            <a:ext cx="338664" cy="2831130"/>
            <a:chOff x="4294692" y="1843129"/>
            <a:chExt cx="451552" cy="3774840"/>
          </a:xfrm>
        </p:grpSpPr>
        <p:sp>
          <p:nvSpPr>
            <p:cNvPr id="7" name="矩形 6">
              <a:extLst>
                <a:ext uri="{FF2B5EF4-FFF2-40B4-BE49-F238E27FC236}">
                  <a16:creationId xmlns:a16="http://schemas.microsoft.com/office/drawing/2014/main" id="{445B6341-7928-4C91-80FE-0F3D1FAC3C4E}"/>
                </a:ext>
              </a:extLst>
            </p:cNvPr>
            <p:cNvSpPr/>
            <p:nvPr/>
          </p:nvSpPr>
          <p:spPr>
            <a:xfrm>
              <a:off x="4408635" y="2253885"/>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8CA88B63-C390-43C6-99D6-9EE3B8544F75}"/>
                </a:ext>
              </a:extLst>
            </p:cNvPr>
            <p:cNvSpPr/>
            <p:nvPr/>
          </p:nvSpPr>
          <p:spPr>
            <a:xfrm>
              <a:off x="4408635" y="5394303"/>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7" name="直接连接符 16">
              <a:extLst>
                <a:ext uri="{FF2B5EF4-FFF2-40B4-BE49-F238E27FC236}">
                  <a16:creationId xmlns:a16="http://schemas.microsoft.com/office/drawing/2014/main" id="{C2EFA156-AA67-4F16-AF45-31E2DA6135CF}"/>
                </a:ext>
              </a:extLst>
            </p:cNvPr>
            <p:cNvCxnSpPr>
              <a:cxnSpLocks/>
              <a:stCxn id="7" idx="2"/>
              <a:endCxn id="8" idx="0"/>
            </p:cNvCxnSpPr>
            <p:nvPr/>
          </p:nvCxnSpPr>
          <p:spPr>
            <a:xfrm>
              <a:off x="4520468" y="2477551"/>
              <a:ext cx="0" cy="291675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íşlïḍè">
              <a:extLst>
                <a:ext uri="{FF2B5EF4-FFF2-40B4-BE49-F238E27FC236}">
                  <a16:creationId xmlns:a16="http://schemas.microsoft.com/office/drawing/2014/main" id="{308CBDF3-F8AA-4CC6-92C7-E03B8B813211}"/>
                </a:ext>
              </a:extLst>
            </p:cNvPr>
            <p:cNvSpPr txBox="1"/>
            <p:nvPr/>
          </p:nvSpPr>
          <p:spPr>
            <a:xfrm>
              <a:off x="4294692" y="1843129"/>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E1</a:t>
              </a:r>
              <a:endParaRPr lang="zh-CN" altLang="en-US" sz="1500" b="1" dirty="0">
                <a:latin typeface="Arial Narrow" panose="020B0606020202030204" pitchFamily="34" charset="0"/>
              </a:endParaRPr>
            </a:p>
          </p:txBody>
        </p:sp>
      </p:grpSp>
      <p:grpSp>
        <p:nvGrpSpPr>
          <p:cNvPr id="24" name="组合 23">
            <a:extLst>
              <a:ext uri="{FF2B5EF4-FFF2-40B4-BE49-F238E27FC236}">
                <a16:creationId xmlns:a16="http://schemas.microsoft.com/office/drawing/2014/main" id="{8B1F8B1E-C05F-483C-AE08-DA7A267D6B12}"/>
              </a:ext>
            </a:extLst>
          </p:cNvPr>
          <p:cNvGrpSpPr/>
          <p:nvPr/>
        </p:nvGrpSpPr>
        <p:grpSpPr>
          <a:xfrm>
            <a:off x="5584319" y="1381539"/>
            <a:ext cx="338664" cy="2831938"/>
            <a:chOff x="7445758" y="1842052"/>
            <a:chExt cx="451552" cy="3775917"/>
          </a:xfrm>
        </p:grpSpPr>
        <p:sp>
          <p:nvSpPr>
            <p:cNvPr id="10" name="矩形 9">
              <a:extLst>
                <a:ext uri="{FF2B5EF4-FFF2-40B4-BE49-F238E27FC236}">
                  <a16:creationId xmlns:a16="http://schemas.microsoft.com/office/drawing/2014/main" id="{24590593-398A-421A-8D94-5903FF252888}"/>
                </a:ext>
              </a:extLst>
            </p:cNvPr>
            <p:cNvSpPr/>
            <p:nvPr/>
          </p:nvSpPr>
          <p:spPr>
            <a:xfrm>
              <a:off x="7559701" y="2243240"/>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BB063B4A-E116-4EB8-B0C6-C5D9DA5896AB}"/>
                </a:ext>
              </a:extLst>
            </p:cNvPr>
            <p:cNvSpPr/>
            <p:nvPr/>
          </p:nvSpPr>
          <p:spPr>
            <a:xfrm>
              <a:off x="7559701" y="5394303"/>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8" name="直接连接符 17">
              <a:extLst>
                <a:ext uri="{FF2B5EF4-FFF2-40B4-BE49-F238E27FC236}">
                  <a16:creationId xmlns:a16="http://schemas.microsoft.com/office/drawing/2014/main" id="{EB92C9FB-5C3C-4AEF-BB16-1AFAE40E5F38}"/>
                </a:ext>
              </a:extLst>
            </p:cNvPr>
            <p:cNvCxnSpPr>
              <a:cxnSpLocks/>
              <a:stCxn id="10" idx="2"/>
              <a:endCxn id="11" idx="0"/>
            </p:cNvCxnSpPr>
            <p:nvPr/>
          </p:nvCxnSpPr>
          <p:spPr>
            <a:xfrm>
              <a:off x="7671534" y="2466906"/>
              <a:ext cx="0" cy="292739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íşlïḍè">
              <a:extLst>
                <a:ext uri="{FF2B5EF4-FFF2-40B4-BE49-F238E27FC236}">
                  <a16:creationId xmlns:a16="http://schemas.microsoft.com/office/drawing/2014/main" id="{686F369A-D357-46CB-9416-CFD396600DF7}"/>
                </a:ext>
              </a:extLst>
            </p:cNvPr>
            <p:cNvSpPr txBox="1"/>
            <p:nvPr/>
          </p:nvSpPr>
          <p:spPr>
            <a:xfrm>
              <a:off x="7445758" y="1842052"/>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E2</a:t>
              </a:r>
              <a:endParaRPr lang="zh-CN" altLang="en-US" sz="1500" b="1" dirty="0">
                <a:latin typeface="Arial Narrow" panose="020B0606020202030204" pitchFamily="34" charset="0"/>
              </a:endParaRPr>
            </a:p>
          </p:txBody>
        </p:sp>
      </p:grpSp>
      <p:cxnSp>
        <p:nvCxnSpPr>
          <p:cNvPr id="33" name="直接连接符 32">
            <a:extLst>
              <a:ext uri="{FF2B5EF4-FFF2-40B4-BE49-F238E27FC236}">
                <a16:creationId xmlns:a16="http://schemas.microsoft.com/office/drawing/2014/main" id="{BAED3830-AAD8-45E5-8C47-039510FD4D01}"/>
              </a:ext>
            </a:extLst>
          </p:cNvPr>
          <p:cNvCxnSpPr>
            <a:cxnSpLocks/>
          </p:cNvCxnSpPr>
          <p:nvPr/>
        </p:nvCxnSpPr>
        <p:spPr>
          <a:xfrm>
            <a:off x="3390351" y="2119393"/>
            <a:ext cx="109716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ED52780-1AA9-422A-8B10-7D7AEB325C1A}"/>
              </a:ext>
            </a:extLst>
          </p:cNvPr>
          <p:cNvGrpSpPr/>
          <p:nvPr/>
        </p:nvGrpSpPr>
        <p:grpSpPr>
          <a:xfrm>
            <a:off x="4357789" y="1896781"/>
            <a:ext cx="435825" cy="618008"/>
            <a:chOff x="5805451" y="2770089"/>
            <a:chExt cx="581100" cy="824011"/>
          </a:xfrm>
        </p:grpSpPr>
        <p:pic>
          <p:nvPicPr>
            <p:cNvPr id="25" name="图片 24" descr="图片包含 图标&#10;&#10;描述已自动生成">
              <a:extLst>
                <a:ext uri="{FF2B5EF4-FFF2-40B4-BE49-F238E27FC236}">
                  <a16:creationId xmlns:a16="http://schemas.microsoft.com/office/drawing/2014/main" id="{8D37FE73-CA75-4D9A-8ED6-B1E6D708E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451" y="2770089"/>
              <a:ext cx="581100" cy="474367"/>
            </a:xfrm>
            <a:prstGeom prst="rect">
              <a:avLst/>
            </a:prstGeom>
          </p:spPr>
        </p:pic>
        <p:sp>
          <p:nvSpPr>
            <p:cNvPr id="26" name="íşlïḍè">
              <a:extLst>
                <a:ext uri="{FF2B5EF4-FFF2-40B4-BE49-F238E27FC236}">
                  <a16:creationId xmlns:a16="http://schemas.microsoft.com/office/drawing/2014/main" id="{E162F0FD-95EA-4B0B-BFD3-28D58AEA3529}"/>
                </a:ext>
              </a:extLst>
            </p:cNvPr>
            <p:cNvSpPr txBox="1"/>
            <p:nvPr/>
          </p:nvSpPr>
          <p:spPr>
            <a:xfrm>
              <a:off x="5860355" y="3193989"/>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B1</a:t>
              </a:r>
              <a:endParaRPr lang="zh-CN" altLang="en-US" sz="1500" b="1" dirty="0">
                <a:latin typeface="Arial Narrow" panose="020B0606020202030204" pitchFamily="34" charset="0"/>
              </a:endParaRPr>
            </a:p>
          </p:txBody>
        </p:sp>
      </p:grpSp>
      <p:grpSp>
        <p:nvGrpSpPr>
          <p:cNvPr id="28" name="组合 27">
            <a:extLst>
              <a:ext uri="{FF2B5EF4-FFF2-40B4-BE49-F238E27FC236}">
                <a16:creationId xmlns:a16="http://schemas.microsoft.com/office/drawing/2014/main" id="{00807BD9-E8B2-4A67-BD19-9B29797A904E}"/>
              </a:ext>
            </a:extLst>
          </p:cNvPr>
          <p:cNvGrpSpPr/>
          <p:nvPr/>
        </p:nvGrpSpPr>
        <p:grpSpPr>
          <a:xfrm>
            <a:off x="4350386" y="3381118"/>
            <a:ext cx="435825" cy="618008"/>
            <a:chOff x="5805451" y="2770089"/>
            <a:chExt cx="581100" cy="824011"/>
          </a:xfrm>
        </p:grpSpPr>
        <p:pic>
          <p:nvPicPr>
            <p:cNvPr id="29" name="图片 28" descr="图片包含 图标&#10;&#10;描述已自动生成">
              <a:extLst>
                <a:ext uri="{FF2B5EF4-FFF2-40B4-BE49-F238E27FC236}">
                  <a16:creationId xmlns:a16="http://schemas.microsoft.com/office/drawing/2014/main" id="{A068B352-BAF0-4087-963C-167C78685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451" y="2770089"/>
              <a:ext cx="581100" cy="474367"/>
            </a:xfrm>
            <a:prstGeom prst="rect">
              <a:avLst/>
            </a:prstGeom>
          </p:spPr>
        </p:pic>
        <p:sp>
          <p:nvSpPr>
            <p:cNvPr id="30" name="íşlïḍè">
              <a:extLst>
                <a:ext uri="{FF2B5EF4-FFF2-40B4-BE49-F238E27FC236}">
                  <a16:creationId xmlns:a16="http://schemas.microsoft.com/office/drawing/2014/main" id="{737FFBB0-92BC-40D7-9F94-854629408EB2}"/>
                </a:ext>
              </a:extLst>
            </p:cNvPr>
            <p:cNvSpPr txBox="1"/>
            <p:nvPr/>
          </p:nvSpPr>
          <p:spPr>
            <a:xfrm>
              <a:off x="5860355" y="3193989"/>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B2</a:t>
              </a:r>
              <a:endParaRPr lang="zh-CN" altLang="en-US" sz="1500" b="1" dirty="0">
                <a:latin typeface="Arial Narrow" panose="020B0606020202030204" pitchFamily="34" charset="0"/>
              </a:endParaRPr>
            </a:p>
          </p:txBody>
        </p:sp>
      </p:grpSp>
      <p:sp>
        <p:nvSpPr>
          <p:cNvPr id="73" name="íşlïḍè">
            <a:extLst>
              <a:ext uri="{FF2B5EF4-FFF2-40B4-BE49-F238E27FC236}">
                <a16:creationId xmlns:a16="http://schemas.microsoft.com/office/drawing/2014/main" id="{A923166F-4A24-4354-B8F8-E57F6D783702}"/>
              </a:ext>
            </a:extLst>
          </p:cNvPr>
          <p:cNvSpPr txBox="1"/>
          <p:nvPr/>
        </p:nvSpPr>
        <p:spPr>
          <a:xfrm>
            <a:off x="3813017" y="2575227"/>
            <a:ext cx="1525369" cy="633229"/>
          </a:xfrm>
          <a:prstGeom prst="rect">
            <a:avLst/>
          </a:prstGeom>
          <a:noFill/>
        </p:spPr>
        <p:txBody>
          <a:bodyPr wrap="square" lIns="68580" tIns="34290" rIns="68580" bIns="34290" anchor="ctr">
            <a:noAutofit/>
          </a:bodyPr>
          <a:lstStyle/>
          <a:p>
            <a:pPr algn="ctr"/>
            <a:r>
              <a:rPr lang="zh-CN" altLang="en-US" sz="1500" b="1" dirty="0">
                <a:solidFill>
                  <a:schemeClr val="accent1">
                    <a:lumMod val="75000"/>
                  </a:schemeClr>
                </a:solidFill>
                <a:latin typeface="Arial Narrow" panose="020B0606020202030204" pitchFamily="34" charset="0"/>
              </a:rPr>
              <a:t>广播帧在环路中</a:t>
            </a:r>
            <a:endParaRPr lang="en-US" altLang="zh-CN" sz="1500" b="1" dirty="0">
              <a:solidFill>
                <a:schemeClr val="accent1">
                  <a:lumMod val="75000"/>
                </a:schemeClr>
              </a:solidFill>
              <a:latin typeface="Arial Narrow" panose="020B0606020202030204" pitchFamily="34" charset="0"/>
            </a:endParaRPr>
          </a:p>
          <a:p>
            <a:pPr algn="ctr"/>
            <a:r>
              <a:rPr lang="zh-CN" altLang="en-US" sz="1500" b="1" dirty="0">
                <a:solidFill>
                  <a:schemeClr val="accent1">
                    <a:lumMod val="75000"/>
                  </a:schemeClr>
                </a:solidFill>
                <a:latin typeface="Arial Narrow" panose="020B0606020202030204" pitchFamily="34" charset="0"/>
              </a:rPr>
              <a:t>永久兜圈</a:t>
            </a:r>
          </a:p>
        </p:txBody>
      </p:sp>
      <p:cxnSp>
        <p:nvCxnSpPr>
          <p:cNvPr id="12" name="直接箭头连接符 11">
            <a:extLst>
              <a:ext uri="{FF2B5EF4-FFF2-40B4-BE49-F238E27FC236}">
                <a16:creationId xmlns:a16="http://schemas.microsoft.com/office/drawing/2014/main" id="{6B214F6A-251A-40BF-B845-FD5A405FB8A6}"/>
              </a:ext>
            </a:extLst>
          </p:cNvPr>
          <p:cNvCxnSpPr>
            <a:cxnSpLocks/>
          </p:cNvCxnSpPr>
          <p:nvPr/>
        </p:nvCxnSpPr>
        <p:spPr>
          <a:xfrm flipV="1">
            <a:off x="3474226" y="2460517"/>
            <a:ext cx="0" cy="848615"/>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749B85A-574E-4316-8E46-A6DF2A17E15F}"/>
              </a:ext>
            </a:extLst>
          </p:cNvPr>
          <p:cNvCxnSpPr>
            <a:cxnSpLocks/>
          </p:cNvCxnSpPr>
          <p:nvPr/>
        </p:nvCxnSpPr>
        <p:spPr>
          <a:xfrm>
            <a:off x="3474226" y="3699043"/>
            <a:ext cx="822303" cy="0"/>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520C4C1-9FE5-4A25-BCD5-5992A7BB8E9E}"/>
              </a:ext>
            </a:extLst>
          </p:cNvPr>
          <p:cNvCxnSpPr>
            <a:cxnSpLocks/>
          </p:cNvCxnSpPr>
          <p:nvPr/>
        </p:nvCxnSpPr>
        <p:spPr>
          <a:xfrm>
            <a:off x="3495197" y="2214705"/>
            <a:ext cx="822303"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31AE766-4013-4E39-98E9-747F61632DAA}"/>
              </a:ext>
            </a:extLst>
          </p:cNvPr>
          <p:cNvCxnSpPr>
            <a:cxnSpLocks/>
          </p:cNvCxnSpPr>
          <p:nvPr/>
        </p:nvCxnSpPr>
        <p:spPr>
          <a:xfrm>
            <a:off x="4847473" y="2214705"/>
            <a:ext cx="822303"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2FD6C93-E670-44FF-B061-918282F82E7E}"/>
              </a:ext>
            </a:extLst>
          </p:cNvPr>
          <p:cNvCxnSpPr>
            <a:cxnSpLocks/>
          </p:cNvCxnSpPr>
          <p:nvPr/>
        </p:nvCxnSpPr>
        <p:spPr>
          <a:xfrm>
            <a:off x="5655735" y="2460517"/>
            <a:ext cx="0" cy="848615"/>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0C90860-6E13-46C8-9965-D1683288EB7C}"/>
              </a:ext>
            </a:extLst>
          </p:cNvPr>
          <p:cNvCxnSpPr>
            <a:cxnSpLocks/>
          </p:cNvCxnSpPr>
          <p:nvPr/>
        </p:nvCxnSpPr>
        <p:spPr>
          <a:xfrm flipH="1">
            <a:off x="4833432" y="3524198"/>
            <a:ext cx="822303"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DE3166D-F4BB-419A-AEE4-CD00CEEDA93F}"/>
              </a:ext>
            </a:extLst>
          </p:cNvPr>
          <p:cNvCxnSpPr>
            <a:cxnSpLocks/>
          </p:cNvCxnSpPr>
          <p:nvPr/>
        </p:nvCxnSpPr>
        <p:spPr>
          <a:xfrm flipH="1">
            <a:off x="3474226" y="3524198"/>
            <a:ext cx="822303" cy="0"/>
          </a:xfrm>
          <a:prstGeom prst="straightConnector1">
            <a:avLst/>
          </a:prstGeom>
          <a:ln w="381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13C5C06C-3FD3-45DD-8EED-59AA0EB22392}"/>
              </a:ext>
            </a:extLst>
          </p:cNvPr>
          <p:cNvCxnSpPr>
            <a:cxnSpLocks/>
          </p:cNvCxnSpPr>
          <p:nvPr/>
        </p:nvCxnSpPr>
        <p:spPr>
          <a:xfrm>
            <a:off x="4872858" y="3699043"/>
            <a:ext cx="822303" cy="0"/>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55624D9-A454-4531-BBBC-82D45432017F}"/>
              </a:ext>
            </a:extLst>
          </p:cNvPr>
          <p:cNvCxnSpPr>
            <a:cxnSpLocks/>
          </p:cNvCxnSpPr>
          <p:nvPr/>
        </p:nvCxnSpPr>
        <p:spPr>
          <a:xfrm flipV="1">
            <a:off x="5844103" y="2460517"/>
            <a:ext cx="0" cy="848615"/>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E9C4D28-4BE9-4682-A794-A2780272114C}"/>
              </a:ext>
            </a:extLst>
          </p:cNvPr>
          <p:cNvCxnSpPr>
            <a:cxnSpLocks/>
          </p:cNvCxnSpPr>
          <p:nvPr/>
        </p:nvCxnSpPr>
        <p:spPr>
          <a:xfrm flipH="1">
            <a:off x="4833432" y="2025140"/>
            <a:ext cx="822303" cy="0"/>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1700331-6E13-4D55-BAEF-A2549FCD8AA5}"/>
              </a:ext>
            </a:extLst>
          </p:cNvPr>
          <p:cNvCxnSpPr>
            <a:cxnSpLocks/>
          </p:cNvCxnSpPr>
          <p:nvPr/>
        </p:nvCxnSpPr>
        <p:spPr>
          <a:xfrm flipH="1">
            <a:off x="3474226" y="2025140"/>
            <a:ext cx="822303" cy="0"/>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535640-AA94-4062-9A26-39ECEAD73280}"/>
              </a:ext>
            </a:extLst>
          </p:cNvPr>
          <p:cNvCxnSpPr>
            <a:cxnSpLocks/>
          </p:cNvCxnSpPr>
          <p:nvPr/>
        </p:nvCxnSpPr>
        <p:spPr>
          <a:xfrm>
            <a:off x="3306476" y="2460517"/>
            <a:ext cx="0" cy="848615"/>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1" name="íşlïḍè">
            <a:extLst>
              <a:ext uri="{FF2B5EF4-FFF2-40B4-BE49-F238E27FC236}">
                <a16:creationId xmlns:a16="http://schemas.microsoft.com/office/drawing/2014/main" id="{D2CF45D3-0B91-4B26-91B9-2A6E34971093}"/>
              </a:ext>
            </a:extLst>
          </p:cNvPr>
          <p:cNvSpPr txBox="1"/>
          <p:nvPr/>
        </p:nvSpPr>
        <p:spPr>
          <a:xfrm>
            <a:off x="2894835" y="3462275"/>
            <a:ext cx="495517" cy="30008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sp>
        <p:nvSpPr>
          <p:cNvPr id="9" name="对话气泡: 圆角矩形 8">
            <a:extLst>
              <a:ext uri="{FF2B5EF4-FFF2-40B4-BE49-F238E27FC236}">
                <a16:creationId xmlns:a16="http://schemas.microsoft.com/office/drawing/2014/main" id="{DD6DDDD0-4281-4F75-93BA-83E273614ADE}"/>
              </a:ext>
            </a:extLst>
          </p:cNvPr>
          <p:cNvSpPr/>
          <p:nvPr/>
        </p:nvSpPr>
        <p:spPr>
          <a:xfrm>
            <a:off x="6071000" y="1499320"/>
            <a:ext cx="2597709" cy="1283991"/>
          </a:xfrm>
          <a:prstGeom prst="wedgeRoundRectCallout">
            <a:avLst>
              <a:gd name="adj1" fmla="val -56609"/>
              <a:gd name="adj2" fmla="val 24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solidFill>
                  <a:schemeClr val="bg1"/>
                </a:solidFill>
              </a:rPr>
              <a:t>造成广播帧充斥整个网络，网络资源被白白浪费，而网络中的主机之间无法正常通信！</a:t>
            </a:r>
          </a:p>
        </p:txBody>
      </p:sp>
      <p:sp>
        <p:nvSpPr>
          <p:cNvPr id="13" name="矩形 12">
            <a:extLst>
              <a:ext uri="{FF2B5EF4-FFF2-40B4-BE49-F238E27FC236}">
                <a16:creationId xmlns:a16="http://schemas.microsoft.com/office/drawing/2014/main" id="{35FD0D14-6BA9-4BED-812B-ECBD82FE8B7D}"/>
              </a:ext>
            </a:extLst>
          </p:cNvPr>
          <p:cNvSpPr/>
          <p:nvPr/>
        </p:nvSpPr>
        <p:spPr>
          <a:xfrm>
            <a:off x="235865" y="1670063"/>
            <a:ext cx="2597709" cy="237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t>说明：</a:t>
            </a:r>
            <a:endParaRPr lang="en-US" altLang="zh-CN" sz="1350" b="1" dirty="0"/>
          </a:p>
          <a:p>
            <a:pPr>
              <a:lnSpc>
                <a:spcPct val="150000"/>
              </a:lnSpc>
            </a:pPr>
            <a:r>
              <a:rPr lang="zh-CN" altLang="en-US" sz="1350" b="1" dirty="0"/>
              <a:t>（</a:t>
            </a:r>
            <a:r>
              <a:rPr lang="en-US" altLang="zh-CN" sz="1350" b="1" dirty="0"/>
              <a:t>1</a:t>
            </a:r>
            <a:r>
              <a:rPr lang="zh-CN" altLang="en-US" sz="1350" b="1" dirty="0"/>
              <a:t>）若网桥</a:t>
            </a:r>
            <a:r>
              <a:rPr lang="en-US" altLang="zh-CN" sz="1350" b="1" dirty="0"/>
              <a:t>B1</a:t>
            </a:r>
            <a:r>
              <a:rPr lang="zh-CN" altLang="en-US" sz="1350" b="1" dirty="0"/>
              <a:t>和</a:t>
            </a:r>
            <a:r>
              <a:rPr lang="en-US" altLang="zh-CN" sz="1350" b="1" dirty="0"/>
              <a:t>B2</a:t>
            </a:r>
            <a:r>
              <a:rPr lang="zh-CN" altLang="en-US" sz="1350" b="1" dirty="0"/>
              <a:t>的转发表中都没有待转发单播帧目的</a:t>
            </a:r>
            <a:r>
              <a:rPr lang="en-US" altLang="zh-CN" sz="1350" b="1" dirty="0"/>
              <a:t>MAC</a:t>
            </a:r>
            <a:r>
              <a:rPr lang="zh-CN" altLang="en-US" sz="1350" b="1" dirty="0"/>
              <a:t>地址的相关记录，则该单播帧也会引起类似的情况。</a:t>
            </a:r>
            <a:endParaRPr lang="en-US" altLang="zh-CN" sz="1350" b="1" dirty="0"/>
          </a:p>
          <a:p>
            <a:pPr>
              <a:lnSpc>
                <a:spcPct val="150000"/>
              </a:lnSpc>
            </a:pPr>
            <a:r>
              <a:rPr lang="zh-CN" altLang="en-US" sz="1350" b="1" dirty="0"/>
              <a:t>（</a:t>
            </a:r>
            <a:r>
              <a:rPr lang="en-US" altLang="zh-CN" sz="1350" b="1" dirty="0"/>
              <a:t>2</a:t>
            </a:r>
            <a:r>
              <a:rPr lang="zh-CN" altLang="en-US" sz="1350" b="1" dirty="0"/>
              <a:t>）为了简单起见，未考虑信号在总线上碰撞的情况。</a:t>
            </a:r>
          </a:p>
        </p:txBody>
      </p:sp>
    </p:spTree>
    <p:custDataLst>
      <p:tags r:id="rId1"/>
    </p:custDataLst>
    <p:extLst>
      <p:ext uri="{BB962C8B-B14F-4D97-AF65-F5344CB8AC3E}">
        <p14:creationId xmlns:p14="http://schemas.microsoft.com/office/powerpoint/2010/main" val="307097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
                                          </p:val>
                                        </p:tav>
                                        <p:tav tm="100000">
                                          <p:val>
                                            <p:strVal val="#ppt_w"/>
                                          </p:val>
                                        </p:tav>
                                      </p:tavLst>
                                    </p:anim>
                                    <p:anim calcmode="lin" valueType="num">
                                      <p:cBhvr>
                                        <p:cTn id="8" dur="500" fill="hold"/>
                                        <p:tgtEl>
                                          <p:spTgt spid="73"/>
                                        </p:tgtEl>
                                        <p:attrNameLst>
                                          <p:attrName>ppt_h</p:attrName>
                                        </p:attrNameLst>
                                      </p:cBhvr>
                                      <p:tavLst>
                                        <p:tav tm="0">
                                          <p:val>
                                            <p:fltVal val="0"/>
                                          </p:val>
                                        </p:tav>
                                        <p:tav tm="100000">
                                          <p:val>
                                            <p:strVal val="#ppt_h"/>
                                          </p:val>
                                        </p:tav>
                                      </p:tavLst>
                                    </p:anim>
                                    <p:anim calcmode="lin" valueType="num">
                                      <p:cBhvr>
                                        <p:cTn id="9" dur="500" fill="hold"/>
                                        <p:tgtEl>
                                          <p:spTgt spid="73"/>
                                        </p:tgtEl>
                                        <p:attrNameLst>
                                          <p:attrName>style.rotation</p:attrName>
                                        </p:attrNameLst>
                                      </p:cBhvr>
                                      <p:tavLst>
                                        <p:tav tm="0">
                                          <p:val>
                                            <p:fltVal val="360"/>
                                          </p:val>
                                        </p:tav>
                                        <p:tav tm="100000">
                                          <p:val>
                                            <p:fltVal val="0"/>
                                          </p:val>
                                        </p:tav>
                                      </p:tavLst>
                                    </p:anim>
                                    <p:animEffect transition="in" filter="fade">
                                      <p:cBhvr>
                                        <p:cTn id="10" dur="500"/>
                                        <p:tgtEl>
                                          <p:spTgt spid="73"/>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35" presetClass="emph" presetSubtype="0" repeatCount="22000" fill="hold" nodeType="afterEffect">
                                  <p:stCondLst>
                                    <p:cond delay="0"/>
                                  </p:stCondLst>
                                  <p:childTnLst>
                                    <p:anim calcmode="discrete" valueType="str">
                                      <p:cBhvr>
                                        <p:cTn id="18" dur="400" fill="hold"/>
                                        <p:tgtEl>
                                          <p:spTgt spid="35"/>
                                        </p:tgtEl>
                                        <p:attrNameLst>
                                          <p:attrName>style.visibility</p:attrName>
                                        </p:attrNameLst>
                                      </p:cBhvr>
                                      <p:tavLst>
                                        <p:tav tm="0">
                                          <p:val>
                                            <p:strVal val="hidden"/>
                                          </p:val>
                                        </p:tav>
                                        <p:tav tm="50000">
                                          <p:val>
                                            <p:strVal val="visible"/>
                                          </p:val>
                                        </p:tav>
                                      </p:tavLst>
                                    </p:anim>
                                  </p:childTnLst>
                                </p:cTn>
                              </p:par>
                              <p:par>
                                <p:cTn id="19" presetID="35" presetClass="emph" presetSubtype="0" repeatCount="22000" fill="hold" nodeType="withEffect">
                                  <p:stCondLst>
                                    <p:cond delay="0"/>
                                  </p:stCondLst>
                                  <p:childTnLst>
                                    <p:anim calcmode="discrete" valueType="str">
                                      <p:cBhvr>
                                        <p:cTn id="20" dur="400" fill="hold"/>
                                        <p:tgtEl>
                                          <p:spTgt spid="36"/>
                                        </p:tgtEl>
                                        <p:attrNameLst>
                                          <p:attrName>style.visibility</p:attrName>
                                        </p:attrNameLst>
                                      </p:cBhvr>
                                      <p:tavLst>
                                        <p:tav tm="0">
                                          <p:val>
                                            <p:strVal val="hidden"/>
                                          </p:val>
                                        </p:tav>
                                        <p:tav tm="50000">
                                          <p:val>
                                            <p:strVal val="visible"/>
                                          </p:val>
                                        </p:tav>
                                      </p:tavLst>
                                    </p:anim>
                                  </p:childTnLst>
                                </p:cTn>
                              </p:par>
                              <p:par>
                                <p:cTn id="21" presetID="35" presetClass="emph" presetSubtype="0" repeatCount="22000" fill="hold" nodeType="withEffect">
                                  <p:stCondLst>
                                    <p:cond delay="0"/>
                                  </p:stCondLst>
                                  <p:childTnLst>
                                    <p:anim calcmode="discrete" valueType="str">
                                      <p:cBhvr>
                                        <p:cTn id="22" dur="400" fill="hold"/>
                                        <p:tgtEl>
                                          <p:spTgt spid="37"/>
                                        </p:tgtEl>
                                        <p:attrNameLst>
                                          <p:attrName>style.visibility</p:attrName>
                                        </p:attrNameLst>
                                      </p:cBhvr>
                                      <p:tavLst>
                                        <p:tav tm="0">
                                          <p:val>
                                            <p:strVal val="hidden"/>
                                          </p:val>
                                        </p:tav>
                                        <p:tav tm="50000">
                                          <p:val>
                                            <p:strVal val="visible"/>
                                          </p:val>
                                        </p:tav>
                                      </p:tavLst>
                                    </p:anim>
                                  </p:childTnLst>
                                </p:cTn>
                              </p:par>
                              <p:par>
                                <p:cTn id="23" presetID="35" presetClass="emph" presetSubtype="0" repeatCount="22000" fill="hold" nodeType="withEffect">
                                  <p:stCondLst>
                                    <p:cond delay="0"/>
                                  </p:stCondLst>
                                  <p:childTnLst>
                                    <p:anim calcmode="discrete" valueType="str">
                                      <p:cBhvr>
                                        <p:cTn id="24" dur="400" fill="hold"/>
                                        <p:tgtEl>
                                          <p:spTgt spid="40"/>
                                        </p:tgtEl>
                                        <p:attrNameLst>
                                          <p:attrName>style.visibility</p:attrName>
                                        </p:attrNameLst>
                                      </p:cBhvr>
                                      <p:tavLst>
                                        <p:tav tm="0">
                                          <p:val>
                                            <p:strVal val="hidden"/>
                                          </p:val>
                                        </p:tav>
                                        <p:tav tm="50000">
                                          <p:val>
                                            <p:strVal val="visible"/>
                                          </p:val>
                                        </p:tav>
                                      </p:tavLst>
                                    </p:anim>
                                  </p:childTnLst>
                                </p:cTn>
                              </p:par>
                              <p:par>
                                <p:cTn id="25" presetID="35" presetClass="emph" presetSubtype="0" repeatCount="22000" fill="hold" nodeType="withEffect">
                                  <p:stCondLst>
                                    <p:cond delay="0"/>
                                  </p:stCondLst>
                                  <p:childTnLst>
                                    <p:anim calcmode="discrete" valueType="str">
                                      <p:cBhvr>
                                        <p:cTn id="26" dur="400" fill="hold"/>
                                        <p:tgtEl>
                                          <p:spTgt spid="44"/>
                                        </p:tgtEl>
                                        <p:attrNameLst>
                                          <p:attrName>style.visibility</p:attrName>
                                        </p:attrNameLst>
                                      </p:cBhvr>
                                      <p:tavLst>
                                        <p:tav tm="0">
                                          <p:val>
                                            <p:strVal val="hidden"/>
                                          </p:val>
                                        </p:tav>
                                        <p:tav tm="50000">
                                          <p:val>
                                            <p:strVal val="visible"/>
                                          </p:val>
                                        </p:tav>
                                      </p:tavLst>
                                    </p:anim>
                                  </p:childTnLst>
                                </p:cTn>
                              </p:par>
                              <p:par>
                                <p:cTn id="27" presetID="35" presetClass="emph" presetSubtype="0" repeatCount="22000" fill="hold" nodeType="withEffect">
                                  <p:stCondLst>
                                    <p:cond delay="0"/>
                                  </p:stCondLst>
                                  <p:childTnLst>
                                    <p:anim calcmode="discrete" valueType="str">
                                      <p:cBhvr>
                                        <p:cTn id="28" dur="400" fill="hold"/>
                                        <p:tgtEl>
                                          <p:spTgt spid="12"/>
                                        </p:tgtEl>
                                        <p:attrNameLst>
                                          <p:attrName>style.visibility</p:attrName>
                                        </p:attrNameLst>
                                      </p:cBhvr>
                                      <p:tavLst>
                                        <p:tav tm="0">
                                          <p:val>
                                            <p:strVal val="hidden"/>
                                          </p:val>
                                        </p:tav>
                                        <p:tav tm="50000">
                                          <p:val>
                                            <p:strVal val="visible"/>
                                          </p:val>
                                        </p:tav>
                                      </p:tavLst>
                                    </p:anim>
                                  </p:childTnLst>
                                </p:cTn>
                              </p:par>
                              <p:par>
                                <p:cTn id="29" presetID="35" presetClass="emph" presetSubtype="0" repeatCount="22000" fill="hold" nodeType="withEffect">
                                  <p:stCondLst>
                                    <p:cond delay="0"/>
                                  </p:stCondLst>
                                  <p:childTnLst>
                                    <p:anim calcmode="discrete" valueType="str">
                                      <p:cBhvr>
                                        <p:cTn id="30" dur="400" fill="hold"/>
                                        <p:tgtEl>
                                          <p:spTgt spid="48"/>
                                        </p:tgtEl>
                                        <p:attrNameLst>
                                          <p:attrName>style.visibility</p:attrName>
                                        </p:attrNameLst>
                                      </p:cBhvr>
                                      <p:tavLst>
                                        <p:tav tm="0">
                                          <p:val>
                                            <p:strVal val="hidden"/>
                                          </p:val>
                                        </p:tav>
                                        <p:tav tm="50000">
                                          <p:val>
                                            <p:strVal val="visible"/>
                                          </p:val>
                                        </p:tav>
                                      </p:tavLst>
                                    </p:anim>
                                  </p:childTnLst>
                                </p:cTn>
                              </p:par>
                              <p:par>
                                <p:cTn id="31" presetID="35" presetClass="emph" presetSubtype="0" repeatCount="22000" fill="hold" nodeType="withEffect">
                                  <p:stCondLst>
                                    <p:cond delay="0"/>
                                  </p:stCondLst>
                                  <p:childTnLst>
                                    <p:anim calcmode="discrete" valueType="str">
                                      <p:cBhvr>
                                        <p:cTn id="32" dur="400" fill="hold"/>
                                        <p:tgtEl>
                                          <p:spTgt spid="47"/>
                                        </p:tgtEl>
                                        <p:attrNameLst>
                                          <p:attrName>style.visibility</p:attrName>
                                        </p:attrNameLst>
                                      </p:cBhvr>
                                      <p:tavLst>
                                        <p:tav tm="0">
                                          <p:val>
                                            <p:strVal val="hidden"/>
                                          </p:val>
                                        </p:tav>
                                        <p:tav tm="50000">
                                          <p:val>
                                            <p:strVal val="visible"/>
                                          </p:val>
                                        </p:tav>
                                      </p:tavLst>
                                    </p:anim>
                                  </p:childTnLst>
                                </p:cTn>
                              </p:par>
                              <p:par>
                                <p:cTn id="33" presetID="35" presetClass="emph" presetSubtype="0" repeatCount="22000" fill="hold" nodeType="withEffect">
                                  <p:stCondLst>
                                    <p:cond delay="0"/>
                                  </p:stCondLst>
                                  <p:childTnLst>
                                    <p:anim calcmode="discrete" valueType="str">
                                      <p:cBhvr>
                                        <p:cTn id="34" dur="400" fill="hold"/>
                                        <p:tgtEl>
                                          <p:spTgt spid="46"/>
                                        </p:tgtEl>
                                        <p:attrNameLst>
                                          <p:attrName>style.visibility</p:attrName>
                                        </p:attrNameLst>
                                      </p:cBhvr>
                                      <p:tavLst>
                                        <p:tav tm="0">
                                          <p:val>
                                            <p:strVal val="hidden"/>
                                          </p:val>
                                        </p:tav>
                                        <p:tav tm="50000">
                                          <p:val>
                                            <p:strVal val="visible"/>
                                          </p:val>
                                        </p:tav>
                                      </p:tavLst>
                                    </p:anim>
                                  </p:childTnLst>
                                </p:cTn>
                              </p:par>
                              <p:par>
                                <p:cTn id="35" presetID="35" presetClass="emph" presetSubtype="0" repeatCount="22000" fill="hold" nodeType="withEffect">
                                  <p:stCondLst>
                                    <p:cond delay="0"/>
                                  </p:stCondLst>
                                  <p:childTnLst>
                                    <p:anim calcmode="discrete" valueType="str">
                                      <p:cBhvr>
                                        <p:cTn id="36" dur="400" fill="hold"/>
                                        <p:tgtEl>
                                          <p:spTgt spid="45"/>
                                        </p:tgtEl>
                                        <p:attrNameLst>
                                          <p:attrName>style.visibility</p:attrName>
                                        </p:attrNameLst>
                                      </p:cBhvr>
                                      <p:tavLst>
                                        <p:tav tm="0">
                                          <p:val>
                                            <p:strVal val="hidden"/>
                                          </p:val>
                                        </p:tav>
                                        <p:tav tm="50000">
                                          <p:val>
                                            <p:strVal val="visible"/>
                                          </p:val>
                                        </p:tav>
                                      </p:tavLst>
                                    </p:anim>
                                  </p:childTnLst>
                                </p:cTn>
                              </p:par>
                              <p:par>
                                <p:cTn id="37" presetID="35" presetClass="emph" presetSubtype="0" repeatCount="22000" fill="hold" nodeType="withEffect">
                                  <p:stCondLst>
                                    <p:cond delay="0"/>
                                  </p:stCondLst>
                                  <p:childTnLst>
                                    <p:anim calcmode="discrete" valueType="str">
                                      <p:cBhvr>
                                        <p:cTn id="38" dur="400" fill="hold"/>
                                        <p:tgtEl>
                                          <p:spTgt spid="31"/>
                                        </p:tgtEl>
                                        <p:attrNameLst>
                                          <p:attrName>style.visibility</p:attrName>
                                        </p:attrNameLst>
                                      </p:cBhvr>
                                      <p:tavLst>
                                        <p:tav tm="0">
                                          <p:val>
                                            <p:strVal val="hidden"/>
                                          </p:val>
                                        </p:tav>
                                        <p:tav tm="50000">
                                          <p:val>
                                            <p:strVal val="visible"/>
                                          </p:val>
                                        </p:tav>
                                      </p:tavLst>
                                    </p:anim>
                                  </p:childTnLst>
                                </p:cTn>
                              </p:par>
                              <p:par>
                                <p:cTn id="39" presetID="35" presetClass="emph" presetSubtype="0" repeatCount="22000" fill="hold" nodeType="withEffect">
                                  <p:stCondLst>
                                    <p:cond delay="0"/>
                                  </p:stCondLst>
                                  <p:childTnLst>
                                    <p:anim calcmode="discrete" valueType="str">
                                      <p:cBhvr>
                                        <p:cTn id="40" dur="4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0-#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9" grpId="0" animBg="1"/>
      <p:bldP spid="13"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749939" y="561975"/>
            <a:ext cx="4122920" cy="323165"/>
          </a:xfrm>
          <a:prstGeom prst="rect">
            <a:avLst/>
          </a:prstGeom>
          <a:noFill/>
        </p:spPr>
        <p:txBody>
          <a:bodyPr wrap="square" rtlCol="0">
            <a:spAutoFit/>
          </a:bodyPr>
          <a:lstStyle/>
          <a:p>
            <a:r>
              <a:rPr lang="zh-CN" altLang="en-US" sz="1500" b="1" dirty="0">
                <a:latin typeface="Arial Narrow" panose="020B0606020202030204" pitchFamily="34" charset="0"/>
              </a:rPr>
              <a:t>透明网桥的生成树协议</a:t>
            </a:r>
            <a:r>
              <a:rPr lang="en-US" altLang="zh-CN" sz="1500" b="1" dirty="0">
                <a:latin typeface="Arial Narrow" panose="020B0606020202030204" pitchFamily="34" charset="0"/>
              </a:rPr>
              <a:t>STP</a:t>
            </a:r>
          </a:p>
        </p:txBody>
      </p:sp>
      <p:sp>
        <p:nvSpPr>
          <p:cNvPr id="11" name="矩形 10">
            <a:extLst>
              <a:ext uri="{FF2B5EF4-FFF2-40B4-BE49-F238E27FC236}">
                <a16:creationId xmlns:a16="http://schemas.microsoft.com/office/drawing/2014/main" id="{7AB06020-7DD7-4DAD-91E5-11BEAF52AD79}"/>
              </a:ext>
            </a:extLst>
          </p:cNvPr>
          <p:cNvSpPr/>
          <p:nvPr/>
        </p:nvSpPr>
        <p:spPr>
          <a:xfrm>
            <a:off x="792475" y="944960"/>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íşlïḍè">
            <a:extLst>
              <a:ext uri="{FF2B5EF4-FFF2-40B4-BE49-F238E27FC236}">
                <a16:creationId xmlns:a16="http://schemas.microsoft.com/office/drawing/2014/main" id="{327FEA51-700C-4E9A-95F8-4F35646C8ACB}"/>
              </a:ext>
            </a:extLst>
          </p:cNvPr>
          <p:cNvSpPr txBox="1"/>
          <p:nvPr/>
        </p:nvSpPr>
        <p:spPr>
          <a:xfrm>
            <a:off x="1030396" y="904218"/>
            <a:ext cx="7885005" cy="48026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为了避免广播帧在环路中永久兜圈，透明网桥使用</a:t>
            </a:r>
            <a:r>
              <a:rPr lang="zh-CN" altLang="en-US" sz="1350" b="1" dirty="0">
                <a:solidFill>
                  <a:schemeClr val="accent1">
                    <a:lumMod val="75000"/>
                  </a:schemeClr>
                </a:solidFill>
                <a:latin typeface="Arial Narrow" panose="020B0606020202030204" pitchFamily="34" charset="0"/>
              </a:rPr>
              <a:t>生成树协议</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S</a:t>
            </a:r>
            <a:r>
              <a:rPr lang="en-US" altLang="zh-CN" sz="1350" b="1" dirty="0">
                <a:latin typeface="Arial Narrow" panose="020B0606020202030204" pitchFamily="34" charset="0"/>
              </a:rPr>
              <a:t>panning </a:t>
            </a:r>
            <a:r>
              <a:rPr lang="en-US" altLang="zh-CN" sz="1350" b="1" dirty="0">
                <a:solidFill>
                  <a:schemeClr val="accent1">
                    <a:lumMod val="75000"/>
                  </a:schemeClr>
                </a:solidFill>
                <a:latin typeface="Arial Narrow" panose="020B0606020202030204" pitchFamily="34" charset="0"/>
              </a:rPr>
              <a:t>T</a:t>
            </a:r>
            <a:r>
              <a:rPr lang="en-US" altLang="zh-CN" sz="1350" b="1" dirty="0">
                <a:latin typeface="Arial Narrow" panose="020B0606020202030204" pitchFamily="34" charset="0"/>
              </a:rPr>
              <a:t>ree </a:t>
            </a:r>
            <a:r>
              <a:rPr lang="en-US" altLang="zh-CN" sz="1350" b="1" dirty="0">
                <a:solidFill>
                  <a:schemeClr val="accent1">
                    <a:lumMod val="75000"/>
                  </a:schemeClr>
                </a:solidFill>
                <a:latin typeface="Arial Narrow" panose="020B0606020202030204" pitchFamily="34" charset="0"/>
              </a:rPr>
              <a:t>P</a:t>
            </a:r>
            <a:r>
              <a:rPr lang="en-US" altLang="zh-CN" sz="1350" b="1" dirty="0">
                <a:latin typeface="Arial Narrow" panose="020B0606020202030204" pitchFamily="34" charset="0"/>
              </a:rPr>
              <a:t>rotocol</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STP</a:t>
            </a:r>
            <a:r>
              <a:rPr lang="zh-CN" altLang="en-US" sz="1350" b="1" dirty="0">
                <a:latin typeface="Arial Narrow" panose="020B0606020202030204" pitchFamily="34" charset="0"/>
              </a:rPr>
              <a:t>），可以在增加冗余链路提高网络可靠性的同时，又避免环路带来的问题。</a:t>
            </a:r>
          </a:p>
        </p:txBody>
      </p:sp>
      <p:sp>
        <p:nvSpPr>
          <p:cNvPr id="13" name="矩形 12">
            <a:extLst>
              <a:ext uri="{FF2B5EF4-FFF2-40B4-BE49-F238E27FC236}">
                <a16:creationId xmlns:a16="http://schemas.microsoft.com/office/drawing/2014/main" id="{801F9D38-4C63-4DCD-A7AA-A5D82CE6C40D}"/>
              </a:ext>
            </a:extLst>
          </p:cNvPr>
          <p:cNvSpPr/>
          <p:nvPr/>
        </p:nvSpPr>
        <p:spPr>
          <a:xfrm>
            <a:off x="1109062" y="1441351"/>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íşlïḍè">
            <a:extLst>
              <a:ext uri="{FF2B5EF4-FFF2-40B4-BE49-F238E27FC236}">
                <a16:creationId xmlns:a16="http://schemas.microsoft.com/office/drawing/2014/main" id="{C62898E0-612E-4F19-9544-8694F8947329}"/>
              </a:ext>
            </a:extLst>
          </p:cNvPr>
          <p:cNvSpPr txBox="1"/>
          <p:nvPr/>
        </p:nvSpPr>
        <p:spPr>
          <a:xfrm>
            <a:off x="1346983" y="1400609"/>
            <a:ext cx="7568417" cy="671598"/>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不管网桥之间连接成了怎样复杂的带环拓扑，网桥之间通过</a:t>
            </a:r>
            <a:r>
              <a:rPr lang="zh-CN" altLang="en-US" sz="1350" b="1" dirty="0">
                <a:solidFill>
                  <a:schemeClr val="accent1">
                    <a:lumMod val="75000"/>
                  </a:schemeClr>
                </a:solidFill>
                <a:latin typeface="Arial Narrow" panose="020B0606020202030204" pitchFamily="34" charset="0"/>
              </a:rPr>
              <a:t>交互网桥协议单元</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B</a:t>
            </a:r>
            <a:r>
              <a:rPr lang="en-US" altLang="zh-CN" sz="1350" b="1" dirty="0">
                <a:latin typeface="Arial Narrow" panose="020B0606020202030204" pitchFamily="34" charset="0"/>
              </a:rPr>
              <a:t>ridge </a:t>
            </a:r>
            <a:r>
              <a:rPr lang="en-US" altLang="zh-CN" sz="1350" b="1" dirty="0">
                <a:solidFill>
                  <a:schemeClr val="accent1">
                    <a:lumMod val="75000"/>
                  </a:schemeClr>
                </a:solidFill>
                <a:latin typeface="Arial Narrow" panose="020B0606020202030204" pitchFamily="34" charset="0"/>
              </a:rPr>
              <a:t>P</a:t>
            </a:r>
            <a:r>
              <a:rPr lang="en-US" altLang="zh-CN" sz="1350" b="1" dirty="0">
                <a:latin typeface="Arial Narrow" panose="020B0606020202030204" pitchFamily="34" charset="0"/>
              </a:rPr>
              <a:t>rotocol </a:t>
            </a:r>
            <a:r>
              <a:rPr lang="en-US" altLang="zh-CN" sz="1350" b="1" dirty="0">
                <a:solidFill>
                  <a:schemeClr val="accent1">
                    <a:lumMod val="75000"/>
                  </a:schemeClr>
                </a:solidFill>
                <a:latin typeface="Arial Narrow" panose="020B0606020202030204" pitchFamily="34" charset="0"/>
              </a:rPr>
              <a:t>D</a:t>
            </a:r>
            <a:r>
              <a:rPr lang="en-US" altLang="zh-CN" sz="1350" b="1" dirty="0">
                <a:latin typeface="Arial Narrow" panose="020B0606020202030204" pitchFamily="34" charset="0"/>
              </a:rPr>
              <a:t>ata </a:t>
            </a:r>
            <a:r>
              <a:rPr lang="en-US" altLang="zh-CN" sz="1350" b="1" dirty="0">
                <a:solidFill>
                  <a:schemeClr val="accent1">
                    <a:lumMod val="75000"/>
                  </a:schemeClr>
                </a:solidFill>
                <a:latin typeface="Arial Narrow" panose="020B0606020202030204" pitchFamily="34" charset="0"/>
              </a:rPr>
              <a:t>U</a:t>
            </a:r>
            <a:r>
              <a:rPr lang="en-US" altLang="zh-CN" sz="1350" b="1" dirty="0">
                <a:latin typeface="Arial Narrow" panose="020B0606020202030204" pitchFamily="34" charset="0"/>
              </a:rPr>
              <a:t>nit</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BPDU</a:t>
            </a:r>
            <a:r>
              <a:rPr lang="zh-CN" altLang="en-US" sz="1350" b="1" dirty="0">
                <a:latin typeface="Arial Narrow" panose="020B0606020202030204" pitchFamily="34" charset="0"/>
              </a:rPr>
              <a:t>），</a:t>
            </a:r>
            <a:r>
              <a:rPr lang="zh-CN" altLang="en-US" sz="1350" b="1" dirty="0">
                <a:solidFill>
                  <a:schemeClr val="accent1">
                    <a:lumMod val="75000"/>
                  </a:schemeClr>
                </a:solidFill>
                <a:latin typeface="Arial Narrow" panose="020B0606020202030204" pitchFamily="34" charset="0"/>
              </a:rPr>
              <a:t>找出原网络拓扑的一个连通子集（即生成树）</a:t>
            </a:r>
            <a:r>
              <a:rPr lang="zh-CN" altLang="en-US" sz="1350" b="1" dirty="0">
                <a:latin typeface="Arial Narrow" panose="020B0606020202030204" pitchFamily="34" charset="0"/>
              </a:rPr>
              <a:t>，在这个子集里整个连通的网络中</a:t>
            </a:r>
            <a:r>
              <a:rPr lang="zh-CN" altLang="en-US" sz="1350" b="1" dirty="0">
                <a:solidFill>
                  <a:srgbClr val="FF0000"/>
                </a:solidFill>
                <a:latin typeface="Arial Narrow" panose="020B0606020202030204" pitchFamily="34" charset="0"/>
              </a:rPr>
              <a:t>不存在环路。</a:t>
            </a:r>
          </a:p>
        </p:txBody>
      </p:sp>
      <p:grpSp>
        <p:nvGrpSpPr>
          <p:cNvPr id="7" name="组合 6">
            <a:extLst>
              <a:ext uri="{FF2B5EF4-FFF2-40B4-BE49-F238E27FC236}">
                <a16:creationId xmlns:a16="http://schemas.microsoft.com/office/drawing/2014/main" id="{9BCBD714-20CD-4043-884D-517E1DA81FD0}"/>
              </a:ext>
            </a:extLst>
          </p:cNvPr>
          <p:cNvGrpSpPr/>
          <p:nvPr/>
        </p:nvGrpSpPr>
        <p:grpSpPr>
          <a:xfrm>
            <a:off x="3225953" y="2549820"/>
            <a:ext cx="2701964" cy="2267290"/>
            <a:chOff x="4301271" y="3399760"/>
            <a:chExt cx="3602618" cy="3023053"/>
          </a:xfrm>
        </p:grpSpPr>
        <p:cxnSp>
          <p:nvCxnSpPr>
            <p:cNvPr id="15" name="直接连接符 14">
              <a:extLst>
                <a:ext uri="{FF2B5EF4-FFF2-40B4-BE49-F238E27FC236}">
                  <a16:creationId xmlns:a16="http://schemas.microsoft.com/office/drawing/2014/main" id="{4DCC8116-8FFA-464B-8AEA-EFE5DE1418F8}"/>
                </a:ext>
              </a:extLst>
            </p:cNvPr>
            <p:cNvCxnSpPr>
              <a:cxnSpLocks/>
            </p:cNvCxnSpPr>
            <p:nvPr/>
          </p:nvCxnSpPr>
          <p:spPr>
            <a:xfrm>
              <a:off x="6215224" y="5897702"/>
              <a:ext cx="1457955"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81EB1A4-159D-4EFE-A701-BC0F3C449E16}"/>
                </a:ext>
              </a:extLst>
            </p:cNvPr>
            <p:cNvCxnSpPr>
              <a:cxnSpLocks/>
            </p:cNvCxnSpPr>
            <p:nvPr/>
          </p:nvCxnSpPr>
          <p:spPr>
            <a:xfrm>
              <a:off x="6215224" y="4298050"/>
              <a:ext cx="1462889"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AE64C35-426A-4893-B2AB-033D0902DFE3}"/>
                </a:ext>
              </a:extLst>
            </p:cNvPr>
            <p:cNvCxnSpPr>
              <a:cxnSpLocks/>
            </p:cNvCxnSpPr>
            <p:nvPr/>
          </p:nvCxnSpPr>
          <p:spPr>
            <a:xfrm>
              <a:off x="4531981" y="5897702"/>
              <a:ext cx="1457955"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71848B71-9AED-433E-8166-952550FDF38C}"/>
                </a:ext>
              </a:extLst>
            </p:cNvPr>
            <p:cNvSpPr/>
            <p:nvPr/>
          </p:nvSpPr>
          <p:spPr>
            <a:xfrm>
              <a:off x="4415214" y="3811593"/>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a:extLst>
                <a:ext uri="{FF2B5EF4-FFF2-40B4-BE49-F238E27FC236}">
                  <a16:creationId xmlns:a16="http://schemas.microsoft.com/office/drawing/2014/main" id="{87AF9B28-C940-41CF-9221-1678E8C15FBB}"/>
                </a:ext>
              </a:extLst>
            </p:cNvPr>
            <p:cNvSpPr/>
            <p:nvPr/>
          </p:nvSpPr>
          <p:spPr>
            <a:xfrm>
              <a:off x="4415214" y="6195500"/>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1" name="直接连接符 20">
              <a:extLst>
                <a:ext uri="{FF2B5EF4-FFF2-40B4-BE49-F238E27FC236}">
                  <a16:creationId xmlns:a16="http://schemas.microsoft.com/office/drawing/2014/main" id="{42EF8A8B-6EEC-436C-9397-1E12CBF5A12F}"/>
                </a:ext>
              </a:extLst>
            </p:cNvPr>
            <p:cNvCxnSpPr>
              <a:cxnSpLocks/>
              <a:stCxn id="19" idx="2"/>
              <a:endCxn id="20" idx="0"/>
            </p:cNvCxnSpPr>
            <p:nvPr/>
          </p:nvCxnSpPr>
          <p:spPr>
            <a:xfrm>
              <a:off x="4527047" y="4035259"/>
              <a:ext cx="0" cy="216024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íşlïḍè">
              <a:extLst>
                <a:ext uri="{FF2B5EF4-FFF2-40B4-BE49-F238E27FC236}">
                  <a16:creationId xmlns:a16="http://schemas.microsoft.com/office/drawing/2014/main" id="{45A31CDF-B7FF-472C-9F90-B58A748377AF}"/>
                </a:ext>
              </a:extLst>
            </p:cNvPr>
            <p:cNvSpPr txBox="1"/>
            <p:nvPr/>
          </p:nvSpPr>
          <p:spPr>
            <a:xfrm>
              <a:off x="4301271" y="3400837"/>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E1</a:t>
              </a:r>
              <a:endParaRPr lang="zh-CN" altLang="en-US" sz="1500" b="1" dirty="0">
                <a:latin typeface="Arial Narrow" panose="020B0606020202030204" pitchFamily="34" charset="0"/>
              </a:endParaRPr>
            </a:p>
          </p:txBody>
        </p:sp>
        <p:sp>
          <p:nvSpPr>
            <p:cNvPr id="24" name="矩形 23">
              <a:extLst>
                <a:ext uri="{FF2B5EF4-FFF2-40B4-BE49-F238E27FC236}">
                  <a16:creationId xmlns:a16="http://schemas.microsoft.com/office/drawing/2014/main" id="{77D4E771-9053-42B0-94BF-7CB4487592DF}"/>
                </a:ext>
              </a:extLst>
            </p:cNvPr>
            <p:cNvSpPr/>
            <p:nvPr/>
          </p:nvSpPr>
          <p:spPr>
            <a:xfrm>
              <a:off x="7566280" y="3800948"/>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a:extLst>
                <a:ext uri="{FF2B5EF4-FFF2-40B4-BE49-F238E27FC236}">
                  <a16:creationId xmlns:a16="http://schemas.microsoft.com/office/drawing/2014/main" id="{35069FCD-F7FC-48D7-BA2A-CFA56B01A447}"/>
                </a:ext>
              </a:extLst>
            </p:cNvPr>
            <p:cNvSpPr/>
            <p:nvPr/>
          </p:nvSpPr>
          <p:spPr>
            <a:xfrm>
              <a:off x="7566280" y="6195500"/>
              <a:ext cx="223666" cy="223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6" name="直接连接符 25">
              <a:extLst>
                <a:ext uri="{FF2B5EF4-FFF2-40B4-BE49-F238E27FC236}">
                  <a16:creationId xmlns:a16="http://schemas.microsoft.com/office/drawing/2014/main" id="{18FA5C14-7E2F-4290-A64D-B2E2A3ECC7C4}"/>
                </a:ext>
              </a:extLst>
            </p:cNvPr>
            <p:cNvCxnSpPr>
              <a:cxnSpLocks/>
              <a:stCxn id="24" idx="2"/>
              <a:endCxn id="25" idx="0"/>
            </p:cNvCxnSpPr>
            <p:nvPr/>
          </p:nvCxnSpPr>
          <p:spPr>
            <a:xfrm>
              <a:off x="7678113" y="4024614"/>
              <a:ext cx="0" cy="2170886"/>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E63F542A-80A9-4BE8-BAF1-5C82828097D0}"/>
                </a:ext>
              </a:extLst>
            </p:cNvPr>
            <p:cNvSpPr txBox="1"/>
            <p:nvPr/>
          </p:nvSpPr>
          <p:spPr>
            <a:xfrm>
              <a:off x="7452337" y="3399760"/>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E2</a:t>
              </a:r>
              <a:endParaRPr lang="zh-CN" altLang="en-US" sz="1500" b="1" dirty="0">
                <a:latin typeface="Arial Narrow" panose="020B0606020202030204" pitchFamily="34" charset="0"/>
              </a:endParaRPr>
            </a:p>
          </p:txBody>
        </p:sp>
        <p:cxnSp>
          <p:nvCxnSpPr>
            <p:cNvPr id="28" name="直接连接符 27">
              <a:extLst>
                <a:ext uri="{FF2B5EF4-FFF2-40B4-BE49-F238E27FC236}">
                  <a16:creationId xmlns:a16="http://schemas.microsoft.com/office/drawing/2014/main" id="{86537F35-4B32-456B-BA1A-2CAB43EC1148}"/>
                </a:ext>
              </a:extLst>
            </p:cNvPr>
            <p:cNvCxnSpPr>
              <a:cxnSpLocks/>
            </p:cNvCxnSpPr>
            <p:nvPr/>
          </p:nvCxnSpPr>
          <p:spPr>
            <a:xfrm>
              <a:off x="4527047" y="4298050"/>
              <a:ext cx="1462889"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034E4E72-A69A-4C9D-B365-45140D3BFC91}"/>
                </a:ext>
              </a:extLst>
            </p:cNvPr>
            <p:cNvGrpSpPr/>
            <p:nvPr/>
          </p:nvGrpSpPr>
          <p:grpSpPr>
            <a:xfrm>
              <a:off x="5816964" y="3714661"/>
              <a:ext cx="581100" cy="760939"/>
              <a:chOff x="5805451" y="2483517"/>
              <a:chExt cx="581100" cy="760939"/>
            </a:xfrm>
          </p:grpSpPr>
          <p:pic>
            <p:nvPicPr>
              <p:cNvPr id="30" name="图片 29" descr="图片包含 图标&#10;&#10;描述已自动生成">
                <a:extLst>
                  <a:ext uri="{FF2B5EF4-FFF2-40B4-BE49-F238E27FC236}">
                    <a16:creationId xmlns:a16="http://schemas.microsoft.com/office/drawing/2014/main" id="{2A67B048-B788-4EEC-AD2F-7C3AE0304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451" y="2770089"/>
                <a:ext cx="581100" cy="474367"/>
              </a:xfrm>
              <a:prstGeom prst="rect">
                <a:avLst/>
              </a:prstGeom>
            </p:spPr>
          </p:pic>
          <p:sp>
            <p:nvSpPr>
              <p:cNvPr id="31" name="íşlïḍè">
                <a:extLst>
                  <a:ext uri="{FF2B5EF4-FFF2-40B4-BE49-F238E27FC236}">
                    <a16:creationId xmlns:a16="http://schemas.microsoft.com/office/drawing/2014/main" id="{346E3E72-45C7-42B9-9171-5C025693A27E}"/>
                  </a:ext>
                </a:extLst>
              </p:cNvPr>
              <p:cNvSpPr txBox="1"/>
              <p:nvPr/>
            </p:nvSpPr>
            <p:spPr>
              <a:xfrm>
                <a:off x="5860355" y="2483517"/>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B1</a:t>
                </a:r>
                <a:endParaRPr lang="zh-CN" altLang="en-US" sz="1500" b="1" dirty="0">
                  <a:latin typeface="Arial Narrow" panose="020B0606020202030204" pitchFamily="34" charset="0"/>
                </a:endParaRPr>
              </a:p>
            </p:txBody>
          </p:sp>
        </p:grpSp>
        <p:grpSp>
          <p:nvGrpSpPr>
            <p:cNvPr id="33" name="组合 32">
              <a:extLst>
                <a:ext uri="{FF2B5EF4-FFF2-40B4-BE49-F238E27FC236}">
                  <a16:creationId xmlns:a16="http://schemas.microsoft.com/office/drawing/2014/main" id="{05DC431F-5057-4F01-A722-BA8BFB6D321C}"/>
                </a:ext>
              </a:extLst>
            </p:cNvPr>
            <p:cNvGrpSpPr/>
            <p:nvPr/>
          </p:nvGrpSpPr>
          <p:grpSpPr>
            <a:xfrm>
              <a:off x="5807094" y="5598802"/>
              <a:ext cx="581100" cy="824011"/>
              <a:chOff x="5805451" y="2770089"/>
              <a:chExt cx="581100" cy="824011"/>
            </a:xfrm>
          </p:grpSpPr>
          <p:pic>
            <p:nvPicPr>
              <p:cNvPr id="34" name="图片 33" descr="图片包含 图标&#10;&#10;描述已自动生成">
                <a:extLst>
                  <a:ext uri="{FF2B5EF4-FFF2-40B4-BE49-F238E27FC236}">
                    <a16:creationId xmlns:a16="http://schemas.microsoft.com/office/drawing/2014/main" id="{C6C143ED-A95F-4D92-8AFB-B1CFF8EE6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451" y="2770089"/>
                <a:ext cx="581100" cy="474367"/>
              </a:xfrm>
              <a:prstGeom prst="rect">
                <a:avLst/>
              </a:prstGeom>
            </p:spPr>
          </p:pic>
          <p:sp>
            <p:nvSpPr>
              <p:cNvPr id="36" name="íşlïḍè">
                <a:extLst>
                  <a:ext uri="{FF2B5EF4-FFF2-40B4-BE49-F238E27FC236}">
                    <a16:creationId xmlns:a16="http://schemas.microsoft.com/office/drawing/2014/main" id="{5143CDD7-7469-491A-8D82-59A9FC516B74}"/>
                  </a:ext>
                </a:extLst>
              </p:cNvPr>
              <p:cNvSpPr txBox="1"/>
              <p:nvPr/>
            </p:nvSpPr>
            <p:spPr>
              <a:xfrm>
                <a:off x="5860355" y="3193989"/>
                <a:ext cx="451552" cy="400111"/>
              </a:xfrm>
              <a:prstGeom prst="rect">
                <a:avLst/>
              </a:prstGeom>
              <a:noFill/>
            </p:spPr>
            <p:txBody>
              <a:bodyPr wrap="square" lIns="68580" tIns="34290" rIns="68580" bIns="34290" anchor="ctr">
                <a:noAutofit/>
              </a:bodyPr>
              <a:lstStyle/>
              <a:p>
                <a:pPr algn="ctr"/>
                <a:r>
                  <a:rPr lang="en-US" altLang="zh-CN" sz="1500" b="1" dirty="0">
                    <a:latin typeface="Arial Narrow" panose="020B0606020202030204" pitchFamily="34" charset="0"/>
                  </a:rPr>
                  <a:t>B2</a:t>
                </a:r>
                <a:endParaRPr lang="zh-CN" altLang="en-US" sz="1500" b="1" dirty="0">
                  <a:latin typeface="Arial Narrow" panose="020B0606020202030204" pitchFamily="34" charset="0"/>
                </a:endParaRPr>
              </a:p>
            </p:txBody>
          </p:sp>
        </p:grpSp>
      </p:grpSp>
      <p:grpSp>
        <p:nvGrpSpPr>
          <p:cNvPr id="39" name="组合 38">
            <a:extLst>
              <a:ext uri="{FF2B5EF4-FFF2-40B4-BE49-F238E27FC236}">
                <a16:creationId xmlns:a16="http://schemas.microsoft.com/office/drawing/2014/main" id="{2B35A84E-DA92-4977-B1A5-1A95F2FC5D4D}"/>
              </a:ext>
            </a:extLst>
          </p:cNvPr>
          <p:cNvGrpSpPr/>
          <p:nvPr/>
        </p:nvGrpSpPr>
        <p:grpSpPr>
          <a:xfrm>
            <a:off x="4207330" y="3350345"/>
            <a:ext cx="746612" cy="936258"/>
            <a:chOff x="5609773" y="4467126"/>
            <a:chExt cx="995482" cy="1248344"/>
          </a:xfrm>
        </p:grpSpPr>
        <p:sp>
          <p:nvSpPr>
            <p:cNvPr id="8" name="箭头: 上下 7">
              <a:extLst>
                <a:ext uri="{FF2B5EF4-FFF2-40B4-BE49-F238E27FC236}">
                  <a16:creationId xmlns:a16="http://schemas.microsoft.com/office/drawing/2014/main" id="{FDEEC32C-B027-4C69-9EE1-7EA56F05BDE6}"/>
                </a:ext>
              </a:extLst>
            </p:cNvPr>
            <p:cNvSpPr/>
            <p:nvPr/>
          </p:nvSpPr>
          <p:spPr>
            <a:xfrm>
              <a:off x="5609773" y="4467126"/>
              <a:ext cx="995482" cy="1248344"/>
            </a:xfrm>
            <a:prstGeom prst="upDownArrow">
              <a:avLst>
                <a:gd name="adj1" fmla="val 65153"/>
                <a:gd name="adj2" fmla="val 34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8" name="íşlïḍè">
              <a:extLst>
                <a:ext uri="{FF2B5EF4-FFF2-40B4-BE49-F238E27FC236}">
                  <a16:creationId xmlns:a16="http://schemas.microsoft.com/office/drawing/2014/main" id="{8BA0C1C0-21D0-4E27-B0C7-B059D946684B}"/>
                </a:ext>
              </a:extLst>
            </p:cNvPr>
            <p:cNvSpPr txBox="1"/>
            <p:nvPr/>
          </p:nvSpPr>
          <p:spPr>
            <a:xfrm>
              <a:off x="5741262" y="4644675"/>
              <a:ext cx="732503" cy="895464"/>
            </a:xfrm>
            <a:prstGeom prst="rect">
              <a:avLst/>
            </a:prstGeom>
            <a:noFill/>
          </p:spPr>
          <p:txBody>
            <a:bodyPr wrap="square" lIns="68580" tIns="34290" rIns="68580" bIns="34290" anchor="ctr">
              <a:noAutofit/>
            </a:bodyPr>
            <a:lstStyle/>
            <a:p>
              <a:pPr algn="ctr"/>
              <a:r>
                <a:rPr lang="zh-CN" altLang="en-US" sz="1350" b="1" dirty="0">
                  <a:solidFill>
                    <a:schemeClr val="bg1"/>
                  </a:solidFill>
                  <a:latin typeface="Arial Narrow" panose="020B0606020202030204" pitchFamily="34" charset="0"/>
                </a:rPr>
                <a:t>交</a:t>
              </a:r>
              <a:endParaRPr lang="en-US" altLang="zh-CN" sz="1350" b="1" dirty="0">
                <a:solidFill>
                  <a:schemeClr val="bg1"/>
                </a:solidFill>
                <a:latin typeface="Arial Narrow" panose="020B0606020202030204" pitchFamily="34" charset="0"/>
              </a:endParaRPr>
            </a:p>
            <a:p>
              <a:pPr algn="ctr"/>
              <a:r>
                <a:rPr lang="zh-CN" altLang="en-US" sz="1350" b="1" dirty="0">
                  <a:solidFill>
                    <a:schemeClr val="bg1"/>
                  </a:solidFill>
                  <a:latin typeface="Arial Narrow" panose="020B0606020202030204" pitchFamily="34" charset="0"/>
                </a:rPr>
                <a:t>互</a:t>
              </a:r>
              <a:endParaRPr lang="en-US" altLang="zh-CN" sz="1350" b="1" dirty="0">
                <a:solidFill>
                  <a:schemeClr val="bg1"/>
                </a:solidFill>
                <a:latin typeface="Arial Narrow" panose="020B0606020202030204" pitchFamily="34" charset="0"/>
              </a:endParaRPr>
            </a:p>
            <a:p>
              <a:pPr algn="ctr"/>
              <a:r>
                <a:rPr lang="en-US" altLang="zh-CN" sz="1350" b="1" dirty="0">
                  <a:solidFill>
                    <a:schemeClr val="bg1"/>
                  </a:solidFill>
                  <a:latin typeface="Arial Narrow" panose="020B0606020202030204" pitchFamily="34" charset="0"/>
                </a:rPr>
                <a:t>BPDU</a:t>
              </a:r>
              <a:endParaRPr lang="zh-CN" altLang="en-US" sz="1350" b="1" dirty="0">
                <a:solidFill>
                  <a:schemeClr val="bg1"/>
                </a:solidFill>
                <a:latin typeface="Arial Narrow" panose="020B0606020202030204" pitchFamily="34" charset="0"/>
              </a:endParaRPr>
            </a:p>
          </p:txBody>
        </p:sp>
      </p:grpSp>
      <p:sp>
        <p:nvSpPr>
          <p:cNvPr id="40" name="椭圆 39">
            <a:extLst>
              <a:ext uri="{FF2B5EF4-FFF2-40B4-BE49-F238E27FC236}">
                <a16:creationId xmlns:a16="http://schemas.microsoft.com/office/drawing/2014/main" id="{A28BA91B-0B31-450E-BBA9-E19F7FCA8D1D}"/>
              </a:ext>
            </a:extLst>
          </p:cNvPr>
          <p:cNvSpPr/>
          <p:nvPr/>
        </p:nvSpPr>
        <p:spPr>
          <a:xfrm>
            <a:off x="4752432" y="4391947"/>
            <a:ext cx="69072" cy="6907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a:extLst>
              <a:ext uri="{FF2B5EF4-FFF2-40B4-BE49-F238E27FC236}">
                <a16:creationId xmlns:a16="http://schemas.microsoft.com/office/drawing/2014/main" id="{6DB56734-67D1-41FB-AACC-61CF6FB5A45D}"/>
              </a:ext>
            </a:extLst>
          </p:cNvPr>
          <p:cNvGrpSpPr/>
          <p:nvPr/>
        </p:nvGrpSpPr>
        <p:grpSpPr>
          <a:xfrm>
            <a:off x="4811389" y="3767349"/>
            <a:ext cx="916838" cy="634714"/>
            <a:chOff x="6415185" y="5023131"/>
            <a:chExt cx="1222450" cy="846285"/>
          </a:xfrm>
        </p:grpSpPr>
        <p:sp>
          <p:nvSpPr>
            <p:cNvPr id="41" name="íşlïḍè">
              <a:extLst>
                <a:ext uri="{FF2B5EF4-FFF2-40B4-BE49-F238E27FC236}">
                  <a16:creationId xmlns:a16="http://schemas.microsoft.com/office/drawing/2014/main" id="{70B5A441-F0AF-4024-AE6F-CB6203ED5544}"/>
                </a:ext>
              </a:extLst>
            </p:cNvPr>
            <p:cNvSpPr txBox="1"/>
            <p:nvPr/>
          </p:nvSpPr>
          <p:spPr>
            <a:xfrm>
              <a:off x="6642154" y="5023131"/>
              <a:ext cx="995481" cy="641537"/>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关闭</a:t>
              </a:r>
              <a:endParaRPr lang="en-US" altLang="zh-CN" sz="1350" b="1" dirty="0">
                <a:solidFill>
                  <a:schemeClr val="accent1">
                    <a:lumMod val="75000"/>
                  </a:schemeClr>
                </a:solidFill>
                <a:latin typeface="Arial Narrow" panose="020B0606020202030204" pitchFamily="34" charset="0"/>
              </a:endParaRPr>
            </a:p>
            <a:p>
              <a:pPr algn="ctr"/>
              <a:r>
                <a:rPr lang="zh-CN" altLang="en-US" sz="1350" b="1" dirty="0">
                  <a:solidFill>
                    <a:schemeClr val="accent1">
                      <a:lumMod val="75000"/>
                    </a:schemeClr>
                  </a:solidFill>
                  <a:latin typeface="Arial Narrow" panose="020B0606020202030204" pitchFamily="34" charset="0"/>
                </a:rPr>
                <a:t>该接口</a:t>
              </a:r>
            </a:p>
          </p:txBody>
        </p:sp>
        <p:cxnSp>
          <p:nvCxnSpPr>
            <p:cNvPr id="43" name="直接箭头连接符 42">
              <a:extLst>
                <a:ext uri="{FF2B5EF4-FFF2-40B4-BE49-F238E27FC236}">
                  <a16:creationId xmlns:a16="http://schemas.microsoft.com/office/drawing/2014/main" id="{96F6DA9F-B7E0-4E25-84A3-C6BEBA6FA606}"/>
                </a:ext>
              </a:extLst>
            </p:cNvPr>
            <p:cNvCxnSpPr>
              <a:cxnSpLocks/>
              <a:stCxn id="41" idx="2"/>
              <a:endCxn id="40" idx="7"/>
            </p:cNvCxnSpPr>
            <p:nvPr/>
          </p:nvCxnSpPr>
          <p:spPr>
            <a:xfrm flipH="1">
              <a:off x="6415185" y="5664668"/>
              <a:ext cx="724710" cy="204748"/>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8190962" y="4717454"/>
            <a:ext cx="663262" cy="2795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700"/>
              <a:t>湖</a:t>
            </a:r>
            <a:r>
              <a:rPr lang="zh-CN" altLang="en-US" sz="700" smtClean="0"/>
              <a:t>科大 高军</a:t>
            </a:r>
            <a:endParaRPr lang="zh-CN" altLang="en-US" sz="700"/>
          </a:p>
        </p:txBody>
      </p:sp>
    </p:spTree>
    <p:custDataLst>
      <p:tags r:id="rId1"/>
    </p:custDataLst>
    <p:extLst>
      <p:ext uri="{BB962C8B-B14F-4D97-AF65-F5344CB8AC3E}">
        <p14:creationId xmlns:p14="http://schemas.microsoft.com/office/powerpoint/2010/main" val="11877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up)">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交换式以太网</a:t>
            </a:r>
            <a:endParaRPr lang="en-US" altLang="zh-CN" sz="1500" b="1" dirty="0">
              <a:latin typeface="Arial Narrow" panose="020B0606020202030204" pitchFamily="34" charset="0"/>
            </a:endParaRPr>
          </a:p>
        </p:txBody>
      </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íşlïḍè">
            <a:extLst>
              <a:ext uri="{FF2B5EF4-FFF2-40B4-BE49-F238E27FC236}">
                <a16:creationId xmlns:a16="http://schemas.microsoft.com/office/drawing/2014/main" id="{0E588580-C72A-44E5-882F-88772CF8D42E}"/>
              </a:ext>
            </a:extLst>
          </p:cNvPr>
          <p:cNvSpPr txBox="1"/>
          <p:nvPr/>
        </p:nvSpPr>
        <p:spPr>
          <a:xfrm>
            <a:off x="1030396" y="960790"/>
            <a:ext cx="788500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网桥的</a:t>
            </a:r>
            <a:r>
              <a:rPr lang="zh-CN" altLang="en-US" sz="1350" b="1" dirty="0">
                <a:solidFill>
                  <a:schemeClr val="accent1">
                    <a:lumMod val="75000"/>
                  </a:schemeClr>
                </a:solidFill>
                <a:latin typeface="Arial Narrow" panose="020B0606020202030204" pitchFamily="34" charset="0"/>
              </a:rPr>
              <a:t>接口数量很少</a:t>
            </a:r>
            <a:r>
              <a:rPr lang="zh-CN" altLang="en-US" sz="1350" b="1" dirty="0">
                <a:latin typeface="Arial Narrow" panose="020B0606020202030204" pitchFamily="34" charset="0"/>
              </a:rPr>
              <a:t>，通常只有</a:t>
            </a:r>
            <a:r>
              <a:rPr lang="en-US" altLang="zh-CN" sz="1350" b="1" dirty="0">
                <a:latin typeface="Arial Narrow" panose="020B0606020202030204" pitchFamily="34" charset="0"/>
              </a:rPr>
              <a:t>2~4</a:t>
            </a:r>
            <a:r>
              <a:rPr lang="zh-CN" altLang="en-US" sz="1350" b="1" dirty="0">
                <a:latin typeface="Arial Narrow" panose="020B0606020202030204" pitchFamily="34" charset="0"/>
              </a:rPr>
              <a:t>个，一般只用来</a:t>
            </a:r>
            <a:r>
              <a:rPr lang="zh-CN" altLang="en-US" sz="1350" b="1" dirty="0">
                <a:solidFill>
                  <a:schemeClr val="accent1">
                    <a:lumMod val="75000"/>
                  </a:schemeClr>
                </a:solidFill>
                <a:latin typeface="Arial Narrow" panose="020B0606020202030204" pitchFamily="34" charset="0"/>
              </a:rPr>
              <a:t>连接不同的网段</a:t>
            </a:r>
            <a:r>
              <a:rPr lang="zh-CN" altLang="en-US" sz="1350" b="1" dirty="0">
                <a:latin typeface="Arial Narrow" panose="020B0606020202030204" pitchFamily="34" charset="0"/>
              </a:rPr>
              <a:t>。</a:t>
            </a:r>
          </a:p>
        </p:txBody>
      </p:sp>
      <p:grpSp>
        <p:nvGrpSpPr>
          <p:cNvPr id="248" name="组合 247">
            <a:extLst>
              <a:ext uri="{FF2B5EF4-FFF2-40B4-BE49-F238E27FC236}">
                <a16:creationId xmlns:a16="http://schemas.microsoft.com/office/drawing/2014/main" id="{CC7A530D-ADC9-4D6E-9899-1C281F2B36EF}"/>
              </a:ext>
            </a:extLst>
          </p:cNvPr>
          <p:cNvGrpSpPr/>
          <p:nvPr/>
        </p:nvGrpSpPr>
        <p:grpSpPr>
          <a:xfrm>
            <a:off x="1119094" y="1494945"/>
            <a:ext cx="6913388" cy="3313964"/>
            <a:chOff x="1531595" y="1763016"/>
            <a:chExt cx="9217850" cy="4418618"/>
          </a:xfrm>
        </p:grpSpPr>
        <p:sp>
          <p:nvSpPr>
            <p:cNvPr id="249" name="矩形: 圆角 248">
              <a:extLst>
                <a:ext uri="{FF2B5EF4-FFF2-40B4-BE49-F238E27FC236}">
                  <a16:creationId xmlns:a16="http://schemas.microsoft.com/office/drawing/2014/main" id="{28FC8296-1A2A-4A37-9993-94ACB19F7EE9}"/>
                </a:ext>
              </a:extLst>
            </p:cNvPr>
            <p:cNvSpPr/>
            <p:nvPr/>
          </p:nvSpPr>
          <p:spPr>
            <a:xfrm>
              <a:off x="1531595" y="1763016"/>
              <a:ext cx="9217850" cy="4418618"/>
            </a:xfrm>
            <a:prstGeom prst="roundRect">
              <a:avLst>
                <a:gd name="adj" fmla="val 11213"/>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250" name="文本框 249">
              <a:extLst>
                <a:ext uri="{FF2B5EF4-FFF2-40B4-BE49-F238E27FC236}">
                  <a16:creationId xmlns:a16="http://schemas.microsoft.com/office/drawing/2014/main" id="{35B57032-B7BB-468C-8B45-77FDD81ED88A}"/>
                </a:ext>
              </a:extLst>
            </p:cNvPr>
            <p:cNvSpPr txBox="1"/>
            <p:nvPr/>
          </p:nvSpPr>
          <p:spPr>
            <a:xfrm>
              <a:off x="5378767" y="1806721"/>
              <a:ext cx="1690912" cy="954108"/>
            </a:xfrm>
            <a:prstGeom prst="rect">
              <a:avLst/>
            </a:prstGeom>
            <a:noFill/>
          </p:spPr>
          <p:txBody>
            <a:bodyPr wrap="square" rtlCol="0">
              <a:spAutoFit/>
            </a:bodyPr>
            <a:lstStyle/>
            <a:p>
              <a:pPr algn="ctr"/>
              <a:r>
                <a:rPr lang="zh-CN" altLang="en-US" sz="1350" b="1" dirty="0">
                  <a:latin typeface="Arial Narrow" panose="020B0606020202030204" pitchFamily="34" charset="0"/>
                </a:rPr>
                <a:t>覆盖范围更大</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站点数量更多</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以太网</a:t>
              </a:r>
            </a:p>
          </p:txBody>
        </p:sp>
      </p:grpSp>
      <p:grpSp>
        <p:nvGrpSpPr>
          <p:cNvPr id="251" name="组合 250">
            <a:extLst>
              <a:ext uri="{FF2B5EF4-FFF2-40B4-BE49-F238E27FC236}">
                <a16:creationId xmlns:a16="http://schemas.microsoft.com/office/drawing/2014/main" id="{A3327528-0CF3-4BAD-A6BF-77777FA0CE67}"/>
              </a:ext>
            </a:extLst>
          </p:cNvPr>
          <p:cNvGrpSpPr/>
          <p:nvPr/>
        </p:nvGrpSpPr>
        <p:grpSpPr>
          <a:xfrm>
            <a:off x="1114372" y="1494945"/>
            <a:ext cx="2496471" cy="3313964"/>
            <a:chOff x="1525299" y="1763016"/>
            <a:chExt cx="3328628" cy="4418618"/>
          </a:xfrm>
        </p:grpSpPr>
        <p:sp>
          <p:nvSpPr>
            <p:cNvPr id="252" name="矩形: 圆角 251">
              <a:extLst>
                <a:ext uri="{FF2B5EF4-FFF2-40B4-BE49-F238E27FC236}">
                  <a16:creationId xmlns:a16="http://schemas.microsoft.com/office/drawing/2014/main" id="{36ABA0EA-63C2-4B5C-AC7F-A9FFB6449288}"/>
                </a:ext>
              </a:extLst>
            </p:cNvPr>
            <p:cNvSpPr/>
            <p:nvPr/>
          </p:nvSpPr>
          <p:spPr>
            <a:xfrm>
              <a:off x="1525299" y="1763016"/>
              <a:ext cx="3328628" cy="4418618"/>
            </a:xfrm>
            <a:prstGeom prst="roundRect">
              <a:avLst>
                <a:gd name="adj" fmla="val 15679"/>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253" name="文本框 252">
              <a:extLst>
                <a:ext uri="{FF2B5EF4-FFF2-40B4-BE49-F238E27FC236}">
                  <a16:creationId xmlns:a16="http://schemas.microsoft.com/office/drawing/2014/main" id="{AFE9F63C-F669-4970-8332-50B2A1674FDB}"/>
                </a:ext>
              </a:extLst>
            </p:cNvPr>
            <p:cNvSpPr txBox="1"/>
            <p:nvPr/>
          </p:nvSpPr>
          <p:spPr>
            <a:xfrm>
              <a:off x="2466648" y="1768119"/>
              <a:ext cx="1690912" cy="954108"/>
            </a:xfrm>
            <a:prstGeom prst="rect">
              <a:avLst/>
            </a:prstGeom>
            <a:noFill/>
          </p:spPr>
          <p:txBody>
            <a:bodyPr wrap="square" rtlCol="0">
              <a:spAutoFit/>
            </a:bodyPr>
            <a:lstStyle/>
            <a:p>
              <a:pPr algn="ctr"/>
              <a:r>
                <a:rPr lang="zh-CN" altLang="en-US" sz="1350" b="1" dirty="0">
                  <a:latin typeface="Arial Narrow" panose="020B0606020202030204" pitchFamily="34" charset="0"/>
                </a:rPr>
                <a:t>碰撞域</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网段（</a:t>
              </a:r>
              <a:r>
                <a:rPr lang="en-US" altLang="zh-CN" sz="1350" b="1" dirty="0">
                  <a:latin typeface="Arial Narrow" panose="020B0606020202030204" pitchFamily="34" charset="0"/>
                </a:rPr>
                <a:t>Segment</a:t>
              </a:r>
              <a:r>
                <a:rPr lang="zh-CN" altLang="en-US" sz="1350" b="1" dirty="0">
                  <a:latin typeface="Arial Narrow" panose="020B0606020202030204" pitchFamily="34" charset="0"/>
                </a:rPr>
                <a:t>）</a:t>
              </a:r>
            </a:p>
          </p:txBody>
        </p:sp>
      </p:grpSp>
      <p:grpSp>
        <p:nvGrpSpPr>
          <p:cNvPr id="254" name="组合 253">
            <a:extLst>
              <a:ext uri="{FF2B5EF4-FFF2-40B4-BE49-F238E27FC236}">
                <a16:creationId xmlns:a16="http://schemas.microsoft.com/office/drawing/2014/main" id="{5E22C923-038D-4315-AEDD-BADEE9BC3DEB}"/>
              </a:ext>
            </a:extLst>
          </p:cNvPr>
          <p:cNvGrpSpPr/>
          <p:nvPr/>
        </p:nvGrpSpPr>
        <p:grpSpPr>
          <a:xfrm>
            <a:off x="5540944" y="1494945"/>
            <a:ext cx="2496471" cy="3313964"/>
            <a:chOff x="1525299" y="1763016"/>
            <a:chExt cx="3328628" cy="4418618"/>
          </a:xfrm>
        </p:grpSpPr>
        <p:sp>
          <p:nvSpPr>
            <p:cNvPr id="255" name="矩形: 圆角 254">
              <a:extLst>
                <a:ext uri="{FF2B5EF4-FFF2-40B4-BE49-F238E27FC236}">
                  <a16:creationId xmlns:a16="http://schemas.microsoft.com/office/drawing/2014/main" id="{F3CC9C63-E3F6-4449-BD96-058AEF44A005}"/>
                </a:ext>
              </a:extLst>
            </p:cNvPr>
            <p:cNvSpPr/>
            <p:nvPr/>
          </p:nvSpPr>
          <p:spPr>
            <a:xfrm>
              <a:off x="1525299" y="1763016"/>
              <a:ext cx="3328628" cy="4418618"/>
            </a:xfrm>
            <a:prstGeom prst="roundRect">
              <a:avLst>
                <a:gd name="adj" fmla="val 15679"/>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256" name="文本框 255">
              <a:extLst>
                <a:ext uri="{FF2B5EF4-FFF2-40B4-BE49-F238E27FC236}">
                  <a16:creationId xmlns:a16="http://schemas.microsoft.com/office/drawing/2014/main" id="{D35BA1F7-3DAB-462C-B799-E7F8530286C9}"/>
                </a:ext>
              </a:extLst>
            </p:cNvPr>
            <p:cNvSpPr txBox="1"/>
            <p:nvPr/>
          </p:nvSpPr>
          <p:spPr>
            <a:xfrm>
              <a:off x="2466648" y="1768119"/>
              <a:ext cx="1690912" cy="954108"/>
            </a:xfrm>
            <a:prstGeom prst="rect">
              <a:avLst/>
            </a:prstGeom>
            <a:noFill/>
          </p:spPr>
          <p:txBody>
            <a:bodyPr wrap="square" rtlCol="0">
              <a:spAutoFit/>
            </a:bodyPr>
            <a:lstStyle/>
            <a:p>
              <a:pPr algn="ctr"/>
              <a:r>
                <a:rPr lang="zh-CN" altLang="en-US" sz="1350" b="1" dirty="0">
                  <a:latin typeface="Arial Narrow" panose="020B0606020202030204" pitchFamily="34" charset="0"/>
                </a:rPr>
                <a:t>碰撞域</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网段（</a:t>
              </a:r>
              <a:r>
                <a:rPr lang="en-US" altLang="zh-CN" sz="1350" b="1" dirty="0">
                  <a:latin typeface="Arial Narrow" panose="020B0606020202030204" pitchFamily="34" charset="0"/>
                </a:rPr>
                <a:t>Segment</a:t>
              </a:r>
              <a:r>
                <a:rPr lang="zh-CN" altLang="en-US" sz="1350" b="1" dirty="0">
                  <a:latin typeface="Arial Narrow" panose="020B0606020202030204" pitchFamily="34" charset="0"/>
                </a:rPr>
                <a:t>）</a:t>
              </a:r>
            </a:p>
          </p:txBody>
        </p:sp>
      </p:grpSp>
      <p:cxnSp>
        <p:nvCxnSpPr>
          <p:cNvPr id="257" name="直接连接符 256">
            <a:extLst>
              <a:ext uri="{FF2B5EF4-FFF2-40B4-BE49-F238E27FC236}">
                <a16:creationId xmlns:a16="http://schemas.microsoft.com/office/drawing/2014/main" id="{A8B00055-77AE-4365-A7F6-E0A89F0BE17E}"/>
              </a:ext>
            </a:extLst>
          </p:cNvPr>
          <p:cNvCxnSpPr>
            <a:cxnSpLocks/>
          </p:cNvCxnSpPr>
          <p:nvPr/>
        </p:nvCxnSpPr>
        <p:spPr>
          <a:xfrm>
            <a:off x="2562240" y="3361265"/>
            <a:ext cx="19373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9AEED525-FD38-4153-9A82-09C3F0382A8C}"/>
              </a:ext>
            </a:extLst>
          </p:cNvPr>
          <p:cNvCxnSpPr>
            <a:cxnSpLocks/>
          </p:cNvCxnSpPr>
          <p:nvPr/>
        </p:nvCxnSpPr>
        <p:spPr>
          <a:xfrm>
            <a:off x="4620186" y="3361265"/>
            <a:ext cx="19373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9" name="组合 258">
            <a:extLst>
              <a:ext uri="{FF2B5EF4-FFF2-40B4-BE49-F238E27FC236}">
                <a16:creationId xmlns:a16="http://schemas.microsoft.com/office/drawing/2014/main" id="{97045286-E9FC-497C-BBD8-743ECE85FE89}"/>
              </a:ext>
            </a:extLst>
          </p:cNvPr>
          <p:cNvGrpSpPr/>
          <p:nvPr/>
        </p:nvGrpSpPr>
        <p:grpSpPr>
          <a:xfrm>
            <a:off x="1157469" y="2053773"/>
            <a:ext cx="1632715" cy="2599688"/>
            <a:chOff x="1582761" y="2975188"/>
            <a:chExt cx="2176953" cy="3466250"/>
          </a:xfrm>
        </p:grpSpPr>
        <p:cxnSp>
          <p:nvCxnSpPr>
            <p:cNvPr id="260" name="直接连接符 259">
              <a:extLst>
                <a:ext uri="{FF2B5EF4-FFF2-40B4-BE49-F238E27FC236}">
                  <a16:creationId xmlns:a16="http://schemas.microsoft.com/office/drawing/2014/main" id="{83D7E7F9-D8C6-47D7-8ECA-A0E28BA47EFB}"/>
                </a:ext>
              </a:extLst>
            </p:cNvPr>
            <p:cNvCxnSpPr/>
            <p:nvPr/>
          </p:nvCxnSpPr>
          <p:spPr>
            <a:xfrm flipV="1">
              <a:off x="3429788"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B0D97814-8FCF-4B77-9075-80BE35DF8926}"/>
                </a:ext>
              </a:extLst>
            </p:cNvPr>
            <p:cNvCxnSpPr/>
            <p:nvPr/>
          </p:nvCxnSpPr>
          <p:spPr>
            <a:xfrm flipH="1">
              <a:off x="2197042" y="4718838"/>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62" name="图片 261" descr="文本&#10;&#10;描述已自动生成">
              <a:extLst>
                <a:ext uri="{FF2B5EF4-FFF2-40B4-BE49-F238E27FC236}">
                  <a16:creationId xmlns:a16="http://schemas.microsoft.com/office/drawing/2014/main" id="{CAA72F0B-B827-4B47-854A-E1D5867DF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53" y="4459926"/>
              <a:ext cx="589727" cy="552869"/>
            </a:xfrm>
            <a:prstGeom prst="rect">
              <a:avLst/>
            </a:prstGeom>
          </p:spPr>
        </p:pic>
        <p:sp>
          <p:nvSpPr>
            <p:cNvPr id="263" name="文本框 262">
              <a:extLst>
                <a:ext uri="{FF2B5EF4-FFF2-40B4-BE49-F238E27FC236}">
                  <a16:creationId xmlns:a16="http://schemas.microsoft.com/office/drawing/2014/main" id="{3BD21E28-478C-4874-BCF6-EF9481D3FD4B}"/>
                </a:ext>
              </a:extLst>
            </p:cNvPr>
            <p:cNvSpPr txBox="1"/>
            <p:nvPr/>
          </p:nvSpPr>
          <p:spPr>
            <a:xfrm>
              <a:off x="2410114"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264" name="组合 263">
              <a:extLst>
                <a:ext uri="{FF2B5EF4-FFF2-40B4-BE49-F238E27FC236}">
                  <a16:creationId xmlns:a16="http://schemas.microsoft.com/office/drawing/2014/main" id="{7C3FEF4C-5C74-45E9-ADAD-42FFC828EA3F}"/>
                </a:ext>
              </a:extLst>
            </p:cNvPr>
            <p:cNvGrpSpPr/>
            <p:nvPr/>
          </p:nvGrpSpPr>
          <p:grpSpPr>
            <a:xfrm>
              <a:off x="3070879" y="2975188"/>
              <a:ext cx="688835" cy="666249"/>
              <a:chOff x="3393222" y="2975188"/>
              <a:chExt cx="688835" cy="666249"/>
            </a:xfrm>
          </p:grpSpPr>
          <p:pic>
            <p:nvPicPr>
              <p:cNvPr id="271" name="图形 10">
                <a:extLst>
                  <a:ext uri="{FF2B5EF4-FFF2-40B4-BE49-F238E27FC236}">
                    <a16:creationId xmlns:a16="http://schemas.microsoft.com/office/drawing/2014/main" id="{926159E9-BBDB-479A-8B6E-70E45054A6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93222" y="2975188"/>
                <a:ext cx="688835" cy="666249"/>
              </a:xfrm>
              <a:prstGeom prst="rect">
                <a:avLst/>
              </a:prstGeom>
            </p:spPr>
          </p:pic>
          <p:sp>
            <p:nvSpPr>
              <p:cNvPr id="272" name="文本框 271">
                <a:extLst>
                  <a:ext uri="{FF2B5EF4-FFF2-40B4-BE49-F238E27FC236}">
                    <a16:creationId xmlns:a16="http://schemas.microsoft.com/office/drawing/2014/main" id="{E55C3ADD-93C2-4AA5-83B4-720CCD7306B7}"/>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B</a:t>
                </a:r>
                <a:endParaRPr lang="zh-CN" altLang="en-US" sz="1500" dirty="0">
                  <a:solidFill>
                    <a:schemeClr val="bg1"/>
                  </a:solidFill>
                </a:endParaRPr>
              </a:p>
            </p:txBody>
          </p:sp>
        </p:grpSp>
        <p:grpSp>
          <p:nvGrpSpPr>
            <p:cNvPr id="265" name="组合 264">
              <a:extLst>
                <a:ext uri="{FF2B5EF4-FFF2-40B4-BE49-F238E27FC236}">
                  <a16:creationId xmlns:a16="http://schemas.microsoft.com/office/drawing/2014/main" id="{F86EB163-80DB-493C-A740-088A5491DA47}"/>
                </a:ext>
              </a:extLst>
            </p:cNvPr>
            <p:cNvGrpSpPr/>
            <p:nvPr/>
          </p:nvGrpSpPr>
          <p:grpSpPr>
            <a:xfrm>
              <a:off x="1582761" y="4226630"/>
              <a:ext cx="688835" cy="666249"/>
              <a:chOff x="3393222" y="2975188"/>
              <a:chExt cx="688835" cy="666249"/>
            </a:xfrm>
          </p:grpSpPr>
          <p:pic>
            <p:nvPicPr>
              <p:cNvPr id="269" name="图形 10">
                <a:extLst>
                  <a:ext uri="{FF2B5EF4-FFF2-40B4-BE49-F238E27FC236}">
                    <a16:creationId xmlns:a16="http://schemas.microsoft.com/office/drawing/2014/main" id="{8B756753-7F18-44D7-8BF0-7C2E5C64A2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93222" y="2975188"/>
                <a:ext cx="688835" cy="666249"/>
              </a:xfrm>
              <a:prstGeom prst="rect">
                <a:avLst/>
              </a:prstGeom>
            </p:spPr>
          </p:pic>
          <p:sp>
            <p:nvSpPr>
              <p:cNvPr id="270" name="文本框 269">
                <a:extLst>
                  <a:ext uri="{FF2B5EF4-FFF2-40B4-BE49-F238E27FC236}">
                    <a16:creationId xmlns:a16="http://schemas.microsoft.com/office/drawing/2014/main" id="{DF203EC9-460E-4437-821E-4E6E040DDE31}"/>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A</a:t>
                </a:r>
                <a:endParaRPr lang="zh-CN" altLang="en-US" sz="1500" dirty="0">
                  <a:solidFill>
                    <a:schemeClr val="bg1"/>
                  </a:solidFill>
                </a:endParaRPr>
              </a:p>
            </p:txBody>
          </p:sp>
        </p:grpSp>
        <p:grpSp>
          <p:nvGrpSpPr>
            <p:cNvPr id="266" name="组合 265">
              <a:extLst>
                <a:ext uri="{FF2B5EF4-FFF2-40B4-BE49-F238E27FC236}">
                  <a16:creationId xmlns:a16="http://schemas.microsoft.com/office/drawing/2014/main" id="{539B2582-D4CE-4399-98F2-682B63DF1460}"/>
                </a:ext>
              </a:extLst>
            </p:cNvPr>
            <p:cNvGrpSpPr/>
            <p:nvPr/>
          </p:nvGrpSpPr>
          <p:grpSpPr>
            <a:xfrm>
              <a:off x="2999378" y="5775189"/>
              <a:ext cx="688835" cy="666249"/>
              <a:chOff x="3393222" y="2975188"/>
              <a:chExt cx="688835" cy="666249"/>
            </a:xfrm>
          </p:grpSpPr>
          <p:pic>
            <p:nvPicPr>
              <p:cNvPr id="267" name="图形 10">
                <a:extLst>
                  <a:ext uri="{FF2B5EF4-FFF2-40B4-BE49-F238E27FC236}">
                    <a16:creationId xmlns:a16="http://schemas.microsoft.com/office/drawing/2014/main" id="{7658125E-8D03-4FA8-9024-58249BE829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93222" y="2975188"/>
                <a:ext cx="688835" cy="666249"/>
              </a:xfrm>
              <a:prstGeom prst="rect">
                <a:avLst/>
              </a:prstGeom>
            </p:spPr>
          </p:pic>
          <p:sp>
            <p:nvSpPr>
              <p:cNvPr id="268" name="文本框 267">
                <a:extLst>
                  <a:ext uri="{FF2B5EF4-FFF2-40B4-BE49-F238E27FC236}">
                    <a16:creationId xmlns:a16="http://schemas.microsoft.com/office/drawing/2014/main" id="{FDE448CA-28F4-4D9B-8139-9EF22090C41F}"/>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C</a:t>
                </a:r>
                <a:endParaRPr lang="zh-CN" altLang="en-US" sz="1500" dirty="0">
                  <a:solidFill>
                    <a:schemeClr val="bg1"/>
                  </a:solidFill>
                </a:endParaRPr>
              </a:p>
            </p:txBody>
          </p:sp>
        </p:grpSp>
      </p:grpSp>
      <p:grpSp>
        <p:nvGrpSpPr>
          <p:cNvPr id="273" name="组合 272">
            <a:extLst>
              <a:ext uri="{FF2B5EF4-FFF2-40B4-BE49-F238E27FC236}">
                <a16:creationId xmlns:a16="http://schemas.microsoft.com/office/drawing/2014/main" id="{74785C2D-BFEE-4DBC-AA24-FDE97028C3AB}"/>
              </a:ext>
            </a:extLst>
          </p:cNvPr>
          <p:cNvGrpSpPr/>
          <p:nvPr/>
        </p:nvGrpSpPr>
        <p:grpSpPr>
          <a:xfrm>
            <a:off x="5766111" y="2053773"/>
            <a:ext cx="2194657" cy="2599688"/>
            <a:chOff x="7727618" y="2975188"/>
            <a:chExt cx="2926209" cy="3466250"/>
          </a:xfrm>
        </p:grpSpPr>
        <p:cxnSp>
          <p:nvCxnSpPr>
            <p:cNvPr id="274" name="直接连接符 273">
              <a:extLst>
                <a:ext uri="{FF2B5EF4-FFF2-40B4-BE49-F238E27FC236}">
                  <a16:creationId xmlns:a16="http://schemas.microsoft.com/office/drawing/2014/main" id="{937778D0-8BB0-47BA-8F81-3BCE1AB40826}"/>
                </a:ext>
              </a:extLst>
            </p:cNvPr>
            <p:cNvCxnSpPr/>
            <p:nvPr/>
          </p:nvCxnSpPr>
          <p:spPr>
            <a:xfrm flipV="1">
              <a:off x="8747292" y="3570779"/>
              <a:ext cx="0" cy="25195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4C80FA3D-F32E-4C4A-ABA8-A458DF3B11F5}"/>
                </a:ext>
              </a:extLst>
            </p:cNvPr>
            <p:cNvCxnSpPr>
              <a:cxnSpLocks/>
            </p:cNvCxnSpPr>
            <p:nvPr/>
          </p:nvCxnSpPr>
          <p:spPr>
            <a:xfrm flipH="1">
              <a:off x="9001267" y="4718511"/>
              <a:ext cx="1232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76" name="图片 275" descr="文本&#10;&#10;描述已自动生成">
              <a:extLst>
                <a:ext uri="{FF2B5EF4-FFF2-40B4-BE49-F238E27FC236}">
                  <a16:creationId xmlns:a16="http://schemas.microsoft.com/office/drawing/2014/main" id="{7F4854E7-F45F-43C8-AAB0-942CA297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57" y="4459926"/>
              <a:ext cx="589727" cy="552869"/>
            </a:xfrm>
            <a:prstGeom prst="rect">
              <a:avLst/>
            </a:prstGeom>
          </p:spPr>
        </p:pic>
        <p:sp>
          <p:nvSpPr>
            <p:cNvPr id="277" name="文本框 276">
              <a:extLst>
                <a:ext uri="{FF2B5EF4-FFF2-40B4-BE49-F238E27FC236}">
                  <a16:creationId xmlns:a16="http://schemas.microsoft.com/office/drawing/2014/main" id="{B44B08EB-C588-4205-82F9-D41EDE4D0BC2}"/>
                </a:ext>
              </a:extLst>
            </p:cNvPr>
            <p:cNvSpPr txBox="1"/>
            <p:nvPr/>
          </p:nvSpPr>
          <p:spPr>
            <a:xfrm>
              <a:off x="7727618" y="4881956"/>
              <a:ext cx="918385" cy="677108"/>
            </a:xfrm>
            <a:prstGeom prst="rect">
              <a:avLst/>
            </a:prstGeom>
            <a:noFill/>
          </p:spPr>
          <p:txBody>
            <a:bodyPr wrap="square" rtlCol="0">
              <a:spAutoFit/>
            </a:bodyPr>
            <a:lstStyle/>
            <a:p>
              <a:pPr algn="ctr"/>
              <a:r>
                <a:rPr lang="zh-CN" altLang="en-US" sz="1350" b="1" dirty="0">
                  <a:latin typeface="+mn-ea"/>
                </a:rPr>
                <a:t>集线器</a:t>
              </a:r>
            </a:p>
          </p:txBody>
        </p:sp>
        <p:grpSp>
          <p:nvGrpSpPr>
            <p:cNvPr id="278" name="组合 277">
              <a:extLst>
                <a:ext uri="{FF2B5EF4-FFF2-40B4-BE49-F238E27FC236}">
                  <a16:creationId xmlns:a16="http://schemas.microsoft.com/office/drawing/2014/main" id="{A0F65238-011E-4B5A-BD69-E521323528C7}"/>
                </a:ext>
              </a:extLst>
            </p:cNvPr>
            <p:cNvGrpSpPr/>
            <p:nvPr/>
          </p:nvGrpSpPr>
          <p:grpSpPr>
            <a:xfrm>
              <a:off x="8402874" y="2975188"/>
              <a:ext cx="688835" cy="666249"/>
              <a:chOff x="3393222" y="2975188"/>
              <a:chExt cx="688835" cy="666249"/>
            </a:xfrm>
          </p:grpSpPr>
          <p:pic>
            <p:nvPicPr>
              <p:cNvPr id="285" name="图形 10">
                <a:extLst>
                  <a:ext uri="{FF2B5EF4-FFF2-40B4-BE49-F238E27FC236}">
                    <a16:creationId xmlns:a16="http://schemas.microsoft.com/office/drawing/2014/main" id="{0D9843EC-FA58-46B4-9AF8-EE338DA1F7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93222" y="2975188"/>
                <a:ext cx="688835" cy="666249"/>
              </a:xfrm>
              <a:prstGeom prst="rect">
                <a:avLst/>
              </a:prstGeom>
            </p:spPr>
          </p:pic>
          <p:sp>
            <p:nvSpPr>
              <p:cNvPr id="286" name="文本框 285">
                <a:extLst>
                  <a:ext uri="{FF2B5EF4-FFF2-40B4-BE49-F238E27FC236}">
                    <a16:creationId xmlns:a16="http://schemas.microsoft.com/office/drawing/2014/main" id="{FC416F48-9204-4D1E-9040-0C2C54BD3217}"/>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D</a:t>
                </a:r>
                <a:endParaRPr lang="zh-CN" altLang="en-US" sz="1500" dirty="0">
                  <a:solidFill>
                    <a:schemeClr val="bg1"/>
                  </a:solidFill>
                </a:endParaRPr>
              </a:p>
            </p:txBody>
          </p:sp>
        </p:grpSp>
        <p:grpSp>
          <p:nvGrpSpPr>
            <p:cNvPr id="279" name="组合 278">
              <a:extLst>
                <a:ext uri="{FF2B5EF4-FFF2-40B4-BE49-F238E27FC236}">
                  <a16:creationId xmlns:a16="http://schemas.microsoft.com/office/drawing/2014/main" id="{DE9AD603-7652-417D-AC7C-96664B36695F}"/>
                </a:ext>
              </a:extLst>
            </p:cNvPr>
            <p:cNvGrpSpPr/>
            <p:nvPr/>
          </p:nvGrpSpPr>
          <p:grpSpPr>
            <a:xfrm>
              <a:off x="8301585" y="5775189"/>
              <a:ext cx="688835" cy="666249"/>
              <a:chOff x="3393222" y="2975188"/>
              <a:chExt cx="688835" cy="666249"/>
            </a:xfrm>
          </p:grpSpPr>
          <p:pic>
            <p:nvPicPr>
              <p:cNvPr id="283" name="图形 10">
                <a:extLst>
                  <a:ext uri="{FF2B5EF4-FFF2-40B4-BE49-F238E27FC236}">
                    <a16:creationId xmlns:a16="http://schemas.microsoft.com/office/drawing/2014/main" id="{9635FAD2-FA44-49DB-9F4C-DED63DFDC0E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93222" y="2975188"/>
                <a:ext cx="688835" cy="666249"/>
              </a:xfrm>
              <a:prstGeom prst="rect">
                <a:avLst/>
              </a:prstGeom>
            </p:spPr>
          </p:pic>
          <p:sp>
            <p:nvSpPr>
              <p:cNvPr id="284" name="文本框 283">
                <a:extLst>
                  <a:ext uri="{FF2B5EF4-FFF2-40B4-BE49-F238E27FC236}">
                    <a16:creationId xmlns:a16="http://schemas.microsoft.com/office/drawing/2014/main" id="{5D216B6C-2D3A-40CA-AA94-6CF43ED43353}"/>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F</a:t>
                </a:r>
                <a:endParaRPr lang="zh-CN" altLang="en-US" sz="1500" dirty="0">
                  <a:solidFill>
                    <a:schemeClr val="bg1"/>
                  </a:solidFill>
                </a:endParaRPr>
              </a:p>
            </p:txBody>
          </p:sp>
        </p:grpSp>
        <p:grpSp>
          <p:nvGrpSpPr>
            <p:cNvPr id="280" name="组合 279">
              <a:extLst>
                <a:ext uri="{FF2B5EF4-FFF2-40B4-BE49-F238E27FC236}">
                  <a16:creationId xmlns:a16="http://schemas.microsoft.com/office/drawing/2014/main" id="{656903B1-F821-4F0F-AC45-A1DABC45FB48}"/>
                </a:ext>
              </a:extLst>
            </p:cNvPr>
            <p:cNvGrpSpPr/>
            <p:nvPr/>
          </p:nvGrpSpPr>
          <p:grpSpPr>
            <a:xfrm>
              <a:off x="9964992" y="4265534"/>
              <a:ext cx="688835" cy="666249"/>
              <a:chOff x="3393222" y="2975188"/>
              <a:chExt cx="688835" cy="666249"/>
            </a:xfrm>
          </p:grpSpPr>
          <p:pic>
            <p:nvPicPr>
              <p:cNvPr id="281" name="图形 10">
                <a:extLst>
                  <a:ext uri="{FF2B5EF4-FFF2-40B4-BE49-F238E27FC236}">
                    <a16:creationId xmlns:a16="http://schemas.microsoft.com/office/drawing/2014/main" id="{A35511B4-6B93-40B4-961D-184316C6CA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393222" y="2975188"/>
                <a:ext cx="688835" cy="666249"/>
              </a:xfrm>
              <a:prstGeom prst="rect">
                <a:avLst/>
              </a:prstGeom>
            </p:spPr>
          </p:pic>
          <p:sp>
            <p:nvSpPr>
              <p:cNvPr id="282" name="文本框 281">
                <a:extLst>
                  <a:ext uri="{FF2B5EF4-FFF2-40B4-BE49-F238E27FC236}">
                    <a16:creationId xmlns:a16="http://schemas.microsoft.com/office/drawing/2014/main" id="{1B455300-DA39-4350-8CE7-6366DFB7A34C}"/>
                  </a:ext>
                </a:extLst>
              </p:cNvPr>
              <p:cNvSpPr txBox="1"/>
              <p:nvPr/>
            </p:nvSpPr>
            <p:spPr>
              <a:xfrm>
                <a:off x="3680202" y="3014092"/>
                <a:ext cx="388699" cy="430886"/>
              </a:xfrm>
              <a:prstGeom prst="rect">
                <a:avLst/>
              </a:prstGeom>
              <a:noFill/>
            </p:spPr>
            <p:txBody>
              <a:bodyPr wrap="square">
                <a:spAutoFit/>
              </a:bodyPr>
              <a:lstStyle/>
              <a:p>
                <a:pPr algn="ctr"/>
                <a:r>
                  <a:rPr lang="en-US" altLang="zh-CN" sz="1500" b="1" dirty="0">
                    <a:solidFill>
                      <a:schemeClr val="bg1"/>
                    </a:solidFill>
                  </a:rPr>
                  <a:t>E</a:t>
                </a:r>
                <a:endParaRPr lang="zh-CN" altLang="en-US" sz="1500" dirty="0">
                  <a:solidFill>
                    <a:schemeClr val="bg1"/>
                  </a:solidFill>
                </a:endParaRPr>
              </a:p>
            </p:txBody>
          </p:sp>
        </p:grpSp>
      </p:grpSp>
      <p:grpSp>
        <p:nvGrpSpPr>
          <p:cNvPr id="287" name="组合 286">
            <a:extLst>
              <a:ext uri="{FF2B5EF4-FFF2-40B4-BE49-F238E27FC236}">
                <a16:creationId xmlns:a16="http://schemas.microsoft.com/office/drawing/2014/main" id="{50870B75-258E-4B84-9ED6-D721231A36EF}"/>
              </a:ext>
            </a:extLst>
          </p:cNvPr>
          <p:cNvGrpSpPr/>
          <p:nvPr/>
        </p:nvGrpSpPr>
        <p:grpSpPr>
          <a:xfrm>
            <a:off x="4090150" y="3136266"/>
            <a:ext cx="911079" cy="863606"/>
            <a:chOff x="5493003" y="4418512"/>
            <a:chExt cx="1214772" cy="1151474"/>
          </a:xfrm>
        </p:grpSpPr>
        <p:grpSp>
          <p:nvGrpSpPr>
            <p:cNvPr id="288" name="组合 287">
              <a:extLst>
                <a:ext uri="{FF2B5EF4-FFF2-40B4-BE49-F238E27FC236}">
                  <a16:creationId xmlns:a16="http://schemas.microsoft.com/office/drawing/2014/main" id="{0B262D48-B30A-43F2-AD7D-F68ADC7E1498}"/>
                </a:ext>
              </a:extLst>
            </p:cNvPr>
            <p:cNvGrpSpPr/>
            <p:nvPr/>
          </p:nvGrpSpPr>
          <p:grpSpPr>
            <a:xfrm>
              <a:off x="5758936" y="4418512"/>
              <a:ext cx="694865" cy="1151474"/>
              <a:chOff x="5748567" y="4622444"/>
              <a:chExt cx="694865" cy="1151474"/>
            </a:xfrm>
          </p:grpSpPr>
          <p:pic>
            <p:nvPicPr>
              <p:cNvPr id="291" name="图片 290" descr="图片包含 图标&#10;&#10;描述已自动生成">
                <a:extLst>
                  <a:ext uri="{FF2B5EF4-FFF2-40B4-BE49-F238E27FC236}">
                    <a16:creationId xmlns:a16="http://schemas.microsoft.com/office/drawing/2014/main" id="{FA73E6C7-ADA2-4F98-9B3D-648F4609F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4622444"/>
                <a:ext cx="581100" cy="474367"/>
              </a:xfrm>
              <a:prstGeom prst="rect">
                <a:avLst/>
              </a:prstGeom>
            </p:spPr>
          </p:pic>
          <p:sp>
            <p:nvSpPr>
              <p:cNvPr id="292" name="文本框 291">
                <a:extLst>
                  <a:ext uri="{FF2B5EF4-FFF2-40B4-BE49-F238E27FC236}">
                    <a16:creationId xmlns:a16="http://schemas.microsoft.com/office/drawing/2014/main" id="{4CD328AF-9418-420D-93F8-84B0C8E90C74}"/>
                  </a:ext>
                </a:extLst>
              </p:cNvPr>
              <p:cNvSpPr txBox="1"/>
              <p:nvPr/>
            </p:nvSpPr>
            <p:spPr>
              <a:xfrm>
                <a:off x="5748567" y="5096810"/>
                <a:ext cx="694865" cy="677108"/>
              </a:xfrm>
              <a:prstGeom prst="rect">
                <a:avLst/>
              </a:prstGeom>
              <a:noFill/>
            </p:spPr>
            <p:txBody>
              <a:bodyPr wrap="square" rtlCol="0">
                <a:spAutoFit/>
              </a:bodyPr>
              <a:lstStyle/>
              <a:p>
                <a:pPr algn="ctr"/>
                <a:r>
                  <a:rPr lang="zh-CN" altLang="en-US" sz="1350" b="1" dirty="0">
                    <a:latin typeface="+mn-ea"/>
                  </a:rPr>
                  <a:t>网桥</a:t>
                </a:r>
              </a:p>
            </p:txBody>
          </p:sp>
        </p:grpSp>
        <p:sp>
          <p:nvSpPr>
            <p:cNvPr id="289" name="文本框 288">
              <a:extLst>
                <a:ext uri="{FF2B5EF4-FFF2-40B4-BE49-F238E27FC236}">
                  <a16:creationId xmlns:a16="http://schemas.microsoft.com/office/drawing/2014/main" id="{AB1F51DA-B792-40C4-A7C1-BDCAC6CA8610}"/>
                </a:ext>
              </a:extLst>
            </p:cNvPr>
            <p:cNvSpPr txBox="1"/>
            <p:nvPr/>
          </p:nvSpPr>
          <p:spPr>
            <a:xfrm>
              <a:off x="5493003" y="4665644"/>
              <a:ext cx="388699" cy="430886"/>
            </a:xfrm>
            <a:prstGeom prst="rect">
              <a:avLst/>
            </a:prstGeom>
            <a:noFill/>
          </p:spPr>
          <p:txBody>
            <a:bodyPr wrap="square">
              <a:spAutoFit/>
            </a:bodyPr>
            <a:lstStyle/>
            <a:p>
              <a:pPr algn="ctr"/>
              <a:r>
                <a:rPr lang="en-US" altLang="zh-CN" sz="1500" b="1" dirty="0"/>
                <a:t>1</a:t>
              </a:r>
              <a:endParaRPr lang="zh-CN" altLang="en-US" sz="1500" dirty="0"/>
            </a:p>
          </p:txBody>
        </p:sp>
        <p:sp>
          <p:nvSpPr>
            <p:cNvPr id="290" name="文本框 289">
              <a:extLst>
                <a:ext uri="{FF2B5EF4-FFF2-40B4-BE49-F238E27FC236}">
                  <a16:creationId xmlns:a16="http://schemas.microsoft.com/office/drawing/2014/main" id="{913B5F08-BCF2-4C26-8796-8365AC92630C}"/>
                </a:ext>
              </a:extLst>
            </p:cNvPr>
            <p:cNvSpPr txBox="1"/>
            <p:nvPr/>
          </p:nvSpPr>
          <p:spPr>
            <a:xfrm>
              <a:off x="6319076" y="4665644"/>
              <a:ext cx="388699" cy="430886"/>
            </a:xfrm>
            <a:prstGeom prst="rect">
              <a:avLst/>
            </a:prstGeom>
            <a:noFill/>
          </p:spPr>
          <p:txBody>
            <a:bodyPr wrap="square">
              <a:spAutoFit/>
            </a:bodyPr>
            <a:lstStyle/>
            <a:p>
              <a:pPr algn="ctr"/>
              <a:r>
                <a:rPr lang="en-US" altLang="zh-CN" sz="1500" b="1" dirty="0"/>
                <a:t>2</a:t>
              </a:r>
              <a:endParaRPr lang="zh-CN" altLang="en-US" sz="1500" dirty="0"/>
            </a:p>
          </p:txBody>
        </p:sp>
      </p:grpSp>
      <p:sp>
        <p:nvSpPr>
          <p:cNvPr id="52" name="矩形 51"/>
          <p:cNvSpPr/>
          <p:nvPr/>
        </p:nvSpPr>
        <p:spPr>
          <a:xfrm>
            <a:off x="8190962" y="4717454"/>
            <a:ext cx="663262" cy="2795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700"/>
              <a:t>湖</a:t>
            </a:r>
            <a:r>
              <a:rPr lang="zh-CN" altLang="en-US" sz="700" smtClean="0"/>
              <a:t>科大 高军</a:t>
            </a:r>
            <a:endParaRPr lang="zh-CN" altLang="en-US" sz="700"/>
          </a:p>
        </p:txBody>
      </p:sp>
    </p:spTree>
    <p:custDataLst>
      <p:tags r:id="rId1"/>
    </p:custDataLst>
    <p:extLst>
      <p:ext uri="{BB962C8B-B14F-4D97-AF65-F5344CB8AC3E}">
        <p14:creationId xmlns:p14="http://schemas.microsoft.com/office/powerpoint/2010/main" val="79753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p:cTn id="7" dur="500" fill="hold"/>
                                        <p:tgtEl>
                                          <p:spTgt spid="177"/>
                                        </p:tgtEl>
                                        <p:attrNameLst>
                                          <p:attrName>ppt_w</p:attrName>
                                        </p:attrNameLst>
                                      </p:cBhvr>
                                      <p:tavLst>
                                        <p:tav tm="0">
                                          <p:val>
                                            <p:fltVal val="0"/>
                                          </p:val>
                                        </p:tav>
                                        <p:tav tm="100000">
                                          <p:val>
                                            <p:strVal val="#ppt_w"/>
                                          </p:val>
                                        </p:tav>
                                      </p:tavLst>
                                    </p:anim>
                                    <p:anim calcmode="lin" valueType="num">
                                      <p:cBhvr>
                                        <p:cTn id="8" dur="500" fill="hold"/>
                                        <p:tgtEl>
                                          <p:spTgt spid="177"/>
                                        </p:tgtEl>
                                        <p:attrNameLst>
                                          <p:attrName>ppt_h</p:attrName>
                                        </p:attrNameLst>
                                      </p:cBhvr>
                                      <p:tavLst>
                                        <p:tav tm="0">
                                          <p:val>
                                            <p:fltVal val="0"/>
                                          </p:val>
                                        </p:tav>
                                        <p:tav tm="100000">
                                          <p:val>
                                            <p:strVal val="#ppt_h"/>
                                          </p:val>
                                        </p:tav>
                                      </p:tavLst>
                                    </p:anim>
                                    <p:anim calcmode="lin" valueType="num">
                                      <p:cBhvr>
                                        <p:cTn id="9" dur="500" fill="hold"/>
                                        <p:tgtEl>
                                          <p:spTgt spid="177"/>
                                        </p:tgtEl>
                                        <p:attrNameLst>
                                          <p:attrName>style.rotation</p:attrName>
                                        </p:attrNameLst>
                                      </p:cBhvr>
                                      <p:tavLst>
                                        <p:tav tm="0">
                                          <p:val>
                                            <p:fltVal val="360"/>
                                          </p:val>
                                        </p:tav>
                                        <p:tav tm="100000">
                                          <p:val>
                                            <p:fltVal val="0"/>
                                          </p:val>
                                        </p:tav>
                                      </p:tavLst>
                                    </p:anim>
                                    <p:animEffect transition="in" filter="fade">
                                      <p:cBhvr>
                                        <p:cTn id="10" dur="500"/>
                                        <p:tgtEl>
                                          <p:spTgt spid="17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7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287"/>
                                        </p:tgtEl>
                                        <p:attrNameLst>
                                          <p:attrName>style.visibility</p:attrName>
                                        </p:attrNameLst>
                                      </p:cBhvr>
                                      <p:to>
                                        <p:strVal val="visible"/>
                                      </p:to>
                                    </p:set>
                                    <p:anim calcmode="lin" valueType="num">
                                      <p:cBhvr>
                                        <p:cTn id="18" dur="500" fill="hold"/>
                                        <p:tgtEl>
                                          <p:spTgt spid="287"/>
                                        </p:tgtEl>
                                        <p:attrNameLst>
                                          <p:attrName>ppt_w</p:attrName>
                                        </p:attrNameLst>
                                      </p:cBhvr>
                                      <p:tavLst>
                                        <p:tav tm="0">
                                          <p:val>
                                            <p:fltVal val="0"/>
                                          </p:val>
                                        </p:tav>
                                        <p:tav tm="100000">
                                          <p:val>
                                            <p:strVal val="#ppt_w"/>
                                          </p:val>
                                        </p:tav>
                                      </p:tavLst>
                                    </p:anim>
                                    <p:anim calcmode="lin" valueType="num">
                                      <p:cBhvr>
                                        <p:cTn id="19" dur="500" fill="hold"/>
                                        <p:tgtEl>
                                          <p:spTgt spid="287"/>
                                        </p:tgtEl>
                                        <p:attrNameLst>
                                          <p:attrName>ppt_h</p:attrName>
                                        </p:attrNameLst>
                                      </p:cBhvr>
                                      <p:tavLst>
                                        <p:tav tm="0">
                                          <p:val>
                                            <p:fltVal val="0"/>
                                          </p:val>
                                        </p:tav>
                                        <p:tav tm="100000">
                                          <p:val>
                                            <p:strVal val="#ppt_h"/>
                                          </p:val>
                                        </p:tav>
                                      </p:tavLst>
                                    </p:anim>
                                    <p:anim calcmode="lin" valueType="num">
                                      <p:cBhvr>
                                        <p:cTn id="20" dur="500" fill="hold"/>
                                        <p:tgtEl>
                                          <p:spTgt spid="287"/>
                                        </p:tgtEl>
                                        <p:attrNameLst>
                                          <p:attrName>style.rotation</p:attrName>
                                        </p:attrNameLst>
                                      </p:cBhvr>
                                      <p:tavLst>
                                        <p:tav tm="0">
                                          <p:val>
                                            <p:fltVal val="360"/>
                                          </p:val>
                                        </p:tav>
                                        <p:tav tm="100000">
                                          <p:val>
                                            <p:fltVal val="0"/>
                                          </p:val>
                                        </p:tav>
                                      </p:tavLst>
                                    </p:anim>
                                    <p:animEffect transition="in" filter="fade">
                                      <p:cBhvr>
                                        <p:cTn id="21" dur="500"/>
                                        <p:tgtEl>
                                          <p:spTgt spid="28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59"/>
                                        </p:tgtEl>
                                        <p:attrNameLst>
                                          <p:attrName>style.visibility</p:attrName>
                                        </p:attrNameLst>
                                      </p:cBhvr>
                                      <p:to>
                                        <p:strVal val="visible"/>
                                      </p:to>
                                    </p:set>
                                    <p:anim calcmode="lin" valueType="num">
                                      <p:cBhvr additive="base">
                                        <p:cTn id="26" dur="500" fill="hold"/>
                                        <p:tgtEl>
                                          <p:spTgt spid="259"/>
                                        </p:tgtEl>
                                        <p:attrNameLst>
                                          <p:attrName>ppt_x</p:attrName>
                                        </p:attrNameLst>
                                      </p:cBhvr>
                                      <p:tavLst>
                                        <p:tav tm="0">
                                          <p:val>
                                            <p:strVal val="0-#ppt_w/2"/>
                                          </p:val>
                                        </p:tav>
                                        <p:tav tm="100000">
                                          <p:val>
                                            <p:strVal val="#ppt_x"/>
                                          </p:val>
                                        </p:tav>
                                      </p:tavLst>
                                    </p:anim>
                                    <p:anim calcmode="lin" valueType="num">
                                      <p:cBhvr additive="base">
                                        <p:cTn id="27" dur="500" fill="hold"/>
                                        <p:tgtEl>
                                          <p:spTgt spid="259"/>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 calcmode="lin" valueType="num">
                                      <p:cBhvr additive="base">
                                        <p:cTn id="30" dur="500" fill="hold"/>
                                        <p:tgtEl>
                                          <p:spTgt spid="273"/>
                                        </p:tgtEl>
                                        <p:attrNameLst>
                                          <p:attrName>ppt_x</p:attrName>
                                        </p:attrNameLst>
                                      </p:cBhvr>
                                      <p:tavLst>
                                        <p:tav tm="0">
                                          <p:val>
                                            <p:strVal val="1+#ppt_w/2"/>
                                          </p:val>
                                        </p:tav>
                                        <p:tav tm="100000">
                                          <p:val>
                                            <p:strVal val="#ppt_x"/>
                                          </p:val>
                                        </p:tav>
                                      </p:tavLst>
                                    </p:anim>
                                    <p:anim calcmode="lin" valueType="num">
                                      <p:cBhvr additive="base">
                                        <p:cTn id="31" dur="500" fill="hold"/>
                                        <p:tgtEl>
                                          <p:spTgt spid="27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57"/>
                                        </p:tgtEl>
                                        <p:attrNameLst>
                                          <p:attrName>style.visibility</p:attrName>
                                        </p:attrNameLst>
                                      </p:cBhvr>
                                      <p:to>
                                        <p:strVal val="visible"/>
                                      </p:to>
                                    </p:set>
                                    <p:animEffect transition="in" filter="wipe(right)">
                                      <p:cBhvr>
                                        <p:cTn id="36" dur="1000"/>
                                        <p:tgtEl>
                                          <p:spTgt spid="257"/>
                                        </p:tgtEl>
                                      </p:cBhvr>
                                    </p:animEffect>
                                  </p:childTnLst>
                                </p:cTn>
                              </p:par>
                              <p:par>
                                <p:cTn id="37" presetID="22" presetClass="entr" presetSubtype="8" fill="hold" nodeType="withEffect">
                                  <p:stCondLst>
                                    <p:cond delay="0"/>
                                  </p:stCondLst>
                                  <p:childTnLst>
                                    <p:set>
                                      <p:cBhvr>
                                        <p:cTn id="38" dur="1" fill="hold">
                                          <p:stCondLst>
                                            <p:cond delay="0"/>
                                          </p:stCondLst>
                                        </p:cTn>
                                        <p:tgtEl>
                                          <p:spTgt spid="258"/>
                                        </p:tgtEl>
                                        <p:attrNameLst>
                                          <p:attrName>style.visibility</p:attrName>
                                        </p:attrNameLst>
                                      </p:cBhvr>
                                      <p:to>
                                        <p:strVal val="visible"/>
                                      </p:to>
                                    </p:set>
                                    <p:animEffect transition="in" filter="wipe(left)">
                                      <p:cBhvr>
                                        <p:cTn id="39" dur="1000"/>
                                        <p:tgtEl>
                                          <p:spTgt spid="25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48"/>
                                        </p:tgtEl>
                                        <p:attrNameLst>
                                          <p:attrName>style.visibility</p:attrName>
                                        </p:attrNameLst>
                                      </p:cBhvr>
                                      <p:to>
                                        <p:strVal val="visible"/>
                                      </p:to>
                                    </p:set>
                                    <p:anim calcmode="lin" valueType="num">
                                      <p:cBhvr>
                                        <p:cTn id="44" dur="500" fill="hold"/>
                                        <p:tgtEl>
                                          <p:spTgt spid="248"/>
                                        </p:tgtEl>
                                        <p:attrNameLst>
                                          <p:attrName>ppt_w</p:attrName>
                                        </p:attrNameLst>
                                      </p:cBhvr>
                                      <p:tavLst>
                                        <p:tav tm="0">
                                          <p:val>
                                            <p:fltVal val="0"/>
                                          </p:val>
                                        </p:tav>
                                        <p:tav tm="100000">
                                          <p:val>
                                            <p:strVal val="#ppt_w"/>
                                          </p:val>
                                        </p:tav>
                                      </p:tavLst>
                                    </p:anim>
                                    <p:anim calcmode="lin" valueType="num">
                                      <p:cBhvr>
                                        <p:cTn id="45" dur="500" fill="hold"/>
                                        <p:tgtEl>
                                          <p:spTgt spid="248"/>
                                        </p:tgtEl>
                                        <p:attrNameLst>
                                          <p:attrName>ppt_h</p:attrName>
                                        </p:attrNameLst>
                                      </p:cBhvr>
                                      <p:tavLst>
                                        <p:tav tm="0">
                                          <p:val>
                                            <p:fltVal val="0"/>
                                          </p:val>
                                        </p:tav>
                                        <p:tav tm="100000">
                                          <p:val>
                                            <p:strVal val="#ppt_h"/>
                                          </p:val>
                                        </p:tav>
                                      </p:tavLst>
                                    </p:anim>
                                    <p:animEffect transition="in" filter="fade">
                                      <p:cBhvr>
                                        <p:cTn id="46" dur="500"/>
                                        <p:tgtEl>
                                          <p:spTgt spid="248"/>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51"/>
                                        </p:tgtEl>
                                        <p:attrNameLst>
                                          <p:attrName>style.visibility</p:attrName>
                                        </p:attrNameLst>
                                      </p:cBhvr>
                                      <p:to>
                                        <p:strVal val="visible"/>
                                      </p:to>
                                    </p:set>
                                    <p:anim calcmode="lin" valueType="num">
                                      <p:cBhvr>
                                        <p:cTn id="51" dur="500" fill="hold"/>
                                        <p:tgtEl>
                                          <p:spTgt spid="251"/>
                                        </p:tgtEl>
                                        <p:attrNameLst>
                                          <p:attrName>ppt_w</p:attrName>
                                        </p:attrNameLst>
                                      </p:cBhvr>
                                      <p:tavLst>
                                        <p:tav tm="0">
                                          <p:val>
                                            <p:fltVal val="0"/>
                                          </p:val>
                                        </p:tav>
                                        <p:tav tm="100000">
                                          <p:val>
                                            <p:strVal val="#ppt_w"/>
                                          </p:val>
                                        </p:tav>
                                      </p:tavLst>
                                    </p:anim>
                                    <p:anim calcmode="lin" valueType="num">
                                      <p:cBhvr>
                                        <p:cTn id="52" dur="500" fill="hold"/>
                                        <p:tgtEl>
                                          <p:spTgt spid="251"/>
                                        </p:tgtEl>
                                        <p:attrNameLst>
                                          <p:attrName>ppt_h</p:attrName>
                                        </p:attrNameLst>
                                      </p:cBhvr>
                                      <p:tavLst>
                                        <p:tav tm="0">
                                          <p:val>
                                            <p:fltVal val="0"/>
                                          </p:val>
                                        </p:tav>
                                        <p:tav tm="100000">
                                          <p:val>
                                            <p:strVal val="#ppt_h"/>
                                          </p:val>
                                        </p:tav>
                                      </p:tavLst>
                                    </p:anim>
                                    <p:animEffect transition="in" filter="fade">
                                      <p:cBhvr>
                                        <p:cTn id="53" dur="500"/>
                                        <p:tgtEl>
                                          <p:spTgt spid="251"/>
                                        </p:tgtEl>
                                      </p:cBhvr>
                                    </p:animEffect>
                                  </p:childTnLst>
                                </p:cTn>
                              </p:par>
                              <p:par>
                                <p:cTn id="54" presetID="53" presetClass="entr" presetSubtype="16" fill="hold" nodeType="withEffect">
                                  <p:stCondLst>
                                    <p:cond delay="0"/>
                                  </p:stCondLst>
                                  <p:childTnLst>
                                    <p:set>
                                      <p:cBhvr>
                                        <p:cTn id="55" dur="1" fill="hold">
                                          <p:stCondLst>
                                            <p:cond delay="0"/>
                                          </p:stCondLst>
                                        </p:cTn>
                                        <p:tgtEl>
                                          <p:spTgt spid="254"/>
                                        </p:tgtEl>
                                        <p:attrNameLst>
                                          <p:attrName>style.visibility</p:attrName>
                                        </p:attrNameLst>
                                      </p:cBhvr>
                                      <p:to>
                                        <p:strVal val="visible"/>
                                      </p:to>
                                    </p:set>
                                    <p:anim calcmode="lin" valueType="num">
                                      <p:cBhvr>
                                        <p:cTn id="56" dur="500" fill="hold"/>
                                        <p:tgtEl>
                                          <p:spTgt spid="254"/>
                                        </p:tgtEl>
                                        <p:attrNameLst>
                                          <p:attrName>ppt_w</p:attrName>
                                        </p:attrNameLst>
                                      </p:cBhvr>
                                      <p:tavLst>
                                        <p:tav tm="0">
                                          <p:val>
                                            <p:fltVal val="0"/>
                                          </p:val>
                                        </p:tav>
                                        <p:tav tm="100000">
                                          <p:val>
                                            <p:strVal val="#ppt_w"/>
                                          </p:val>
                                        </p:tav>
                                      </p:tavLst>
                                    </p:anim>
                                    <p:anim calcmode="lin" valueType="num">
                                      <p:cBhvr>
                                        <p:cTn id="57" dur="500" fill="hold"/>
                                        <p:tgtEl>
                                          <p:spTgt spid="254"/>
                                        </p:tgtEl>
                                        <p:attrNameLst>
                                          <p:attrName>ppt_h</p:attrName>
                                        </p:attrNameLst>
                                      </p:cBhvr>
                                      <p:tavLst>
                                        <p:tav tm="0">
                                          <p:val>
                                            <p:fltVal val="0"/>
                                          </p:val>
                                        </p:tav>
                                        <p:tav tm="100000">
                                          <p:val>
                                            <p:strVal val="#ppt_h"/>
                                          </p:val>
                                        </p:tav>
                                      </p:tavLst>
                                    </p:anim>
                                    <p:animEffect transition="in" filter="fade">
                                      <p:cBhvr>
                                        <p:cTn id="5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7" y="6401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4"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prstClr val="white"/>
                </a:solidFill>
                <a:latin typeface="微软雅黑" panose="020B0503020204020204" pitchFamily="34" charset="-122"/>
                <a:ea typeface="微软雅黑" panose="020B0503020204020204" pitchFamily="34" charset="-122"/>
              </a:rPr>
              <a:t>1.  </a:t>
            </a:r>
            <a:r>
              <a:rPr lang="zh-CN" altLang="en-US" sz="2000" b="1" dirty="0">
                <a:solidFill>
                  <a:prstClr val="white"/>
                </a:solidFill>
                <a:latin typeface="微软雅黑" panose="020B0503020204020204" pitchFamily="34" charset="-122"/>
                <a:ea typeface="微软雅黑" panose="020B0503020204020204" pitchFamily="34" charset="-122"/>
              </a:rPr>
              <a:t>封装成帧</a:t>
            </a:r>
            <a:endParaRPr lang="fr-FR" altLang="zh-CN" sz="2000" b="1" dirty="0">
              <a:solidFill>
                <a:prstClr val="white"/>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60" y="1820109"/>
            <a:ext cx="8216900" cy="277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标注 4"/>
          <p:cNvSpPr/>
          <p:nvPr/>
        </p:nvSpPr>
        <p:spPr>
          <a:xfrm>
            <a:off x="4064001" y="1320802"/>
            <a:ext cx="4836160" cy="494330"/>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spcCol="0" rtlCol="0" anchor="ctr"/>
          <a:lstStyle/>
          <a:p>
            <a:r>
              <a:rPr lang="zh-CN" altLang="en-US" b="1" dirty="0">
                <a:solidFill>
                  <a:srgbClr val="FF0000"/>
                </a:solidFill>
              </a:rPr>
              <a:t>没有帧结束定界标志，通过帧间间隔实现。</a:t>
            </a:r>
          </a:p>
        </p:txBody>
      </p:sp>
    </p:spTree>
    <p:extLst>
      <p:ext uri="{BB962C8B-B14F-4D97-AF65-F5344CB8AC3E}">
        <p14:creationId xmlns:p14="http://schemas.microsoft.com/office/powerpoint/2010/main" val="24622821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699830" y="561975"/>
            <a:ext cx="4173030" cy="323165"/>
          </a:xfrm>
          <a:prstGeom prst="rect">
            <a:avLst/>
          </a:prstGeom>
          <a:noFill/>
        </p:spPr>
        <p:txBody>
          <a:bodyPr wrap="square" rtlCol="0">
            <a:spAutoFit/>
          </a:bodyPr>
          <a:lstStyle/>
          <a:p>
            <a:r>
              <a:rPr lang="zh-CN" altLang="en-US" sz="1500" b="1" dirty="0">
                <a:latin typeface="Arial Narrow" panose="020B0606020202030204" pitchFamily="34" charset="0"/>
              </a:rPr>
              <a:t>交换式以太网</a:t>
            </a:r>
            <a:endParaRPr lang="en-US" altLang="zh-CN" sz="1500" b="1" dirty="0">
              <a:latin typeface="Arial Narrow" panose="020B0606020202030204" pitchFamily="34" charset="0"/>
            </a:endParaRPr>
          </a:p>
        </p:txBody>
      </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íşlïḍè">
            <a:extLst>
              <a:ext uri="{FF2B5EF4-FFF2-40B4-BE49-F238E27FC236}">
                <a16:creationId xmlns:a16="http://schemas.microsoft.com/office/drawing/2014/main" id="{0E588580-C72A-44E5-882F-88772CF8D42E}"/>
              </a:ext>
            </a:extLst>
          </p:cNvPr>
          <p:cNvSpPr txBox="1"/>
          <p:nvPr/>
        </p:nvSpPr>
        <p:spPr>
          <a:xfrm>
            <a:off x="1030396" y="960790"/>
            <a:ext cx="788500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网桥的</a:t>
            </a:r>
            <a:r>
              <a:rPr lang="zh-CN" altLang="en-US" sz="1350" b="1" dirty="0">
                <a:solidFill>
                  <a:schemeClr val="accent1">
                    <a:lumMod val="75000"/>
                  </a:schemeClr>
                </a:solidFill>
                <a:latin typeface="Arial Narrow" panose="020B0606020202030204" pitchFamily="34" charset="0"/>
              </a:rPr>
              <a:t>接口数量很少</a:t>
            </a:r>
            <a:r>
              <a:rPr lang="zh-CN" altLang="en-US" sz="1350" b="1" dirty="0">
                <a:latin typeface="Arial Narrow" panose="020B0606020202030204" pitchFamily="34" charset="0"/>
              </a:rPr>
              <a:t>，通常只有</a:t>
            </a:r>
            <a:r>
              <a:rPr lang="en-US" altLang="zh-CN" sz="1350" b="1" dirty="0">
                <a:latin typeface="Arial Narrow" panose="020B0606020202030204" pitchFamily="34" charset="0"/>
              </a:rPr>
              <a:t>2~4</a:t>
            </a:r>
            <a:r>
              <a:rPr lang="zh-CN" altLang="en-US" sz="1350" b="1" dirty="0">
                <a:latin typeface="Arial Narrow" panose="020B0606020202030204" pitchFamily="34" charset="0"/>
              </a:rPr>
              <a:t>个，一般只用来</a:t>
            </a:r>
            <a:r>
              <a:rPr lang="zh-CN" altLang="en-US" sz="1350" b="1" dirty="0">
                <a:solidFill>
                  <a:schemeClr val="accent1">
                    <a:lumMod val="75000"/>
                  </a:schemeClr>
                </a:solidFill>
                <a:latin typeface="Arial Narrow" panose="020B0606020202030204" pitchFamily="34" charset="0"/>
              </a:rPr>
              <a:t>连接不同的网段</a:t>
            </a:r>
            <a:r>
              <a:rPr lang="zh-CN" altLang="en-US" sz="1350" b="1" dirty="0">
                <a:latin typeface="Arial Narrow" panose="020B0606020202030204" pitchFamily="34" charset="0"/>
              </a:rPr>
              <a:t>。</a:t>
            </a:r>
          </a:p>
        </p:txBody>
      </p:sp>
      <p:sp>
        <p:nvSpPr>
          <p:cNvPr id="52" name="矩形 51">
            <a:extLst>
              <a:ext uri="{FF2B5EF4-FFF2-40B4-BE49-F238E27FC236}">
                <a16:creationId xmlns:a16="http://schemas.microsoft.com/office/drawing/2014/main" id="{C85A8389-8A03-477C-B377-615B6F1C327B}"/>
              </a:ext>
            </a:extLst>
          </p:cNvPr>
          <p:cNvSpPr/>
          <p:nvPr/>
        </p:nvSpPr>
        <p:spPr>
          <a:xfrm>
            <a:off x="792475" y="1441087"/>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íşlïḍè">
            <a:extLst>
              <a:ext uri="{FF2B5EF4-FFF2-40B4-BE49-F238E27FC236}">
                <a16:creationId xmlns:a16="http://schemas.microsoft.com/office/drawing/2014/main" id="{E096E3AE-F8EC-408D-9C61-4B721832814E}"/>
              </a:ext>
            </a:extLst>
          </p:cNvPr>
          <p:cNvSpPr txBox="1"/>
          <p:nvPr/>
        </p:nvSpPr>
        <p:spPr>
          <a:xfrm>
            <a:off x="1030396" y="1400345"/>
            <a:ext cx="7885005" cy="48437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1990</a:t>
            </a:r>
            <a:r>
              <a:rPr lang="zh-CN" altLang="en-US" sz="1350" b="1" dirty="0">
                <a:latin typeface="Arial Narrow" panose="020B0606020202030204" pitchFamily="34" charset="0"/>
              </a:rPr>
              <a:t>年面世的</a:t>
            </a:r>
            <a:r>
              <a:rPr lang="zh-CN" altLang="en-US" sz="1350" b="1" dirty="0">
                <a:solidFill>
                  <a:schemeClr val="accent1">
                    <a:lumMod val="75000"/>
                  </a:schemeClr>
                </a:solidFill>
                <a:latin typeface="Arial Narrow" panose="020B0606020202030204" pitchFamily="34" charset="0"/>
              </a:rPr>
              <a:t>交换式集线器</a:t>
            </a:r>
            <a:r>
              <a:rPr lang="zh-CN" altLang="en-US" sz="1350" b="1" dirty="0">
                <a:latin typeface="Arial Narrow" panose="020B0606020202030204" pitchFamily="34" charset="0"/>
              </a:rPr>
              <a:t>（</a:t>
            </a:r>
            <a:r>
              <a:rPr lang="en-US" altLang="zh-CN" sz="1350" b="1" dirty="0">
                <a:latin typeface="Arial Narrow" panose="020B0606020202030204" pitchFamily="34" charset="0"/>
              </a:rPr>
              <a:t>Switching </a:t>
            </a:r>
            <a:r>
              <a:rPr lang="en-US" altLang="zh-CN" sz="1350" b="1">
                <a:latin typeface="Arial Narrow" panose="020B0606020202030204" pitchFamily="34" charset="0"/>
              </a:rPr>
              <a:t>Hub</a:t>
            </a:r>
            <a:r>
              <a:rPr lang="zh-CN" altLang="en-US" sz="1350" b="1" smtClean="0">
                <a:latin typeface="Arial Narrow" panose="020B0606020202030204" pitchFamily="34" charset="0"/>
              </a:rPr>
              <a:t>），混快就淘汰了网桥，实质上</a:t>
            </a:r>
            <a:r>
              <a:rPr lang="zh-CN" altLang="en-US" sz="1350" b="1" dirty="0">
                <a:latin typeface="Arial Narrow" panose="020B0606020202030204" pitchFamily="34" charset="0"/>
              </a:rPr>
              <a:t>是</a:t>
            </a:r>
            <a:r>
              <a:rPr lang="zh-CN" altLang="en-US" sz="1350" b="1" dirty="0">
                <a:solidFill>
                  <a:schemeClr val="accent1">
                    <a:lumMod val="75000"/>
                  </a:schemeClr>
                </a:solidFill>
                <a:latin typeface="Arial Narrow" panose="020B0606020202030204" pitchFamily="34" charset="0"/>
              </a:rPr>
              <a:t>具有</a:t>
            </a:r>
            <a:r>
              <a:rPr lang="zh-CN" altLang="en-US" sz="1350" b="1" dirty="0">
                <a:solidFill>
                  <a:srgbClr val="FF0000"/>
                </a:solidFill>
                <a:latin typeface="Arial Narrow" panose="020B0606020202030204" pitchFamily="34" charset="0"/>
              </a:rPr>
              <a:t>多个接口</a:t>
            </a:r>
            <a:r>
              <a:rPr lang="zh-CN" altLang="en-US" sz="1350" b="1" dirty="0">
                <a:solidFill>
                  <a:schemeClr val="accent1">
                    <a:lumMod val="75000"/>
                  </a:schemeClr>
                </a:solidFill>
                <a:latin typeface="Arial Narrow" panose="020B0606020202030204" pitchFamily="34" charset="0"/>
              </a:rPr>
              <a:t>的网桥</a:t>
            </a:r>
            <a:r>
              <a:rPr lang="zh-CN" altLang="en-US" sz="1350" b="1" dirty="0">
                <a:latin typeface="Arial Narrow" panose="020B0606020202030204" pitchFamily="34" charset="0"/>
              </a:rPr>
              <a:t>，常称为</a:t>
            </a:r>
            <a:r>
              <a:rPr lang="zh-CN" altLang="en-US" sz="1350" b="1" dirty="0">
                <a:solidFill>
                  <a:schemeClr val="accent1">
                    <a:lumMod val="75000"/>
                  </a:schemeClr>
                </a:solidFill>
                <a:latin typeface="Arial Narrow" panose="020B0606020202030204" pitchFamily="34" charset="0"/>
              </a:rPr>
              <a:t>以太网交换机</a:t>
            </a:r>
            <a:r>
              <a:rPr lang="zh-CN" altLang="en-US" sz="1350" b="1" dirty="0">
                <a:latin typeface="Arial Narrow" panose="020B0606020202030204" pitchFamily="34" charset="0"/>
              </a:rPr>
              <a:t>（</a:t>
            </a:r>
            <a:r>
              <a:rPr lang="en-US" altLang="zh-CN" sz="1350" b="1" dirty="0">
                <a:latin typeface="Arial Narrow" panose="020B0606020202030204" pitchFamily="34" charset="0"/>
              </a:rPr>
              <a:t>Switch</a:t>
            </a:r>
            <a:r>
              <a:rPr lang="zh-CN" altLang="en-US" sz="1350" b="1" dirty="0">
                <a:latin typeface="Arial Narrow" panose="020B0606020202030204" pitchFamily="34" charset="0"/>
              </a:rPr>
              <a:t>）或二层交换机。</a:t>
            </a:r>
          </a:p>
        </p:txBody>
      </p:sp>
      <p:sp>
        <p:nvSpPr>
          <p:cNvPr id="54" name="矩形 53">
            <a:extLst>
              <a:ext uri="{FF2B5EF4-FFF2-40B4-BE49-F238E27FC236}">
                <a16:creationId xmlns:a16="http://schemas.microsoft.com/office/drawing/2014/main" id="{768F55C7-EBF4-4059-AE82-6351AB5244AC}"/>
              </a:ext>
            </a:extLst>
          </p:cNvPr>
          <p:cNvSpPr/>
          <p:nvPr/>
        </p:nvSpPr>
        <p:spPr>
          <a:xfrm>
            <a:off x="1138664" y="2064931"/>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íşlïḍè">
            <a:extLst>
              <a:ext uri="{FF2B5EF4-FFF2-40B4-BE49-F238E27FC236}">
                <a16:creationId xmlns:a16="http://schemas.microsoft.com/office/drawing/2014/main" id="{0242FAB6-9280-41BE-80E4-51B7A5F569A6}"/>
              </a:ext>
            </a:extLst>
          </p:cNvPr>
          <p:cNvSpPr txBox="1"/>
          <p:nvPr/>
        </p:nvSpPr>
        <p:spPr>
          <a:xfrm>
            <a:off x="1376586" y="2024190"/>
            <a:ext cx="5254460" cy="2749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“二层”是指以太网交换机工作在数据链路层（包括物理层）。</a:t>
            </a:r>
          </a:p>
        </p:txBody>
      </p:sp>
      <p:sp>
        <p:nvSpPr>
          <p:cNvPr id="56" name="矩形 55">
            <a:extLst>
              <a:ext uri="{FF2B5EF4-FFF2-40B4-BE49-F238E27FC236}">
                <a16:creationId xmlns:a16="http://schemas.microsoft.com/office/drawing/2014/main" id="{ECDD2A09-A8EB-4CAB-9E86-8AEEF8EF1480}"/>
              </a:ext>
            </a:extLst>
          </p:cNvPr>
          <p:cNvSpPr/>
          <p:nvPr/>
        </p:nvSpPr>
        <p:spPr>
          <a:xfrm>
            <a:off x="1138664" y="2478619"/>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íşlïḍè">
            <a:extLst>
              <a:ext uri="{FF2B5EF4-FFF2-40B4-BE49-F238E27FC236}">
                <a16:creationId xmlns:a16="http://schemas.microsoft.com/office/drawing/2014/main" id="{E218D63D-B84C-4193-B4CB-A8EDE9004D29}"/>
              </a:ext>
            </a:extLst>
          </p:cNvPr>
          <p:cNvSpPr txBox="1"/>
          <p:nvPr/>
        </p:nvSpPr>
        <p:spPr>
          <a:xfrm>
            <a:off x="1376586" y="2437877"/>
            <a:ext cx="7538815" cy="48437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与网桥</a:t>
            </a:r>
            <a:r>
              <a:rPr lang="zh-CN" altLang="en-US" sz="1350" b="1" dirty="0">
                <a:solidFill>
                  <a:srgbClr val="FF0000"/>
                </a:solidFill>
                <a:latin typeface="Arial Narrow" panose="020B0606020202030204" pitchFamily="34" charset="0"/>
              </a:rPr>
              <a:t>相同</a:t>
            </a:r>
            <a:r>
              <a:rPr lang="zh-CN" altLang="en-US" sz="1350" b="1" dirty="0">
                <a:latin typeface="Arial Narrow" panose="020B0606020202030204" pitchFamily="34" charset="0"/>
              </a:rPr>
              <a:t>，交换机内部的转发表也是通过</a:t>
            </a:r>
            <a:r>
              <a:rPr lang="zh-CN" altLang="en-US" sz="1350" b="1" dirty="0">
                <a:solidFill>
                  <a:srgbClr val="FF0000"/>
                </a:solidFill>
                <a:latin typeface="Arial Narrow" panose="020B0606020202030204" pitchFamily="34" charset="0"/>
              </a:rPr>
              <a:t>自学习</a:t>
            </a:r>
            <a:r>
              <a:rPr lang="zh-CN" altLang="en-US" sz="1350" b="1" dirty="0">
                <a:latin typeface="Arial Narrow" panose="020B0606020202030204" pitchFamily="34" charset="0"/>
              </a:rPr>
              <a:t>算法，基于网络中各主机间的通信，自动地逐步建立起来的。</a:t>
            </a:r>
          </a:p>
        </p:txBody>
      </p:sp>
      <p:sp>
        <p:nvSpPr>
          <p:cNvPr id="58" name="矩形 57">
            <a:extLst>
              <a:ext uri="{FF2B5EF4-FFF2-40B4-BE49-F238E27FC236}">
                <a16:creationId xmlns:a16="http://schemas.microsoft.com/office/drawing/2014/main" id="{14FE731E-96C6-4506-B086-E454C1A39A18}"/>
              </a:ext>
            </a:extLst>
          </p:cNvPr>
          <p:cNvSpPr/>
          <p:nvPr/>
        </p:nvSpPr>
        <p:spPr>
          <a:xfrm>
            <a:off x="1138664" y="3101711"/>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íşlïḍè">
            <a:extLst>
              <a:ext uri="{FF2B5EF4-FFF2-40B4-BE49-F238E27FC236}">
                <a16:creationId xmlns:a16="http://schemas.microsoft.com/office/drawing/2014/main" id="{D0D35A85-9FDA-4CD2-8D02-6156D70081A8}"/>
              </a:ext>
            </a:extLst>
          </p:cNvPr>
          <p:cNvSpPr txBox="1"/>
          <p:nvPr/>
        </p:nvSpPr>
        <p:spPr>
          <a:xfrm>
            <a:off x="1376586" y="3060969"/>
            <a:ext cx="7538815" cy="27922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另外，交换机也使用</a:t>
            </a:r>
            <a:r>
              <a:rPr lang="zh-CN" altLang="en-US" sz="1350" b="1" dirty="0">
                <a:solidFill>
                  <a:srgbClr val="FF0000"/>
                </a:solidFill>
                <a:latin typeface="Arial Narrow" panose="020B0606020202030204" pitchFamily="34" charset="0"/>
              </a:rPr>
              <a:t>生成树协议</a:t>
            </a:r>
            <a:r>
              <a:rPr lang="en-US" altLang="zh-CN" sz="1350" b="1" dirty="0">
                <a:solidFill>
                  <a:srgbClr val="FF0000"/>
                </a:solidFill>
                <a:latin typeface="Arial Narrow" panose="020B0606020202030204" pitchFamily="34" charset="0"/>
              </a:rPr>
              <a:t>STP</a:t>
            </a:r>
            <a:r>
              <a:rPr lang="zh-CN" altLang="en-US" sz="1350" b="1" dirty="0">
                <a:latin typeface="Arial Narrow" panose="020B0606020202030204" pitchFamily="34" charset="0"/>
              </a:rPr>
              <a:t>，来产生能够连通全网但</a:t>
            </a:r>
            <a:r>
              <a:rPr lang="zh-CN" altLang="en-US" sz="1350" b="1" dirty="0">
                <a:solidFill>
                  <a:srgbClr val="FF0000"/>
                </a:solidFill>
                <a:latin typeface="Arial Narrow" panose="020B0606020202030204" pitchFamily="34" charset="0"/>
              </a:rPr>
              <a:t>不产生环路</a:t>
            </a:r>
            <a:r>
              <a:rPr lang="zh-CN" altLang="en-US" sz="1350" b="1" dirty="0">
                <a:latin typeface="Arial Narrow" panose="020B0606020202030204" pitchFamily="34" charset="0"/>
              </a:rPr>
              <a:t>的通信路径。</a:t>
            </a:r>
          </a:p>
        </p:txBody>
      </p:sp>
    </p:spTree>
    <p:custDataLst>
      <p:tags r:id="rId1"/>
    </p:custDataLst>
    <p:extLst>
      <p:ext uri="{BB962C8B-B14F-4D97-AF65-F5344CB8AC3E}">
        <p14:creationId xmlns:p14="http://schemas.microsoft.com/office/powerpoint/2010/main" val="9374002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íşlïḍè">
            <a:extLst>
              <a:ext uri="{FF2B5EF4-FFF2-40B4-BE49-F238E27FC236}">
                <a16:creationId xmlns:a16="http://schemas.microsoft.com/office/drawing/2014/main" id="{9E1F89B6-FB6F-4726-A814-7E624EF95FF2}"/>
              </a:ext>
            </a:extLst>
          </p:cNvPr>
          <p:cNvSpPr txBox="1"/>
          <p:nvPr/>
        </p:nvSpPr>
        <p:spPr>
          <a:xfrm>
            <a:off x="1164244" y="2397773"/>
            <a:ext cx="2533786" cy="268686"/>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使用总线的</a:t>
            </a:r>
            <a:r>
              <a:rPr lang="zh-CN" altLang="en-US" sz="1350" b="1" dirty="0">
                <a:solidFill>
                  <a:srgbClr val="0000FF"/>
                </a:solidFill>
                <a:latin typeface="Arial Narrow" panose="020B0606020202030204" pitchFamily="34" charset="0"/>
              </a:rPr>
              <a:t>共享式以太网</a:t>
            </a:r>
          </a:p>
        </p:txBody>
      </p:sp>
      <p:sp>
        <p:nvSpPr>
          <p:cNvPr id="81" name="íşlïḍè">
            <a:extLst>
              <a:ext uri="{FF2B5EF4-FFF2-40B4-BE49-F238E27FC236}">
                <a16:creationId xmlns:a16="http://schemas.microsoft.com/office/drawing/2014/main" id="{63B606B5-32F2-467E-924B-C03674F411AF}"/>
              </a:ext>
            </a:extLst>
          </p:cNvPr>
          <p:cNvSpPr txBox="1"/>
          <p:nvPr/>
        </p:nvSpPr>
        <p:spPr>
          <a:xfrm>
            <a:off x="5655441" y="2366377"/>
            <a:ext cx="2533786" cy="30008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使用集线器的</a:t>
            </a:r>
            <a:r>
              <a:rPr lang="zh-CN" altLang="en-US" sz="1350" b="1" dirty="0">
                <a:solidFill>
                  <a:srgbClr val="0000FF"/>
                </a:solidFill>
                <a:latin typeface="Arial Narrow" panose="020B0606020202030204" pitchFamily="34" charset="0"/>
              </a:rPr>
              <a:t>共享式以太网</a:t>
            </a:r>
          </a:p>
        </p:txBody>
      </p:sp>
      <p:sp>
        <p:nvSpPr>
          <p:cNvPr id="152" name="íşlïḍè">
            <a:extLst>
              <a:ext uri="{FF2B5EF4-FFF2-40B4-BE49-F238E27FC236}">
                <a16:creationId xmlns:a16="http://schemas.microsoft.com/office/drawing/2014/main" id="{7ADD3EF4-A488-4E44-9D70-4FFEBFA03FB5}"/>
              </a:ext>
            </a:extLst>
          </p:cNvPr>
          <p:cNvSpPr txBox="1"/>
          <p:nvPr/>
        </p:nvSpPr>
        <p:spPr>
          <a:xfrm>
            <a:off x="732945" y="4491722"/>
            <a:ext cx="3296504" cy="268686"/>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使用集线器在</a:t>
            </a:r>
            <a:r>
              <a:rPr lang="zh-CN" altLang="en-US" sz="1350" b="1" dirty="0">
                <a:solidFill>
                  <a:srgbClr val="FF0000"/>
                </a:solidFill>
                <a:latin typeface="Arial Narrow" panose="020B0606020202030204" pitchFamily="34" charset="0"/>
              </a:rPr>
              <a:t>物理层</a:t>
            </a:r>
            <a:r>
              <a:rPr lang="zh-CN" altLang="en-US" sz="1350" b="1" dirty="0">
                <a:latin typeface="Arial Narrow" panose="020B0606020202030204" pitchFamily="34" charset="0"/>
              </a:rPr>
              <a:t>扩展</a:t>
            </a:r>
            <a:r>
              <a:rPr lang="zh-CN" altLang="en-US" sz="1350" b="1" dirty="0">
                <a:solidFill>
                  <a:srgbClr val="0000FF"/>
                </a:solidFill>
                <a:latin typeface="Arial Narrow" panose="020B0606020202030204" pitchFamily="34" charset="0"/>
              </a:rPr>
              <a:t>共享式以太网</a:t>
            </a:r>
          </a:p>
        </p:txBody>
      </p:sp>
      <p:sp>
        <p:nvSpPr>
          <p:cNvPr id="154" name="íşlïḍè">
            <a:extLst>
              <a:ext uri="{FF2B5EF4-FFF2-40B4-BE49-F238E27FC236}">
                <a16:creationId xmlns:a16="http://schemas.microsoft.com/office/drawing/2014/main" id="{AA1B5D81-C20B-4FE2-A6D9-682608A51625}"/>
              </a:ext>
            </a:extLst>
          </p:cNvPr>
          <p:cNvSpPr txBox="1"/>
          <p:nvPr/>
        </p:nvSpPr>
        <p:spPr>
          <a:xfrm>
            <a:off x="5189712" y="4491722"/>
            <a:ext cx="3296504" cy="268686"/>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使用网桥在</a:t>
            </a:r>
            <a:r>
              <a:rPr lang="zh-CN" altLang="en-US" sz="1350" b="1" dirty="0">
                <a:solidFill>
                  <a:srgbClr val="FF0000"/>
                </a:solidFill>
                <a:latin typeface="Arial Narrow" panose="020B0606020202030204" pitchFamily="34" charset="0"/>
              </a:rPr>
              <a:t>数据链路层</a:t>
            </a:r>
            <a:r>
              <a:rPr lang="zh-CN" altLang="en-US" sz="1350" b="1" dirty="0">
                <a:latin typeface="Arial Narrow" panose="020B0606020202030204" pitchFamily="34" charset="0"/>
              </a:rPr>
              <a:t>扩展以太网</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交换式以太网</a:t>
              </a:r>
              <a:endParaRPr lang="en-US" altLang="zh-CN" sz="1500" b="1" dirty="0">
                <a:latin typeface="Arial Narrow" panose="020B0606020202030204" pitchFamily="34" charset="0"/>
              </a:endParaRPr>
            </a:p>
          </p:txBody>
        </p:sp>
      </p:gr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íşlïḍè">
            <a:extLst>
              <a:ext uri="{FF2B5EF4-FFF2-40B4-BE49-F238E27FC236}">
                <a16:creationId xmlns:a16="http://schemas.microsoft.com/office/drawing/2014/main" id="{0E588580-C72A-44E5-882F-88772CF8D42E}"/>
              </a:ext>
            </a:extLst>
          </p:cNvPr>
          <p:cNvSpPr txBox="1"/>
          <p:nvPr/>
        </p:nvSpPr>
        <p:spPr>
          <a:xfrm>
            <a:off x="1030396" y="960790"/>
            <a:ext cx="4929650"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仅使用交换机（而不使用集线器）的以太网就是</a:t>
            </a:r>
            <a:r>
              <a:rPr lang="zh-CN" altLang="en-US" sz="1350" b="1" dirty="0">
                <a:solidFill>
                  <a:srgbClr val="FF0000"/>
                </a:solidFill>
                <a:latin typeface="Arial Narrow" panose="020B0606020202030204" pitchFamily="34" charset="0"/>
              </a:rPr>
              <a:t>交换式以太网</a:t>
            </a:r>
            <a:r>
              <a:rPr lang="zh-CN" altLang="en-US" sz="1350" b="1" dirty="0">
                <a:latin typeface="Arial Narrow" panose="020B0606020202030204" pitchFamily="34" charset="0"/>
              </a:rPr>
              <a:t>。</a:t>
            </a:r>
          </a:p>
        </p:txBody>
      </p:sp>
      <p:grpSp>
        <p:nvGrpSpPr>
          <p:cNvPr id="6" name="组合 5">
            <a:extLst>
              <a:ext uri="{FF2B5EF4-FFF2-40B4-BE49-F238E27FC236}">
                <a16:creationId xmlns:a16="http://schemas.microsoft.com/office/drawing/2014/main" id="{0AE84E73-1CD2-4026-8397-539618A3C86B}"/>
              </a:ext>
            </a:extLst>
          </p:cNvPr>
          <p:cNvGrpSpPr/>
          <p:nvPr/>
        </p:nvGrpSpPr>
        <p:grpSpPr>
          <a:xfrm>
            <a:off x="363626" y="1596435"/>
            <a:ext cx="4135024" cy="679339"/>
            <a:chOff x="498381" y="2907513"/>
            <a:chExt cx="5513365" cy="905785"/>
          </a:xfrm>
        </p:grpSpPr>
        <p:cxnSp>
          <p:nvCxnSpPr>
            <p:cNvPr id="68" name="直接连接符 67">
              <a:extLst>
                <a:ext uri="{FF2B5EF4-FFF2-40B4-BE49-F238E27FC236}">
                  <a16:creationId xmlns:a16="http://schemas.microsoft.com/office/drawing/2014/main" id="{2C9851AE-A45F-43E9-87F0-DEDD784739C6}"/>
                </a:ext>
              </a:extLst>
            </p:cNvPr>
            <p:cNvCxnSpPr>
              <a:cxnSpLocks/>
            </p:cNvCxnSpPr>
            <p:nvPr/>
          </p:nvCxnSpPr>
          <p:spPr>
            <a:xfrm flipV="1">
              <a:off x="2537167" y="2978488"/>
              <a:ext cx="0" cy="561098"/>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3F46333-5728-47E7-BBE0-AD525E1B2D32}"/>
                </a:ext>
              </a:extLst>
            </p:cNvPr>
            <p:cNvCxnSpPr>
              <a:cxnSpLocks/>
            </p:cNvCxnSpPr>
            <p:nvPr/>
          </p:nvCxnSpPr>
          <p:spPr>
            <a:xfrm flipV="1">
              <a:off x="3891833" y="2978488"/>
              <a:ext cx="0" cy="561098"/>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422D04B-5407-4E9A-AE5E-448E679F9830}"/>
                </a:ext>
              </a:extLst>
            </p:cNvPr>
            <p:cNvCxnSpPr>
              <a:cxnSpLocks/>
            </p:cNvCxnSpPr>
            <p:nvPr/>
          </p:nvCxnSpPr>
          <p:spPr>
            <a:xfrm flipV="1">
              <a:off x="5226179" y="2978488"/>
              <a:ext cx="0" cy="561098"/>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6845E85-650E-41B7-BD5B-683D7C5AA4E5}"/>
                </a:ext>
              </a:extLst>
            </p:cNvPr>
            <p:cNvCxnSpPr>
              <a:cxnSpLocks/>
            </p:cNvCxnSpPr>
            <p:nvPr/>
          </p:nvCxnSpPr>
          <p:spPr>
            <a:xfrm>
              <a:off x="624927" y="2986785"/>
              <a:ext cx="5260273"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A2803D1-015B-4C11-80C4-710A6A8E1044}"/>
                </a:ext>
              </a:extLst>
            </p:cNvPr>
            <p:cNvCxnSpPr>
              <a:cxnSpLocks/>
            </p:cNvCxnSpPr>
            <p:nvPr/>
          </p:nvCxnSpPr>
          <p:spPr>
            <a:xfrm flipV="1">
              <a:off x="1179113" y="3014496"/>
              <a:ext cx="0" cy="561098"/>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57" name="图形 56">
              <a:extLst>
                <a:ext uri="{FF2B5EF4-FFF2-40B4-BE49-F238E27FC236}">
                  <a16:creationId xmlns:a16="http://schemas.microsoft.com/office/drawing/2014/main" id="{8DF4AD4D-7FFC-4FF7-99A8-BC7FD9D443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29167" y="3337890"/>
              <a:ext cx="491524" cy="475408"/>
            </a:xfrm>
            <a:prstGeom prst="rect">
              <a:avLst/>
            </a:prstGeom>
          </p:spPr>
        </p:pic>
        <p:pic>
          <p:nvPicPr>
            <p:cNvPr id="59" name="图形 58">
              <a:extLst>
                <a:ext uri="{FF2B5EF4-FFF2-40B4-BE49-F238E27FC236}">
                  <a16:creationId xmlns:a16="http://schemas.microsoft.com/office/drawing/2014/main" id="{155C2A7E-A6FC-48BD-897E-FACB867ADB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177802" y="3337890"/>
              <a:ext cx="491524" cy="475408"/>
            </a:xfrm>
            <a:prstGeom prst="rect">
              <a:avLst/>
            </a:prstGeom>
          </p:spPr>
        </p:pic>
        <p:pic>
          <p:nvPicPr>
            <p:cNvPr id="61" name="图形 60">
              <a:extLst>
                <a:ext uri="{FF2B5EF4-FFF2-40B4-BE49-F238E27FC236}">
                  <a16:creationId xmlns:a16="http://schemas.microsoft.com/office/drawing/2014/main" id="{A356786F-97C0-49E3-AF8B-D4D41B8222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875073" y="3337890"/>
              <a:ext cx="491524" cy="475408"/>
            </a:xfrm>
            <a:prstGeom prst="rect">
              <a:avLst/>
            </a:prstGeom>
          </p:spPr>
        </p:pic>
        <p:sp>
          <p:nvSpPr>
            <p:cNvPr id="62" name="矩形 61">
              <a:extLst>
                <a:ext uri="{FF2B5EF4-FFF2-40B4-BE49-F238E27FC236}">
                  <a16:creationId xmlns:a16="http://schemas.microsoft.com/office/drawing/2014/main" id="{0069A29D-EAB4-4995-B4F2-3777696159AB}"/>
                </a:ext>
              </a:extLst>
            </p:cNvPr>
            <p:cNvSpPr/>
            <p:nvPr/>
          </p:nvSpPr>
          <p:spPr>
            <a:xfrm>
              <a:off x="498381" y="2907513"/>
              <a:ext cx="144000" cy="14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文本框 63">
              <a:extLst>
                <a:ext uri="{FF2B5EF4-FFF2-40B4-BE49-F238E27FC236}">
                  <a16:creationId xmlns:a16="http://schemas.microsoft.com/office/drawing/2014/main" id="{03BDF697-9BE6-475D-85C8-7653CA71059D}"/>
                </a:ext>
              </a:extLst>
            </p:cNvPr>
            <p:cNvSpPr txBox="1"/>
            <p:nvPr/>
          </p:nvSpPr>
          <p:spPr>
            <a:xfrm>
              <a:off x="4204073" y="3354920"/>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65" name="矩形 64">
              <a:extLst>
                <a:ext uri="{FF2B5EF4-FFF2-40B4-BE49-F238E27FC236}">
                  <a16:creationId xmlns:a16="http://schemas.microsoft.com/office/drawing/2014/main" id="{A7A37806-E17C-4603-B5D4-14A2FCC27753}"/>
                </a:ext>
              </a:extLst>
            </p:cNvPr>
            <p:cNvSpPr/>
            <p:nvPr/>
          </p:nvSpPr>
          <p:spPr>
            <a:xfrm>
              <a:off x="5867746" y="2921186"/>
              <a:ext cx="144000" cy="14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6" name="图形 65">
              <a:extLst>
                <a:ext uri="{FF2B5EF4-FFF2-40B4-BE49-F238E27FC236}">
                  <a16:creationId xmlns:a16="http://schemas.microsoft.com/office/drawing/2014/main" id="{947B7A68-27E0-4A95-8125-10F770FCF7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526437" y="3337890"/>
              <a:ext cx="491524" cy="475408"/>
            </a:xfrm>
            <a:prstGeom prst="rect">
              <a:avLst/>
            </a:prstGeom>
          </p:spPr>
        </p:pic>
      </p:grpSp>
      <p:grpSp>
        <p:nvGrpSpPr>
          <p:cNvPr id="15" name="组合 14">
            <a:extLst>
              <a:ext uri="{FF2B5EF4-FFF2-40B4-BE49-F238E27FC236}">
                <a16:creationId xmlns:a16="http://schemas.microsoft.com/office/drawing/2014/main" id="{AA6CD0DA-33BA-44C1-BFA8-ABF1E023644C}"/>
              </a:ext>
            </a:extLst>
          </p:cNvPr>
          <p:cNvGrpSpPr/>
          <p:nvPr/>
        </p:nvGrpSpPr>
        <p:grpSpPr>
          <a:xfrm>
            <a:off x="4872858" y="2913470"/>
            <a:ext cx="3982001" cy="1501487"/>
            <a:chOff x="6237963" y="3967563"/>
            <a:chExt cx="5309334" cy="2001983"/>
          </a:xfrm>
        </p:grpSpPr>
        <p:cxnSp>
          <p:nvCxnSpPr>
            <p:cNvPr id="85" name="直接连接符 84">
              <a:extLst>
                <a:ext uri="{FF2B5EF4-FFF2-40B4-BE49-F238E27FC236}">
                  <a16:creationId xmlns:a16="http://schemas.microsoft.com/office/drawing/2014/main" id="{A21BB562-DD36-4188-960F-98A0B328785A}"/>
                </a:ext>
              </a:extLst>
            </p:cNvPr>
            <p:cNvCxnSpPr>
              <a:cxnSpLocks/>
            </p:cNvCxnSpPr>
            <p:nvPr/>
          </p:nvCxnSpPr>
          <p:spPr>
            <a:xfrm>
              <a:off x="6415202" y="5050680"/>
              <a:ext cx="4699838"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1171DD8-EB50-4F71-BA65-1ABA08491866}"/>
                </a:ext>
              </a:extLst>
            </p:cNvPr>
            <p:cNvCxnSpPr/>
            <p:nvPr/>
          </p:nvCxnSpPr>
          <p:spPr>
            <a:xfrm>
              <a:off x="7723670" y="4292066"/>
              <a:ext cx="0" cy="151214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7" name="图形 86">
              <a:extLst>
                <a:ext uri="{FF2B5EF4-FFF2-40B4-BE49-F238E27FC236}">
                  <a16:creationId xmlns:a16="http://schemas.microsoft.com/office/drawing/2014/main" id="{20C0B518-319F-4EEB-B891-C5D520BB28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237963" y="4713919"/>
              <a:ext cx="491524" cy="475408"/>
            </a:xfrm>
            <a:prstGeom prst="rect">
              <a:avLst/>
            </a:prstGeom>
          </p:spPr>
        </p:pic>
        <p:pic>
          <p:nvPicPr>
            <p:cNvPr id="88" name="图形 87">
              <a:extLst>
                <a:ext uri="{FF2B5EF4-FFF2-40B4-BE49-F238E27FC236}">
                  <a16:creationId xmlns:a16="http://schemas.microsoft.com/office/drawing/2014/main" id="{BF1CF8EF-643B-4B31-8D79-34983D2804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372462" y="5494138"/>
              <a:ext cx="491524" cy="475408"/>
            </a:xfrm>
            <a:prstGeom prst="rect">
              <a:avLst/>
            </a:prstGeom>
          </p:spPr>
        </p:pic>
        <p:pic>
          <p:nvPicPr>
            <p:cNvPr id="89" name="图形 88">
              <a:extLst>
                <a:ext uri="{FF2B5EF4-FFF2-40B4-BE49-F238E27FC236}">
                  <a16:creationId xmlns:a16="http://schemas.microsoft.com/office/drawing/2014/main" id="{D15FA73A-D700-4EB3-8702-C4AE7D1743A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87035" y="3967563"/>
              <a:ext cx="491524" cy="475408"/>
            </a:xfrm>
            <a:prstGeom prst="rect">
              <a:avLst/>
            </a:prstGeom>
          </p:spPr>
        </p:pic>
        <p:pic>
          <p:nvPicPr>
            <p:cNvPr id="91" name="图片 90" descr="文本&#10;&#10;描述已自动生成">
              <a:extLst>
                <a:ext uri="{FF2B5EF4-FFF2-40B4-BE49-F238E27FC236}">
                  <a16:creationId xmlns:a16="http://schemas.microsoft.com/office/drawing/2014/main" id="{CEB1E4D5-B32B-429C-BB87-330BA41E96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7342" y="4767474"/>
              <a:ext cx="490830" cy="460153"/>
            </a:xfrm>
            <a:prstGeom prst="rect">
              <a:avLst/>
            </a:prstGeom>
          </p:spPr>
        </p:pic>
        <p:sp>
          <p:nvSpPr>
            <p:cNvPr id="92" name="íşlïḍè">
              <a:extLst>
                <a:ext uri="{FF2B5EF4-FFF2-40B4-BE49-F238E27FC236}">
                  <a16:creationId xmlns:a16="http://schemas.microsoft.com/office/drawing/2014/main" id="{A4E1A491-B7B8-4187-95AF-E015A120F8ED}"/>
                </a:ext>
              </a:extLst>
            </p:cNvPr>
            <p:cNvSpPr txBox="1"/>
            <p:nvPr/>
          </p:nvSpPr>
          <p:spPr>
            <a:xfrm>
              <a:off x="6799594" y="5099264"/>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cxnSp>
          <p:nvCxnSpPr>
            <p:cNvPr id="94" name="直接连接符 93">
              <a:extLst>
                <a:ext uri="{FF2B5EF4-FFF2-40B4-BE49-F238E27FC236}">
                  <a16:creationId xmlns:a16="http://schemas.microsoft.com/office/drawing/2014/main" id="{D253420D-E0D0-4E40-AB04-8E452C0133C3}"/>
                </a:ext>
              </a:extLst>
            </p:cNvPr>
            <p:cNvCxnSpPr/>
            <p:nvPr/>
          </p:nvCxnSpPr>
          <p:spPr>
            <a:xfrm>
              <a:off x="10099642" y="4292066"/>
              <a:ext cx="0" cy="151214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5" name="图形 94">
              <a:extLst>
                <a:ext uri="{FF2B5EF4-FFF2-40B4-BE49-F238E27FC236}">
                  <a16:creationId xmlns:a16="http://schemas.microsoft.com/office/drawing/2014/main" id="{B43153C7-889A-48FC-991C-D473519C93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748434" y="5494138"/>
              <a:ext cx="491524" cy="475408"/>
            </a:xfrm>
            <a:prstGeom prst="rect">
              <a:avLst/>
            </a:prstGeom>
          </p:spPr>
        </p:pic>
        <p:pic>
          <p:nvPicPr>
            <p:cNvPr id="96" name="图形 95">
              <a:extLst>
                <a:ext uri="{FF2B5EF4-FFF2-40B4-BE49-F238E27FC236}">
                  <a16:creationId xmlns:a16="http://schemas.microsoft.com/office/drawing/2014/main" id="{EF87805F-ACDA-4048-A133-FBA80CB5AF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863007" y="3967563"/>
              <a:ext cx="491524" cy="475408"/>
            </a:xfrm>
            <a:prstGeom prst="rect">
              <a:avLst/>
            </a:prstGeom>
          </p:spPr>
        </p:pic>
        <p:pic>
          <p:nvPicPr>
            <p:cNvPr id="97" name="图片 96" descr="文本&#10;&#10;描述已自动生成">
              <a:extLst>
                <a:ext uri="{FF2B5EF4-FFF2-40B4-BE49-F238E27FC236}">
                  <a16:creationId xmlns:a16="http://schemas.microsoft.com/office/drawing/2014/main" id="{C7A28139-7FCD-4A45-99EF-BCEF9551E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3314" y="4767474"/>
              <a:ext cx="490830" cy="460153"/>
            </a:xfrm>
            <a:prstGeom prst="rect">
              <a:avLst/>
            </a:prstGeom>
          </p:spPr>
        </p:pic>
        <p:sp>
          <p:nvSpPr>
            <p:cNvPr id="98" name="íşlïḍè">
              <a:extLst>
                <a:ext uri="{FF2B5EF4-FFF2-40B4-BE49-F238E27FC236}">
                  <a16:creationId xmlns:a16="http://schemas.microsoft.com/office/drawing/2014/main" id="{2A503759-2115-4203-97C7-9BBD09E231F7}"/>
                </a:ext>
              </a:extLst>
            </p:cNvPr>
            <p:cNvSpPr txBox="1"/>
            <p:nvPr/>
          </p:nvSpPr>
          <p:spPr>
            <a:xfrm>
              <a:off x="10083191" y="5065399"/>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pic>
          <p:nvPicPr>
            <p:cNvPr id="101" name="图形 100">
              <a:extLst>
                <a:ext uri="{FF2B5EF4-FFF2-40B4-BE49-F238E27FC236}">
                  <a16:creationId xmlns:a16="http://schemas.microsoft.com/office/drawing/2014/main" id="{444D6017-EDB3-486B-9397-2D7E544C49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055773" y="4713919"/>
              <a:ext cx="491524" cy="475408"/>
            </a:xfrm>
            <a:prstGeom prst="rect">
              <a:avLst/>
            </a:prstGeom>
          </p:spPr>
        </p:pic>
        <p:grpSp>
          <p:nvGrpSpPr>
            <p:cNvPr id="102" name="组合 101">
              <a:extLst>
                <a:ext uri="{FF2B5EF4-FFF2-40B4-BE49-F238E27FC236}">
                  <a16:creationId xmlns:a16="http://schemas.microsoft.com/office/drawing/2014/main" id="{36DAFD4E-18DB-4ABC-8DCF-64336CBD6AF7}"/>
                </a:ext>
              </a:extLst>
            </p:cNvPr>
            <p:cNvGrpSpPr/>
            <p:nvPr/>
          </p:nvGrpSpPr>
          <p:grpSpPr>
            <a:xfrm>
              <a:off x="8144180" y="4782525"/>
              <a:ext cx="1404246" cy="892850"/>
              <a:chOff x="5401135" y="3602790"/>
              <a:chExt cx="1404246" cy="892850"/>
            </a:xfrm>
          </p:grpSpPr>
          <p:pic>
            <p:nvPicPr>
              <p:cNvPr id="103" name="图片 102" descr="图片包含 图标&#10;&#10;描述已自动生成">
                <a:extLst>
                  <a:ext uri="{FF2B5EF4-FFF2-40B4-BE49-F238E27FC236}">
                    <a16:creationId xmlns:a16="http://schemas.microsoft.com/office/drawing/2014/main" id="{54137D28-5CCB-49F1-BA9F-6092D12531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708" y="3602790"/>
                <a:ext cx="581100" cy="474367"/>
              </a:xfrm>
              <a:prstGeom prst="rect">
                <a:avLst/>
              </a:prstGeom>
            </p:spPr>
          </p:pic>
          <p:sp>
            <p:nvSpPr>
              <p:cNvPr id="104" name="文本框 103">
                <a:extLst>
                  <a:ext uri="{FF2B5EF4-FFF2-40B4-BE49-F238E27FC236}">
                    <a16:creationId xmlns:a16="http://schemas.microsoft.com/office/drawing/2014/main" id="{62816055-5A6B-477A-9F30-E43D52CAA161}"/>
                  </a:ext>
                </a:extLst>
              </p:cNvPr>
              <p:cNvSpPr txBox="1"/>
              <p:nvPr/>
            </p:nvSpPr>
            <p:spPr>
              <a:xfrm>
                <a:off x="5401135" y="4095530"/>
                <a:ext cx="1404246" cy="400110"/>
              </a:xfrm>
              <a:prstGeom prst="rect">
                <a:avLst/>
              </a:prstGeom>
              <a:noFill/>
            </p:spPr>
            <p:txBody>
              <a:bodyPr wrap="square" rtlCol="0">
                <a:spAutoFit/>
              </a:bodyPr>
              <a:lstStyle/>
              <a:p>
                <a:pPr algn="ctr"/>
                <a:r>
                  <a:rPr lang="zh-CN" altLang="en-US" sz="1350" b="1" dirty="0">
                    <a:latin typeface="+mn-ea"/>
                  </a:rPr>
                  <a:t>网桥</a:t>
                </a:r>
              </a:p>
            </p:txBody>
          </p:sp>
        </p:grpSp>
      </p:grpSp>
      <p:grpSp>
        <p:nvGrpSpPr>
          <p:cNvPr id="25" name="组合 24">
            <a:extLst>
              <a:ext uri="{FF2B5EF4-FFF2-40B4-BE49-F238E27FC236}">
                <a16:creationId xmlns:a16="http://schemas.microsoft.com/office/drawing/2014/main" id="{6C3AAD1A-421E-458A-84E7-A50D4A58D4E3}"/>
              </a:ext>
            </a:extLst>
          </p:cNvPr>
          <p:cNvGrpSpPr/>
          <p:nvPr/>
        </p:nvGrpSpPr>
        <p:grpSpPr>
          <a:xfrm>
            <a:off x="5638908" y="1340371"/>
            <a:ext cx="2395289" cy="1025489"/>
            <a:chOff x="7518544" y="1787162"/>
            <a:chExt cx="3193718" cy="1367318"/>
          </a:xfrm>
        </p:grpSpPr>
        <p:cxnSp>
          <p:nvCxnSpPr>
            <p:cNvPr id="8" name="直接连接符 7">
              <a:extLst>
                <a:ext uri="{FF2B5EF4-FFF2-40B4-BE49-F238E27FC236}">
                  <a16:creationId xmlns:a16="http://schemas.microsoft.com/office/drawing/2014/main" id="{DC8EDAE7-4924-4FE1-A4E4-AE673D0FAF2D}"/>
                </a:ext>
              </a:extLst>
            </p:cNvPr>
            <p:cNvCxnSpPr>
              <a:cxnSpLocks/>
            </p:cNvCxnSpPr>
            <p:nvPr/>
          </p:nvCxnSpPr>
          <p:spPr>
            <a:xfrm>
              <a:off x="7788648" y="2063272"/>
              <a:ext cx="2677852" cy="90483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C753416-58EB-4CBE-AFAC-85E662E9732F}"/>
                </a:ext>
              </a:extLst>
            </p:cNvPr>
            <p:cNvCxnSpPr>
              <a:cxnSpLocks/>
            </p:cNvCxnSpPr>
            <p:nvPr/>
          </p:nvCxnSpPr>
          <p:spPr>
            <a:xfrm flipH="1">
              <a:off x="7764306" y="2138457"/>
              <a:ext cx="2702194" cy="84801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73" name="图形 72">
              <a:extLst>
                <a:ext uri="{FF2B5EF4-FFF2-40B4-BE49-F238E27FC236}">
                  <a16:creationId xmlns:a16="http://schemas.microsoft.com/office/drawing/2014/main" id="{13C75780-FDBF-471B-9E92-02F36306DA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518544" y="1787162"/>
              <a:ext cx="491524" cy="475408"/>
            </a:xfrm>
            <a:prstGeom prst="rect">
              <a:avLst/>
            </a:prstGeom>
          </p:spPr>
        </p:pic>
        <p:pic>
          <p:nvPicPr>
            <p:cNvPr id="75" name="图形 74">
              <a:extLst>
                <a:ext uri="{FF2B5EF4-FFF2-40B4-BE49-F238E27FC236}">
                  <a16:creationId xmlns:a16="http://schemas.microsoft.com/office/drawing/2014/main" id="{93604CD2-9944-4FA4-B305-21927717BA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518544" y="2679072"/>
              <a:ext cx="491524" cy="475408"/>
            </a:xfrm>
            <a:prstGeom prst="rect">
              <a:avLst/>
            </a:prstGeom>
          </p:spPr>
        </p:pic>
        <p:pic>
          <p:nvPicPr>
            <p:cNvPr id="76" name="图形 75">
              <a:extLst>
                <a:ext uri="{FF2B5EF4-FFF2-40B4-BE49-F238E27FC236}">
                  <a16:creationId xmlns:a16="http://schemas.microsoft.com/office/drawing/2014/main" id="{9C3508F5-0D8B-49CE-B6B6-2C20267305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20738" y="1787162"/>
              <a:ext cx="491524" cy="475408"/>
            </a:xfrm>
            <a:prstGeom prst="rect">
              <a:avLst/>
            </a:prstGeom>
          </p:spPr>
        </p:pic>
        <p:pic>
          <p:nvPicPr>
            <p:cNvPr id="72" name="图片 71" descr="文本&#10;&#10;描述已自动生成">
              <a:extLst>
                <a:ext uri="{FF2B5EF4-FFF2-40B4-BE49-F238E27FC236}">
                  <a16:creationId xmlns:a16="http://schemas.microsoft.com/office/drawing/2014/main" id="{43665271-CB37-4C3A-9172-279671ED00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4364" y="2306991"/>
              <a:ext cx="490830" cy="460153"/>
            </a:xfrm>
            <a:prstGeom prst="rect">
              <a:avLst/>
            </a:prstGeom>
          </p:spPr>
        </p:pic>
        <p:sp>
          <p:nvSpPr>
            <p:cNvPr id="82" name="íşlïḍè">
              <a:extLst>
                <a:ext uri="{FF2B5EF4-FFF2-40B4-BE49-F238E27FC236}">
                  <a16:creationId xmlns:a16="http://schemas.microsoft.com/office/drawing/2014/main" id="{BB10DCEF-81D1-42C1-89DC-2DF6903DC9FB}"/>
                </a:ext>
              </a:extLst>
            </p:cNvPr>
            <p:cNvSpPr txBox="1"/>
            <p:nvPr/>
          </p:nvSpPr>
          <p:spPr>
            <a:xfrm>
              <a:off x="8768771" y="1931288"/>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pic>
          <p:nvPicPr>
            <p:cNvPr id="110" name="图形 109">
              <a:extLst>
                <a:ext uri="{FF2B5EF4-FFF2-40B4-BE49-F238E27FC236}">
                  <a16:creationId xmlns:a16="http://schemas.microsoft.com/office/drawing/2014/main" id="{54033FA5-09C9-4F49-8730-57997772ED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20738" y="2679072"/>
              <a:ext cx="491524" cy="475408"/>
            </a:xfrm>
            <a:prstGeom prst="rect">
              <a:avLst/>
            </a:prstGeom>
          </p:spPr>
        </p:pic>
      </p:grpSp>
      <p:grpSp>
        <p:nvGrpSpPr>
          <p:cNvPr id="36" name="组合 35">
            <a:extLst>
              <a:ext uri="{FF2B5EF4-FFF2-40B4-BE49-F238E27FC236}">
                <a16:creationId xmlns:a16="http://schemas.microsoft.com/office/drawing/2014/main" id="{848E2B41-991F-4FBF-B55D-07DDA7641468}"/>
              </a:ext>
            </a:extLst>
          </p:cNvPr>
          <p:cNvGrpSpPr/>
          <p:nvPr/>
        </p:nvGrpSpPr>
        <p:grpSpPr>
          <a:xfrm>
            <a:off x="417626" y="2913470"/>
            <a:ext cx="3941038" cy="1370954"/>
            <a:chOff x="556834" y="3884626"/>
            <a:chExt cx="5254717" cy="1827939"/>
          </a:xfrm>
        </p:grpSpPr>
        <p:cxnSp>
          <p:nvCxnSpPr>
            <p:cNvPr id="145" name="直接连接符 144">
              <a:extLst>
                <a:ext uri="{FF2B5EF4-FFF2-40B4-BE49-F238E27FC236}">
                  <a16:creationId xmlns:a16="http://schemas.microsoft.com/office/drawing/2014/main" id="{36E9A088-8032-49B7-A896-310E369F0D27}"/>
                </a:ext>
              </a:extLst>
            </p:cNvPr>
            <p:cNvCxnSpPr>
              <a:cxnSpLocks/>
            </p:cNvCxnSpPr>
            <p:nvPr/>
          </p:nvCxnSpPr>
          <p:spPr>
            <a:xfrm flipV="1">
              <a:off x="1708800" y="4090645"/>
              <a:ext cx="1451444" cy="60117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12D9DC2-99C3-4214-8546-356EF40F947F}"/>
                </a:ext>
              </a:extLst>
            </p:cNvPr>
            <p:cNvCxnSpPr>
              <a:cxnSpLocks/>
            </p:cNvCxnSpPr>
            <p:nvPr/>
          </p:nvCxnSpPr>
          <p:spPr>
            <a:xfrm>
              <a:off x="3183688" y="4090645"/>
              <a:ext cx="1488551" cy="61982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58FC803-4B4F-4723-8DBA-BA3AC9B524B0}"/>
                </a:ext>
              </a:extLst>
            </p:cNvPr>
            <p:cNvCxnSpPr>
              <a:cxnSpLocks/>
            </p:cNvCxnSpPr>
            <p:nvPr/>
          </p:nvCxnSpPr>
          <p:spPr>
            <a:xfrm flipV="1">
              <a:off x="1777887" y="4691824"/>
              <a:ext cx="14391" cy="8141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D0A06485-B89F-448A-88AE-D70381D698EF}"/>
                </a:ext>
              </a:extLst>
            </p:cNvPr>
            <p:cNvCxnSpPr>
              <a:cxnSpLocks/>
            </p:cNvCxnSpPr>
            <p:nvPr/>
          </p:nvCxnSpPr>
          <p:spPr>
            <a:xfrm>
              <a:off x="1775827" y="4691824"/>
              <a:ext cx="804945" cy="78303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06A3719B-1A69-4FE2-AF10-BD07A2C34262}"/>
                </a:ext>
              </a:extLst>
            </p:cNvPr>
            <p:cNvCxnSpPr>
              <a:cxnSpLocks/>
            </p:cNvCxnSpPr>
            <p:nvPr/>
          </p:nvCxnSpPr>
          <p:spPr>
            <a:xfrm flipV="1">
              <a:off x="832557" y="4710467"/>
              <a:ext cx="943270" cy="79551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0" name="图形 119">
              <a:extLst>
                <a:ext uri="{FF2B5EF4-FFF2-40B4-BE49-F238E27FC236}">
                  <a16:creationId xmlns:a16="http://schemas.microsoft.com/office/drawing/2014/main" id="{251F856E-F6F2-4039-9E30-210F79246E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16213" y="5237157"/>
              <a:ext cx="491524" cy="475408"/>
            </a:xfrm>
            <a:prstGeom prst="rect">
              <a:avLst/>
            </a:prstGeom>
          </p:spPr>
        </p:pic>
        <p:pic>
          <p:nvPicPr>
            <p:cNvPr id="121" name="图形 120">
              <a:extLst>
                <a:ext uri="{FF2B5EF4-FFF2-40B4-BE49-F238E27FC236}">
                  <a16:creationId xmlns:a16="http://schemas.microsoft.com/office/drawing/2014/main" id="{A587B759-5E0C-409B-9515-6DBBDA2B78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6834" y="5237157"/>
              <a:ext cx="491524" cy="475408"/>
            </a:xfrm>
            <a:prstGeom prst="rect">
              <a:avLst/>
            </a:prstGeom>
          </p:spPr>
        </p:pic>
        <p:pic>
          <p:nvPicPr>
            <p:cNvPr id="123" name="图片 122" descr="文本&#10;&#10;描述已自动生成">
              <a:extLst>
                <a:ext uri="{FF2B5EF4-FFF2-40B4-BE49-F238E27FC236}">
                  <a16:creationId xmlns:a16="http://schemas.microsoft.com/office/drawing/2014/main" id="{A985F25D-F87A-4B2A-A382-6ACF141B31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0412" y="4527903"/>
              <a:ext cx="490830" cy="460153"/>
            </a:xfrm>
            <a:prstGeom prst="rect">
              <a:avLst/>
            </a:prstGeom>
          </p:spPr>
        </p:pic>
        <p:sp>
          <p:nvSpPr>
            <p:cNvPr id="124" name="íşlïḍè">
              <a:extLst>
                <a:ext uri="{FF2B5EF4-FFF2-40B4-BE49-F238E27FC236}">
                  <a16:creationId xmlns:a16="http://schemas.microsoft.com/office/drawing/2014/main" id="{81314028-E524-41B1-A449-CEDA1F075865}"/>
                </a:ext>
              </a:extLst>
            </p:cNvPr>
            <p:cNvSpPr txBox="1"/>
            <p:nvPr/>
          </p:nvSpPr>
          <p:spPr>
            <a:xfrm>
              <a:off x="624847" y="4472763"/>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pic>
          <p:nvPicPr>
            <p:cNvPr id="125" name="图形 124">
              <a:extLst>
                <a:ext uri="{FF2B5EF4-FFF2-40B4-BE49-F238E27FC236}">
                  <a16:creationId xmlns:a16="http://schemas.microsoft.com/office/drawing/2014/main" id="{275990D4-0797-47CA-9F96-E973C96B2B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275591" y="5237157"/>
              <a:ext cx="491524" cy="475408"/>
            </a:xfrm>
            <a:prstGeom prst="rect">
              <a:avLst/>
            </a:prstGeom>
          </p:spPr>
        </p:pic>
        <p:sp>
          <p:nvSpPr>
            <p:cNvPr id="134" name="文本框 133">
              <a:extLst>
                <a:ext uri="{FF2B5EF4-FFF2-40B4-BE49-F238E27FC236}">
                  <a16:creationId xmlns:a16="http://schemas.microsoft.com/office/drawing/2014/main" id="{3584BF0C-8E0B-45C3-804B-57F7DC279C32}"/>
                </a:ext>
              </a:extLst>
            </p:cNvPr>
            <p:cNvSpPr txBox="1"/>
            <p:nvPr/>
          </p:nvSpPr>
          <p:spPr>
            <a:xfrm>
              <a:off x="1782493" y="5269450"/>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cxnSp>
          <p:nvCxnSpPr>
            <p:cNvPr id="135" name="直接连接符 134">
              <a:extLst>
                <a:ext uri="{FF2B5EF4-FFF2-40B4-BE49-F238E27FC236}">
                  <a16:creationId xmlns:a16="http://schemas.microsoft.com/office/drawing/2014/main" id="{CDA52DB5-3C62-4122-8EA8-B07151985574}"/>
                </a:ext>
              </a:extLst>
            </p:cNvPr>
            <p:cNvCxnSpPr>
              <a:cxnSpLocks/>
            </p:cNvCxnSpPr>
            <p:nvPr/>
          </p:nvCxnSpPr>
          <p:spPr>
            <a:xfrm flipV="1">
              <a:off x="4641397" y="4691824"/>
              <a:ext cx="14391" cy="8141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5F4519A-5587-4A41-9510-2F5E55C96BE3}"/>
                </a:ext>
              </a:extLst>
            </p:cNvPr>
            <p:cNvCxnSpPr>
              <a:cxnSpLocks/>
            </p:cNvCxnSpPr>
            <p:nvPr/>
          </p:nvCxnSpPr>
          <p:spPr>
            <a:xfrm>
              <a:off x="4639337" y="4691824"/>
              <a:ext cx="804945" cy="78303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685A06E6-D2DA-431B-91A0-1D0E44EE80DD}"/>
                </a:ext>
              </a:extLst>
            </p:cNvPr>
            <p:cNvCxnSpPr>
              <a:cxnSpLocks/>
            </p:cNvCxnSpPr>
            <p:nvPr/>
          </p:nvCxnSpPr>
          <p:spPr>
            <a:xfrm flipV="1">
              <a:off x="3696067" y="4710467"/>
              <a:ext cx="943270" cy="79551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38" name="图形 137">
              <a:extLst>
                <a:ext uri="{FF2B5EF4-FFF2-40B4-BE49-F238E27FC236}">
                  <a16:creationId xmlns:a16="http://schemas.microsoft.com/office/drawing/2014/main" id="{042841E8-F836-4DC5-9B83-709BCCAC04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279723" y="5237157"/>
              <a:ext cx="491524" cy="475408"/>
            </a:xfrm>
            <a:prstGeom prst="rect">
              <a:avLst/>
            </a:prstGeom>
          </p:spPr>
        </p:pic>
        <p:pic>
          <p:nvPicPr>
            <p:cNvPr id="139" name="图形 138">
              <a:extLst>
                <a:ext uri="{FF2B5EF4-FFF2-40B4-BE49-F238E27FC236}">
                  <a16:creationId xmlns:a16="http://schemas.microsoft.com/office/drawing/2014/main" id="{28F26671-5C91-4940-9EA0-4CFF1DBCFC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420344" y="5237157"/>
              <a:ext cx="491524" cy="475408"/>
            </a:xfrm>
            <a:prstGeom prst="rect">
              <a:avLst/>
            </a:prstGeom>
          </p:spPr>
        </p:pic>
        <p:pic>
          <p:nvPicPr>
            <p:cNvPr id="140" name="图片 139" descr="文本&#10;&#10;描述已自动生成">
              <a:extLst>
                <a:ext uri="{FF2B5EF4-FFF2-40B4-BE49-F238E27FC236}">
                  <a16:creationId xmlns:a16="http://schemas.microsoft.com/office/drawing/2014/main" id="{8ADAEBE5-AA5D-47D1-8041-6F1D6BE6CF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3922" y="4527903"/>
              <a:ext cx="490830" cy="460153"/>
            </a:xfrm>
            <a:prstGeom prst="rect">
              <a:avLst/>
            </a:prstGeom>
          </p:spPr>
        </p:pic>
        <p:sp>
          <p:nvSpPr>
            <p:cNvPr id="141" name="íşlïḍè">
              <a:extLst>
                <a:ext uri="{FF2B5EF4-FFF2-40B4-BE49-F238E27FC236}">
                  <a16:creationId xmlns:a16="http://schemas.microsoft.com/office/drawing/2014/main" id="{2C1BD3F5-D457-4ACD-9F39-D4DD0571B61B}"/>
                </a:ext>
              </a:extLst>
            </p:cNvPr>
            <p:cNvSpPr txBox="1"/>
            <p:nvPr/>
          </p:nvSpPr>
          <p:spPr>
            <a:xfrm>
              <a:off x="4889535" y="4472763"/>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pic>
          <p:nvPicPr>
            <p:cNvPr id="142" name="图形 141">
              <a:extLst>
                <a:ext uri="{FF2B5EF4-FFF2-40B4-BE49-F238E27FC236}">
                  <a16:creationId xmlns:a16="http://schemas.microsoft.com/office/drawing/2014/main" id="{49FB536E-733C-4A17-8968-8E5EEEE46AE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139101" y="5237157"/>
              <a:ext cx="491524" cy="475408"/>
            </a:xfrm>
            <a:prstGeom prst="rect">
              <a:avLst/>
            </a:prstGeom>
          </p:spPr>
        </p:pic>
        <p:sp>
          <p:nvSpPr>
            <p:cNvPr id="143" name="文本框 142">
              <a:extLst>
                <a:ext uri="{FF2B5EF4-FFF2-40B4-BE49-F238E27FC236}">
                  <a16:creationId xmlns:a16="http://schemas.microsoft.com/office/drawing/2014/main" id="{B92553C5-AD8E-4F29-AF58-6DAFCBF9A98A}"/>
                </a:ext>
              </a:extLst>
            </p:cNvPr>
            <p:cNvSpPr txBox="1"/>
            <p:nvPr/>
          </p:nvSpPr>
          <p:spPr>
            <a:xfrm>
              <a:off x="4646002" y="5269450"/>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pic>
          <p:nvPicPr>
            <p:cNvPr id="144" name="图片 143" descr="文本&#10;&#10;描述已自动生成">
              <a:extLst>
                <a:ext uri="{FF2B5EF4-FFF2-40B4-BE49-F238E27FC236}">
                  <a16:creationId xmlns:a16="http://schemas.microsoft.com/office/drawing/2014/main" id="{C5C867FE-5B29-4D83-8EC0-3A02E4EA2D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9514" y="3884626"/>
              <a:ext cx="490830" cy="460153"/>
            </a:xfrm>
            <a:prstGeom prst="rect">
              <a:avLst/>
            </a:prstGeom>
          </p:spPr>
        </p:pic>
        <p:sp>
          <p:nvSpPr>
            <p:cNvPr id="151" name="íşlïḍè">
              <a:extLst>
                <a:ext uri="{FF2B5EF4-FFF2-40B4-BE49-F238E27FC236}">
                  <a16:creationId xmlns:a16="http://schemas.microsoft.com/office/drawing/2014/main" id="{8E6861B7-9CCE-4241-A6F3-0EF6174642F3}"/>
                </a:ext>
              </a:extLst>
            </p:cNvPr>
            <p:cNvSpPr txBox="1"/>
            <p:nvPr/>
          </p:nvSpPr>
          <p:spPr>
            <a:xfrm>
              <a:off x="2475496" y="4373673"/>
              <a:ext cx="1414324"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主干集线器</a:t>
              </a:r>
            </a:p>
          </p:txBody>
        </p:sp>
      </p:grpSp>
    </p:spTree>
    <p:custDataLst>
      <p:tags r:id="rId1"/>
    </p:custDataLst>
    <p:extLst>
      <p:ext uri="{BB962C8B-B14F-4D97-AF65-F5344CB8AC3E}">
        <p14:creationId xmlns:p14="http://schemas.microsoft.com/office/powerpoint/2010/main" val="21510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p:cTn id="7" dur="500" fill="hold"/>
                                        <p:tgtEl>
                                          <p:spTgt spid="177"/>
                                        </p:tgtEl>
                                        <p:attrNameLst>
                                          <p:attrName>ppt_w</p:attrName>
                                        </p:attrNameLst>
                                      </p:cBhvr>
                                      <p:tavLst>
                                        <p:tav tm="0">
                                          <p:val>
                                            <p:fltVal val="0"/>
                                          </p:val>
                                        </p:tav>
                                        <p:tav tm="100000">
                                          <p:val>
                                            <p:strVal val="#ppt_w"/>
                                          </p:val>
                                        </p:tav>
                                      </p:tavLst>
                                    </p:anim>
                                    <p:anim calcmode="lin" valueType="num">
                                      <p:cBhvr>
                                        <p:cTn id="8" dur="500" fill="hold"/>
                                        <p:tgtEl>
                                          <p:spTgt spid="177"/>
                                        </p:tgtEl>
                                        <p:attrNameLst>
                                          <p:attrName>ppt_h</p:attrName>
                                        </p:attrNameLst>
                                      </p:cBhvr>
                                      <p:tavLst>
                                        <p:tav tm="0">
                                          <p:val>
                                            <p:fltVal val="0"/>
                                          </p:val>
                                        </p:tav>
                                        <p:tav tm="100000">
                                          <p:val>
                                            <p:strVal val="#ppt_h"/>
                                          </p:val>
                                        </p:tav>
                                      </p:tavLst>
                                    </p:anim>
                                    <p:anim calcmode="lin" valueType="num">
                                      <p:cBhvr>
                                        <p:cTn id="9" dur="500" fill="hold"/>
                                        <p:tgtEl>
                                          <p:spTgt spid="177"/>
                                        </p:tgtEl>
                                        <p:attrNameLst>
                                          <p:attrName>style.rotation</p:attrName>
                                        </p:attrNameLst>
                                      </p:cBhvr>
                                      <p:tavLst>
                                        <p:tav tm="0">
                                          <p:val>
                                            <p:fltVal val="360"/>
                                          </p:val>
                                        </p:tav>
                                        <p:tav tm="100000">
                                          <p:val>
                                            <p:fltVal val="0"/>
                                          </p:val>
                                        </p:tav>
                                      </p:tavLst>
                                    </p:anim>
                                    <p:animEffect transition="in" filter="fade">
                                      <p:cBhvr>
                                        <p:cTn id="10" dur="500"/>
                                        <p:tgtEl>
                                          <p:spTgt spid="17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7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800" decel="100000"/>
                                        <p:tgtEl>
                                          <p:spTgt spid="6"/>
                                        </p:tgtEl>
                                      </p:cBhvr>
                                    </p:animEffect>
                                    <p:anim calcmode="lin" valueType="num">
                                      <p:cBhvr>
                                        <p:cTn id="19" dur="800" decel="100000" fill="hold"/>
                                        <p:tgtEl>
                                          <p:spTgt spid="6"/>
                                        </p:tgtEl>
                                        <p:attrNameLst>
                                          <p:attrName>style.rotation</p:attrName>
                                        </p:attrNameLst>
                                      </p:cBhvr>
                                      <p:tavLst>
                                        <p:tav tm="0">
                                          <p:val>
                                            <p:fltVal val="-90"/>
                                          </p:val>
                                        </p:tav>
                                        <p:tav tm="100000">
                                          <p:val>
                                            <p:fltVal val="0"/>
                                          </p:val>
                                        </p:tav>
                                      </p:tavLst>
                                    </p:anim>
                                    <p:anim calcmode="lin" valueType="num">
                                      <p:cBhvr>
                                        <p:cTn id="20" dur="800" decel="100000" fill="hold"/>
                                        <p:tgtEl>
                                          <p:spTgt spid="6"/>
                                        </p:tgtEl>
                                        <p:attrNameLst>
                                          <p:attrName>ppt_x</p:attrName>
                                        </p:attrNameLst>
                                      </p:cBhvr>
                                      <p:tavLst>
                                        <p:tav tm="0">
                                          <p:val>
                                            <p:strVal val="#ppt_x+0.4"/>
                                          </p:val>
                                        </p:tav>
                                        <p:tav tm="100000">
                                          <p:val>
                                            <p:strVal val="#ppt_x-0.05"/>
                                          </p:val>
                                        </p:tav>
                                      </p:tavLst>
                                    </p:anim>
                                    <p:anim calcmode="lin" valueType="num">
                                      <p:cBhvr>
                                        <p:cTn id="21" dur="800" decel="100000" fill="hold"/>
                                        <p:tgtEl>
                                          <p:spTgt spid="6"/>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0"/>
                                        <p:tgtEl>
                                          <p:spTgt spid="54"/>
                                        </p:tgtEl>
                                      </p:cBhvr>
                                    </p:animEffect>
                                    <p:anim calcmode="lin" valueType="num">
                                      <p:cBhvr>
                                        <p:cTn id="29" dur="1000" fill="hold"/>
                                        <p:tgtEl>
                                          <p:spTgt spid="54"/>
                                        </p:tgtEl>
                                        <p:attrNameLst>
                                          <p:attrName>ppt_x</p:attrName>
                                        </p:attrNameLst>
                                      </p:cBhvr>
                                      <p:tavLst>
                                        <p:tav tm="0">
                                          <p:val>
                                            <p:strVal val="#ppt_x"/>
                                          </p:val>
                                        </p:tav>
                                        <p:tav tm="100000">
                                          <p:val>
                                            <p:strVal val="#ppt_x"/>
                                          </p:val>
                                        </p:tav>
                                      </p:tavLst>
                                    </p:anim>
                                    <p:anim calcmode="lin" valueType="num">
                                      <p:cBhvr>
                                        <p:cTn id="3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800" decel="100000"/>
                                        <p:tgtEl>
                                          <p:spTgt spid="25"/>
                                        </p:tgtEl>
                                      </p:cBhvr>
                                    </p:animEffect>
                                    <p:anim calcmode="lin" valueType="num">
                                      <p:cBhvr>
                                        <p:cTn id="36" dur="800" decel="100000" fill="hold"/>
                                        <p:tgtEl>
                                          <p:spTgt spid="25"/>
                                        </p:tgtEl>
                                        <p:attrNameLst>
                                          <p:attrName>style.rotation</p:attrName>
                                        </p:attrNameLst>
                                      </p:cBhvr>
                                      <p:tavLst>
                                        <p:tav tm="0">
                                          <p:val>
                                            <p:fltVal val="-90"/>
                                          </p:val>
                                        </p:tav>
                                        <p:tav tm="100000">
                                          <p:val>
                                            <p:fltVal val="0"/>
                                          </p:val>
                                        </p:tav>
                                      </p:tavLst>
                                    </p:anim>
                                    <p:anim calcmode="lin" valueType="num">
                                      <p:cBhvr>
                                        <p:cTn id="37" dur="800" decel="100000" fill="hold"/>
                                        <p:tgtEl>
                                          <p:spTgt spid="25"/>
                                        </p:tgtEl>
                                        <p:attrNameLst>
                                          <p:attrName>ppt_x</p:attrName>
                                        </p:attrNameLst>
                                      </p:cBhvr>
                                      <p:tavLst>
                                        <p:tav tm="0">
                                          <p:val>
                                            <p:strVal val="#ppt_x+0.4"/>
                                          </p:val>
                                        </p:tav>
                                        <p:tav tm="100000">
                                          <p:val>
                                            <p:strVal val="#ppt_x-0.05"/>
                                          </p:val>
                                        </p:tav>
                                      </p:tavLst>
                                    </p:anim>
                                    <p:anim calcmode="lin" valueType="num">
                                      <p:cBhvr>
                                        <p:cTn id="38" dur="800" decel="100000" fill="hold"/>
                                        <p:tgtEl>
                                          <p:spTgt spid="25"/>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1000"/>
                                        <p:tgtEl>
                                          <p:spTgt spid="81"/>
                                        </p:tgtEl>
                                      </p:cBhvr>
                                    </p:animEffect>
                                    <p:anim calcmode="lin" valueType="num">
                                      <p:cBhvr>
                                        <p:cTn id="46" dur="1000" fill="hold"/>
                                        <p:tgtEl>
                                          <p:spTgt spid="81"/>
                                        </p:tgtEl>
                                        <p:attrNameLst>
                                          <p:attrName>ppt_x</p:attrName>
                                        </p:attrNameLst>
                                      </p:cBhvr>
                                      <p:tavLst>
                                        <p:tav tm="0">
                                          <p:val>
                                            <p:strVal val="#ppt_x"/>
                                          </p:val>
                                        </p:tav>
                                        <p:tav tm="100000">
                                          <p:val>
                                            <p:strVal val="#ppt_x"/>
                                          </p:val>
                                        </p:tav>
                                      </p:tavLst>
                                    </p:anim>
                                    <p:anim calcmode="lin" valueType="num">
                                      <p:cBhvr>
                                        <p:cTn id="47"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800" decel="100000"/>
                                        <p:tgtEl>
                                          <p:spTgt spid="36"/>
                                        </p:tgtEl>
                                      </p:cBhvr>
                                    </p:animEffect>
                                    <p:anim calcmode="lin" valueType="num">
                                      <p:cBhvr>
                                        <p:cTn id="53" dur="800" decel="100000" fill="hold"/>
                                        <p:tgtEl>
                                          <p:spTgt spid="36"/>
                                        </p:tgtEl>
                                        <p:attrNameLst>
                                          <p:attrName>style.rotation</p:attrName>
                                        </p:attrNameLst>
                                      </p:cBhvr>
                                      <p:tavLst>
                                        <p:tav tm="0">
                                          <p:val>
                                            <p:fltVal val="-90"/>
                                          </p:val>
                                        </p:tav>
                                        <p:tav tm="100000">
                                          <p:val>
                                            <p:fltVal val="0"/>
                                          </p:val>
                                        </p:tav>
                                      </p:tavLst>
                                    </p:anim>
                                    <p:anim calcmode="lin" valueType="num">
                                      <p:cBhvr>
                                        <p:cTn id="54" dur="800" decel="100000" fill="hold"/>
                                        <p:tgtEl>
                                          <p:spTgt spid="36"/>
                                        </p:tgtEl>
                                        <p:attrNameLst>
                                          <p:attrName>ppt_x</p:attrName>
                                        </p:attrNameLst>
                                      </p:cBhvr>
                                      <p:tavLst>
                                        <p:tav tm="0">
                                          <p:val>
                                            <p:strVal val="#ppt_x+0.4"/>
                                          </p:val>
                                        </p:tav>
                                        <p:tav tm="100000">
                                          <p:val>
                                            <p:strVal val="#ppt_x-0.05"/>
                                          </p:val>
                                        </p:tav>
                                      </p:tavLst>
                                    </p:anim>
                                    <p:anim calcmode="lin" valueType="num">
                                      <p:cBhvr>
                                        <p:cTn id="55" dur="800" decel="100000" fill="hold"/>
                                        <p:tgtEl>
                                          <p:spTgt spid="36"/>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1000"/>
                                        <p:tgtEl>
                                          <p:spTgt spid="152"/>
                                        </p:tgtEl>
                                      </p:cBhvr>
                                    </p:animEffect>
                                    <p:anim calcmode="lin" valueType="num">
                                      <p:cBhvr>
                                        <p:cTn id="63" dur="1000" fill="hold"/>
                                        <p:tgtEl>
                                          <p:spTgt spid="152"/>
                                        </p:tgtEl>
                                        <p:attrNameLst>
                                          <p:attrName>ppt_x</p:attrName>
                                        </p:attrNameLst>
                                      </p:cBhvr>
                                      <p:tavLst>
                                        <p:tav tm="0">
                                          <p:val>
                                            <p:strVal val="#ppt_x"/>
                                          </p:val>
                                        </p:tav>
                                        <p:tav tm="100000">
                                          <p:val>
                                            <p:strVal val="#ppt_x"/>
                                          </p:val>
                                        </p:tav>
                                      </p:tavLst>
                                    </p:anim>
                                    <p:anim calcmode="lin" valueType="num">
                                      <p:cBhvr>
                                        <p:cTn id="64"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0"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800" decel="100000"/>
                                        <p:tgtEl>
                                          <p:spTgt spid="15"/>
                                        </p:tgtEl>
                                      </p:cBhvr>
                                    </p:animEffect>
                                    <p:anim calcmode="lin" valueType="num">
                                      <p:cBhvr>
                                        <p:cTn id="70" dur="800" decel="100000" fill="hold"/>
                                        <p:tgtEl>
                                          <p:spTgt spid="15"/>
                                        </p:tgtEl>
                                        <p:attrNameLst>
                                          <p:attrName>style.rotation</p:attrName>
                                        </p:attrNameLst>
                                      </p:cBhvr>
                                      <p:tavLst>
                                        <p:tav tm="0">
                                          <p:val>
                                            <p:fltVal val="-90"/>
                                          </p:val>
                                        </p:tav>
                                        <p:tav tm="100000">
                                          <p:val>
                                            <p:fltVal val="0"/>
                                          </p:val>
                                        </p:tav>
                                      </p:tavLst>
                                    </p:anim>
                                    <p:anim calcmode="lin" valueType="num">
                                      <p:cBhvr>
                                        <p:cTn id="71" dur="800" decel="100000" fill="hold"/>
                                        <p:tgtEl>
                                          <p:spTgt spid="15"/>
                                        </p:tgtEl>
                                        <p:attrNameLst>
                                          <p:attrName>ppt_x</p:attrName>
                                        </p:attrNameLst>
                                      </p:cBhvr>
                                      <p:tavLst>
                                        <p:tav tm="0">
                                          <p:val>
                                            <p:strVal val="#ppt_x+0.4"/>
                                          </p:val>
                                        </p:tav>
                                        <p:tav tm="100000">
                                          <p:val>
                                            <p:strVal val="#ppt_x-0.05"/>
                                          </p:val>
                                        </p:tav>
                                      </p:tavLst>
                                    </p:anim>
                                    <p:anim calcmode="lin" valueType="num">
                                      <p:cBhvr>
                                        <p:cTn id="72" dur="800" decel="100000" fill="hold"/>
                                        <p:tgtEl>
                                          <p:spTgt spid="15"/>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7" presetClass="entr" presetSubtype="0" fill="hold" grpId="0" nodeType="clickEffect">
                                  <p:stCondLst>
                                    <p:cond delay="0"/>
                                  </p:stCondLst>
                                  <p:childTnLst>
                                    <p:set>
                                      <p:cBhvr>
                                        <p:cTn id="78" dur="1" fill="hold">
                                          <p:stCondLst>
                                            <p:cond delay="0"/>
                                          </p:stCondLst>
                                        </p:cTn>
                                        <p:tgtEl>
                                          <p:spTgt spid="154"/>
                                        </p:tgtEl>
                                        <p:attrNameLst>
                                          <p:attrName>style.visibility</p:attrName>
                                        </p:attrNameLst>
                                      </p:cBhvr>
                                      <p:to>
                                        <p:strVal val="visible"/>
                                      </p:to>
                                    </p:set>
                                    <p:animEffect transition="in" filter="fade">
                                      <p:cBhvr>
                                        <p:cTn id="79" dur="1000"/>
                                        <p:tgtEl>
                                          <p:spTgt spid="154"/>
                                        </p:tgtEl>
                                      </p:cBhvr>
                                    </p:animEffect>
                                    <p:anim calcmode="lin" valueType="num">
                                      <p:cBhvr>
                                        <p:cTn id="80" dur="1000" fill="hold"/>
                                        <p:tgtEl>
                                          <p:spTgt spid="154"/>
                                        </p:tgtEl>
                                        <p:attrNameLst>
                                          <p:attrName>ppt_x</p:attrName>
                                        </p:attrNameLst>
                                      </p:cBhvr>
                                      <p:tavLst>
                                        <p:tav tm="0">
                                          <p:val>
                                            <p:strVal val="#ppt_x"/>
                                          </p:val>
                                        </p:tav>
                                        <p:tav tm="100000">
                                          <p:val>
                                            <p:strVal val="#ppt_x"/>
                                          </p:val>
                                        </p:tav>
                                      </p:tavLst>
                                    </p:anim>
                                    <p:anim calcmode="lin" valueType="num">
                                      <p:cBhvr>
                                        <p:cTn id="81"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1" grpId="0"/>
      <p:bldP spid="152" grpId="0"/>
      <p:bldP spid="154" grpId="0"/>
      <p:bldP spid="177" grpId="0" animBg="1"/>
      <p:bldP spid="178"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íşlïḍè">
            <a:extLst>
              <a:ext uri="{FF2B5EF4-FFF2-40B4-BE49-F238E27FC236}">
                <a16:creationId xmlns:a16="http://schemas.microsoft.com/office/drawing/2014/main" id="{7ADD3EF4-A488-4E44-9D70-4FFEBFA03FB5}"/>
              </a:ext>
            </a:extLst>
          </p:cNvPr>
          <p:cNvSpPr txBox="1"/>
          <p:nvPr/>
        </p:nvSpPr>
        <p:spPr>
          <a:xfrm>
            <a:off x="5210926" y="3392313"/>
            <a:ext cx="3436700" cy="268686"/>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使用</a:t>
            </a:r>
            <a:r>
              <a:rPr lang="zh-CN" altLang="en-US" sz="1350" b="1" dirty="0">
                <a:solidFill>
                  <a:srgbClr val="FF0000"/>
                </a:solidFill>
                <a:latin typeface="Arial Narrow" panose="020B0606020202030204" pitchFamily="34" charset="0"/>
              </a:rPr>
              <a:t>交换机</a:t>
            </a:r>
            <a:r>
              <a:rPr lang="zh-CN" altLang="en-US" sz="1350" b="1" dirty="0">
                <a:latin typeface="Arial Narrow" panose="020B0606020202030204" pitchFamily="34" charset="0"/>
              </a:rPr>
              <a:t>在</a:t>
            </a:r>
            <a:r>
              <a:rPr lang="zh-CN" altLang="en-US" sz="1350" b="1" dirty="0">
                <a:solidFill>
                  <a:srgbClr val="00B0F0"/>
                </a:solidFill>
                <a:latin typeface="Arial Narrow" panose="020B0606020202030204" pitchFamily="34" charset="0"/>
              </a:rPr>
              <a:t>数据链路层</a:t>
            </a:r>
            <a:r>
              <a:rPr lang="zh-CN" altLang="en-US" sz="1350" b="1" dirty="0">
                <a:solidFill>
                  <a:srgbClr val="FF0000"/>
                </a:solidFill>
                <a:latin typeface="Arial Narrow" panose="020B0606020202030204" pitchFamily="34" charset="0"/>
              </a:rPr>
              <a:t>扩展交换式以太网</a:t>
            </a:r>
          </a:p>
        </p:txBody>
      </p:sp>
      <p:sp>
        <p:nvSpPr>
          <p:cNvPr id="90" name="íşlïḍè">
            <a:extLst>
              <a:ext uri="{FF2B5EF4-FFF2-40B4-BE49-F238E27FC236}">
                <a16:creationId xmlns:a16="http://schemas.microsoft.com/office/drawing/2014/main" id="{78EDB899-3462-4D55-8F2B-07E2CC8641C1}"/>
              </a:ext>
            </a:extLst>
          </p:cNvPr>
          <p:cNvSpPr txBox="1"/>
          <p:nvPr/>
        </p:nvSpPr>
        <p:spPr>
          <a:xfrm>
            <a:off x="777612" y="3582976"/>
            <a:ext cx="2623912" cy="268686"/>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使用</a:t>
            </a:r>
            <a:r>
              <a:rPr lang="zh-CN" altLang="en-US" sz="1350" b="1" dirty="0">
                <a:solidFill>
                  <a:srgbClr val="00FF99"/>
                </a:solidFill>
                <a:latin typeface="Arial Narrow" panose="020B0606020202030204" pitchFamily="34" charset="0"/>
              </a:rPr>
              <a:t>交换机</a:t>
            </a:r>
            <a:r>
              <a:rPr lang="zh-CN" altLang="en-US" sz="1350" b="1" dirty="0">
                <a:latin typeface="Arial Narrow" panose="020B0606020202030204" pitchFamily="34" charset="0"/>
              </a:rPr>
              <a:t>的小型</a:t>
            </a:r>
            <a:r>
              <a:rPr lang="zh-CN" altLang="en-US" sz="1350" b="1" dirty="0">
                <a:solidFill>
                  <a:srgbClr val="FF0000"/>
                </a:solidFill>
                <a:latin typeface="Arial Narrow" panose="020B0606020202030204" pitchFamily="34" charset="0"/>
              </a:rPr>
              <a:t>交换式以太网</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交换式以太网</a:t>
              </a:r>
              <a:endParaRPr lang="en-US" altLang="zh-CN" sz="1500" b="1" dirty="0">
                <a:latin typeface="Arial Narrow" panose="020B0606020202030204" pitchFamily="34" charset="0"/>
              </a:endParaRPr>
            </a:p>
          </p:txBody>
        </p:sp>
      </p:gr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íşlïḍè">
            <a:extLst>
              <a:ext uri="{FF2B5EF4-FFF2-40B4-BE49-F238E27FC236}">
                <a16:creationId xmlns:a16="http://schemas.microsoft.com/office/drawing/2014/main" id="{0E588580-C72A-44E5-882F-88772CF8D42E}"/>
              </a:ext>
            </a:extLst>
          </p:cNvPr>
          <p:cNvSpPr txBox="1"/>
          <p:nvPr/>
        </p:nvSpPr>
        <p:spPr>
          <a:xfrm>
            <a:off x="1030396" y="960790"/>
            <a:ext cx="4929650"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仅使用交换机（而不使用集线器）的以太网就是交换式以太网。</a:t>
            </a:r>
          </a:p>
        </p:txBody>
      </p:sp>
      <p:grpSp>
        <p:nvGrpSpPr>
          <p:cNvPr id="12" name="组合 11">
            <a:extLst>
              <a:ext uri="{FF2B5EF4-FFF2-40B4-BE49-F238E27FC236}">
                <a16:creationId xmlns:a16="http://schemas.microsoft.com/office/drawing/2014/main" id="{EFA18976-6502-4D8E-8AC8-6705DD4105A8}"/>
              </a:ext>
            </a:extLst>
          </p:cNvPr>
          <p:cNvGrpSpPr/>
          <p:nvPr/>
        </p:nvGrpSpPr>
        <p:grpSpPr>
          <a:xfrm>
            <a:off x="846074" y="1636524"/>
            <a:ext cx="2565930" cy="1870454"/>
            <a:chOff x="1128099" y="2182031"/>
            <a:chExt cx="3421240" cy="2493939"/>
          </a:xfrm>
        </p:grpSpPr>
        <p:cxnSp>
          <p:nvCxnSpPr>
            <p:cNvPr id="11" name="直接连接符 10">
              <a:extLst>
                <a:ext uri="{FF2B5EF4-FFF2-40B4-BE49-F238E27FC236}">
                  <a16:creationId xmlns:a16="http://schemas.microsoft.com/office/drawing/2014/main" id="{B163FF4D-21BF-4D0A-A2F0-4AD09BCECB70}"/>
                </a:ext>
              </a:extLst>
            </p:cNvPr>
            <p:cNvCxnSpPr/>
            <p:nvPr/>
          </p:nvCxnSpPr>
          <p:spPr>
            <a:xfrm>
              <a:off x="1485233" y="3503278"/>
              <a:ext cx="279896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5504330-2640-4D5C-84AA-E10CB923EC3B}"/>
                </a:ext>
              </a:extLst>
            </p:cNvPr>
            <p:cNvCxnSpPr>
              <a:stCxn id="78" idx="2"/>
            </p:cNvCxnSpPr>
            <p:nvPr/>
          </p:nvCxnSpPr>
          <p:spPr>
            <a:xfrm>
              <a:off x="2788560" y="2657439"/>
              <a:ext cx="0" cy="178082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74" name="图片 73" descr="图标&#10;&#10;描述已自动生成">
              <a:extLst>
                <a:ext uri="{FF2B5EF4-FFF2-40B4-BE49-F238E27FC236}">
                  <a16:creationId xmlns:a16="http://schemas.microsoft.com/office/drawing/2014/main" id="{E9AC3A7D-9515-49EF-9292-773C8BDA7F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972" y="3253738"/>
              <a:ext cx="384239" cy="495241"/>
            </a:xfrm>
            <a:prstGeom prst="rect">
              <a:avLst/>
            </a:prstGeom>
          </p:spPr>
        </p:pic>
        <p:pic>
          <p:nvPicPr>
            <p:cNvPr id="77" name="图形 76">
              <a:extLst>
                <a:ext uri="{FF2B5EF4-FFF2-40B4-BE49-F238E27FC236}">
                  <a16:creationId xmlns:a16="http://schemas.microsoft.com/office/drawing/2014/main" id="{62F70B8D-8B24-47CE-8A9C-E5C22925FE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128099" y="3166484"/>
              <a:ext cx="491524" cy="475408"/>
            </a:xfrm>
            <a:prstGeom prst="rect">
              <a:avLst/>
            </a:prstGeom>
          </p:spPr>
        </p:pic>
        <p:pic>
          <p:nvPicPr>
            <p:cNvPr id="78" name="图形 77">
              <a:extLst>
                <a:ext uri="{FF2B5EF4-FFF2-40B4-BE49-F238E27FC236}">
                  <a16:creationId xmlns:a16="http://schemas.microsoft.com/office/drawing/2014/main" id="{B624B3E7-4D39-4B5E-BA77-42E717123DE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542798" y="2182031"/>
              <a:ext cx="491524" cy="475408"/>
            </a:xfrm>
            <a:prstGeom prst="rect">
              <a:avLst/>
            </a:prstGeom>
          </p:spPr>
        </p:pic>
        <p:pic>
          <p:nvPicPr>
            <p:cNvPr id="79" name="图形 78">
              <a:extLst>
                <a:ext uri="{FF2B5EF4-FFF2-40B4-BE49-F238E27FC236}">
                  <a16:creationId xmlns:a16="http://schemas.microsoft.com/office/drawing/2014/main" id="{284A4178-B6C1-414B-9255-1DD2F84D87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057815" y="3166484"/>
              <a:ext cx="491524" cy="475408"/>
            </a:xfrm>
            <a:prstGeom prst="rect">
              <a:avLst/>
            </a:prstGeom>
          </p:spPr>
        </p:pic>
        <p:pic>
          <p:nvPicPr>
            <p:cNvPr id="80" name="图形 79">
              <a:extLst>
                <a:ext uri="{FF2B5EF4-FFF2-40B4-BE49-F238E27FC236}">
                  <a16:creationId xmlns:a16="http://schemas.microsoft.com/office/drawing/2014/main" id="{924347D1-F5F0-44FC-80B3-9979143770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469782" y="4200562"/>
              <a:ext cx="491524" cy="475408"/>
            </a:xfrm>
            <a:prstGeom prst="rect">
              <a:avLst/>
            </a:prstGeom>
          </p:spPr>
        </p:pic>
        <p:sp>
          <p:nvSpPr>
            <p:cNvPr id="83" name="文本框 82">
              <a:extLst>
                <a:ext uri="{FF2B5EF4-FFF2-40B4-BE49-F238E27FC236}">
                  <a16:creationId xmlns:a16="http://schemas.microsoft.com/office/drawing/2014/main" id="{4BCDC42D-F865-40D3-8746-EC3920F05B8D}"/>
                </a:ext>
              </a:extLst>
            </p:cNvPr>
            <p:cNvSpPr txBox="1"/>
            <p:nvPr/>
          </p:nvSpPr>
          <p:spPr>
            <a:xfrm rot="2452348">
              <a:off x="3214548" y="2819411"/>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84" name="íşlïḍè">
              <a:extLst>
                <a:ext uri="{FF2B5EF4-FFF2-40B4-BE49-F238E27FC236}">
                  <a16:creationId xmlns:a16="http://schemas.microsoft.com/office/drawing/2014/main" id="{D89B7646-AE62-43B5-AEC3-46AB764D88C7}"/>
                </a:ext>
              </a:extLst>
            </p:cNvPr>
            <p:cNvSpPr txBox="1"/>
            <p:nvPr/>
          </p:nvSpPr>
          <p:spPr>
            <a:xfrm>
              <a:off x="2911450" y="3667505"/>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grpSp>
      <p:grpSp>
        <p:nvGrpSpPr>
          <p:cNvPr id="14" name="组合 13">
            <a:extLst>
              <a:ext uri="{FF2B5EF4-FFF2-40B4-BE49-F238E27FC236}">
                <a16:creationId xmlns:a16="http://schemas.microsoft.com/office/drawing/2014/main" id="{56D1423A-54BB-4E71-BF86-271D82ED8F37}"/>
              </a:ext>
            </a:extLst>
          </p:cNvPr>
          <p:cNvGrpSpPr/>
          <p:nvPr/>
        </p:nvGrpSpPr>
        <p:grpSpPr>
          <a:xfrm>
            <a:off x="4842284" y="1855071"/>
            <a:ext cx="3941038" cy="1402156"/>
            <a:chOff x="6456378" y="2473428"/>
            <a:chExt cx="5254717" cy="1869541"/>
          </a:xfrm>
        </p:grpSpPr>
        <p:cxnSp>
          <p:nvCxnSpPr>
            <p:cNvPr id="145" name="直接连接符 144">
              <a:extLst>
                <a:ext uri="{FF2B5EF4-FFF2-40B4-BE49-F238E27FC236}">
                  <a16:creationId xmlns:a16="http://schemas.microsoft.com/office/drawing/2014/main" id="{36E9A088-8032-49B7-A896-310E369F0D27}"/>
                </a:ext>
              </a:extLst>
            </p:cNvPr>
            <p:cNvCxnSpPr>
              <a:cxnSpLocks/>
            </p:cNvCxnSpPr>
            <p:nvPr/>
          </p:nvCxnSpPr>
          <p:spPr>
            <a:xfrm flipV="1">
              <a:off x="7608344" y="2721049"/>
              <a:ext cx="1451444" cy="60117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B12D9DC2-99C3-4214-8546-356EF40F947F}"/>
                </a:ext>
              </a:extLst>
            </p:cNvPr>
            <p:cNvCxnSpPr>
              <a:cxnSpLocks/>
            </p:cNvCxnSpPr>
            <p:nvPr/>
          </p:nvCxnSpPr>
          <p:spPr>
            <a:xfrm>
              <a:off x="9083232" y="2721049"/>
              <a:ext cx="1488551" cy="61982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58FC803-4B4F-4723-8DBA-BA3AC9B524B0}"/>
                </a:ext>
              </a:extLst>
            </p:cNvPr>
            <p:cNvCxnSpPr>
              <a:cxnSpLocks/>
            </p:cNvCxnSpPr>
            <p:nvPr/>
          </p:nvCxnSpPr>
          <p:spPr>
            <a:xfrm flipV="1">
              <a:off x="7677431" y="3322228"/>
              <a:ext cx="14391" cy="8141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D0A06485-B89F-448A-88AE-D70381D698EF}"/>
                </a:ext>
              </a:extLst>
            </p:cNvPr>
            <p:cNvCxnSpPr>
              <a:cxnSpLocks/>
            </p:cNvCxnSpPr>
            <p:nvPr/>
          </p:nvCxnSpPr>
          <p:spPr>
            <a:xfrm>
              <a:off x="7675371" y="3322228"/>
              <a:ext cx="804945" cy="78303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06A3719B-1A69-4FE2-AF10-BD07A2C34262}"/>
                </a:ext>
              </a:extLst>
            </p:cNvPr>
            <p:cNvCxnSpPr>
              <a:cxnSpLocks/>
            </p:cNvCxnSpPr>
            <p:nvPr/>
          </p:nvCxnSpPr>
          <p:spPr>
            <a:xfrm flipV="1">
              <a:off x="6732101" y="3340871"/>
              <a:ext cx="943270" cy="79551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0" name="图形 119">
              <a:extLst>
                <a:ext uri="{FF2B5EF4-FFF2-40B4-BE49-F238E27FC236}">
                  <a16:creationId xmlns:a16="http://schemas.microsoft.com/office/drawing/2014/main" id="{251F856E-F6F2-4039-9E30-210F79246EE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315757" y="3867561"/>
              <a:ext cx="491524" cy="475408"/>
            </a:xfrm>
            <a:prstGeom prst="rect">
              <a:avLst/>
            </a:prstGeom>
          </p:spPr>
        </p:pic>
        <p:pic>
          <p:nvPicPr>
            <p:cNvPr id="121" name="图形 120">
              <a:extLst>
                <a:ext uri="{FF2B5EF4-FFF2-40B4-BE49-F238E27FC236}">
                  <a16:creationId xmlns:a16="http://schemas.microsoft.com/office/drawing/2014/main" id="{A587B759-5E0C-409B-9515-6DBBDA2B78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56378" y="3867561"/>
              <a:ext cx="491524" cy="475408"/>
            </a:xfrm>
            <a:prstGeom prst="rect">
              <a:avLst/>
            </a:prstGeom>
          </p:spPr>
        </p:pic>
        <p:sp>
          <p:nvSpPr>
            <p:cNvPr id="124" name="íşlïḍè">
              <a:extLst>
                <a:ext uri="{FF2B5EF4-FFF2-40B4-BE49-F238E27FC236}">
                  <a16:creationId xmlns:a16="http://schemas.microsoft.com/office/drawing/2014/main" id="{81314028-E524-41B1-A449-CEDA1F075865}"/>
                </a:ext>
              </a:extLst>
            </p:cNvPr>
            <p:cNvSpPr txBox="1"/>
            <p:nvPr/>
          </p:nvSpPr>
          <p:spPr>
            <a:xfrm>
              <a:off x="6524391" y="3103167"/>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pic>
          <p:nvPicPr>
            <p:cNvPr id="125" name="图形 124">
              <a:extLst>
                <a:ext uri="{FF2B5EF4-FFF2-40B4-BE49-F238E27FC236}">
                  <a16:creationId xmlns:a16="http://schemas.microsoft.com/office/drawing/2014/main" id="{275990D4-0797-47CA-9F96-E973C96B2B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175135" y="3867561"/>
              <a:ext cx="491524" cy="475408"/>
            </a:xfrm>
            <a:prstGeom prst="rect">
              <a:avLst/>
            </a:prstGeom>
          </p:spPr>
        </p:pic>
        <p:sp>
          <p:nvSpPr>
            <p:cNvPr id="134" name="文本框 133">
              <a:extLst>
                <a:ext uri="{FF2B5EF4-FFF2-40B4-BE49-F238E27FC236}">
                  <a16:creationId xmlns:a16="http://schemas.microsoft.com/office/drawing/2014/main" id="{3584BF0C-8E0B-45C3-804B-57F7DC279C32}"/>
                </a:ext>
              </a:extLst>
            </p:cNvPr>
            <p:cNvSpPr txBox="1"/>
            <p:nvPr/>
          </p:nvSpPr>
          <p:spPr>
            <a:xfrm>
              <a:off x="7682037" y="3899854"/>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cxnSp>
          <p:nvCxnSpPr>
            <p:cNvPr id="135" name="直接连接符 134">
              <a:extLst>
                <a:ext uri="{FF2B5EF4-FFF2-40B4-BE49-F238E27FC236}">
                  <a16:creationId xmlns:a16="http://schemas.microsoft.com/office/drawing/2014/main" id="{CDA52DB5-3C62-4122-8EA8-B07151985574}"/>
                </a:ext>
              </a:extLst>
            </p:cNvPr>
            <p:cNvCxnSpPr>
              <a:cxnSpLocks/>
            </p:cNvCxnSpPr>
            <p:nvPr/>
          </p:nvCxnSpPr>
          <p:spPr>
            <a:xfrm flipV="1">
              <a:off x="10540941" y="3322228"/>
              <a:ext cx="14391" cy="8141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5F4519A-5587-4A41-9510-2F5E55C96BE3}"/>
                </a:ext>
              </a:extLst>
            </p:cNvPr>
            <p:cNvCxnSpPr>
              <a:cxnSpLocks/>
            </p:cNvCxnSpPr>
            <p:nvPr/>
          </p:nvCxnSpPr>
          <p:spPr>
            <a:xfrm>
              <a:off x="10538881" y="3322228"/>
              <a:ext cx="804945" cy="78303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685A06E6-D2DA-431B-91A0-1D0E44EE80DD}"/>
                </a:ext>
              </a:extLst>
            </p:cNvPr>
            <p:cNvCxnSpPr>
              <a:cxnSpLocks/>
            </p:cNvCxnSpPr>
            <p:nvPr/>
          </p:nvCxnSpPr>
          <p:spPr>
            <a:xfrm flipV="1">
              <a:off x="9595611" y="3340871"/>
              <a:ext cx="943270" cy="79551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38" name="图形 137">
              <a:extLst>
                <a:ext uri="{FF2B5EF4-FFF2-40B4-BE49-F238E27FC236}">
                  <a16:creationId xmlns:a16="http://schemas.microsoft.com/office/drawing/2014/main" id="{042841E8-F836-4DC5-9B83-709BCCAC04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179267" y="3867561"/>
              <a:ext cx="491524" cy="475408"/>
            </a:xfrm>
            <a:prstGeom prst="rect">
              <a:avLst/>
            </a:prstGeom>
          </p:spPr>
        </p:pic>
        <p:pic>
          <p:nvPicPr>
            <p:cNvPr id="139" name="图形 138">
              <a:extLst>
                <a:ext uri="{FF2B5EF4-FFF2-40B4-BE49-F238E27FC236}">
                  <a16:creationId xmlns:a16="http://schemas.microsoft.com/office/drawing/2014/main" id="{28F26671-5C91-4940-9EA0-4CFF1DBCFC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319888" y="3867561"/>
              <a:ext cx="491524" cy="475408"/>
            </a:xfrm>
            <a:prstGeom prst="rect">
              <a:avLst/>
            </a:prstGeom>
          </p:spPr>
        </p:pic>
        <p:sp>
          <p:nvSpPr>
            <p:cNvPr id="141" name="íşlïḍè">
              <a:extLst>
                <a:ext uri="{FF2B5EF4-FFF2-40B4-BE49-F238E27FC236}">
                  <a16:creationId xmlns:a16="http://schemas.microsoft.com/office/drawing/2014/main" id="{2C1BD3F5-D457-4ACD-9F39-D4DD0571B61B}"/>
                </a:ext>
              </a:extLst>
            </p:cNvPr>
            <p:cNvSpPr txBox="1"/>
            <p:nvPr/>
          </p:nvSpPr>
          <p:spPr>
            <a:xfrm>
              <a:off x="10789079" y="3103167"/>
              <a:ext cx="92201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pic>
          <p:nvPicPr>
            <p:cNvPr id="142" name="图形 141">
              <a:extLst>
                <a:ext uri="{FF2B5EF4-FFF2-40B4-BE49-F238E27FC236}">
                  <a16:creationId xmlns:a16="http://schemas.microsoft.com/office/drawing/2014/main" id="{49FB536E-733C-4A17-8968-8E5EEEE46AE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1038645" y="3867561"/>
              <a:ext cx="491524" cy="475408"/>
            </a:xfrm>
            <a:prstGeom prst="rect">
              <a:avLst/>
            </a:prstGeom>
          </p:spPr>
        </p:pic>
        <p:sp>
          <p:nvSpPr>
            <p:cNvPr id="143" name="文本框 142">
              <a:extLst>
                <a:ext uri="{FF2B5EF4-FFF2-40B4-BE49-F238E27FC236}">
                  <a16:creationId xmlns:a16="http://schemas.microsoft.com/office/drawing/2014/main" id="{B92553C5-AD8E-4F29-AF58-6DAFCBF9A98A}"/>
                </a:ext>
              </a:extLst>
            </p:cNvPr>
            <p:cNvSpPr txBox="1"/>
            <p:nvPr/>
          </p:nvSpPr>
          <p:spPr>
            <a:xfrm>
              <a:off x="10545546" y="3899854"/>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51" name="íşlïḍè">
              <a:extLst>
                <a:ext uri="{FF2B5EF4-FFF2-40B4-BE49-F238E27FC236}">
                  <a16:creationId xmlns:a16="http://schemas.microsoft.com/office/drawing/2014/main" id="{8E6861B7-9CCE-4241-A6F3-0EF6174642F3}"/>
                </a:ext>
              </a:extLst>
            </p:cNvPr>
            <p:cNvSpPr txBox="1"/>
            <p:nvPr/>
          </p:nvSpPr>
          <p:spPr>
            <a:xfrm>
              <a:off x="8375040" y="3004077"/>
              <a:ext cx="1414324"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pic>
          <p:nvPicPr>
            <p:cNvPr id="93" name="图片 92" descr="图标&#10;&#10;描述已自动生成">
              <a:extLst>
                <a:ext uri="{FF2B5EF4-FFF2-40B4-BE49-F238E27FC236}">
                  <a16:creationId xmlns:a16="http://schemas.microsoft.com/office/drawing/2014/main" id="{7F20BFFB-BC3E-48CE-8BF7-66DC3FA06E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1715" y="3038141"/>
              <a:ext cx="384239" cy="495241"/>
            </a:xfrm>
            <a:prstGeom prst="rect">
              <a:avLst/>
            </a:prstGeom>
          </p:spPr>
        </p:pic>
        <p:pic>
          <p:nvPicPr>
            <p:cNvPr id="99" name="图片 98" descr="图标&#10;&#10;描述已自动生成">
              <a:extLst>
                <a:ext uri="{FF2B5EF4-FFF2-40B4-BE49-F238E27FC236}">
                  <a16:creationId xmlns:a16="http://schemas.microsoft.com/office/drawing/2014/main" id="{B2085BF7-23B8-43F8-8E3B-FBF0FD56B3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9391" y="2473428"/>
              <a:ext cx="384239" cy="495241"/>
            </a:xfrm>
            <a:prstGeom prst="rect">
              <a:avLst/>
            </a:prstGeom>
          </p:spPr>
        </p:pic>
        <p:pic>
          <p:nvPicPr>
            <p:cNvPr id="100" name="图片 99" descr="图标&#10;&#10;描述已自动生成">
              <a:extLst>
                <a:ext uri="{FF2B5EF4-FFF2-40B4-BE49-F238E27FC236}">
                  <a16:creationId xmlns:a16="http://schemas.microsoft.com/office/drawing/2014/main" id="{2570C3BF-72C0-4C89-B78C-877A942EF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4766" y="3038141"/>
              <a:ext cx="384239" cy="495241"/>
            </a:xfrm>
            <a:prstGeom prst="rect">
              <a:avLst/>
            </a:prstGeom>
          </p:spPr>
        </p:pic>
      </p:grpSp>
    </p:spTree>
    <p:custDataLst>
      <p:tags r:id="rId1"/>
    </p:custDataLst>
    <p:extLst>
      <p:ext uri="{BB962C8B-B14F-4D97-AF65-F5344CB8AC3E}">
        <p14:creationId xmlns:p14="http://schemas.microsoft.com/office/powerpoint/2010/main" val="36665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800" decel="100000"/>
                                        <p:tgtEl>
                                          <p:spTgt spid="12"/>
                                        </p:tgtEl>
                                      </p:cBhvr>
                                    </p:animEffect>
                                    <p:anim calcmode="lin" valueType="num">
                                      <p:cBhvr>
                                        <p:cTn id="8" dur="800" decel="100000" fill="hold"/>
                                        <p:tgtEl>
                                          <p:spTgt spid="12"/>
                                        </p:tgtEl>
                                        <p:attrNameLst>
                                          <p:attrName>style.rotation</p:attrName>
                                        </p:attrNameLst>
                                      </p:cBhvr>
                                      <p:tavLst>
                                        <p:tav tm="0">
                                          <p:val>
                                            <p:fltVal val="-90"/>
                                          </p:val>
                                        </p:tav>
                                        <p:tav tm="100000">
                                          <p:val>
                                            <p:fltVal val="0"/>
                                          </p:val>
                                        </p:tav>
                                      </p:tavLst>
                                    </p:anim>
                                    <p:anim calcmode="lin" valueType="num">
                                      <p:cBhvr>
                                        <p:cTn id="9" dur="800" decel="100000" fill="hold"/>
                                        <p:tgtEl>
                                          <p:spTgt spid="12"/>
                                        </p:tgtEl>
                                        <p:attrNameLst>
                                          <p:attrName>ppt_x</p:attrName>
                                        </p:attrNameLst>
                                      </p:cBhvr>
                                      <p:tavLst>
                                        <p:tav tm="0">
                                          <p:val>
                                            <p:strVal val="#ppt_x+0.4"/>
                                          </p:val>
                                        </p:tav>
                                        <p:tav tm="100000">
                                          <p:val>
                                            <p:strVal val="#ppt_x-0.05"/>
                                          </p:val>
                                        </p:tav>
                                      </p:tavLst>
                                    </p:anim>
                                    <p:anim calcmode="lin" valueType="num">
                                      <p:cBhvr>
                                        <p:cTn id="10" dur="800" decel="100000" fill="hold"/>
                                        <p:tgtEl>
                                          <p:spTgt spid="1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1000"/>
                                        <p:tgtEl>
                                          <p:spTgt spid="90"/>
                                        </p:tgtEl>
                                      </p:cBhvr>
                                    </p:animEffect>
                                    <p:anim calcmode="lin" valueType="num">
                                      <p:cBhvr>
                                        <p:cTn id="18" dur="1000" fill="hold"/>
                                        <p:tgtEl>
                                          <p:spTgt spid="90"/>
                                        </p:tgtEl>
                                        <p:attrNameLst>
                                          <p:attrName>ppt_x</p:attrName>
                                        </p:attrNameLst>
                                      </p:cBhvr>
                                      <p:tavLst>
                                        <p:tav tm="0">
                                          <p:val>
                                            <p:strVal val="#ppt_x"/>
                                          </p:val>
                                        </p:tav>
                                        <p:tav tm="100000">
                                          <p:val>
                                            <p:strVal val="#ppt_x"/>
                                          </p:val>
                                        </p:tav>
                                      </p:tavLst>
                                    </p:anim>
                                    <p:anim calcmode="lin" valueType="num">
                                      <p:cBhvr>
                                        <p:cTn id="1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800" decel="100000"/>
                                        <p:tgtEl>
                                          <p:spTgt spid="14"/>
                                        </p:tgtEl>
                                      </p:cBhvr>
                                    </p:animEffect>
                                    <p:anim calcmode="lin" valueType="num">
                                      <p:cBhvr>
                                        <p:cTn id="25" dur="800" decel="100000" fill="hold"/>
                                        <p:tgtEl>
                                          <p:spTgt spid="14"/>
                                        </p:tgtEl>
                                        <p:attrNameLst>
                                          <p:attrName>style.rotation</p:attrName>
                                        </p:attrNameLst>
                                      </p:cBhvr>
                                      <p:tavLst>
                                        <p:tav tm="0">
                                          <p:val>
                                            <p:fltVal val="-90"/>
                                          </p:val>
                                        </p:tav>
                                        <p:tav tm="100000">
                                          <p:val>
                                            <p:fltVal val="0"/>
                                          </p:val>
                                        </p:tav>
                                      </p:tavLst>
                                    </p:anim>
                                    <p:anim calcmode="lin" valueType="num">
                                      <p:cBhvr>
                                        <p:cTn id="26" dur="800" decel="100000" fill="hold"/>
                                        <p:tgtEl>
                                          <p:spTgt spid="14"/>
                                        </p:tgtEl>
                                        <p:attrNameLst>
                                          <p:attrName>ppt_x</p:attrName>
                                        </p:attrNameLst>
                                      </p:cBhvr>
                                      <p:tavLst>
                                        <p:tav tm="0">
                                          <p:val>
                                            <p:strVal val="#ppt_x+0.4"/>
                                          </p:val>
                                        </p:tav>
                                        <p:tav tm="100000">
                                          <p:val>
                                            <p:strVal val="#ppt_x-0.05"/>
                                          </p:val>
                                        </p:tav>
                                      </p:tavLst>
                                    </p:anim>
                                    <p:anim calcmode="lin" valueType="num">
                                      <p:cBhvr>
                                        <p:cTn id="27" dur="800" decel="100000" fill="hold"/>
                                        <p:tgtEl>
                                          <p:spTgt spid="14"/>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1000"/>
                                        <p:tgtEl>
                                          <p:spTgt spid="152"/>
                                        </p:tgtEl>
                                      </p:cBhvr>
                                    </p:animEffect>
                                    <p:anim calcmode="lin" valueType="num">
                                      <p:cBhvr>
                                        <p:cTn id="35" dur="1000" fill="hold"/>
                                        <p:tgtEl>
                                          <p:spTgt spid="152"/>
                                        </p:tgtEl>
                                        <p:attrNameLst>
                                          <p:attrName>ppt_x</p:attrName>
                                        </p:attrNameLst>
                                      </p:cBhvr>
                                      <p:tavLst>
                                        <p:tav tm="0">
                                          <p:val>
                                            <p:strVal val="#ppt_x"/>
                                          </p:val>
                                        </p:tav>
                                        <p:tav tm="100000">
                                          <p:val>
                                            <p:strVal val="#ppt_x"/>
                                          </p:val>
                                        </p:tav>
                                      </p:tavLst>
                                    </p:anim>
                                    <p:anim calcmode="lin" valueType="num">
                                      <p:cBhvr>
                                        <p:cTn id="36"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90"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007648"/>
            <a:ext cx="8129015"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b="1" dirty="0" smtClean="0">
                <a:latin typeface="微软雅黑" pitchFamily="34" charset="-122"/>
                <a:ea typeface="微软雅黑" pitchFamily="34" charset="-122"/>
              </a:rPr>
              <a:t>实质上是</a:t>
            </a:r>
            <a:r>
              <a:rPr lang="zh-CN" altLang="en-US" b="1" dirty="0">
                <a:latin typeface="微软雅黑" pitchFamily="34" charset="-122"/>
                <a:ea typeface="微软雅黑" pitchFamily="34" charset="-122"/>
              </a:rPr>
              <a:t>一个</a:t>
            </a:r>
            <a:r>
              <a:rPr lang="zh-CN" altLang="en-US" b="1" dirty="0">
                <a:solidFill>
                  <a:srgbClr val="0000FF"/>
                </a:solidFill>
                <a:latin typeface="微软雅黑" pitchFamily="34" charset="-122"/>
                <a:ea typeface="微软雅黑" pitchFamily="34" charset="-122"/>
              </a:rPr>
              <a:t>多</a:t>
            </a:r>
            <a:r>
              <a:rPr lang="zh-CN" altLang="en-US" b="1" dirty="0" smtClean="0">
                <a:solidFill>
                  <a:srgbClr val="0000FF"/>
                </a:solidFill>
                <a:latin typeface="微软雅黑" pitchFamily="34" charset="-122"/>
                <a:ea typeface="微软雅黑" pitchFamily="34" charset="-122"/>
              </a:rPr>
              <a:t>接口网桥</a:t>
            </a:r>
            <a:r>
              <a:rPr lang="zh-CN" altLang="en-US" b="1" dirty="0">
                <a:latin typeface="微软雅黑" pitchFamily="34" charset="-122"/>
                <a:ea typeface="微软雅黑" pitchFamily="34" charset="-122"/>
              </a:rPr>
              <a:t>。</a:t>
            </a:r>
          </a:p>
          <a:p>
            <a:pPr marL="598488" lvl="1" indent="-342900">
              <a:lnSpc>
                <a:spcPts val="3000"/>
              </a:lnSpc>
              <a:buClr>
                <a:srgbClr val="7030A0"/>
              </a:buClr>
              <a:buSzPct val="75000"/>
              <a:buFont typeface="Wingdings" pitchFamily="2" charset="2"/>
              <a:buChar char="u"/>
            </a:pPr>
            <a:r>
              <a:rPr lang="zh-CN" altLang="en-US" sz="1600" b="1" dirty="0" smtClean="0">
                <a:latin typeface="微软雅黑" pitchFamily="34" charset="-122"/>
                <a:ea typeface="微软雅黑" pitchFamily="34" charset="-122"/>
              </a:rPr>
              <a:t>通常有</a:t>
            </a:r>
            <a:r>
              <a:rPr lang="zh-CN" altLang="en-US" sz="1600" b="1" dirty="0">
                <a:latin typeface="微软雅黑" pitchFamily="34" charset="-122"/>
                <a:ea typeface="微软雅黑" pitchFamily="34" charset="-122"/>
              </a:rPr>
              <a:t>十几个或更多的接口。</a:t>
            </a:r>
          </a:p>
          <a:p>
            <a:pPr marL="342900" indent="-342900" eaLnBrk="0" hangingPunct="0">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每个接口都直接与一个单台主机或另一个以太网交换机相连，并且一般都工作在</a:t>
            </a:r>
            <a:r>
              <a:rPr lang="zh-CN" altLang="en-US" b="1" dirty="0">
                <a:solidFill>
                  <a:srgbClr val="0000FF"/>
                </a:solidFill>
                <a:latin typeface="微软雅黑" pitchFamily="34" charset="-122"/>
                <a:ea typeface="微软雅黑" pitchFamily="34" charset="-122"/>
              </a:rPr>
              <a:t>全双工</a:t>
            </a:r>
            <a:r>
              <a:rPr lang="zh-CN" altLang="en-US" b="1" dirty="0">
                <a:latin typeface="微软雅黑" pitchFamily="34" charset="-122"/>
                <a:ea typeface="微软雅黑" pitchFamily="34" charset="-122"/>
              </a:rPr>
              <a:t>方式。</a:t>
            </a:r>
          </a:p>
          <a:p>
            <a:pPr marL="342900" indent="-342900" eaLnBrk="0" hangingPunct="0">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以太网交换机具有</a:t>
            </a:r>
            <a:r>
              <a:rPr lang="zh-CN" altLang="en-US" b="1" dirty="0">
                <a:solidFill>
                  <a:srgbClr val="0000FF"/>
                </a:solidFill>
                <a:latin typeface="微软雅黑" pitchFamily="34" charset="-122"/>
                <a:ea typeface="微软雅黑" pitchFamily="34" charset="-122"/>
              </a:rPr>
              <a:t>并行性</a:t>
            </a:r>
            <a:r>
              <a:rPr lang="zh-CN" altLang="en-US" b="1" dirty="0">
                <a:latin typeface="微软雅黑" pitchFamily="34" charset="-122"/>
                <a:ea typeface="微软雅黑" pitchFamily="34" charset="-122"/>
              </a:rPr>
              <a:t>。</a:t>
            </a:r>
          </a:p>
          <a:p>
            <a:pPr marL="598488" lvl="1" indent="-342900">
              <a:lnSpc>
                <a:spcPts val="3000"/>
              </a:lnSpc>
              <a:buClr>
                <a:srgbClr val="7030A0"/>
              </a:buClr>
              <a:buSzPct val="75000"/>
              <a:buFont typeface="Wingdings" pitchFamily="2" charset="2"/>
              <a:buChar char="u"/>
            </a:pPr>
            <a:r>
              <a:rPr lang="zh-CN" altLang="en-US" sz="1600" b="1" dirty="0">
                <a:latin typeface="微软雅黑" pitchFamily="34" charset="-122"/>
                <a:ea typeface="微软雅黑" pitchFamily="34" charset="-122"/>
              </a:rPr>
              <a:t>能同时连通多对接口，使多对主机能同时通信</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marL="598488" lvl="1" indent="-342900">
              <a:lnSpc>
                <a:spcPts val="3000"/>
              </a:lnSpc>
              <a:buClr>
                <a:srgbClr val="7030A0"/>
              </a:buClr>
              <a:buSzPct val="75000"/>
              <a:buFont typeface="Wingdings" pitchFamily="2" charset="2"/>
              <a:buChar char="u"/>
            </a:pPr>
            <a:r>
              <a:rPr lang="zh-CN" altLang="en-US" sz="1600" b="1" dirty="0">
                <a:latin typeface="微软雅黑" pitchFamily="34" charset="-122"/>
                <a:ea typeface="微软雅黑" pitchFamily="34" charset="-122"/>
              </a:rPr>
              <a:t>相互通信的主机</a:t>
            </a:r>
            <a:r>
              <a:rPr lang="zh-CN" altLang="en-US" sz="1600" b="1" dirty="0" smtClean="0">
                <a:latin typeface="微软雅黑" pitchFamily="34" charset="-122"/>
                <a:ea typeface="微软雅黑" pitchFamily="34" charset="-122"/>
              </a:rPr>
              <a:t>都独占</a:t>
            </a:r>
            <a:r>
              <a:rPr lang="zh-CN" altLang="en-US" sz="1600" b="1" dirty="0">
                <a:latin typeface="微软雅黑" pitchFamily="34" charset="-122"/>
                <a:ea typeface="微软雅黑" pitchFamily="34" charset="-122"/>
              </a:rPr>
              <a:t>传输媒体，无碰撞地传输数据</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marL="598488" lvl="1" indent="-342900">
              <a:lnSpc>
                <a:spcPts val="3000"/>
              </a:lnSpc>
              <a:buClr>
                <a:srgbClr val="7030A0"/>
              </a:buClr>
              <a:buSzPct val="75000"/>
              <a:buFont typeface="Wingdings" pitchFamily="2" charset="2"/>
              <a:buChar char="u"/>
            </a:pPr>
            <a:r>
              <a:rPr lang="zh-CN" altLang="en-US" sz="1600" b="1" dirty="0">
                <a:latin typeface="微软雅黑" pitchFamily="34" charset="-122"/>
                <a:ea typeface="微软雅黑" pitchFamily="34" charset="-122"/>
              </a:rPr>
              <a:t>每一个端口和连接到端口的主机构成了一个碰撞</a:t>
            </a:r>
            <a:r>
              <a:rPr lang="zh-CN" altLang="en-US" sz="1600" b="1" dirty="0" smtClean="0">
                <a:latin typeface="微软雅黑" pitchFamily="34" charset="-122"/>
                <a:ea typeface="微软雅黑" pitchFamily="34" charset="-122"/>
              </a:rPr>
              <a:t>域</a:t>
            </a:r>
            <a:r>
              <a:rPr lang="zh-CN" altLang="en-US" sz="1600" b="1" dirty="0">
                <a:latin typeface="微软雅黑" pitchFamily="34" charset="-122"/>
                <a:ea typeface="微软雅黑" pitchFamily="34" charset="-122"/>
              </a:rPr>
              <a:t>。</a:t>
            </a: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711154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2" name="矩形 111">
            <a:extLst>
              <a:ext uri="{FF2B5EF4-FFF2-40B4-BE49-F238E27FC236}">
                <a16:creationId xmlns:a16="http://schemas.microsoft.com/office/drawing/2014/main" id="{5B00FCB7-2DB9-4ED4-B73B-6E7C30934974}"/>
              </a:ext>
            </a:extLst>
          </p:cNvPr>
          <p:cNvSpPr/>
          <p:nvPr/>
        </p:nvSpPr>
        <p:spPr>
          <a:xfrm>
            <a:off x="1111835" y="1350170"/>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íşlïḍè">
            <a:extLst>
              <a:ext uri="{FF2B5EF4-FFF2-40B4-BE49-F238E27FC236}">
                <a16:creationId xmlns:a16="http://schemas.microsoft.com/office/drawing/2014/main" id="{28FD5908-1B1E-4BA0-814D-86F245367027}"/>
              </a:ext>
            </a:extLst>
          </p:cNvPr>
          <p:cNvSpPr txBox="1"/>
          <p:nvPr/>
        </p:nvSpPr>
        <p:spPr>
          <a:xfrm>
            <a:off x="1349755" y="1309428"/>
            <a:ext cx="7565645" cy="68939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当交换机的</a:t>
            </a:r>
            <a:r>
              <a:rPr lang="zh-CN" altLang="en-US" sz="1350" b="1" dirty="0">
                <a:solidFill>
                  <a:schemeClr val="accent1">
                    <a:lumMod val="75000"/>
                  </a:schemeClr>
                </a:solidFill>
                <a:latin typeface="Arial Narrow" panose="020B0606020202030204" pitchFamily="34" charset="0"/>
              </a:rPr>
              <a:t>接口与</a:t>
            </a:r>
            <a:r>
              <a:rPr lang="zh-CN" altLang="en-US" sz="1350" b="1" dirty="0">
                <a:solidFill>
                  <a:srgbClr val="FF0000"/>
                </a:solidFill>
                <a:latin typeface="Arial Narrow" panose="020B0606020202030204" pitchFamily="34" charset="0"/>
              </a:rPr>
              <a:t>计算机</a:t>
            </a:r>
            <a:r>
              <a:rPr lang="zh-CN" altLang="en-US" sz="1350" b="1" dirty="0">
                <a:solidFill>
                  <a:schemeClr val="accent1">
                    <a:lumMod val="75000"/>
                  </a:schemeClr>
                </a:solidFill>
                <a:latin typeface="Arial Narrow" panose="020B0606020202030204" pitchFamily="34" charset="0"/>
              </a:rPr>
              <a:t>或</a:t>
            </a:r>
            <a:r>
              <a:rPr lang="zh-CN" altLang="en-US" sz="1350" b="1" dirty="0">
                <a:solidFill>
                  <a:srgbClr val="FF0000"/>
                </a:solidFill>
                <a:latin typeface="Arial Narrow" panose="020B0606020202030204" pitchFamily="34" charset="0"/>
              </a:rPr>
              <a:t>交换机</a:t>
            </a:r>
            <a:r>
              <a:rPr lang="zh-CN" altLang="en-US" sz="1350" b="1" dirty="0">
                <a:solidFill>
                  <a:schemeClr val="accent1">
                    <a:lumMod val="75000"/>
                  </a:schemeClr>
                </a:solidFill>
                <a:latin typeface="Arial Narrow" panose="020B0606020202030204" pitchFamily="34" charset="0"/>
              </a:rPr>
              <a:t>连接</a:t>
            </a:r>
            <a:r>
              <a:rPr lang="zh-CN" altLang="en-US" sz="1350" b="1" dirty="0">
                <a:latin typeface="Arial Narrow" panose="020B0606020202030204" pitchFamily="34" charset="0"/>
              </a:rPr>
              <a:t>时，可以工作在</a:t>
            </a:r>
            <a:r>
              <a:rPr lang="zh-CN" altLang="en-US" sz="1350" b="1" dirty="0">
                <a:solidFill>
                  <a:srgbClr val="FF0000"/>
                </a:solidFill>
                <a:latin typeface="Arial Narrow" panose="020B0606020202030204" pitchFamily="34" charset="0"/>
              </a:rPr>
              <a:t>全双工方式</a:t>
            </a:r>
            <a:r>
              <a:rPr lang="zh-CN" altLang="en-US" sz="1350" b="1" dirty="0">
                <a:latin typeface="Arial Narrow" panose="020B0606020202030204" pitchFamily="34" charset="0"/>
              </a:rPr>
              <a:t>，并能</a:t>
            </a:r>
            <a:r>
              <a:rPr lang="zh-CN" altLang="en-US" sz="1350" b="1" dirty="0">
                <a:solidFill>
                  <a:schemeClr val="accent1">
                    <a:lumMod val="75000"/>
                  </a:schemeClr>
                </a:solidFill>
                <a:latin typeface="Arial Narrow" panose="020B0606020202030204" pitchFamily="34" charset="0"/>
              </a:rPr>
              <a:t>在自身内部同时连通多对接口</a:t>
            </a:r>
            <a:r>
              <a:rPr lang="zh-CN" altLang="en-US" sz="1350" b="1" dirty="0">
                <a:latin typeface="Arial Narrow" panose="020B0606020202030204" pitchFamily="34" charset="0"/>
              </a:rPr>
              <a:t>，使</a:t>
            </a:r>
            <a:r>
              <a:rPr lang="zh-CN" altLang="en-US" sz="1350" b="1" dirty="0">
                <a:solidFill>
                  <a:srgbClr val="FFC000"/>
                </a:solidFill>
                <a:latin typeface="Arial Narrow" panose="020B0606020202030204" pitchFamily="34" charset="0"/>
              </a:rPr>
              <a:t>每一对相互通信的计算机都能像独占传输媒体</a:t>
            </a:r>
            <a:r>
              <a:rPr lang="zh-CN" altLang="en-US" sz="1350" b="1" dirty="0">
                <a:latin typeface="Arial Narrow" panose="020B0606020202030204" pitchFamily="34" charset="0"/>
              </a:rPr>
              <a:t>那样，无碰撞地传输数据，这样就</a:t>
            </a:r>
            <a:r>
              <a:rPr lang="zh-CN" altLang="en-US" sz="1350" b="1" dirty="0">
                <a:solidFill>
                  <a:schemeClr val="accent1">
                    <a:lumMod val="75000"/>
                  </a:schemeClr>
                </a:solidFill>
                <a:latin typeface="Arial Narrow" panose="020B0606020202030204" pitchFamily="34" charset="0"/>
              </a:rPr>
              <a:t>不需要使用</a:t>
            </a:r>
            <a:r>
              <a:rPr lang="en-US" altLang="zh-CN" sz="1350" b="1" dirty="0">
                <a:solidFill>
                  <a:schemeClr val="accent2">
                    <a:lumMod val="75000"/>
                  </a:schemeClr>
                </a:solidFill>
                <a:latin typeface="Arial Narrow" panose="020B0606020202030204" pitchFamily="34" charset="0"/>
              </a:rPr>
              <a:t>CSMA/CD</a:t>
            </a:r>
            <a:r>
              <a:rPr lang="zh-CN" altLang="en-US" sz="1350" b="1" dirty="0">
                <a:solidFill>
                  <a:schemeClr val="accent1">
                    <a:lumMod val="75000"/>
                  </a:schemeClr>
                </a:solidFill>
                <a:latin typeface="Arial Narrow" panose="020B0606020202030204" pitchFamily="34" charset="0"/>
              </a:rPr>
              <a:t>协议</a:t>
            </a:r>
            <a:r>
              <a:rPr lang="zh-CN" altLang="en-US" sz="1350" b="1" dirty="0">
                <a:latin typeface="Arial Narrow" panose="020B0606020202030204" pitchFamily="34" charset="0"/>
              </a:rPr>
              <a:t>了。</a:t>
            </a:r>
          </a:p>
        </p:txBody>
      </p:sp>
      <p:grpSp>
        <p:nvGrpSpPr>
          <p:cNvPr id="26" name="组合 25">
            <a:extLst>
              <a:ext uri="{FF2B5EF4-FFF2-40B4-BE49-F238E27FC236}">
                <a16:creationId xmlns:a16="http://schemas.microsoft.com/office/drawing/2014/main" id="{9A9103E9-F0D5-4D24-B258-8A4367E0BB32}"/>
              </a:ext>
            </a:extLst>
          </p:cNvPr>
          <p:cNvGrpSpPr/>
          <p:nvPr/>
        </p:nvGrpSpPr>
        <p:grpSpPr>
          <a:xfrm>
            <a:off x="1963655" y="3279009"/>
            <a:ext cx="1110109" cy="300083"/>
            <a:chOff x="2618206" y="4161515"/>
            <a:chExt cx="1480145" cy="400111"/>
          </a:xfrm>
        </p:grpSpPr>
        <p:sp>
          <p:nvSpPr>
            <p:cNvPr id="178" name="íşlïḍè">
              <a:extLst>
                <a:ext uri="{FF2B5EF4-FFF2-40B4-BE49-F238E27FC236}">
                  <a16:creationId xmlns:a16="http://schemas.microsoft.com/office/drawing/2014/main" id="{0E588580-C72A-44E5-882F-88772CF8D42E}"/>
                </a:ext>
              </a:extLst>
            </p:cNvPr>
            <p:cNvSpPr txBox="1"/>
            <p:nvPr/>
          </p:nvSpPr>
          <p:spPr>
            <a:xfrm>
              <a:off x="2746551" y="4161515"/>
              <a:ext cx="122255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内部连通</a:t>
              </a:r>
            </a:p>
          </p:txBody>
        </p:sp>
        <p:cxnSp>
          <p:nvCxnSpPr>
            <p:cNvPr id="19" name="直接箭头连接符 18">
              <a:extLst>
                <a:ext uri="{FF2B5EF4-FFF2-40B4-BE49-F238E27FC236}">
                  <a16:creationId xmlns:a16="http://schemas.microsoft.com/office/drawing/2014/main" id="{F4054617-FBEA-4EB0-BF06-5CB7FA745466}"/>
                </a:ext>
              </a:extLst>
            </p:cNvPr>
            <p:cNvCxnSpPr>
              <a:stCxn id="6" idx="3"/>
              <a:endCxn id="62" idx="1"/>
            </p:cNvCxnSpPr>
            <p:nvPr/>
          </p:nvCxnSpPr>
          <p:spPr>
            <a:xfrm>
              <a:off x="2618206" y="4164626"/>
              <a:ext cx="1480145"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6" name="íşlïḍè">
            <a:extLst>
              <a:ext uri="{FF2B5EF4-FFF2-40B4-BE49-F238E27FC236}">
                <a16:creationId xmlns:a16="http://schemas.microsoft.com/office/drawing/2014/main" id="{166F68C7-2B6A-42B1-846B-BE8A00DD60E3}"/>
              </a:ext>
            </a:extLst>
          </p:cNvPr>
          <p:cNvSpPr txBox="1"/>
          <p:nvPr/>
        </p:nvSpPr>
        <p:spPr>
          <a:xfrm>
            <a:off x="1034740" y="944010"/>
            <a:ext cx="6015089"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交换机的每个接口可以连接</a:t>
            </a:r>
            <a:r>
              <a:rPr lang="zh-CN" altLang="en-US" sz="1350" b="1" dirty="0">
                <a:solidFill>
                  <a:schemeClr val="accent1">
                    <a:lumMod val="75000"/>
                  </a:schemeClr>
                </a:solidFill>
                <a:latin typeface="Arial Narrow" panose="020B0606020202030204" pitchFamily="34" charset="0"/>
              </a:rPr>
              <a:t>计算机</a:t>
            </a:r>
            <a:r>
              <a:rPr lang="zh-CN" altLang="en-US" sz="1350" b="1" dirty="0">
                <a:latin typeface="Arial Narrow" panose="020B0606020202030204" pitchFamily="34" charset="0"/>
              </a:rPr>
              <a:t>，也可以连接</a:t>
            </a:r>
            <a:r>
              <a:rPr lang="zh-CN" altLang="en-US" sz="1350" b="1" dirty="0">
                <a:solidFill>
                  <a:schemeClr val="accent1">
                    <a:lumMod val="75000"/>
                  </a:schemeClr>
                </a:solidFill>
                <a:latin typeface="Arial Narrow" panose="020B0606020202030204" pitchFamily="34" charset="0"/>
              </a:rPr>
              <a:t>集线器</a:t>
            </a:r>
            <a:r>
              <a:rPr lang="zh-CN" altLang="en-US" sz="1350" b="1" dirty="0">
                <a:latin typeface="Arial Narrow" panose="020B0606020202030204" pitchFamily="34" charset="0"/>
              </a:rPr>
              <a:t>或另一个</a:t>
            </a:r>
            <a:r>
              <a:rPr lang="zh-CN" altLang="en-US" sz="1350" b="1" dirty="0">
                <a:solidFill>
                  <a:schemeClr val="accent1">
                    <a:lumMod val="75000"/>
                  </a:schemeClr>
                </a:solidFill>
                <a:latin typeface="Arial Narrow" panose="020B0606020202030204" pitchFamily="34" charset="0"/>
              </a:rPr>
              <a:t>交换机</a:t>
            </a:r>
            <a:r>
              <a:rPr lang="zh-CN" altLang="en-US" sz="1350" b="1" dirty="0">
                <a:latin typeface="Arial Narrow" panose="020B0606020202030204" pitchFamily="34" charset="0"/>
              </a:rPr>
              <a:t>。</a:t>
            </a:r>
          </a:p>
        </p:txBody>
      </p:sp>
      <p:grpSp>
        <p:nvGrpSpPr>
          <p:cNvPr id="27" name="组合 26">
            <a:extLst>
              <a:ext uri="{FF2B5EF4-FFF2-40B4-BE49-F238E27FC236}">
                <a16:creationId xmlns:a16="http://schemas.microsoft.com/office/drawing/2014/main" id="{62B3ACA0-9739-4CA3-93E9-FA0DC2FC625B}"/>
              </a:ext>
            </a:extLst>
          </p:cNvPr>
          <p:cNvGrpSpPr/>
          <p:nvPr/>
        </p:nvGrpSpPr>
        <p:grpSpPr>
          <a:xfrm>
            <a:off x="1963655" y="3864002"/>
            <a:ext cx="1110109" cy="582659"/>
            <a:chOff x="2618206" y="4941506"/>
            <a:chExt cx="1480145" cy="776879"/>
          </a:xfrm>
        </p:grpSpPr>
        <p:cxnSp>
          <p:nvCxnSpPr>
            <p:cNvPr id="114" name="直接箭头连接符 113">
              <a:extLst>
                <a:ext uri="{FF2B5EF4-FFF2-40B4-BE49-F238E27FC236}">
                  <a16:creationId xmlns:a16="http://schemas.microsoft.com/office/drawing/2014/main" id="{93CC9B2D-BAC8-4B73-910D-3DCA3328A376}"/>
                </a:ext>
              </a:extLst>
            </p:cNvPr>
            <p:cNvCxnSpPr>
              <a:cxnSpLocks/>
              <a:stCxn id="61" idx="3"/>
              <a:endCxn id="63" idx="1"/>
            </p:cNvCxnSpPr>
            <p:nvPr/>
          </p:nvCxnSpPr>
          <p:spPr>
            <a:xfrm flipV="1">
              <a:off x="2618206" y="4941506"/>
              <a:ext cx="1480145" cy="776879"/>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íşlïḍè">
              <a:extLst>
                <a:ext uri="{FF2B5EF4-FFF2-40B4-BE49-F238E27FC236}">
                  <a16:creationId xmlns:a16="http://schemas.microsoft.com/office/drawing/2014/main" id="{ABD125AE-4823-4219-BC76-07E3D966BE03}"/>
                </a:ext>
              </a:extLst>
            </p:cNvPr>
            <p:cNvSpPr txBox="1"/>
            <p:nvPr/>
          </p:nvSpPr>
          <p:spPr>
            <a:xfrm rot="19942228">
              <a:off x="2796874" y="5290615"/>
              <a:ext cx="122255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内部连通</a:t>
              </a:r>
            </a:p>
          </p:txBody>
        </p:sp>
      </p:grpSp>
      <p:grpSp>
        <p:nvGrpSpPr>
          <p:cNvPr id="28" name="组合 27">
            <a:extLst>
              <a:ext uri="{FF2B5EF4-FFF2-40B4-BE49-F238E27FC236}">
                <a16:creationId xmlns:a16="http://schemas.microsoft.com/office/drawing/2014/main" id="{FECACDDD-9486-413B-9262-FCD1EBB51C77}"/>
              </a:ext>
            </a:extLst>
          </p:cNvPr>
          <p:cNvGrpSpPr/>
          <p:nvPr/>
        </p:nvGrpSpPr>
        <p:grpSpPr>
          <a:xfrm>
            <a:off x="6732487" y="3086513"/>
            <a:ext cx="426041" cy="948645"/>
            <a:chOff x="8976648" y="3904854"/>
            <a:chExt cx="568055" cy="1264860"/>
          </a:xfrm>
        </p:grpSpPr>
        <p:cxnSp>
          <p:nvCxnSpPr>
            <p:cNvPr id="23" name="连接符: 曲线 22">
              <a:extLst>
                <a:ext uri="{FF2B5EF4-FFF2-40B4-BE49-F238E27FC236}">
                  <a16:creationId xmlns:a16="http://schemas.microsoft.com/office/drawing/2014/main" id="{75F7611B-4ECD-487A-820F-FE1E1918B51F}"/>
                </a:ext>
              </a:extLst>
            </p:cNvPr>
            <p:cNvCxnSpPr>
              <a:stCxn id="51" idx="3"/>
              <a:endCxn id="58" idx="3"/>
            </p:cNvCxnSpPr>
            <p:nvPr/>
          </p:nvCxnSpPr>
          <p:spPr>
            <a:xfrm>
              <a:off x="8976648" y="4164626"/>
              <a:ext cx="12700" cy="776880"/>
            </a:xfrm>
            <a:prstGeom prst="curvedConnector3">
              <a:avLst>
                <a:gd name="adj1" fmla="val 1800000"/>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íşlïḍè">
              <a:extLst>
                <a:ext uri="{FF2B5EF4-FFF2-40B4-BE49-F238E27FC236}">
                  <a16:creationId xmlns:a16="http://schemas.microsoft.com/office/drawing/2014/main" id="{992B10DE-2110-40E8-A2E4-F791A5858700}"/>
                </a:ext>
              </a:extLst>
            </p:cNvPr>
            <p:cNvSpPr txBox="1"/>
            <p:nvPr/>
          </p:nvSpPr>
          <p:spPr>
            <a:xfrm>
              <a:off x="9180762" y="3904854"/>
              <a:ext cx="363941" cy="1264860"/>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部</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连</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通</a:t>
              </a:r>
            </a:p>
          </p:txBody>
        </p:sp>
      </p:grpSp>
      <p:grpSp>
        <p:nvGrpSpPr>
          <p:cNvPr id="29" name="组合 28">
            <a:extLst>
              <a:ext uri="{FF2B5EF4-FFF2-40B4-BE49-F238E27FC236}">
                <a16:creationId xmlns:a16="http://schemas.microsoft.com/office/drawing/2014/main" id="{31590184-6B9F-492E-88B2-48850BBBDCC8}"/>
              </a:ext>
            </a:extLst>
          </p:cNvPr>
          <p:cNvGrpSpPr/>
          <p:nvPr/>
        </p:nvGrpSpPr>
        <p:grpSpPr>
          <a:xfrm>
            <a:off x="7404476" y="3281341"/>
            <a:ext cx="447644" cy="1165319"/>
            <a:chOff x="9872634" y="4164625"/>
            <a:chExt cx="596859" cy="1553759"/>
          </a:xfrm>
        </p:grpSpPr>
        <p:cxnSp>
          <p:nvCxnSpPr>
            <p:cNvPr id="115" name="连接符: 曲线 114">
              <a:extLst>
                <a:ext uri="{FF2B5EF4-FFF2-40B4-BE49-F238E27FC236}">
                  <a16:creationId xmlns:a16="http://schemas.microsoft.com/office/drawing/2014/main" id="{FC0EF825-7FD9-4C4D-93A9-95B424090E87}"/>
                </a:ext>
              </a:extLst>
            </p:cNvPr>
            <p:cNvCxnSpPr>
              <a:cxnSpLocks/>
              <a:stCxn id="65" idx="1"/>
              <a:endCxn id="68" idx="1"/>
            </p:cNvCxnSpPr>
            <p:nvPr/>
          </p:nvCxnSpPr>
          <p:spPr>
            <a:xfrm rot="10800000" flipV="1">
              <a:off x="10456793" y="4164625"/>
              <a:ext cx="12700" cy="1553759"/>
            </a:xfrm>
            <a:prstGeom prst="curvedConnector3">
              <a:avLst>
                <a:gd name="adj1" fmla="val 1800000"/>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íşlïḍè">
              <a:extLst>
                <a:ext uri="{FF2B5EF4-FFF2-40B4-BE49-F238E27FC236}">
                  <a16:creationId xmlns:a16="http://schemas.microsoft.com/office/drawing/2014/main" id="{F7C29991-DCAB-4F4C-8EA3-1E1731E396AE}"/>
                </a:ext>
              </a:extLst>
            </p:cNvPr>
            <p:cNvSpPr txBox="1"/>
            <p:nvPr/>
          </p:nvSpPr>
          <p:spPr>
            <a:xfrm>
              <a:off x="9872634" y="4297308"/>
              <a:ext cx="363941" cy="1264860"/>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部</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连</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通</a:t>
              </a:r>
            </a:p>
          </p:txBody>
        </p:sp>
      </p:grpSp>
      <p:grpSp>
        <p:nvGrpSpPr>
          <p:cNvPr id="32" name="组合 31">
            <a:extLst>
              <a:ext uri="{FF2B5EF4-FFF2-40B4-BE49-F238E27FC236}">
                <a16:creationId xmlns:a16="http://schemas.microsoft.com/office/drawing/2014/main" id="{CE040556-850D-465B-8932-23674AE7A4B5}"/>
              </a:ext>
            </a:extLst>
          </p:cNvPr>
          <p:cNvGrpSpPr/>
          <p:nvPr/>
        </p:nvGrpSpPr>
        <p:grpSpPr>
          <a:xfrm>
            <a:off x="319089" y="2694596"/>
            <a:ext cx="8518004" cy="2094378"/>
            <a:chOff x="425451" y="3382298"/>
            <a:chExt cx="11357339" cy="2792504"/>
          </a:xfrm>
        </p:grpSpPr>
        <p:cxnSp>
          <p:nvCxnSpPr>
            <p:cNvPr id="44" name="直接连接符 43">
              <a:extLst>
                <a:ext uri="{FF2B5EF4-FFF2-40B4-BE49-F238E27FC236}">
                  <a16:creationId xmlns:a16="http://schemas.microsoft.com/office/drawing/2014/main" id="{5BD0293B-B0ED-4825-A00E-57DEC98FE623}"/>
                </a:ext>
              </a:extLst>
            </p:cNvPr>
            <p:cNvCxnSpPr>
              <a:cxnSpLocks/>
              <a:endCxn id="40" idx="3"/>
            </p:cNvCxnSpPr>
            <p:nvPr/>
          </p:nvCxnSpPr>
          <p:spPr>
            <a:xfrm flipH="1">
              <a:off x="904856" y="4893722"/>
              <a:ext cx="711952" cy="39500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30B2CAB-273D-4868-B56C-45C84BF6A5B1}"/>
                </a:ext>
              </a:extLst>
            </p:cNvPr>
            <p:cNvCxnSpPr>
              <a:cxnSpLocks/>
              <a:endCxn id="40" idx="1"/>
            </p:cNvCxnSpPr>
            <p:nvPr/>
          </p:nvCxnSpPr>
          <p:spPr>
            <a:xfrm flipH="1" flipV="1">
              <a:off x="904856" y="4617731"/>
              <a:ext cx="709885" cy="24510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B8978FE-1594-481A-895C-14BD84DE8A91}"/>
                </a:ext>
              </a:extLst>
            </p:cNvPr>
            <p:cNvSpPr/>
            <p:nvPr/>
          </p:nvSpPr>
          <p:spPr>
            <a:xfrm>
              <a:off x="2335333" y="3708208"/>
              <a:ext cx="2045888" cy="24665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823793EE-D768-407B-B399-27618C4822AD}"/>
                </a:ext>
              </a:extLst>
            </p:cNvPr>
            <p:cNvSpPr/>
            <p:nvPr/>
          </p:nvSpPr>
          <p:spPr>
            <a:xfrm>
              <a:off x="2335333" y="402318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60" name="矩形 59">
              <a:extLst>
                <a:ext uri="{FF2B5EF4-FFF2-40B4-BE49-F238E27FC236}">
                  <a16:creationId xmlns:a16="http://schemas.microsoft.com/office/drawing/2014/main" id="{5C40A978-9743-4316-BAEF-8011F93BE09A}"/>
                </a:ext>
              </a:extLst>
            </p:cNvPr>
            <p:cNvSpPr/>
            <p:nvPr/>
          </p:nvSpPr>
          <p:spPr>
            <a:xfrm>
              <a:off x="2335333" y="480006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61" name="矩形 60">
              <a:extLst>
                <a:ext uri="{FF2B5EF4-FFF2-40B4-BE49-F238E27FC236}">
                  <a16:creationId xmlns:a16="http://schemas.microsoft.com/office/drawing/2014/main" id="{3D7DCE5C-0F8D-4F5F-886C-5445F2889D89}"/>
                </a:ext>
              </a:extLst>
            </p:cNvPr>
            <p:cNvSpPr/>
            <p:nvPr/>
          </p:nvSpPr>
          <p:spPr>
            <a:xfrm>
              <a:off x="2335333" y="5576948"/>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2" name="矩形 61">
              <a:extLst>
                <a:ext uri="{FF2B5EF4-FFF2-40B4-BE49-F238E27FC236}">
                  <a16:creationId xmlns:a16="http://schemas.microsoft.com/office/drawing/2014/main" id="{4D68483B-3692-4A74-BFA0-D4CA56C6A3DF}"/>
                </a:ext>
              </a:extLst>
            </p:cNvPr>
            <p:cNvSpPr/>
            <p:nvPr/>
          </p:nvSpPr>
          <p:spPr>
            <a:xfrm>
              <a:off x="4098351" y="402318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3" name="矩形 62">
              <a:extLst>
                <a:ext uri="{FF2B5EF4-FFF2-40B4-BE49-F238E27FC236}">
                  <a16:creationId xmlns:a16="http://schemas.microsoft.com/office/drawing/2014/main" id="{E4D5BCA6-FB4B-47AB-974D-9B122F626AFE}"/>
                </a:ext>
              </a:extLst>
            </p:cNvPr>
            <p:cNvSpPr/>
            <p:nvPr/>
          </p:nvSpPr>
          <p:spPr>
            <a:xfrm>
              <a:off x="4098351" y="480006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4" name="矩形 63">
              <a:extLst>
                <a:ext uri="{FF2B5EF4-FFF2-40B4-BE49-F238E27FC236}">
                  <a16:creationId xmlns:a16="http://schemas.microsoft.com/office/drawing/2014/main" id="{1A53BF14-2ABE-435A-B602-786EE722F28D}"/>
                </a:ext>
              </a:extLst>
            </p:cNvPr>
            <p:cNvSpPr/>
            <p:nvPr/>
          </p:nvSpPr>
          <p:spPr>
            <a:xfrm>
              <a:off x="4098351" y="5576948"/>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12" name="直接连接符 11">
              <a:extLst>
                <a:ext uri="{FF2B5EF4-FFF2-40B4-BE49-F238E27FC236}">
                  <a16:creationId xmlns:a16="http://schemas.microsoft.com/office/drawing/2014/main" id="{DBFA0F3A-71F2-4CFF-9848-003D93744202}"/>
                </a:ext>
              </a:extLst>
            </p:cNvPr>
            <p:cNvCxnSpPr>
              <a:cxnSpLocks/>
              <a:stCxn id="6" idx="1"/>
            </p:cNvCxnSpPr>
            <p:nvPr/>
          </p:nvCxnSpPr>
          <p:spPr>
            <a:xfrm flipH="1">
              <a:off x="1806511" y="4164626"/>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3BC7B38-2CBC-4DF3-9610-16BEDF36A04D}"/>
                </a:ext>
              </a:extLst>
            </p:cNvPr>
            <p:cNvGrpSpPr/>
            <p:nvPr/>
          </p:nvGrpSpPr>
          <p:grpSpPr>
            <a:xfrm>
              <a:off x="1346499" y="3778069"/>
              <a:ext cx="536483" cy="537456"/>
              <a:chOff x="1294129" y="3886615"/>
              <a:chExt cx="536483" cy="537456"/>
            </a:xfrm>
          </p:grpSpPr>
          <p:pic>
            <p:nvPicPr>
              <p:cNvPr id="67" name="图形 10">
                <a:extLst>
                  <a:ext uri="{FF2B5EF4-FFF2-40B4-BE49-F238E27FC236}">
                    <a16:creationId xmlns:a16="http://schemas.microsoft.com/office/drawing/2014/main" id="{45F06463-8405-4563-A327-32BA2E1AED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 name="文本框 8">
                <a:extLst>
                  <a:ext uri="{FF2B5EF4-FFF2-40B4-BE49-F238E27FC236}">
                    <a16:creationId xmlns:a16="http://schemas.microsoft.com/office/drawing/2014/main" id="{31B65486-C583-4300-B19F-A75330BD5614}"/>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A</a:t>
                </a:r>
                <a:endParaRPr lang="zh-CN" altLang="en-US" sz="1350" b="1" dirty="0">
                  <a:solidFill>
                    <a:schemeClr val="bg1"/>
                  </a:solidFill>
                </a:endParaRPr>
              </a:p>
            </p:txBody>
          </p:sp>
        </p:grpSp>
        <p:cxnSp>
          <p:nvCxnSpPr>
            <p:cNvPr id="73" name="直接连接符 72">
              <a:extLst>
                <a:ext uri="{FF2B5EF4-FFF2-40B4-BE49-F238E27FC236}">
                  <a16:creationId xmlns:a16="http://schemas.microsoft.com/office/drawing/2014/main" id="{115D7DEF-E6F9-46D1-BC58-EF5571FC17A3}"/>
                </a:ext>
              </a:extLst>
            </p:cNvPr>
            <p:cNvCxnSpPr>
              <a:cxnSpLocks/>
            </p:cNvCxnSpPr>
            <p:nvPr/>
          </p:nvCxnSpPr>
          <p:spPr>
            <a:xfrm flipH="1">
              <a:off x="4381221" y="4146474"/>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FBE67127-FC0A-4B0D-82F5-7439870241B8}"/>
                </a:ext>
              </a:extLst>
            </p:cNvPr>
            <p:cNvGrpSpPr/>
            <p:nvPr/>
          </p:nvGrpSpPr>
          <p:grpSpPr>
            <a:xfrm>
              <a:off x="4887865" y="3784647"/>
              <a:ext cx="536483" cy="530878"/>
              <a:chOff x="1294129" y="3893193"/>
              <a:chExt cx="536483" cy="530878"/>
            </a:xfrm>
          </p:grpSpPr>
          <p:pic>
            <p:nvPicPr>
              <p:cNvPr id="75" name="图形 10">
                <a:extLst>
                  <a:ext uri="{FF2B5EF4-FFF2-40B4-BE49-F238E27FC236}">
                    <a16:creationId xmlns:a16="http://schemas.microsoft.com/office/drawing/2014/main" id="{C2B92D81-47FB-493F-811F-D1C9EAB26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6" name="文本框 75">
                <a:extLst>
                  <a:ext uri="{FF2B5EF4-FFF2-40B4-BE49-F238E27FC236}">
                    <a16:creationId xmlns:a16="http://schemas.microsoft.com/office/drawing/2014/main" id="{4442822F-FFA9-4D5F-A5B9-E192CDA19D6A}"/>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B</a:t>
                </a:r>
                <a:endParaRPr lang="zh-CN" altLang="en-US" sz="1350" b="1" dirty="0">
                  <a:solidFill>
                    <a:schemeClr val="bg1"/>
                  </a:solidFill>
                </a:endParaRPr>
              </a:p>
            </p:txBody>
          </p:sp>
        </p:grpSp>
        <p:cxnSp>
          <p:nvCxnSpPr>
            <p:cNvPr id="77" name="直接连接符 76">
              <a:extLst>
                <a:ext uri="{FF2B5EF4-FFF2-40B4-BE49-F238E27FC236}">
                  <a16:creationId xmlns:a16="http://schemas.microsoft.com/office/drawing/2014/main" id="{D5BE263A-D3ED-4FD3-8A96-0F9DD5E1AA52}"/>
                </a:ext>
              </a:extLst>
            </p:cNvPr>
            <p:cNvCxnSpPr>
              <a:cxnSpLocks/>
            </p:cNvCxnSpPr>
            <p:nvPr/>
          </p:nvCxnSpPr>
          <p:spPr>
            <a:xfrm flipH="1">
              <a:off x="4374128" y="4953229"/>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EA99009-D328-411E-A10D-5FA9ECDB9CA0}"/>
                </a:ext>
              </a:extLst>
            </p:cNvPr>
            <p:cNvGrpSpPr/>
            <p:nvPr/>
          </p:nvGrpSpPr>
          <p:grpSpPr>
            <a:xfrm>
              <a:off x="4880772" y="4603388"/>
              <a:ext cx="536483" cy="518892"/>
              <a:chOff x="1294129" y="3905179"/>
              <a:chExt cx="536483" cy="518892"/>
            </a:xfrm>
          </p:grpSpPr>
          <p:pic>
            <p:nvPicPr>
              <p:cNvPr id="79" name="图形 10">
                <a:extLst>
                  <a:ext uri="{FF2B5EF4-FFF2-40B4-BE49-F238E27FC236}">
                    <a16:creationId xmlns:a16="http://schemas.microsoft.com/office/drawing/2014/main" id="{1C0E463B-3EB1-486A-9E01-44D1FF6D89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0" name="文本框 79">
                <a:extLst>
                  <a:ext uri="{FF2B5EF4-FFF2-40B4-BE49-F238E27FC236}">
                    <a16:creationId xmlns:a16="http://schemas.microsoft.com/office/drawing/2014/main" id="{9A5553E3-E24C-43E5-AD1D-F04A9945A7DA}"/>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C</a:t>
                </a:r>
                <a:endParaRPr lang="zh-CN" altLang="en-US" sz="1350" b="1" dirty="0">
                  <a:solidFill>
                    <a:schemeClr val="bg1"/>
                  </a:solidFill>
                </a:endParaRPr>
              </a:p>
            </p:txBody>
          </p:sp>
        </p:grpSp>
        <p:cxnSp>
          <p:nvCxnSpPr>
            <p:cNvPr id="81" name="直接连接符 80">
              <a:extLst>
                <a:ext uri="{FF2B5EF4-FFF2-40B4-BE49-F238E27FC236}">
                  <a16:creationId xmlns:a16="http://schemas.microsoft.com/office/drawing/2014/main" id="{1DE18D0D-FA84-468C-88EC-0894FBE0A472}"/>
                </a:ext>
              </a:extLst>
            </p:cNvPr>
            <p:cNvCxnSpPr>
              <a:cxnSpLocks/>
            </p:cNvCxnSpPr>
            <p:nvPr/>
          </p:nvCxnSpPr>
          <p:spPr>
            <a:xfrm flipH="1">
              <a:off x="1799674" y="5725455"/>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39E8F369-ACAF-4BD0-9787-2A00718106C4}"/>
                </a:ext>
              </a:extLst>
            </p:cNvPr>
            <p:cNvGrpSpPr/>
            <p:nvPr/>
          </p:nvGrpSpPr>
          <p:grpSpPr>
            <a:xfrm>
              <a:off x="1339662" y="5338898"/>
              <a:ext cx="536483" cy="537456"/>
              <a:chOff x="1294129" y="3886615"/>
              <a:chExt cx="536483" cy="537456"/>
            </a:xfrm>
          </p:grpSpPr>
          <p:pic>
            <p:nvPicPr>
              <p:cNvPr id="83" name="图形 10">
                <a:extLst>
                  <a:ext uri="{FF2B5EF4-FFF2-40B4-BE49-F238E27FC236}">
                    <a16:creationId xmlns:a16="http://schemas.microsoft.com/office/drawing/2014/main" id="{2AED5D4D-D322-49AC-8726-DDFA261083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4" name="文本框 83">
                <a:extLst>
                  <a:ext uri="{FF2B5EF4-FFF2-40B4-BE49-F238E27FC236}">
                    <a16:creationId xmlns:a16="http://schemas.microsoft.com/office/drawing/2014/main" id="{D6E8AB40-1534-4F9B-A4B5-1E0C383C7042}"/>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D</a:t>
                </a:r>
                <a:endParaRPr lang="zh-CN" altLang="en-US" sz="1350" b="1" dirty="0">
                  <a:solidFill>
                    <a:schemeClr val="bg1"/>
                  </a:solidFill>
                </a:endParaRPr>
              </a:p>
            </p:txBody>
          </p:sp>
        </p:grpSp>
        <p:cxnSp>
          <p:nvCxnSpPr>
            <p:cNvPr id="86" name="直接连接符 85">
              <a:extLst>
                <a:ext uri="{FF2B5EF4-FFF2-40B4-BE49-F238E27FC236}">
                  <a16:creationId xmlns:a16="http://schemas.microsoft.com/office/drawing/2014/main" id="{A2853C4D-6C9A-499F-9DD6-045299199F56}"/>
                </a:ext>
              </a:extLst>
            </p:cNvPr>
            <p:cNvCxnSpPr>
              <a:cxnSpLocks/>
            </p:cNvCxnSpPr>
            <p:nvPr/>
          </p:nvCxnSpPr>
          <p:spPr>
            <a:xfrm flipH="1">
              <a:off x="1799674" y="4939637"/>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5" name="图片 84" descr="文本&#10;&#10;描述已自动生成">
              <a:extLst>
                <a:ext uri="{FF2B5EF4-FFF2-40B4-BE49-F238E27FC236}">
                  <a16:creationId xmlns:a16="http://schemas.microsoft.com/office/drawing/2014/main" id="{70E70716-9E8A-43F0-943D-21B08245D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325" y="4709561"/>
              <a:ext cx="490830" cy="460153"/>
            </a:xfrm>
            <a:prstGeom prst="rect">
              <a:avLst/>
            </a:prstGeom>
          </p:spPr>
        </p:pic>
        <p:pic>
          <p:nvPicPr>
            <p:cNvPr id="88" name="图形 10">
              <a:extLst>
                <a:ext uri="{FF2B5EF4-FFF2-40B4-BE49-F238E27FC236}">
                  <a16:creationId xmlns:a16="http://schemas.microsoft.com/office/drawing/2014/main" id="{9A735D0C-D582-4648-9C59-3465ACE371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990" y="4281177"/>
              <a:ext cx="536483" cy="518892"/>
            </a:xfrm>
            <a:prstGeom prst="rect">
              <a:avLst/>
            </a:prstGeom>
          </p:spPr>
        </p:pic>
        <p:sp>
          <p:nvSpPr>
            <p:cNvPr id="40" name="文本框 39">
              <a:extLst>
                <a:ext uri="{FF2B5EF4-FFF2-40B4-BE49-F238E27FC236}">
                  <a16:creationId xmlns:a16="http://schemas.microsoft.com/office/drawing/2014/main" id="{5BE75A74-4982-4F68-BD03-7BBCFFABCFF4}"/>
                </a:ext>
              </a:extLst>
            </p:cNvPr>
            <p:cNvSpPr txBox="1"/>
            <p:nvPr/>
          </p:nvSpPr>
          <p:spPr>
            <a:xfrm rot="5400000">
              <a:off x="569356" y="4753175"/>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47" name="íşlïḍè">
              <a:extLst>
                <a:ext uri="{FF2B5EF4-FFF2-40B4-BE49-F238E27FC236}">
                  <a16:creationId xmlns:a16="http://schemas.microsoft.com/office/drawing/2014/main" id="{CE9ECE2D-481B-403C-8226-78E1015AAC29}"/>
                </a:ext>
              </a:extLst>
            </p:cNvPr>
            <p:cNvSpPr txBox="1"/>
            <p:nvPr/>
          </p:nvSpPr>
          <p:spPr>
            <a:xfrm>
              <a:off x="2335330" y="3382298"/>
              <a:ext cx="2052727"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矩形 49">
              <a:extLst>
                <a:ext uri="{FF2B5EF4-FFF2-40B4-BE49-F238E27FC236}">
                  <a16:creationId xmlns:a16="http://schemas.microsoft.com/office/drawing/2014/main" id="{39F943B1-A8B6-4240-9B16-2EF652DE17AB}"/>
                </a:ext>
              </a:extLst>
            </p:cNvPr>
            <p:cNvSpPr/>
            <p:nvPr/>
          </p:nvSpPr>
          <p:spPr>
            <a:xfrm>
              <a:off x="8693775" y="3708208"/>
              <a:ext cx="2045888" cy="24665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E91D1F6E-10CC-4E03-BFA6-4753D7E645C6}"/>
                </a:ext>
              </a:extLst>
            </p:cNvPr>
            <p:cNvSpPr/>
            <p:nvPr/>
          </p:nvSpPr>
          <p:spPr>
            <a:xfrm>
              <a:off x="8693775" y="402318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58" name="矩形 57">
              <a:extLst>
                <a:ext uri="{FF2B5EF4-FFF2-40B4-BE49-F238E27FC236}">
                  <a16:creationId xmlns:a16="http://schemas.microsoft.com/office/drawing/2014/main" id="{8659FEA0-5940-431E-9AE4-6ED0A939036F}"/>
                </a:ext>
              </a:extLst>
            </p:cNvPr>
            <p:cNvSpPr/>
            <p:nvPr/>
          </p:nvSpPr>
          <p:spPr>
            <a:xfrm>
              <a:off x="8693775" y="480006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59" name="矩形 58">
              <a:extLst>
                <a:ext uri="{FF2B5EF4-FFF2-40B4-BE49-F238E27FC236}">
                  <a16:creationId xmlns:a16="http://schemas.microsoft.com/office/drawing/2014/main" id="{D2CE76F7-91C6-4E7C-812D-8745F2663158}"/>
                </a:ext>
              </a:extLst>
            </p:cNvPr>
            <p:cNvSpPr/>
            <p:nvPr/>
          </p:nvSpPr>
          <p:spPr>
            <a:xfrm>
              <a:off x="8693775" y="5576948"/>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5" name="矩形 64">
              <a:extLst>
                <a:ext uri="{FF2B5EF4-FFF2-40B4-BE49-F238E27FC236}">
                  <a16:creationId xmlns:a16="http://schemas.microsoft.com/office/drawing/2014/main" id="{D1FC2637-75B0-41BB-B3A7-B04146DC8E1E}"/>
                </a:ext>
              </a:extLst>
            </p:cNvPr>
            <p:cNvSpPr/>
            <p:nvPr/>
          </p:nvSpPr>
          <p:spPr>
            <a:xfrm>
              <a:off x="10456793" y="402318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6" name="矩形 65">
              <a:extLst>
                <a:ext uri="{FF2B5EF4-FFF2-40B4-BE49-F238E27FC236}">
                  <a16:creationId xmlns:a16="http://schemas.microsoft.com/office/drawing/2014/main" id="{A64F2398-89C2-45BA-A493-D3052E2C8BF2}"/>
                </a:ext>
              </a:extLst>
            </p:cNvPr>
            <p:cNvSpPr/>
            <p:nvPr/>
          </p:nvSpPr>
          <p:spPr>
            <a:xfrm>
              <a:off x="10456793" y="4800069"/>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8" name="矩形 67">
              <a:extLst>
                <a:ext uri="{FF2B5EF4-FFF2-40B4-BE49-F238E27FC236}">
                  <a16:creationId xmlns:a16="http://schemas.microsoft.com/office/drawing/2014/main" id="{01171603-B5D8-418F-8CA4-AC646CD1CBFF}"/>
                </a:ext>
              </a:extLst>
            </p:cNvPr>
            <p:cNvSpPr/>
            <p:nvPr/>
          </p:nvSpPr>
          <p:spPr>
            <a:xfrm>
              <a:off x="10456793" y="5576948"/>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69" name="直接连接符 68">
              <a:extLst>
                <a:ext uri="{FF2B5EF4-FFF2-40B4-BE49-F238E27FC236}">
                  <a16:creationId xmlns:a16="http://schemas.microsoft.com/office/drawing/2014/main" id="{09C61A9B-67B1-414B-8956-F5364361FE6D}"/>
                </a:ext>
              </a:extLst>
            </p:cNvPr>
            <p:cNvCxnSpPr>
              <a:cxnSpLocks/>
              <a:stCxn id="51" idx="1"/>
            </p:cNvCxnSpPr>
            <p:nvPr/>
          </p:nvCxnSpPr>
          <p:spPr>
            <a:xfrm flipH="1">
              <a:off x="8164953" y="4164626"/>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49125E7-9CB8-4907-8446-D0623405D475}"/>
                </a:ext>
              </a:extLst>
            </p:cNvPr>
            <p:cNvGrpSpPr/>
            <p:nvPr/>
          </p:nvGrpSpPr>
          <p:grpSpPr>
            <a:xfrm>
              <a:off x="7704941" y="3791225"/>
              <a:ext cx="536483" cy="524300"/>
              <a:chOff x="1294129" y="3899771"/>
              <a:chExt cx="536483" cy="524300"/>
            </a:xfrm>
          </p:grpSpPr>
          <p:pic>
            <p:nvPicPr>
              <p:cNvPr id="71" name="图形 10">
                <a:extLst>
                  <a:ext uri="{FF2B5EF4-FFF2-40B4-BE49-F238E27FC236}">
                    <a16:creationId xmlns:a16="http://schemas.microsoft.com/office/drawing/2014/main" id="{6F9B41C5-B2BE-4DFE-B782-38D1C38CF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2" name="文本框 71">
                <a:extLst>
                  <a:ext uri="{FF2B5EF4-FFF2-40B4-BE49-F238E27FC236}">
                    <a16:creationId xmlns:a16="http://schemas.microsoft.com/office/drawing/2014/main" id="{E174E632-514B-40EC-BBC6-74BA6422CCDC}"/>
                  </a:ext>
                </a:extLst>
              </p:cNvPr>
              <p:cNvSpPr txBox="1"/>
              <p:nvPr/>
            </p:nvSpPr>
            <p:spPr>
              <a:xfrm>
                <a:off x="1513102" y="3899771"/>
                <a:ext cx="282874" cy="400109"/>
              </a:xfrm>
              <a:prstGeom prst="rect">
                <a:avLst/>
              </a:prstGeom>
              <a:noFill/>
            </p:spPr>
            <p:txBody>
              <a:bodyPr wrap="square" rtlCol="0">
                <a:spAutoFit/>
              </a:bodyPr>
              <a:lstStyle/>
              <a:p>
                <a:pPr algn="ctr"/>
                <a:r>
                  <a:rPr lang="en-US" altLang="zh-CN" sz="1350" b="1" dirty="0">
                    <a:solidFill>
                      <a:schemeClr val="bg1"/>
                    </a:solidFill>
                  </a:rPr>
                  <a:t>F</a:t>
                </a:r>
                <a:endParaRPr lang="zh-CN" altLang="en-US" sz="1350" b="1" dirty="0">
                  <a:solidFill>
                    <a:schemeClr val="bg1"/>
                  </a:solidFill>
                </a:endParaRPr>
              </a:p>
            </p:txBody>
          </p:sp>
        </p:grpSp>
        <p:cxnSp>
          <p:nvCxnSpPr>
            <p:cNvPr id="87" name="直接连接符 86">
              <a:extLst>
                <a:ext uri="{FF2B5EF4-FFF2-40B4-BE49-F238E27FC236}">
                  <a16:creationId xmlns:a16="http://schemas.microsoft.com/office/drawing/2014/main" id="{5DD2A7E9-FB59-4AA8-9E81-D236C207148B}"/>
                </a:ext>
              </a:extLst>
            </p:cNvPr>
            <p:cNvCxnSpPr>
              <a:cxnSpLocks/>
            </p:cNvCxnSpPr>
            <p:nvPr/>
          </p:nvCxnSpPr>
          <p:spPr>
            <a:xfrm flipH="1">
              <a:off x="10739663" y="4146474"/>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97EF925-C4D4-4606-B9AB-7351355175BC}"/>
                </a:ext>
              </a:extLst>
            </p:cNvPr>
            <p:cNvGrpSpPr/>
            <p:nvPr/>
          </p:nvGrpSpPr>
          <p:grpSpPr>
            <a:xfrm>
              <a:off x="11246307" y="3784647"/>
              <a:ext cx="536483" cy="530878"/>
              <a:chOff x="1294129" y="3893193"/>
              <a:chExt cx="536483" cy="530878"/>
            </a:xfrm>
          </p:grpSpPr>
          <p:pic>
            <p:nvPicPr>
              <p:cNvPr id="91" name="图形 10">
                <a:extLst>
                  <a:ext uri="{FF2B5EF4-FFF2-40B4-BE49-F238E27FC236}">
                    <a16:creationId xmlns:a16="http://schemas.microsoft.com/office/drawing/2014/main" id="{94A93396-3D04-4F43-8F90-0A8B1D8D56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2" name="文本框 91">
                <a:extLst>
                  <a:ext uri="{FF2B5EF4-FFF2-40B4-BE49-F238E27FC236}">
                    <a16:creationId xmlns:a16="http://schemas.microsoft.com/office/drawing/2014/main" id="{8844F2EE-F11D-4E1D-870F-D623613041CC}"/>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H</a:t>
                </a:r>
                <a:endParaRPr lang="zh-CN" altLang="en-US" sz="1350" b="1" dirty="0">
                  <a:solidFill>
                    <a:schemeClr val="bg1"/>
                  </a:solidFill>
                </a:endParaRPr>
              </a:p>
            </p:txBody>
          </p:sp>
        </p:grpSp>
        <p:cxnSp>
          <p:nvCxnSpPr>
            <p:cNvPr id="93" name="直接连接符 92">
              <a:extLst>
                <a:ext uri="{FF2B5EF4-FFF2-40B4-BE49-F238E27FC236}">
                  <a16:creationId xmlns:a16="http://schemas.microsoft.com/office/drawing/2014/main" id="{EE2C3CC0-EB90-4FB7-B696-463942A4E6E5}"/>
                </a:ext>
              </a:extLst>
            </p:cNvPr>
            <p:cNvCxnSpPr>
              <a:cxnSpLocks/>
            </p:cNvCxnSpPr>
            <p:nvPr/>
          </p:nvCxnSpPr>
          <p:spPr>
            <a:xfrm flipH="1">
              <a:off x="10732570" y="4953229"/>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DD0FBA59-EF3A-40B9-9177-579D9605168D}"/>
                </a:ext>
              </a:extLst>
            </p:cNvPr>
            <p:cNvGrpSpPr/>
            <p:nvPr/>
          </p:nvGrpSpPr>
          <p:grpSpPr>
            <a:xfrm>
              <a:off x="11239214" y="4603388"/>
              <a:ext cx="536483" cy="518892"/>
              <a:chOff x="1294129" y="3905179"/>
              <a:chExt cx="536483" cy="518892"/>
            </a:xfrm>
          </p:grpSpPr>
          <p:pic>
            <p:nvPicPr>
              <p:cNvPr id="95" name="图形 10">
                <a:extLst>
                  <a:ext uri="{FF2B5EF4-FFF2-40B4-BE49-F238E27FC236}">
                    <a16:creationId xmlns:a16="http://schemas.microsoft.com/office/drawing/2014/main" id="{427E0358-C44B-4B22-83E2-9B24B668E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6" name="文本框 95">
                <a:extLst>
                  <a:ext uri="{FF2B5EF4-FFF2-40B4-BE49-F238E27FC236}">
                    <a16:creationId xmlns:a16="http://schemas.microsoft.com/office/drawing/2014/main" id="{AA9F18FE-BB50-45F0-94CB-1AD9E6508A1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I</a:t>
                </a:r>
                <a:endParaRPr lang="zh-CN" altLang="en-US" sz="1350" b="1" dirty="0">
                  <a:solidFill>
                    <a:schemeClr val="bg1"/>
                  </a:solidFill>
                </a:endParaRPr>
              </a:p>
            </p:txBody>
          </p:sp>
        </p:grpSp>
        <p:cxnSp>
          <p:nvCxnSpPr>
            <p:cNvPr id="97" name="直接连接符 96">
              <a:extLst>
                <a:ext uri="{FF2B5EF4-FFF2-40B4-BE49-F238E27FC236}">
                  <a16:creationId xmlns:a16="http://schemas.microsoft.com/office/drawing/2014/main" id="{7C8153E2-CD24-4B3B-BDAA-AD8E8724FF23}"/>
                </a:ext>
              </a:extLst>
            </p:cNvPr>
            <p:cNvCxnSpPr>
              <a:cxnSpLocks/>
              <a:endCxn id="64" idx="3"/>
            </p:cNvCxnSpPr>
            <p:nvPr/>
          </p:nvCxnSpPr>
          <p:spPr>
            <a:xfrm flipH="1" flipV="1">
              <a:off x="4381224" y="5718385"/>
              <a:ext cx="4305714" cy="707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76602AB4-CBF5-4AA7-AD9D-A03071D39F75}"/>
                </a:ext>
              </a:extLst>
            </p:cNvPr>
            <p:cNvGrpSpPr/>
            <p:nvPr/>
          </p:nvGrpSpPr>
          <p:grpSpPr>
            <a:xfrm>
              <a:off x="11243869" y="5372273"/>
              <a:ext cx="536483" cy="518892"/>
              <a:chOff x="1294129" y="3753877"/>
              <a:chExt cx="536483" cy="518892"/>
            </a:xfrm>
          </p:grpSpPr>
          <p:pic>
            <p:nvPicPr>
              <p:cNvPr id="99" name="图形 10">
                <a:extLst>
                  <a:ext uri="{FF2B5EF4-FFF2-40B4-BE49-F238E27FC236}">
                    <a16:creationId xmlns:a16="http://schemas.microsoft.com/office/drawing/2014/main" id="{F638B41B-567A-43CA-BFFC-9EF2675272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753877"/>
                <a:ext cx="536483" cy="518892"/>
              </a:xfrm>
              <a:prstGeom prst="rect">
                <a:avLst/>
              </a:prstGeom>
            </p:spPr>
          </p:pic>
          <p:sp>
            <p:nvSpPr>
              <p:cNvPr id="100" name="文本框 99">
                <a:extLst>
                  <a:ext uri="{FF2B5EF4-FFF2-40B4-BE49-F238E27FC236}">
                    <a16:creationId xmlns:a16="http://schemas.microsoft.com/office/drawing/2014/main" id="{22E0AD4B-E407-4164-9872-B82EB9CA9F1E}"/>
                  </a:ext>
                </a:extLst>
              </p:cNvPr>
              <p:cNvSpPr txBox="1"/>
              <p:nvPr/>
            </p:nvSpPr>
            <p:spPr>
              <a:xfrm>
                <a:off x="1513102" y="3755050"/>
                <a:ext cx="282874" cy="400109"/>
              </a:xfrm>
              <a:prstGeom prst="rect">
                <a:avLst/>
              </a:prstGeom>
              <a:noFill/>
            </p:spPr>
            <p:txBody>
              <a:bodyPr wrap="square" rtlCol="0">
                <a:spAutoFit/>
              </a:bodyPr>
              <a:lstStyle/>
              <a:p>
                <a:pPr algn="ctr"/>
                <a:r>
                  <a:rPr lang="en-US" altLang="zh-CN" sz="1350" b="1" dirty="0">
                    <a:solidFill>
                      <a:schemeClr val="bg1"/>
                    </a:solidFill>
                  </a:rPr>
                  <a:t>J</a:t>
                </a:r>
                <a:endParaRPr lang="zh-CN" altLang="en-US" sz="1350" b="1" dirty="0">
                  <a:solidFill>
                    <a:schemeClr val="bg1"/>
                  </a:solidFill>
                </a:endParaRPr>
              </a:p>
            </p:txBody>
          </p:sp>
        </p:grpSp>
        <p:cxnSp>
          <p:nvCxnSpPr>
            <p:cNvPr id="101" name="直接连接符 100">
              <a:extLst>
                <a:ext uri="{FF2B5EF4-FFF2-40B4-BE49-F238E27FC236}">
                  <a16:creationId xmlns:a16="http://schemas.microsoft.com/office/drawing/2014/main" id="{4DECAC7D-103F-42BD-AFE3-8DB32557DD6D}"/>
                </a:ext>
              </a:extLst>
            </p:cNvPr>
            <p:cNvCxnSpPr>
              <a:cxnSpLocks/>
            </p:cNvCxnSpPr>
            <p:nvPr/>
          </p:nvCxnSpPr>
          <p:spPr>
            <a:xfrm flipH="1">
              <a:off x="8158116" y="4939637"/>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6" name="íşlïḍè">
              <a:extLst>
                <a:ext uri="{FF2B5EF4-FFF2-40B4-BE49-F238E27FC236}">
                  <a16:creationId xmlns:a16="http://schemas.microsoft.com/office/drawing/2014/main" id="{680DB2F0-D92A-473C-A9A3-CF976EDDCCC4}"/>
                </a:ext>
              </a:extLst>
            </p:cNvPr>
            <p:cNvSpPr txBox="1"/>
            <p:nvPr/>
          </p:nvSpPr>
          <p:spPr>
            <a:xfrm>
              <a:off x="1109485" y="4405559"/>
              <a:ext cx="99623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grpSp>
          <p:nvGrpSpPr>
            <p:cNvPr id="107" name="组合 106">
              <a:extLst>
                <a:ext uri="{FF2B5EF4-FFF2-40B4-BE49-F238E27FC236}">
                  <a16:creationId xmlns:a16="http://schemas.microsoft.com/office/drawing/2014/main" id="{E6151C3C-E19A-4BA9-B3E0-CFCB7EF4E54E}"/>
                </a:ext>
              </a:extLst>
            </p:cNvPr>
            <p:cNvGrpSpPr/>
            <p:nvPr/>
          </p:nvGrpSpPr>
          <p:grpSpPr>
            <a:xfrm>
              <a:off x="7679434" y="4594172"/>
              <a:ext cx="536483" cy="518892"/>
              <a:chOff x="1294129" y="3905179"/>
              <a:chExt cx="536483" cy="518892"/>
            </a:xfrm>
          </p:grpSpPr>
          <p:pic>
            <p:nvPicPr>
              <p:cNvPr id="108" name="图形 10">
                <a:extLst>
                  <a:ext uri="{FF2B5EF4-FFF2-40B4-BE49-F238E27FC236}">
                    <a16:creationId xmlns:a16="http://schemas.microsoft.com/office/drawing/2014/main" id="{BF5E1129-8859-4B5E-8D37-AA8BCAA81C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109" name="文本框 108">
                <a:extLst>
                  <a:ext uri="{FF2B5EF4-FFF2-40B4-BE49-F238E27FC236}">
                    <a16:creationId xmlns:a16="http://schemas.microsoft.com/office/drawing/2014/main" id="{B36FCE05-728E-4875-BC7D-57FFCA8BCF9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G</a:t>
                </a:r>
                <a:endParaRPr lang="zh-CN" altLang="en-US" sz="1350" b="1" dirty="0">
                  <a:solidFill>
                    <a:schemeClr val="bg1"/>
                  </a:solidFill>
                </a:endParaRPr>
              </a:p>
            </p:txBody>
          </p:sp>
        </p:grpSp>
        <p:sp>
          <p:nvSpPr>
            <p:cNvPr id="110" name="íşlïḍè">
              <a:extLst>
                <a:ext uri="{FF2B5EF4-FFF2-40B4-BE49-F238E27FC236}">
                  <a16:creationId xmlns:a16="http://schemas.microsoft.com/office/drawing/2014/main" id="{776D7753-B3AD-4128-8E65-2F49A5E716E2}"/>
                </a:ext>
              </a:extLst>
            </p:cNvPr>
            <p:cNvSpPr txBox="1"/>
            <p:nvPr/>
          </p:nvSpPr>
          <p:spPr>
            <a:xfrm>
              <a:off x="8686938" y="3382298"/>
              <a:ext cx="205272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grpSp>
          <p:nvGrpSpPr>
            <p:cNvPr id="16" name="组合 15">
              <a:extLst>
                <a:ext uri="{FF2B5EF4-FFF2-40B4-BE49-F238E27FC236}">
                  <a16:creationId xmlns:a16="http://schemas.microsoft.com/office/drawing/2014/main" id="{A24B23C3-6C91-43C0-B6B6-BD690C4000CB}"/>
                </a:ext>
              </a:extLst>
            </p:cNvPr>
            <p:cNvGrpSpPr/>
            <p:nvPr/>
          </p:nvGrpSpPr>
          <p:grpSpPr>
            <a:xfrm>
              <a:off x="425451" y="5068427"/>
              <a:ext cx="536483" cy="529917"/>
              <a:chOff x="392561" y="5068427"/>
              <a:chExt cx="536483" cy="529917"/>
            </a:xfrm>
          </p:grpSpPr>
          <p:pic>
            <p:nvPicPr>
              <p:cNvPr id="90" name="图形 10">
                <a:extLst>
                  <a:ext uri="{FF2B5EF4-FFF2-40B4-BE49-F238E27FC236}">
                    <a16:creationId xmlns:a16="http://schemas.microsoft.com/office/drawing/2014/main" id="{3DC93E46-6D3E-4D27-B799-D4F11E0E5C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92561" y="5079452"/>
                <a:ext cx="536483" cy="518892"/>
              </a:xfrm>
              <a:prstGeom prst="rect">
                <a:avLst/>
              </a:prstGeom>
            </p:spPr>
          </p:pic>
          <p:sp>
            <p:nvSpPr>
              <p:cNvPr id="111" name="文本框 110">
                <a:extLst>
                  <a:ext uri="{FF2B5EF4-FFF2-40B4-BE49-F238E27FC236}">
                    <a16:creationId xmlns:a16="http://schemas.microsoft.com/office/drawing/2014/main" id="{FEB65124-7631-4500-999C-F767E2F7254C}"/>
                  </a:ext>
                </a:extLst>
              </p:cNvPr>
              <p:cNvSpPr txBox="1"/>
              <p:nvPr/>
            </p:nvSpPr>
            <p:spPr>
              <a:xfrm>
                <a:off x="613774" y="5068427"/>
                <a:ext cx="282874" cy="400109"/>
              </a:xfrm>
              <a:prstGeom prst="rect">
                <a:avLst/>
              </a:prstGeom>
              <a:noFill/>
            </p:spPr>
            <p:txBody>
              <a:bodyPr wrap="square" rtlCol="0">
                <a:spAutoFit/>
              </a:bodyPr>
              <a:lstStyle/>
              <a:p>
                <a:pPr algn="ctr"/>
                <a:r>
                  <a:rPr lang="en-US" altLang="zh-CN" sz="1350" b="1" dirty="0">
                    <a:solidFill>
                      <a:schemeClr val="bg1"/>
                    </a:solidFill>
                  </a:rPr>
                  <a:t>E</a:t>
                </a:r>
                <a:endParaRPr lang="zh-CN" altLang="en-US" sz="1350" b="1" dirty="0">
                  <a:solidFill>
                    <a:schemeClr val="bg1"/>
                  </a:solidFill>
                </a:endParaRPr>
              </a:p>
            </p:txBody>
          </p:sp>
        </p:grpSp>
        <p:cxnSp>
          <p:nvCxnSpPr>
            <p:cNvPr id="122" name="直接连接符 121">
              <a:extLst>
                <a:ext uri="{FF2B5EF4-FFF2-40B4-BE49-F238E27FC236}">
                  <a16:creationId xmlns:a16="http://schemas.microsoft.com/office/drawing/2014/main" id="{EEB06C55-C4A9-4727-B5A9-21DC9B56B665}"/>
                </a:ext>
              </a:extLst>
            </p:cNvPr>
            <p:cNvCxnSpPr>
              <a:cxnSpLocks/>
            </p:cNvCxnSpPr>
            <p:nvPr/>
          </p:nvCxnSpPr>
          <p:spPr>
            <a:xfrm flipH="1">
              <a:off x="10739663" y="5718385"/>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02" name="平行四边形 101">
            <a:extLst>
              <a:ext uri="{FF2B5EF4-FFF2-40B4-BE49-F238E27FC236}">
                <a16:creationId xmlns:a16="http://schemas.microsoft.com/office/drawing/2014/main" id="{7B278362-C947-9D00-3690-2F2B691CC354}"/>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9061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p:cTn id="7" dur="500" fill="hold"/>
                                        <p:tgtEl>
                                          <p:spTgt spid="177"/>
                                        </p:tgtEl>
                                        <p:attrNameLst>
                                          <p:attrName>ppt_w</p:attrName>
                                        </p:attrNameLst>
                                      </p:cBhvr>
                                      <p:tavLst>
                                        <p:tav tm="0">
                                          <p:val>
                                            <p:fltVal val="0"/>
                                          </p:val>
                                        </p:tav>
                                        <p:tav tm="100000">
                                          <p:val>
                                            <p:strVal val="#ppt_w"/>
                                          </p:val>
                                        </p:tav>
                                      </p:tavLst>
                                    </p:anim>
                                    <p:anim calcmode="lin" valueType="num">
                                      <p:cBhvr>
                                        <p:cTn id="8" dur="500" fill="hold"/>
                                        <p:tgtEl>
                                          <p:spTgt spid="177"/>
                                        </p:tgtEl>
                                        <p:attrNameLst>
                                          <p:attrName>ppt_h</p:attrName>
                                        </p:attrNameLst>
                                      </p:cBhvr>
                                      <p:tavLst>
                                        <p:tav tm="0">
                                          <p:val>
                                            <p:fltVal val="0"/>
                                          </p:val>
                                        </p:tav>
                                        <p:tav tm="100000">
                                          <p:val>
                                            <p:strVal val="#ppt_h"/>
                                          </p:val>
                                        </p:tav>
                                      </p:tavLst>
                                    </p:anim>
                                    <p:anim calcmode="lin" valueType="num">
                                      <p:cBhvr>
                                        <p:cTn id="9" dur="500" fill="hold"/>
                                        <p:tgtEl>
                                          <p:spTgt spid="177"/>
                                        </p:tgtEl>
                                        <p:attrNameLst>
                                          <p:attrName>style.rotation</p:attrName>
                                        </p:attrNameLst>
                                      </p:cBhvr>
                                      <p:tavLst>
                                        <p:tav tm="0">
                                          <p:val>
                                            <p:fltVal val="360"/>
                                          </p:val>
                                        </p:tav>
                                        <p:tav tm="100000">
                                          <p:val>
                                            <p:fltVal val="0"/>
                                          </p:val>
                                        </p:tav>
                                      </p:tavLst>
                                    </p:anim>
                                    <p:animEffect transition="in" filter="fade">
                                      <p:cBhvr>
                                        <p:cTn id="10" dur="500"/>
                                        <p:tgtEl>
                                          <p:spTgt spid="17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800" decel="100000"/>
                                        <p:tgtEl>
                                          <p:spTgt spid="32"/>
                                        </p:tgtEl>
                                      </p:cBhvr>
                                    </p:animEffect>
                                    <p:anim calcmode="lin" valueType="num">
                                      <p:cBhvr>
                                        <p:cTn id="19" dur="800" decel="100000" fill="hold"/>
                                        <p:tgtEl>
                                          <p:spTgt spid="32"/>
                                        </p:tgtEl>
                                        <p:attrNameLst>
                                          <p:attrName>style.rotation</p:attrName>
                                        </p:attrNameLst>
                                      </p:cBhvr>
                                      <p:tavLst>
                                        <p:tav tm="0">
                                          <p:val>
                                            <p:fltVal val="-90"/>
                                          </p:val>
                                        </p:tav>
                                        <p:tav tm="100000">
                                          <p:val>
                                            <p:fltVal val="0"/>
                                          </p:val>
                                        </p:tav>
                                      </p:tavLst>
                                    </p:anim>
                                    <p:anim calcmode="lin" valueType="num">
                                      <p:cBhvr>
                                        <p:cTn id="20" dur="800" decel="100000" fill="hold"/>
                                        <p:tgtEl>
                                          <p:spTgt spid="32"/>
                                        </p:tgtEl>
                                        <p:attrNameLst>
                                          <p:attrName>ppt_x</p:attrName>
                                        </p:attrNameLst>
                                      </p:cBhvr>
                                      <p:tavLst>
                                        <p:tav tm="0">
                                          <p:val>
                                            <p:strVal val="#ppt_x+0.4"/>
                                          </p:val>
                                        </p:tav>
                                        <p:tav tm="100000">
                                          <p:val>
                                            <p:strVal val="#ppt_x-0.05"/>
                                          </p:val>
                                        </p:tav>
                                      </p:tavLst>
                                    </p:anim>
                                    <p:anim calcmode="lin" valueType="num">
                                      <p:cBhvr>
                                        <p:cTn id="21" dur="800" decel="100000" fill="hold"/>
                                        <p:tgtEl>
                                          <p:spTgt spid="32"/>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9" presetClass="entr" presetSubtype="0" decel="100000" fill="hold" grpId="0" nodeType="clickEffect">
                                  <p:stCondLst>
                                    <p:cond delay="0"/>
                                  </p:stCondLst>
                                  <p:childTnLst>
                                    <p:set>
                                      <p:cBhvr>
                                        <p:cTn id="27" dur="1" fill="hold">
                                          <p:stCondLst>
                                            <p:cond delay="0"/>
                                          </p:stCondLst>
                                        </p:cTn>
                                        <p:tgtEl>
                                          <p:spTgt spid="112"/>
                                        </p:tgtEl>
                                        <p:attrNameLst>
                                          <p:attrName>style.visibility</p:attrName>
                                        </p:attrNameLst>
                                      </p:cBhvr>
                                      <p:to>
                                        <p:strVal val="visible"/>
                                      </p:to>
                                    </p:set>
                                    <p:anim calcmode="lin" valueType="num">
                                      <p:cBhvr>
                                        <p:cTn id="28" dur="500" fill="hold"/>
                                        <p:tgtEl>
                                          <p:spTgt spid="112"/>
                                        </p:tgtEl>
                                        <p:attrNameLst>
                                          <p:attrName>ppt_w</p:attrName>
                                        </p:attrNameLst>
                                      </p:cBhvr>
                                      <p:tavLst>
                                        <p:tav tm="0">
                                          <p:val>
                                            <p:fltVal val="0"/>
                                          </p:val>
                                        </p:tav>
                                        <p:tav tm="100000">
                                          <p:val>
                                            <p:strVal val="#ppt_w"/>
                                          </p:val>
                                        </p:tav>
                                      </p:tavLst>
                                    </p:anim>
                                    <p:anim calcmode="lin" valueType="num">
                                      <p:cBhvr>
                                        <p:cTn id="29" dur="500" fill="hold"/>
                                        <p:tgtEl>
                                          <p:spTgt spid="112"/>
                                        </p:tgtEl>
                                        <p:attrNameLst>
                                          <p:attrName>ppt_h</p:attrName>
                                        </p:attrNameLst>
                                      </p:cBhvr>
                                      <p:tavLst>
                                        <p:tav tm="0">
                                          <p:val>
                                            <p:fltVal val="0"/>
                                          </p:val>
                                        </p:tav>
                                        <p:tav tm="100000">
                                          <p:val>
                                            <p:strVal val="#ppt_h"/>
                                          </p:val>
                                        </p:tav>
                                      </p:tavLst>
                                    </p:anim>
                                    <p:anim calcmode="lin" valueType="num">
                                      <p:cBhvr>
                                        <p:cTn id="30" dur="500" fill="hold"/>
                                        <p:tgtEl>
                                          <p:spTgt spid="112"/>
                                        </p:tgtEl>
                                        <p:attrNameLst>
                                          <p:attrName>style.rotation</p:attrName>
                                        </p:attrNameLst>
                                      </p:cBhvr>
                                      <p:tavLst>
                                        <p:tav tm="0">
                                          <p:val>
                                            <p:fltVal val="360"/>
                                          </p:val>
                                        </p:tav>
                                        <p:tav tm="100000">
                                          <p:val>
                                            <p:fltVal val="0"/>
                                          </p:val>
                                        </p:tav>
                                      </p:tavLst>
                                    </p:anim>
                                    <p:animEffect transition="in" filter="fade">
                                      <p:cBhvr>
                                        <p:cTn id="31" dur="500"/>
                                        <p:tgtEl>
                                          <p:spTgt spid="112"/>
                                        </p:tgtEl>
                                      </p:cBhvr>
                                    </p:animEffect>
                                  </p:childTnLst>
                                </p:cTn>
                              </p:par>
                            </p:childTnLst>
                          </p:cTn>
                        </p:par>
                        <p:par>
                          <p:cTn id="32" fill="hold">
                            <p:stCondLst>
                              <p:cond delay="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12" grpId="0" animBg="1"/>
      <p:bldP spid="113" grpId="0"/>
      <p:bldP spid="116"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2" name="矩形 111">
            <a:extLst>
              <a:ext uri="{FF2B5EF4-FFF2-40B4-BE49-F238E27FC236}">
                <a16:creationId xmlns:a16="http://schemas.microsoft.com/office/drawing/2014/main" id="{5B00FCB7-2DB9-4ED4-B73B-6E7C30934974}"/>
              </a:ext>
            </a:extLst>
          </p:cNvPr>
          <p:cNvSpPr/>
          <p:nvPr/>
        </p:nvSpPr>
        <p:spPr>
          <a:xfrm>
            <a:off x="1111835" y="1350170"/>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íşlïḍè">
            <a:extLst>
              <a:ext uri="{FF2B5EF4-FFF2-40B4-BE49-F238E27FC236}">
                <a16:creationId xmlns:a16="http://schemas.microsoft.com/office/drawing/2014/main" id="{28FD5908-1B1E-4BA0-814D-86F245367027}"/>
              </a:ext>
            </a:extLst>
          </p:cNvPr>
          <p:cNvSpPr txBox="1"/>
          <p:nvPr/>
        </p:nvSpPr>
        <p:spPr>
          <a:xfrm>
            <a:off x="1349755" y="1309428"/>
            <a:ext cx="7565645" cy="689393"/>
          </a:xfrm>
          <a:prstGeom prst="rect">
            <a:avLst/>
          </a:prstGeom>
          <a:noFill/>
        </p:spPr>
        <p:txBody>
          <a:bodyPr wrap="square" lIns="68580" tIns="34290" rIns="68580" bIns="34290" anchor="ctr">
            <a:noAutofit/>
          </a:bodyPr>
          <a:lstStyle/>
          <a:p>
            <a:r>
              <a:rPr lang="zh-CN" altLang="en-US" sz="1350" b="1">
                <a:latin typeface="Arial Narrow" panose="020B0606020202030204" pitchFamily="34" charset="0"/>
              </a:rPr>
              <a:t>当交换机的</a:t>
            </a:r>
            <a:r>
              <a:rPr lang="zh-CN" altLang="en-US" sz="1350" b="1">
                <a:solidFill>
                  <a:schemeClr val="accent1">
                    <a:lumMod val="75000"/>
                  </a:schemeClr>
                </a:solidFill>
                <a:latin typeface="Arial Narrow" panose="020B0606020202030204" pitchFamily="34" charset="0"/>
              </a:rPr>
              <a:t>接口与</a:t>
            </a:r>
            <a:r>
              <a:rPr lang="zh-CN" altLang="en-US" sz="1350" b="1">
                <a:solidFill>
                  <a:srgbClr val="FF0000"/>
                </a:solidFill>
                <a:latin typeface="Arial Narrow" panose="020B0606020202030204" pitchFamily="34" charset="0"/>
              </a:rPr>
              <a:t>计算机</a:t>
            </a:r>
            <a:r>
              <a:rPr lang="zh-CN" altLang="en-US" sz="1350" b="1">
                <a:solidFill>
                  <a:schemeClr val="accent1">
                    <a:lumMod val="75000"/>
                  </a:schemeClr>
                </a:solidFill>
                <a:latin typeface="Arial Narrow" panose="020B0606020202030204" pitchFamily="34" charset="0"/>
              </a:rPr>
              <a:t>或</a:t>
            </a:r>
            <a:r>
              <a:rPr lang="zh-CN" altLang="en-US" sz="1350" b="1">
                <a:solidFill>
                  <a:srgbClr val="FF0000"/>
                </a:solidFill>
                <a:latin typeface="Arial Narrow" panose="020B0606020202030204" pitchFamily="34" charset="0"/>
              </a:rPr>
              <a:t>交换机</a:t>
            </a:r>
            <a:r>
              <a:rPr lang="zh-CN" altLang="en-US" sz="1350" b="1">
                <a:solidFill>
                  <a:schemeClr val="accent1">
                    <a:lumMod val="75000"/>
                  </a:schemeClr>
                </a:solidFill>
                <a:latin typeface="Arial Narrow" panose="020B0606020202030204" pitchFamily="34" charset="0"/>
              </a:rPr>
              <a:t>连接</a:t>
            </a:r>
            <a:r>
              <a:rPr lang="zh-CN" altLang="en-US" sz="1350" b="1">
                <a:latin typeface="Arial Narrow" panose="020B0606020202030204" pitchFamily="34" charset="0"/>
              </a:rPr>
              <a:t>时，可以工作在</a:t>
            </a:r>
            <a:r>
              <a:rPr lang="zh-CN" altLang="en-US" sz="1350" b="1">
                <a:solidFill>
                  <a:srgbClr val="FF0000"/>
                </a:solidFill>
                <a:latin typeface="Arial Narrow" panose="020B0606020202030204" pitchFamily="34" charset="0"/>
              </a:rPr>
              <a:t>全双工方式</a:t>
            </a:r>
            <a:r>
              <a:rPr lang="zh-CN" altLang="en-US" sz="1350" b="1">
                <a:latin typeface="Arial Narrow" panose="020B0606020202030204" pitchFamily="34" charset="0"/>
              </a:rPr>
              <a:t>，并能</a:t>
            </a:r>
            <a:r>
              <a:rPr lang="zh-CN" altLang="en-US" sz="1350" b="1">
                <a:solidFill>
                  <a:schemeClr val="accent1">
                    <a:lumMod val="75000"/>
                  </a:schemeClr>
                </a:solidFill>
                <a:latin typeface="Arial Narrow" panose="020B0606020202030204" pitchFamily="34" charset="0"/>
              </a:rPr>
              <a:t>在自身内部同时连通多对接口</a:t>
            </a:r>
            <a:r>
              <a:rPr lang="zh-CN" altLang="en-US" sz="1350" b="1">
                <a:latin typeface="Arial Narrow" panose="020B0606020202030204" pitchFamily="34" charset="0"/>
              </a:rPr>
              <a:t>，使</a:t>
            </a:r>
            <a:r>
              <a:rPr lang="zh-CN" altLang="en-US" sz="1350" b="1">
                <a:solidFill>
                  <a:srgbClr val="FFC000"/>
                </a:solidFill>
                <a:latin typeface="Arial Narrow" panose="020B0606020202030204" pitchFamily="34" charset="0"/>
              </a:rPr>
              <a:t>每一对相互通信的计算机都能像独占传输媒体</a:t>
            </a:r>
            <a:r>
              <a:rPr lang="zh-CN" altLang="en-US" sz="1350" b="1">
                <a:latin typeface="Arial Narrow" panose="020B0606020202030204" pitchFamily="34" charset="0"/>
              </a:rPr>
              <a:t>那样，无碰撞地传输数据，这样就</a:t>
            </a:r>
            <a:r>
              <a:rPr lang="zh-CN" altLang="en-US" sz="1350" b="1">
                <a:solidFill>
                  <a:schemeClr val="accent1">
                    <a:lumMod val="75000"/>
                  </a:schemeClr>
                </a:solidFill>
                <a:latin typeface="Arial Narrow" panose="020B0606020202030204" pitchFamily="34" charset="0"/>
              </a:rPr>
              <a:t>不需要使用</a:t>
            </a:r>
            <a:r>
              <a:rPr lang="en-US" altLang="zh-CN" sz="1350" b="1">
                <a:solidFill>
                  <a:schemeClr val="accent2">
                    <a:lumMod val="75000"/>
                  </a:schemeClr>
                </a:solidFill>
                <a:latin typeface="Arial Narrow" panose="020B0606020202030204" pitchFamily="34" charset="0"/>
              </a:rPr>
              <a:t>CSMA/CD</a:t>
            </a:r>
            <a:r>
              <a:rPr lang="zh-CN" altLang="en-US" sz="1350" b="1">
                <a:solidFill>
                  <a:schemeClr val="accent1">
                    <a:lumMod val="75000"/>
                  </a:schemeClr>
                </a:solidFill>
                <a:latin typeface="Arial Narrow" panose="020B0606020202030204" pitchFamily="34" charset="0"/>
              </a:rPr>
              <a:t>协议</a:t>
            </a:r>
            <a:r>
              <a:rPr lang="zh-CN" altLang="en-US" sz="1350" b="1">
                <a:latin typeface="Arial Narrow" panose="020B0606020202030204" pitchFamily="34" charset="0"/>
              </a:rPr>
              <a:t>了。</a:t>
            </a:r>
          </a:p>
          <a:p>
            <a:endParaRPr lang="zh-CN" altLang="en-US" sz="1350" b="1" dirty="0">
              <a:latin typeface="Arial Narrow" panose="020B0606020202030204" pitchFamily="34" charset="0"/>
            </a:endParaRPr>
          </a:p>
        </p:txBody>
      </p:sp>
      <p:grpSp>
        <p:nvGrpSpPr>
          <p:cNvPr id="26" name="组合 25">
            <a:extLst>
              <a:ext uri="{FF2B5EF4-FFF2-40B4-BE49-F238E27FC236}">
                <a16:creationId xmlns:a16="http://schemas.microsoft.com/office/drawing/2014/main" id="{9A9103E9-F0D5-4D24-B258-8A4367E0BB32}"/>
              </a:ext>
            </a:extLst>
          </p:cNvPr>
          <p:cNvGrpSpPr/>
          <p:nvPr/>
        </p:nvGrpSpPr>
        <p:grpSpPr>
          <a:xfrm>
            <a:off x="1963655" y="3279009"/>
            <a:ext cx="1110109" cy="300083"/>
            <a:chOff x="2618206" y="4161515"/>
            <a:chExt cx="1480145" cy="400111"/>
          </a:xfrm>
        </p:grpSpPr>
        <p:sp>
          <p:nvSpPr>
            <p:cNvPr id="178" name="íşlïḍè">
              <a:extLst>
                <a:ext uri="{FF2B5EF4-FFF2-40B4-BE49-F238E27FC236}">
                  <a16:creationId xmlns:a16="http://schemas.microsoft.com/office/drawing/2014/main" id="{0E588580-C72A-44E5-882F-88772CF8D42E}"/>
                </a:ext>
              </a:extLst>
            </p:cNvPr>
            <p:cNvSpPr txBox="1"/>
            <p:nvPr/>
          </p:nvSpPr>
          <p:spPr>
            <a:xfrm>
              <a:off x="2746551" y="4161515"/>
              <a:ext cx="122255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内部连通</a:t>
              </a:r>
            </a:p>
          </p:txBody>
        </p:sp>
        <p:cxnSp>
          <p:nvCxnSpPr>
            <p:cNvPr id="19" name="直接箭头连接符 18">
              <a:extLst>
                <a:ext uri="{FF2B5EF4-FFF2-40B4-BE49-F238E27FC236}">
                  <a16:creationId xmlns:a16="http://schemas.microsoft.com/office/drawing/2014/main" id="{F4054617-FBEA-4EB0-BF06-5CB7FA745466}"/>
                </a:ext>
              </a:extLst>
            </p:cNvPr>
            <p:cNvCxnSpPr>
              <a:stCxn id="6" idx="3"/>
              <a:endCxn id="62" idx="1"/>
            </p:cNvCxnSpPr>
            <p:nvPr/>
          </p:nvCxnSpPr>
          <p:spPr>
            <a:xfrm>
              <a:off x="2618206" y="4164626"/>
              <a:ext cx="1480145" cy="0"/>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6" name="íşlïḍè">
            <a:extLst>
              <a:ext uri="{FF2B5EF4-FFF2-40B4-BE49-F238E27FC236}">
                <a16:creationId xmlns:a16="http://schemas.microsoft.com/office/drawing/2014/main" id="{166F68C7-2B6A-42B1-846B-BE8A00DD60E3}"/>
              </a:ext>
            </a:extLst>
          </p:cNvPr>
          <p:cNvSpPr txBox="1"/>
          <p:nvPr/>
        </p:nvSpPr>
        <p:spPr>
          <a:xfrm>
            <a:off x="1034740" y="944010"/>
            <a:ext cx="6015089"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交换机的每个接口可以连接</a:t>
            </a:r>
            <a:r>
              <a:rPr lang="zh-CN" altLang="en-US" sz="1350" b="1" dirty="0">
                <a:solidFill>
                  <a:schemeClr val="accent1">
                    <a:lumMod val="75000"/>
                  </a:schemeClr>
                </a:solidFill>
                <a:latin typeface="Arial Narrow" panose="020B0606020202030204" pitchFamily="34" charset="0"/>
              </a:rPr>
              <a:t>计算机</a:t>
            </a:r>
            <a:r>
              <a:rPr lang="zh-CN" altLang="en-US" sz="1350" b="1" dirty="0">
                <a:latin typeface="Arial Narrow" panose="020B0606020202030204" pitchFamily="34" charset="0"/>
              </a:rPr>
              <a:t>，也可以连接</a:t>
            </a:r>
            <a:r>
              <a:rPr lang="zh-CN" altLang="en-US" sz="1350" b="1" dirty="0">
                <a:solidFill>
                  <a:schemeClr val="accent1">
                    <a:lumMod val="75000"/>
                  </a:schemeClr>
                </a:solidFill>
                <a:latin typeface="Arial Narrow" panose="020B0606020202030204" pitchFamily="34" charset="0"/>
              </a:rPr>
              <a:t>集线器</a:t>
            </a:r>
            <a:r>
              <a:rPr lang="zh-CN" altLang="en-US" sz="1350" b="1" dirty="0">
                <a:latin typeface="Arial Narrow" panose="020B0606020202030204" pitchFamily="34" charset="0"/>
              </a:rPr>
              <a:t>或另一个</a:t>
            </a:r>
            <a:r>
              <a:rPr lang="zh-CN" altLang="en-US" sz="1350" b="1" dirty="0">
                <a:solidFill>
                  <a:schemeClr val="accent1">
                    <a:lumMod val="75000"/>
                  </a:schemeClr>
                </a:solidFill>
                <a:latin typeface="Arial Narrow" panose="020B0606020202030204" pitchFamily="34" charset="0"/>
              </a:rPr>
              <a:t>交换机</a:t>
            </a:r>
            <a:r>
              <a:rPr lang="zh-CN" altLang="en-US" sz="1350" b="1" dirty="0">
                <a:latin typeface="Arial Narrow" panose="020B0606020202030204" pitchFamily="34" charset="0"/>
              </a:rPr>
              <a:t>。</a:t>
            </a:r>
          </a:p>
        </p:txBody>
      </p:sp>
      <p:grpSp>
        <p:nvGrpSpPr>
          <p:cNvPr id="27" name="组合 26">
            <a:extLst>
              <a:ext uri="{FF2B5EF4-FFF2-40B4-BE49-F238E27FC236}">
                <a16:creationId xmlns:a16="http://schemas.microsoft.com/office/drawing/2014/main" id="{62B3ACA0-9739-4CA3-93E9-FA0DC2FC625B}"/>
              </a:ext>
            </a:extLst>
          </p:cNvPr>
          <p:cNvGrpSpPr/>
          <p:nvPr/>
        </p:nvGrpSpPr>
        <p:grpSpPr>
          <a:xfrm>
            <a:off x="1963655" y="3864002"/>
            <a:ext cx="1110109" cy="582659"/>
            <a:chOff x="2618206" y="4941506"/>
            <a:chExt cx="1480145" cy="776879"/>
          </a:xfrm>
        </p:grpSpPr>
        <p:cxnSp>
          <p:nvCxnSpPr>
            <p:cNvPr id="114" name="直接箭头连接符 113">
              <a:extLst>
                <a:ext uri="{FF2B5EF4-FFF2-40B4-BE49-F238E27FC236}">
                  <a16:creationId xmlns:a16="http://schemas.microsoft.com/office/drawing/2014/main" id="{93CC9B2D-BAC8-4B73-910D-3DCA3328A376}"/>
                </a:ext>
              </a:extLst>
            </p:cNvPr>
            <p:cNvCxnSpPr>
              <a:cxnSpLocks/>
              <a:stCxn id="61" idx="3"/>
              <a:endCxn id="63" idx="1"/>
            </p:cNvCxnSpPr>
            <p:nvPr/>
          </p:nvCxnSpPr>
          <p:spPr>
            <a:xfrm flipV="1">
              <a:off x="2618206" y="4941506"/>
              <a:ext cx="1480145" cy="776879"/>
            </a:xfrm>
            <a:prstGeom prst="straightConnector1">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íşlïḍè">
              <a:extLst>
                <a:ext uri="{FF2B5EF4-FFF2-40B4-BE49-F238E27FC236}">
                  <a16:creationId xmlns:a16="http://schemas.microsoft.com/office/drawing/2014/main" id="{ABD125AE-4823-4219-BC76-07E3D966BE03}"/>
                </a:ext>
              </a:extLst>
            </p:cNvPr>
            <p:cNvSpPr txBox="1"/>
            <p:nvPr/>
          </p:nvSpPr>
          <p:spPr>
            <a:xfrm rot="19942228">
              <a:off x="2796874" y="5290615"/>
              <a:ext cx="1222556" cy="40011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内部连通</a:t>
              </a:r>
            </a:p>
          </p:txBody>
        </p:sp>
      </p:grpSp>
      <p:grpSp>
        <p:nvGrpSpPr>
          <p:cNvPr id="28" name="组合 27">
            <a:extLst>
              <a:ext uri="{FF2B5EF4-FFF2-40B4-BE49-F238E27FC236}">
                <a16:creationId xmlns:a16="http://schemas.microsoft.com/office/drawing/2014/main" id="{FECACDDD-9486-413B-9262-FCD1EBB51C77}"/>
              </a:ext>
            </a:extLst>
          </p:cNvPr>
          <p:cNvGrpSpPr/>
          <p:nvPr/>
        </p:nvGrpSpPr>
        <p:grpSpPr>
          <a:xfrm>
            <a:off x="6732487" y="3086513"/>
            <a:ext cx="426041" cy="948645"/>
            <a:chOff x="8976648" y="3904854"/>
            <a:chExt cx="568055" cy="1264860"/>
          </a:xfrm>
        </p:grpSpPr>
        <p:cxnSp>
          <p:nvCxnSpPr>
            <p:cNvPr id="23" name="连接符: 曲线 22">
              <a:extLst>
                <a:ext uri="{FF2B5EF4-FFF2-40B4-BE49-F238E27FC236}">
                  <a16:creationId xmlns:a16="http://schemas.microsoft.com/office/drawing/2014/main" id="{75F7611B-4ECD-487A-820F-FE1E1918B51F}"/>
                </a:ext>
              </a:extLst>
            </p:cNvPr>
            <p:cNvCxnSpPr>
              <a:stCxn id="51" idx="3"/>
              <a:endCxn id="58" idx="3"/>
            </p:cNvCxnSpPr>
            <p:nvPr/>
          </p:nvCxnSpPr>
          <p:spPr>
            <a:xfrm>
              <a:off x="8976648" y="4164626"/>
              <a:ext cx="12700" cy="776880"/>
            </a:xfrm>
            <a:prstGeom prst="curvedConnector3">
              <a:avLst>
                <a:gd name="adj1" fmla="val 1800000"/>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íşlïḍè">
              <a:extLst>
                <a:ext uri="{FF2B5EF4-FFF2-40B4-BE49-F238E27FC236}">
                  <a16:creationId xmlns:a16="http://schemas.microsoft.com/office/drawing/2014/main" id="{992B10DE-2110-40E8-A2E4-F791A5858700}"/>
                </a:ext>
              </a:extLst>
            </p:cNvPr>
            <p:cNvSpPr txBox="1"/>
            <p:nvPr/>
          </p:nvSpPr>
          <p:spPr>
            <a:xfrm>
              <a:off x="9180762" y="3904854"/>
              <a:ext cx="363941" cy="1264860"/>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部</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连</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通</a:t>
              </a:r>
            </a:p>
          </p:txBody>
        </p:sp>
      </p:grpSp>
      <p:grpSp>
        <p:nvGrpSpPr>
          <p:cNvPr id="29" name="组合 28">
            <a:extLst>
              <a:ext uri="{FF2B5EF4-FFF2-40B4-BE49-F238E27FC236}">
                <a16:creationId xmlns:a16="http://schemas.microsoft.com/office/drawing/2014/main" id="{31590184-6B9F-492E-88B2-48850BBBDCC8}"/>
              </a:ext>
            </a:extLst>
          </p:cNvPr>
          <p:cNvGrpSpPr/>
          <p:nvPr/>
        </p:nvGrpSpPr>
        <p:grpSpPr>
          <a:xfrm>
            <a:off x="7404476" y="3281341"/>
            <a:ext cx="447644" cy="1165319"/>
            <a:chOff x="9872634" y="4164625"/>
            <a:chExt cx="596859" cy="1553759"/>
          </a:xfrm>
        </p:grpSpPr>
        <p:cxnSp>
          <p:nvCxnSpPr>
            <p:cNvPr id="115" name="连接符: 曲线 114">
              <a:extLst>
                <a:ext uri="{FF2B5EF4-FFF2-40B4-BE49-F238E27FC236}">
                  <a16:creationId xmlns:a16="http://schemas.microsoft.com/office/drawing/2014/main" id="{FC0EF825-7FD9-4C4D-93A9-95B424090E87}"/>
                </a:ext>
              </a:extLst>
            </p:cNvPr>
            <p:cNvCxnSpPr>
              <a:cxnSpLocks/>
              <a:stCxn id="65" idx="1"/>
              <a:endCxn id="68" idx="1"/>
            </p:cNvCxnSpPr>
            <p:nvPr/>
          </p:nvCxnSpPr>
          <p:spPr>
            <a:xfrm rot="10800000" flipV="1">
              <a:off x="10456793" y="4164625"/>
              <a:ext cx="12700" cy="1553759"/>
            </a:xfrm>
            <a:prstGeom prst="curvedConnector3">
              <a:avLst>
                <a:gd name="adj1" fmla="val 1800000"/>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íşlïḍè">
              <a:extLst>
                <a:ext uri="{FF2B5EF4-FFF2-40B4-BE49-F238E27FC236}">
                  <a16:creationId xmlns:a16="http://schemas.microsoft.com/office/drawing/2014/main" id="{F7C29991-DCAB-4F4C-8EA3-1E1731E396AE}"/>
                </a:ext>
              </a:extLst>
            </p:cNvPr>
            <p:cNvSpPr txBox="1"/>
            <p:nvPr/>
          </p:nvSpPr>
          <p:spPr>
            <a:xfrm>
              <a:off x="9872634" y="4297308"/>
              <a:ext cx="363941" cy="1264860"/>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内</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部</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连</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通</a:t>
              </a:r>
            </a:p>
          </p:txBody>
        </p:sp>
      </p:grpSp>
      <p:sp>
        <p:nvSpPr>
          <p:cNvPr id="5" name="矩形 4">
            <a:extLst>
              <a:ext uri="{FF2B5EF4-FFF2-40B4-BE49-F238E27FC236}">
                <a16:creationId xmlns:a16="http://schemas.microsoft.com/office/drawing/2014/main" id="{7B8978FE-1594-481A-895C-14BD84DE8A91}"/>
              </a:ext>
            </a:extLst>
          </p:cNvPr>
          <p:cNvSpPr/>
          <p:nvPr/>
        </p:nvSpPr>
        <p:spPr>
          <a:xfrm>
            <a:off x="1751500" y="2939028"/>
            <a:ext cx="1534416" cy="1849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823793EE-D768-407B-B399-27618C4822AD}"/>
              </a:ext>
            </a:extLst>
          </p:cNvPr>
          <p:cNvSpPr/>
          <p:nvPr/>
        </p:nvSpPr>
        <p:spPr>
          <a:xfrm>
            <a:off x="1751500" y="317526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60" name="矩形 59">
            <a:extLst>
              <a:ext uri="{FF2B5EF4-FFF2-40B4-BE49-F238E27FC236}">
                <a16:creationId xmlns:a16="http://schemas.microsoft.com/office/drawing/2014/main" id="{5C40A978-9743-4316-BAEF-8011F93BE09A}"/>
              </a:ext>
            </a:extLst>
          </p:cNvPr>
          <p:cNvSpPr/>
          <p:nvPr/>
        </p:nvSpPr>
        <p:spPr>
          <a:xfrm>
            <a:off x="1751500" y="375792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61" name="矩形 60">
            <a:extLst>
              <a:ext uri="{FF2B5EF4-FFF2-40B4-BE49-F238E27FC236}">
                <a16:creationId xmlns:a16="http://schemas.microsoft.com/office/drawing/2014/main" id="{3D7DCE5C-0F8D-4F5F-886C-5445F2889D89}"/>
              </a:ext>
            </a:extLst>
          </p:cNvPr>
          <p:cNvSpPr/>
          <p:nvPr/>
        </p:nvSpPr>
        <p:spPr>
          <a:xfrm>
            <a:off x="1751500" y="4340583"/>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2" name="矩形 61">
            <a:extLst>
              <a:ext uri="{FF2B5EF4-FFF2-40B4-BE49-F238E27FC236}">
                <a16:creationId xmlns:a16="http://schemas.microsoft.com/office/drawing/2014/main" id="{4D68483B-3692-4A74-BFA0-D4CA56C6A3DF}"/>
              </a:ext>
            </a:extLst>
          </p:cNvPr>
          <p:cNvSpPr/>
          <p:nvPr/>
        </p:nvSpPr>
        <p:spPr>
          <a:xfrm>
            <a:off x="3073764" y="317526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3" name="矩形 62">
            <a:extLst>
              <a:ext uri="{FF2B5EF4-FFF2-40B4-BE49-F238E27FC236}">
                <a16:creationId xmlns:a16="http://schemas.microsoft.com/office/drawing/2014/main" id="{E4D5BCA6-FB4B-47AB-974D-9B122F626AFE}"/>
              </a:ext>
            </a:extLst>
          </p:cNvPr>
          <p:cNvSpPr/>
          <p:nvPr/>
        </p:nvSpPr>
        <p:spPr>
          <a:xfrm>
            <a:off x="3073764" y="375792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4" name="矩形 63">
            <a:extLst>
              <a:ext uri="{FF2B5EF4-FFF2-40B4-BE49-F238E27FC236}">
                <a16:creationId xmlns:a16="http://schemas.microsoft.com/office/drawing/2014/main" id="{1A53BF14-2ABE-435A-B602-786EE722F28D}"/>
              </a:ext>
            </a:extLst>
          </p:cNvPr>
          <p:cNvSpPr/>
          <p:nvPr/>
        </p:nvSpPr>
        <p:spPr>
          <a:xfrm>
            <a:off x="3073764" y="4340583"/>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12" name="直接连接符 11">
            <a:extLst>
              <a:ext uri="{FF2B5EF4-FFF2-40B4-BE49-F238E27FC236}">
                <a16:creationId xmlns:a16="http://schemas.microsoft.com/office/drawing/2014/main" id="{DBFA0F3A-71F2-4CFF-9848-003D93744202}"/>
              </a:ext>
            </a:extLst>
          </p:cNvPr>
          <p:cNvCxnSpPr>
            <a:cxnSpLocks/>
            <a:stCxn id="6" idx="1"/>
          </p:cNvCxnSpPr>
          <p:nvPr/>
        </p:nvCxnSpPr>
        <p:spPr>
          <a:xfrm flipH="1">
            <a:off x="1354883" y="3281342"/>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3BC7B38-2CBC-4DF3-9610-16BEDF36A04D}"/>
              </a:ext>
            </a:extLst>
          </p:cNvPr>
          <p:cNvGrpSpPr/>
          <p:nvPr/>
        </p:nvGrpSpPr>
        <p:grpSpPr>
          <a:xfrm>
            <a:off x="1009875" y="2991424"/>
            <a:ext cx="402362" cy="403092"/>
            <a:chOff x="1294129" y="3886615"/>
            <a:chExt cx="536483" cy="537456"/>
          </a:xfrm>
        </p:grpSpPr>
        <p:pic>
          <p:nvPicPr>
            <p:cNvPr id="67" name="图形 10">
              <a:extLst>
                <a:ext uri="{FF2B5EF4-FFF2-40B4-BE49-F238E27FC236}">
                  <a16:creationId xmlns:a16="http://schemas.microsoft.com/office/drawing/2014/main" id="{45F06463-8405-4563-A327-32BA2E1AED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 name="文本框 8">
              <a:extLst>
                <a:ext uri="{FF2B5EF4-FFF2-40B4-BE49-F238E27FC236}">
                  <a16:creationId xmlns:a16="http://schemas.microsoft.com/office/drawing/2014/main" id="{31B65486-C583-4300-B19F-A75330BD5614}"/>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A</a:t>
              </a:r>
              <a:endParaRPr lang="zh-CN" altLang="en-US" sz="1350" b="1" dirty="0">
                <a:solidFill>
                  <a:schemeClr val="bg1"/>
                </a:solidFill>
              </a:endParaRPr>
            </a:p>
          </p:txBody>
        </p:sp>
      </p:grpSp>
      <p:cxnSp>
        <p:nvCxnSpPr>
          <p:cNvPr id="73" name="直接连接符 72">
            <a:extLst>
              <a:ext uri="{FF2B5EF4-FFF2-40B4-BE49-F238E27FC236}">
                <a16:creationId xmlns:a16="http://schemas.microsoft.com/office/drawing/2014/main" id="{115D7DEF-E6F9-46D1-BC58-EF5571FC17A3}"/>
              </a:ext>
            </a:extLst>
          </p:cNvPr>
          <p:cNvCxnSpPr>
            <a:cxnSpLocks/>
          </p:cNvCxnSpPr>
          <p:nvPr/>
        </p:nvCxnSpPr>
        <p:spPr>
          <a:xfrm flipH="1">
            <a:off x="3285916" y="3267728"/>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FBE67127-FC0A-4B0D-82F5-7439870241B8}"/>
              </a:ext>
            </a:extLst>
          </p:cNvPr>
          <p:cNvGrpSpPr/>
          <p:nvPr/>
        </p:nvGrpSpPr>
        <p:grpSpPr>
          <a:xfrm>
            <a:off x="3665899" y="2996357"/>
            <a:ext cx="402362" cy="398159"/>
            <a:chOff x="1294129" y="3893193"/>
            <a:chExt cx="536483" cy="530878"/>
          </a:xfrm>
        </p:grpSpPr>
        <p:pic>
          <p:nvPicPr>
            <p:cNvPr id="75" name="图形 10">
              <a:extLst>
                <a:ext uri="{FF2B5EF4-FFF2-40B4-BE49-F238E27FC236}">
                  <a16:creationId xmlns:a16="http://schemas.microsoft.com/office/drawing/2014/main" id="{C2B92D81-47FB-493F-811F-D1C9EAB26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6" name="文本框 75">
              <a:extLst>
                <a:ext uri="{FF2B5EF4-FFF2-40B4-BE49-F238E27FC236}">
                  <a16:creationId xmlns:a16="http://schemas.microsoft.com/office/drawing/2014/main" id="{4442822F-FFA9-4D5F-A5B9-E192CDA19D6A}"/>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B</a:t>
              </a:r>
              <a:endParaRPr lang="zh-CN" altLang="en-US" sz="1350" b="1" dirty="0">
                <a:solidFill>
                  <a:schemeClr val="bg1"/>
                </a:solidFill>
              </a:endParaRPr>
            </a:p>
          </p:txBody>
        </p:sp>
      </p:grpSp>
      <p:cxnSp>
        <p:nvCxnSpPr>
          <p:cNvPr id="77" name="直接连接符 76">
            <a:extLst>
              <a:ext uri="{FF2B5EF4-FFF2-40B4-BE49-F238E27FC236}">
                <a16:creationId xmlns:a16="http://schemas.microsoft.com/office/drawing/2014/main" id="{D5BE263A-D3ED-4FD3-8A96-0F9DD5E1AA52}"/>
              </a:ext>
            </a:extLst>
          </p:cNvPr>
          <p:cNvCxnSpPr>
            <a:cxnSpLocks/>
          </p:cNvCxnSpPr>
          <p:nvPr/>
        </p:nvCxnSpPr>
        <p:spPr>
          <a:xfrm flipH="1">
            <a:off x="3280596" y="3872794"/>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EA99009-D328-411E-A10D-5FA9ECDB9CA0}"/>
              </a:ext>
            </a:extLst>
          </p:cNvPr>
          <p:cNvGrpSpPr/>
          <p:nvPr/>
        </p:nvGrpSpPr>
        <p:grpSpPr>
          <a:xfrm>
            <a:off x="3660580" y="3610413"/>
            <a:ext cx="402362" cy="389169"/>
            <a:chOff x="1294129" y="3905179"/>
            <a:chExt cx="536483" cy="518892"/>
          </a:xfrm>
        </p:grpSpPr>
        <p:pic>
          <p:nvPicPr>
            <p:cNvPr id="79" name="图形 10">
              <a:extLst>
                <a:ext uri="{FF2B5EF4-FFF2-40B4-BE49-F238E27FC236}">
                  <a16:creationId xmlns:a16="http://schemas.microsoft.com/office/drawing/2014/main" id="{1C0E463B-3EB1-486A-9E01-44D1FF6D89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0" name="文本框 79">
              <a:extLst>
                <a:ext uri="{FF2B5EF4-FFF2-40B4-BE49-F238E27FC236}">
                  <a16:creationId xmlns:a16="http://schemas.microsoft.com/office/drawing/2014/main" id="{9A5553E3-E24C-43E5-AD1D-F04A9945A7DA}"/>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C</a:t>
              </a:r>
              <a:endParaRPr lang="zh-CN" altLang="en-US" sz="1350" b="1" dirty="0">
                <a:solidFill>
                  <a:schemeClr val="bg1"/>
                </a:solidFill>
              </a:endParaRPr>
            </a:p>
          </p:txBody>
        </p:sp>
      </p:grpSp>
      <p:cxnSp>
        <p:nvCxnSpPr>
          <p:cNvPr id="81" name="直接连接符 80">
            <a:extLst>
              <a:ext uri="{FF2B5EF4-FFF2-40B4-BE49-F238E27FC236}">
                <a16:creationId xmlns:a16="http://schemas.microsoft.com/office/drawing/2014/main" id="{1DE18D0D-FA84-468C-88EC-0894FBE0A472}"/>
              </a:ext>
            </a:extLst>
          </p:cNvPr>
          <p:cNvCxnSpPr>
            <a:cxnSpLocks/>
          </p:cNvCxnSpPr>
          <p:nvPr/>
        </p:nvCxnSpPr>
        <p:spPr>
          <a:xfrm flipH="1">
            <a:off x="1349755" y="4451963"/>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39E8F369-ACAF-4BD0-9787-2A00718106C4}"/>
              </a:ext>
            </a:extLst>
          </p:cNvPr>
          <p:cNvGrpSpPr/>
          <p:nvPr/>
        </p:nvGrpSpPr>
        <p:grpSpPr>
          <a:xfrm>
            <a:off x="1004747" y="4162046"/>
            <a:ext cx="402362" cy="403092"/>
            <a:chOff x="1294129" y="3886615"/>
            <a:chExt cx="536483" cy="537456"/>
          </a:xfrm>
        </p:grpSpPr>
        <p:pic>
          <p:nvPicPr>
            <p:cNvPr id="83" name="图形 10">
              <a:extLst>
                <a:ext uri="{FF2B5EF4-FFF2-40B4-BE49-F238E27FC236}">
                  <a16:creationId xmlns:a16="http://schemas.microsoft.com/office/drawing/2014/main" id="{2AED5D4D-D322-49AC-8726-DDFA261083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4" name="文本框 83">
              <a:extLst>
                <a:ext uri="{FF2B5EF4-FFF2-40B4-BE49-F238E27FC236}">
                  <a16:creationId xmlns:a16="http://schemas.microsoft.com/office/drawing/2014/main" id="{D6E8AB40-1534-4F9B-A4B5-1E0C383C7042}"/>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D</a:t>
              </a:r>
              <a:endParaRPr lang="zh-CN" altLang="en-US" sz="1350" b="1" dirty="0">
                <a:solidFill>
                  <a:schemeClr val="bg1"/>
                </a:solidFill>
              </a:endParaRPr>
            </a:p>
          </p:txBody>
        </p:sp>
      </p:grpSp>
      <p:cxnSp>
        <p:nvCxnSpPr>
          <p:cNvPr id="86" name="直接连接符 85">
            <a:extLst>
              <a:ext uri="{FF2B5EF4-FFF2-40B4-BE49-F238E27FC236}">
                <a16:creationId xmlns:a16="http://schemas.microsoft.com/office/drawing/2014/main" id="{A2853C4D-6C9A-499F-9DD6-045299199F56}"/>
              </a:ext>
            </a:extLst>
          </p:cNvPr>
          <p:cNvCxnSpPr>
            <a:cxnSpLocks/>
          </p:cNvCxnSpPr>
          <p:nvPr/>
        </p:nvCxnSpPr>
        <p:spPr>
          <a:xfrm flipH="1">
            <a:off x="1349755" y="386260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CE9ECE2D-481B-403C-8226-78E1015AAC29}"/>
              </a:ext>
            </a:extLst>
          </p:cNvPr>
          <p:cNvSpPr txBox="1"/>
          <p:nvPr/>
        </p:nvSpPr>
        <p:spPr>
          <a:xfrm>
            <a:off x="1751498" y="2694596"/>
            <a:ext cx="1539545"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矩形 49">
            <a:extLst>
              <a:ext uri="{FF2B5EF4-FFF2-40B4-BE49-F238E27FC236}">
                <a16:creationId xmlns:a16="http://schemas.microsoft.com/office/drawing/2014/main" id="{39F943B1-A8B6-4240-9B16-2EF652DE17AB}"/>
              </a:ext>
            </a:extLst>
          </p:cNvPr>
          <p:cNvSpPr/>
          <p:nvPr/>
        </p:nvSpPr>
        <p:spPr>
          <a:xfrm>
            <a:off x="6520331" y="2939028"/>
            <a:ext cx="1534416" cy="1849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E91D1F6E-10CC-4E03-BFA6-4753D7E645C6}"/>
              </a:ext>
            </a:extLst>
          </p:cNvPr>
          <p:cNvSpPr/>
          <p:nvPr/>
        </p:nvSpPr>
        <p:spPr>
          <a:xfrm>
            <a:off x="6520332" y="317526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58" name="矩形 57">
            <a:extLst>
              <a:ext uri="{FF2B5EF4-FFF2-40B4-BE49-F238E27FC236}">
                <a16:creationId xmlns:a16="http://schemas.microsoft.com/office/drawing/2014/main" id="{8659FEA0-5940-431E-9AE4-6ED0A939036F}"/>
              </a:ext>
            </a:extLst>
          </p:cNvPr>
          <p:cNvSpPr/>
          <p:nvPr/>
        </p:nvSpPr>
        <p:spPr>
          <a:xfrm>
            <a:off x="6520332" y="375792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59" name="矩形 58">
            <a:extLst>
              <a:ext uri="{FF2B5EF4-FFF2-40B4-BE49-F238E27FC236}">
                <a16:creationId xmlns:a16="http://schemas.microsoft.com/office/drawing/2014/main" id="{D2CE76F7-91C6-4E7C-812D-8745F2663158}"/>
              </a:ext>
            </a:extLst>
          </p:cNvPr>
          <p:cNvSpPr/>
          <p:nvPr/>
        </p:nvSpPr>
        <p:spPr>
          <a:xfrm>
            <a:off x="6520332" y="4340583"/>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5" name="矩形 64">
            <a:extLst>
              <a:ext uri="{FF2B5EF4-FFF2-40B4-BE49-F238E27FC236}">
                <a16:creationId xmlns:a16="http://schemas.microsoft.com/office/drawing/2014/main" id="{D1FC2637-75B0-41BB-B3A7-B04146DC8E1E}"/>
              </a:ext>
            </a:extLst>
          </p:cNvPr>
          <p:cNvSpPr/>
          <p:nvPr/>
        </p:nvSpPr>
        <p:spPr>
          <a:xfrm>
            <a:off x="7842595" y="317526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6" name="矩形 65">
            <a:extLst>
              <a:ext uri="{FF2B5EF4-FFF2-40B4-BE49-F238E27FC236}">
                <a16:creationId xmlns:a16="http://schemas.microsoft.com/office/drawing/2014/main" id="{A64F2398-89C2-45BA-A493-D3052E2C8BF2}"/>
              </a:ext>
            </a:extLst>
          </p:cNvPr>
          <p:cNvSpPr/>
          <p:nvPr/>
        </p:nvSpPr>
        <p:spPr>
          <a:xfrm>
            <a:off x="7842595" y="3757924"/>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8" name="矩形 67">
            <a:extLst>
              <a:ext uri="{FF2B5EF4-FFF2-40B4-BE49-F238E27FC236}">
                <a16:creationId xmlns:a16="http://schemas.microsoft.com/office/drawing/2014/main" id="{01171603-B5D8-418F-8CA4-AC646CD1CBFF}"/>
              </a:ext>
            </a:extLst>
          </p:cNvPr>
          <p:cNvSpPr/>
          <p:nvPr/>
        </p:nvSpPr>
        <p:spPr>
          <a:xfrm>
            <a:off x="7842595" y="4340583"/>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69" name="直接连接符 68">
            <a:extLst>
              <a:ext uri="{FF2B5EF4-FFF2-40B4-BE49-F238E27FC236}">
                <a16:creationId xmlns:a16="http://schemas.microsoft.com/office/drawing/2014/main" id="{09C61A9B-67B1-414B-8956-F5364361FE6D}"/>
              </a:ext>
            </a:extLst>
          </p:cNvPr>
          <p:cNvCxnSpPr>
            <a:cxnSpLocks/>
            <a:stCxn id="51" idx="1"/>
          </p:cNvCxnSpPr>
          <p:nvPr/>
        </p:nvCxnSpPr>
        <p:spPr>
          <a:xfrm flipH="1">
            <a:off x="6123715" y="3281342"/>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49125E7-9CB8-4907-8446-D0623405D475}"/>
              </a:ext>
            </a:extLst>
          </p:cNvPr>
          <p:cNvGrpSpPr/>
          <p:nvPr/>
        </p:nvGrpSpPr>
        <p:grpSpPr>
          <a:xfrm>
            <a:off x="5778706" y="3001291"/>
            <a:ext cx="402362" cy="393225"/>
            <a:chOff x="1294129" y="3899771"/>
            <a:chExt cx="536483" cy="524300"/>
          </a:xfrm>
        </p:grpSpPr>
        <p:pic>
          <p:nvPicPr>
            <p:cNvPr id="71" name="图形 10">
              <a:extLst>
                <a:ext uri="{FF2B5EF4-FFF2-40B4-BE49-F238E27FC236}">
                  <a16:creationId xmlns:a16="http://schemas.microsoft.com/office/drawing/2014/main" id="{6F9B41C5-B2BE-4DFE-B782-38D1C38CF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2" name="文本框 71">
              <a:extLst>
                <a:ext uri="{FF2B5EF4-FFF2-40B4-BE49-F238E27FC236}">
                  <a16:creationId xmlns:a16="http://schemas.microsoft.com/office/drawing/2014/main" id="{E174E632-514B-40EC-BBC6-74BA6422CCDC}"/>
                </a:ext>
              </a:extLst>
            </p:cNvPr>
            <p:cNvSpPr txBox="1"/>
            <p:nvPr/>
          </p:nvSpPr>
          <p:spPr>
            <a:xfrm>
              <a:off x="1513102" y="3899771"/>
              <a:ext cx="282874" cy="400109"/>
            </a:xfrm>
            <a:prstGeom prst="rect">
              <a:avLst/>
            </a:prstGeom>
            <a:noFill/>
          </p:spPr>
          <p:txBody>
            <a:bodyPr wrap="square" rtlCol="0">
              <a:spAutoFit/>
            </a:bodyPr>
            <a:lstStyle/>
            <a:p>
              <a:pPr algn="ctr"/>
              <a:r>
                <a:rPr lang="en-US" altLang="zh-CN" sz="1350" b="1" dirty="0">
                  <a:solidFill>
                    <a:schemeClr val="bg1"/>
                  </a:solidFill>
                </a:rPr>
                <a:t>F</a:t>
              </a:r>
              <a:endParaRPr lang="zh-CN" altLang="en-US" sz="1350" b="1" dirty="0">
                <a:solidFill>
                  <a:schemeClr val="bg1"/>
                </a:solidFill>
              </a:endParaRPr>
            </a:p>
          </p:txBody>
        </p:sp>
      </p:grpSp>
      <p:cxnSp>
        <p:nvCxnSpPr>
          <p:cNvPr id="87" name="直接连接符 86">
            <a:extLst>
              <a:ext uri="{FF2B5EF4-FFF2-40B4-BE49-F238E27FC236}">
                <a16:creationId xmlns:a16="http://schemas.microsoft.com/office/drawing/2014/main" id="{5DD2A7E9-FB59-4AA8-9E81-D236C207148B}"/>
              </a:ext>
            </a:extLst>
          </p:cNvPr>
          <p:cNvCxnSpPr>
            <a:cxnSpLocks/>
          </p:cNvCxnSpPr>
          <p:nvPr/>
        </p:nvCxnSpPr>
        <p:spPr>
          <a:xfrm flipH="1">
            <a:off x="8054747" y="3267728"/>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97EF925-C4D4-4606-B9AB-7351355175BC}"/>
              </a:ext>
            </a:extLst>
          </p:cNvPr>
          <p:cNvGrpSpPr/>
          <p:nvPr/>
        </p:nvGrpSpPr>
        <p:grpSpPr>
          <a:xfrm>
            <a:off x="8434731" y="2996357"/>
            <a:ext cx="402362" cy="398159"/>
            <a:chOff x="1294129" y="3893193"/>
            <a:chExt cx="536483" cy="530878"/>
          </a:xfrm>
        </p:grpSpPr>
        <p:pic>
          <p:nvPicPr>
            <p:cNvPr id="91" name="图形 10">
              <a:extLst>
                <a:ext uri="{FF2B5EF4-FFF2-40B4-BE49-F238E27FC236}">
                  <a16:creationId xmlns:a16="http://schemas.microsoft.com/office/drawing/2014/main" id="{94A93396-3D04-4F43-8F90-0A8B1D8D56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2" name="文本框 91">
              <a:extLst>
                <a:ext uri="{FF2B5EF4-FFF2-40B4-BE49-F238E27FC236}">
                  <a16:creationId xmlns:a16="http://schemas.microsoft.com/office/drawing/2014/main" id="{8844F2EE-F11D-4E1D-870F-D623613041CC}"/>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H</a:t>
              </a:r>
              <a:endParaRPr lang="zh-CN" altLang="en-US" sz="1350" b="1" dirty="0">
                <a:solidFill>
                  <a:schemeClr val="bg1"/>
                </a:solidFill>
              </a:endParaRPr>
            </a:p>
          </p:txBody>
        </p:sp>
      </p:grpSp>
      <p:cxnSp>
        <p:nvCxnSpPr>
          <p:cNvPr id="93" name="直接连接符 92">
            <a:extLst>
              <a:ext uri="{FF2B5EF4-FFF2-40B4-BE49-F238E27FC236}">
                <a16:creationId xmlns:a16="http://schemas.microsoft.com/office/drawing/2014/main" id="{EE2C3CC0-EB90-4FB7-B696-463942A4E6E5}"/>
              </a:ext>
            </a:extLst>
          </p:cNvPr>
          <p:cNvCxnSpPr>
            <a:cxnSpLocks/>
          </p:cNvCxnSpPr>
          <p:nvPr/>
        </p:nvCxnSpPr>
        <p:spPr>
          <a:xfrm flipH="1">
            <a:off x="8049427" y="3872794"/>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DD0FBA59-EF3A-40B9-9177-579D9605168D}"/>
              </a:ext>
            </a:extLst>
          </p:cNvPr>
          <p:cNvGrpSpPr/>
          <p:nvPr/>
        </p:nvGrpSpPr>
        <p:grpSpPr>
          <a:xfrm>
            <a:off x="8429411" y="3610413"/>
            <a:ext cx="402362" cy="389169"/>
            <a:chOff x="1294129" y="3905179"/>
            <a:chExt cx="536483" cy="518892"/>
          </a:xfrm>
        </p:grpSpPr>
        <p:pic>
          <p:nvPicPr>
            <p:cNvPr id="95" name="图形 10">
              <a:extLst>
                <a:ext uri="{FF2B5EF4-FFF2-40B4-BE49-F238E27FC236}">
                  <a16:creationId xmlns:a16="http://schemas.microsoft.com/office/drawing/2014/main" id="{427E0358-C44B-4B22-83E2-9B24B668E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6" name="文本框 95">
              <a:extLst>
                <a:ext uri="{FF2B5EF4-FFF2-40B4-BE49-F238E27FC236}">
                  <a16:creationId xmlns:a16="http://schemas.microsoft.com/office/drawing/2014/main" id="{AA9F18FE-BB50-45F0-94CB-1AD9E6508A1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I</a:t>
              </a:r>
              <a:endParaRPr lang="zh-CN" altLang="en-US" sz="1350" b="1" dirty="0">
                <a:solidFill>
                  <a:schemeClr val="bg1"/>
                </a:solidFill>
              </a:endParaRPr>
            </a:p>
          </p:txBody>
        </p:sp>
      </p:grpSp>
      <p:cxnSp>
        <p:nvCxnSpPr>
          <p:cNvPr id="97" name="直接连接符 96">
            <a:extLst>
              <a:ext uri="{FF2B5EF4-FFF2-40B4-BE49-F238E27FC236}">
                <a16:creationId xmlns:a16="http://schemas.microsoft.com/office/drawing/2014/main" id="{7C8153E2-CD24-4B3B-BDAA-AD8E8724FF23}"/>
              </a:ext>
            </a:extLst>
          </p:cNvPr>
          <p:cNvCxnSpPr>
            <a:cxnSpLocks/>
            <a:endCxn id="64" idx="3"/>
          </p:cNvCxnSpPr>
          <p:nvPr/>
        </p:nvCxnSpPr>
        <p:spPr>
          <a:xfrm flipH="1" flipV="1">
            <a:off x="3285918" y="4446661"/>
            <a:ext cx="3229286" cy="530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76602AB4-CBF5-4AA7-AD9D-A03071D39F75}"/>
              </a:ext>
            </a:extLst>
          </p:cNvPr>
          <p:cNvGrpSpPr/>
          <p:nvPr/>
        </p:nvGrpSpPr>
        <p:grpSpPr>
          <a:xfrm>
            <a:off x="8432902" y="4187077"/>
            <a:ext cx="402362" cy="389169"/>
            <a:chOff x="1294129" y="3753877"/>
            <a:chExt cx="536483" cy="518892"/>
          </a:xfrm>
        </p:grpSpPr>
        <p:pic>
          <p:nvPicPr>
            <p:cNvPr id="99" name="图形 10">
              <a:extLst>
                <a:ext uri="{FF2B5EF4-FFF2-40B4-BE49-F238E27FC236}">
                  <a16:creationId xmlns:a16="http://schemas.microsoft.com/office/drawing/2014/main" id="{F638B41B-567A-43CA-BFFC-9EF2675272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753877"/>
              <a:ext cx="536483" cy="518892"/>
            </a:xfrm>
            <a:prstGeom prst="rect">
              <a:avLst/>
            </a:prstGeom>
          </p:spPr>
        </p:pic>
        <p:sp>
          <p:nvSpPr>
            <p:cNvPr id="100" name="文本框 99">
              <a:extLst>
                <a:ext uri="{FF2B5EF4-FFF2-40B4-BE49-F238E27FC236}">
                  <a16:creationId xmlns:a16="http://schemas.microsoft.com/office/drawing/2014/main" id="{22E0AD4B-E407-4164-9872-B82EB9CA9F1E}"/>
                </a:ext>
              </a:extLst>
            </p:cNvPr>
            <p:cNvSpPr txBox="1"/>
            <p:nvPr/>
          </p:nvSpPr>
          <p:spPr>
            <a:xfrm>
              <a:off x="1513102" y="3755050"/>
              <a:ext cx="282874" cy="400109"/>
            </a:xfrm>
            <a:prstGeom prst="rect">
              <a:avLst/>
            </a:prstGeom>
            <a:noFill/>
          </p:spPr>
          <p:txBody>
            <a:bodyPr wrap="square" rtlCol="0">
              <a:spAutoFit/>
            </a:bodyPr>
            <a:lstStyle/>
            <a:p>
              <a:pPr algn="ctr"/>
              <a:r>
                <a:rPr lang="en-US" altLang="zh-CN" sz="1350" b="1" dirty="0">
                  <a:solidFill>
                    <a:schemeClr val="bg1"/>
                  </a:solidFill>
                </a:rPr>
                <a:t>J</a:t>
              </a:r>
              <a:endParaRPr lang="zh-CN" altLang="en-US" sz="1350" b="1" dirty="0">
                <a:solidFill>
                  <a:schemeClr val="bg1"/>
                </a:solidFill>
              </a:endParaRPr>
            </a:p>
          </p:txBody>
        </p:sp>
      </p:grpSp>
      <p:cxnSp>
        <p:nvCxnSpPr>
          <p:cNvPr id="101" name="直接连接符 100">
            <a:extLst>
              <a:ext uri="{FF2B5EF4-FFF2-40B4-BE49-F238E27FC236}">
                <a16:creationId xmlns:a16="http://schemas.microsoft.com/office/drawing/2014/main" id="{4DECAC7D-103F-42BD-AFE3-8DB32557DD6D}"/>
              </a:ext>
            </a:extLst>
          </p:cNvPr>
          <p:cNvCxnSpPr>
            <a:cxnSpLocks/>
          </p:cNvCxnSpPr>
          <p:nvPr/>
        </p:nvCxnSpPr>
        <p:spPr>
          <a:xfrm flipH="1">
            <a:off x="6118587" y="386260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E6151C3C-E19A-4BA9-B3E0-CFCB7EF4E54E}"/>
              </a:ext>
            </a:extLst>
          </p:cNvPr>
          <p:cNvGrpSpPr/>
          <p:nvPr/>
        </p:nvGrpSpPr>
        <p:grpSpPr>
          <a:xfrm>
            <a:off x="5759576" y="3603501"/>
            <a:ext cx="402362" cy="389169"/>
            <a:chOff x="1294129" y="3905179"/>
            <a:chExt cx="536483" cy="518892"/>
          </a:xfrm>
        </p:grpSpPr>
        <p:pic>
          <p:nvPicPr>
            <p:cNvPr id="108" name="图形 10">
              <a:extLst>
                <a:ext uri="{FF2B5EF4-FFF2-40B4-BE49-F238E27FC236}">
                  <a16:creationId xmlns:a16="http://schemas.microsoft.com/office/drawing/2014/main" id="{BF5E1129-8859-4B5E-8D37-AA8BCAA81C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109" name="文本框 108">
              <a:extLst>
                <a:ext uri="{FF2B5EF4-FFF2-40B4-BE49-F238E27FC236}">
                  <a16:creationId xmlns:a16="http://schemas.microsoft.com/office/drawing/2014/main" id="{B36FCE05-728E-4875-BC7D-57FFCA8BCF9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G</a:t>
              </a:r>
              <a:endParaRPr lang="zh-CN" altLang="en-US" sz="1350" b="1" dirty="0">
                <a:solidFill>
                  <a:schemeClr val="bg1"/>
                </a:solidFill>
              </a:endParaRPr>
            </a:p>
          </p:txBody>
        </p:sp>
      </p:grpSp>
      <p:sp>
        <p:nvSpPr>
          <p:cNvPr id="110" name="íşlïḍè">
            <a:extLst>
              <a:ext uri="{FF2B5EF4-FFF2-40B4-BE49-F238E27FC236}">
                <a16:creationId xmlns:a16="http://schemas.microsoft.com/office/drawing/2014/main" id="{776D7753-B3AD-4128-8E65-2F49A5E716E2}"/>
              </a:ext>
            </a:extLst>
          </p:cNvPr>
          <p:cNvSpPr txBox="1"/>
          <p:nvPr/>
        </p:nvSpPr>
        <p:spPr>
          <a:xfrm>
            <a:off x="6515204" y="2694596"/>
            <a:ext cx="1539544"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grpSp>
        <p:nvGrpSpPr>
          <p:cNvPr id="7" name="组合 6">
            <a:extLst>
              <a:ext uri="{FF2B5EF4-FFF2-40B4-BE49-F238E27FC236}">
                <a16:creationId xmlns:a16="http://schemas.microsoft.com/office/drawing/2014/main" id="{A9098891-D819-44DC-8956-4F745A32313A}"/>
              </a:ext>
            </a:extLst>
          </p:cNvPr>
          <p:cNvGrpSpPr/>
          <p:nvPr/>
        </p:nvGrpSpPr>
        <p:grpSpPr>
          <a:xfrm>
            <a:off x="319089" y="3368755"/>
            <a:ext cx="1260202" cy="987875"/>
            <a:chOff x="425451" y="4281177"/>
            <a:chExt cx="1680269" cy="1317167"/>
          </a:xfrm>
        </p:grpSpPr>
        <p:cxnSp>
          <p:nvCxnSpPr>
            <p:cNvPr id="44" name="直接连接符 43">
              <a:extLst>
                <a:ext uri="{FF2B5EF4-FFF2-40B4-BE49-F238E27FC236}">
                  <a16:creationId xmlns:a16="http://schemas.microsoft.com/office/drawing/2014/main" id="{5BD0293B-B0ED-4825-A00E-57DEC98FE623}"/>
                </a:ext>
              </a:extLst>
            </p:cNvPr>
            <p:cNvCxnSpPr>
              <a:cxnSpLocks/>
              <a:endCxn id="40" idx="3"/>
            </p:cNvCxnSpPr>
            <p:nvPr/>
          </p:nvCxnSpPr>
          <p:spPr>
            <a:xfrm flipH="1">
              <a:off x="904858" y="4893722"/>
              <a:ext cx="711952" cy="39500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30B2CAB-273D-4868-B56C-45C84BF6A5B1}"/>
                </a:ext>
              </a:extLst>
            </p:cNvPr>
            <p:cNvCxnSpPr>
              <a:cxnSpLocks/>
              <a:endCxn id="40" idx="1"/>
            </p:cNvCxnSpPr>
            <p:nvPr/>
          </p:nvCxnSpPr>
          <p:spPr>
            <a:xfrm flipH="1" flipV="1">
              <a:off x="904858" y="4617730"/>
              <a:ext cx="709885" cy="24510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5" name="图片 84" descr="文本&#10;&#10;描述已自动生成">
              <a:extLst>
                <a:ext uri="{FF2B5EF4-FFF2-40B4-BE49-F238E27FC236}">
                  <a16:creationId xmlns:a16="http://schemas.microsoft.com/office/drawing/2014/main" id="{70E70716-9E8A-43F0-943D-21B08245D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325" y="4709561"/>
              <a:ext cx="490830" cy="460153"/>
            </a:xfrm>
            <a:prstGeom prst="rect">
              <a:avLst/>
            </a:prstGeom>
          </p:spPr>
        </p:pic>
        <p:pic>
          <p:nvPicPr>
            <p:cNvPr id="88" name="图形 10">
              <a:extLst>
                <a:ext uri="{FF2B5EF4-FFF2-40B4-BE49-F238E27FC236}">
                  <a16:creationId xmlns:a16="http://schemas.microsoft.com/office/drawing/2014/main" id="{9A735D0C-D582-4648-9C59-3465ACE371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990" y="4281177"/>
              <a:ext cx="536483" cy="518892"/>
            </a:xfrm>
            <a:prstGeom prst="rect">
              <a:avLst/>
            </a:prstGeom>
          </p:spPr>
        </p:pic>
        <p:sp>
          <p:nvSpPr>
            <p:cNvPr id="40" name="文本框 39">
              <a:extLst>
                <a:ext uri="{FF2B5EF4-FFF2-40B4-BE49-F238E27FC236}">
                  <a16:creationId xmlns:a16="http://schemas.microsoft.com/office/drawing/2014/main" id="{5BE75A74-4982-4F68-BD03-7BBCFFABCFF4}"/>
                </a:ext>
              </a:extLst>
            </p:cNvPr>
            <p:cNvSpPr txBox="1"/>
            <p:nvPr/>
          </p:nvSpPr>
          <p:spPr>
            <a:xfrm rot="5400000">
              <a:off x="569357" y="4753175"/>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06" name="íşlïḍè">
              <a:extLst>
                <a:ext uri="{FF2B5EF4-FFF2-40B4-BE49-F238E27FC236}">
                  <a16:creationId xmlns:a16="http://schemas.microsoft.com/office/drawing/2014/main" id="{680DB2F0-D92A-473C-A9A3-CF976EDDCCC4}"/>
                </a:ext>
              </a:extLst>
            </p:cNvPr>
            <p:cNvSpPr txBox="1"/>
            <p:nvPr/>
          </p:nvSpPr>
          <p:spPr>
            <a:xfrm>
              <a:off x="1109485" y="4405559"/>
              <a:ext cx="99623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grpSp>
          <p:nvGrpSpPr>
            <p:cNvPr id="16" name="组合 15">
              <a:extLst>
                <a:ext uri="{FF2B5EF4-FFF2-40B4-BE49-F238E27FC236}">
                  <a16:creationId xmlns:a16="http://schemas.microsoft.com/office/drawing/2014/main" id="{A24B23C3-6C91-43C0-B6B6-BD690C4000CB}"/>
                </a:ext>
              </a:extLst>
            </p:cNvPr>
            <p:cNvGrpSpPr/>
            <p:nvPr/>
          </p:nvGrpSpPr>
          <p:grpSpPr>
            <a:xfrm>
              <a:off x="425451" y="5068427"/>
              <a:ext cx="536483" cy="529917"/>
              <a:chOff x="392561" y="5068427"/>
              <a:chExt cx="536483" cy="529917"/>
            </a:xfrm>
          </p:grpSpPr>
          <p:pic>
            <p:nvPicPr>
              <p:cNvPr id="90" name="图形 10">
                <a:extLst>
                  <a:ext uri="{FF2B5EF4-FFF2-40B4-BE49-F238E27FC236}">
                    <a16:creationId xmlns:a16="http://schemas.microsoft.com/office/drawing/2014/main" id="{3DC93E46-6D3E-4D27-B799-D4F11E0E5C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92561" y="5079452"/>
                <a:ext cx="536483" cy="518892"/>
              </a:xfrm>
              <a:prstGeom prst="rect">
                <a:avLst/>
              </a:prstGeom>
            </p:spPr>
          </p:pic>
          <p:sp>
            <p:nvSpPr>
              <p:cNvPr id="111" name="文本框 110">
                <a:extLst>
                  <a:ext uri="{FF2B5EF4-FFF2-40B4-BE49-F238E27FC236}">
                    <a16:creationId xmlns:a16="http://schemas.microsoft.com/office/drawing/2014/main" id="{FEB65124-7631-4500-999C-F767E2F7254C}"/>
                  </a:ext>
                </a:extLst>
              </p:cNvPr>
              <p:cNvSpPr txBox="1"/>
              <p:nvPr/>
            </p:nvSpPr>
            <p:spPr>
              <a:xfrm>
                <a:off x="613774" y="5068427"/>
                <a:ext cx="282874" cy="400109"/>
              </a:xfrm>
              <a:prstGeom prst="rect">
                <a:avLst/>
              </a:prstGeom>
              <a:noFill/>
            </p:spPr>
            <p:txBody>
              <a:bodyPr wrap="square" rtlCol="0">
                <a:spAutoFit/>
              </a:bodyPr>
              <a:lstStyle/>
              <a:p>
                <a:pPr algn="ctr"/>
                <a:r>
                  <a:rPr lang="en-US" altLang="zh-CN" sz="1350" b="1" dirty="0">
                    <a:solidFill>
                      <a:schemeClr val="bg1"/>
                    </a:solidFill>
                  </a:rPr>
                  <a:t>E</a:t>
                </a:r>
                <a:endParaRPr lang="zh-CN" altLang="en-US" sz="1350" b="1" dirty="0">
                  <a:solidFill>
                    <a:schemeClr val="bg1"/>
                  </a:solidFill>
                </a:endParaRPr>
              </a:p>
            </p:txBody>
          </p:sp>
        </p:grpSp>
      </p:grpSp>
      <p:cxnSp>
        <p:nvCxnSpPr>
          <p:cNvPr id="122" name="直接连接符 121">
            <a:extLst>
              <a:ext uri="{FF2B5EF4-FFF2-40B4-BE49-F238E27FC236}">
                <a16:creationId xmlns:a16="http://schemas.microsoft.com/office/drawing/2014/main" id="{EEB06C55-C4A9-4727-B5A9-21DC9B56B665}"/>
              </a:ext>
            </a:extLst>
          </p:cNvPr>
          <p:cNvCxnSpPr>
            <a:cxnSpLocks/>
          </p:cNvCxnSpPr>
          <p:nvPr/>
        </p:nvCxnSpPr>
        <p:spPr>
          <a:xfrm flipH="1">
            <a:off x="8054747" y="4446661"/>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442CDAF-AE99-4C0A-B712-A7961567A3E7}"/>
              </a:ext>
            </a:extLst>
          </p:cNvPr>
          <p:cNvSpPr/>
          <p:nvPr/>
        </p:nvSpPr>
        <p:spPr>
          <a:xfrm>
            <a:off x="1111835" y="2016121"/>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3" name="íşlïḍè">
            <a:extLst>
              <a:ext uri="{FF2B5EF4-FFF2-40B4-BE49-F238E27FC236}">
                <a16:creationId xmlns:a16="http://schemas.microsoft.com/office/drawing/2014/main" id="{27240574-51DD-4A49-8BE1-A8537A1BCC35}"/>
              </a:ext>
            </a:extLst>
          </p:cNvPr>
          <p:cNvSpPr txBox="1"/>
          <p:nvPr/>
        </p:nvSpPr>
        <p:spPr>
          <a:xfrm>
            <a:off x="1349755" y="1975380"/>
            <a:ext cx="7565645" cy="278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当交换机的</a:t>
            </a:r>
            <a:r>
              <a:rPr lang="zh-CN" altLang="en-US" sz="1350" b="1" dirty="0">
                <a:solidFill>
                  <a:schemeClr val="accent1">
                    <a:lumMod val="75000"/>
                  </a:schemeClr>
                </a:solidFill>
                <a:latin typeface="Arial Narrow" panose="020B0606020202030204" pitchFamily="34" charset="0"/>
              </a:rPr>
              <a:t>接口连接的是</a:t>
            </a:r>
            <a:r>
              <a:rPr lang="zh-CN" altLang="en-US" sz="1350" b="1" dirty="0">
                <a:solidFill>
                  <a:srgbClr val="FF0000"/>
                </a:solidFill>
                <a:latin typeface="Arial Narrow" panose="020B0606020202030204" pitchFamily="34" charset="0"/>
              </a:rPr>
              <a:t>集线器</a:t>
            </a:r>
            <a:r>
              <a:rPr lang="zh-CN" altLang="en-US" sz="1350" b="1" dirty="0">
                <a:latin typeface="Arial Narrow" panose="020B0606020202030204" pitchFamily="34" charset="0"/>
              </a:rPr>
              <a:t>时，该接口就</a:t>
            </a:r>
            <a:r>
              <a:rPr lang="zh-CN" altLang="en-US" sz="1350" b="1" dirty="0">
                <a:solidFill>
                  <a:schemeClr val="accent1">
                    <a:lumMod val="75000"/>
                  </a:schemeClr>
                </a:solidFill>
                <a:latin typeface="Arial Narrow" panose="020B0606020202030204" pitchFamily="34" charset="0"/>
              </a:rPr>
              <a:t>只能使用</a:t>
            </a:r>
            <a:r>
              <a:rPr lang="en-US" altLang="zh-CN" sz="1350" b="1" dirty="0">
                <a:solidFill>
                  <a:schemeClr val="accent1">
                    <a:lumMod val="75000"/>
                  </a:schemeClr>
                </a:solidFill>
                <a:latin typeface="Arial Narrow" panose="020B0606020202030204" pitchFamily="34" charset="0"/>
              </a:rPr>
              <a:t>CSMA/CD</a:t>
            </a:r>
            <a:r>
              <a:rPr lang="zh-CN" altLang="en-US" sz="1350" b="1" dirty="0">
                <a:solidFill>
                  <a:schemeClr val="accent1">
                    <a:lumMod val="75000"/>
                  </a:schemeClr>
                </a:solidFill>
                <a:latin typeface="Arial Narrow" panose="020B0606020202030204" pitchFamily="34" charset="0"/>
              </a:rPr>
              <a:t>协议</a:t>
            </a:r>
            <a:r>
              <a:rPr lang="zh-CN" altLang="en-US" sz="1350" b="1" dirty="0">
                <a:latin typeface="Arial Narrow" panose="020B0606020202030204" pitchFamily="34" charset="0"/>
              </a:rPr>
              <a:t>并只能工作在</a:t>
            </a:r>
            <a:r>
              <a:rPr lang="zh-CN" altLang="en-US" sz="1350" b="1" dirty="0">
                <a:solidFill>
                  <a:schemeClr val="accent1">
                    <a:lumMod val="75000"/>
                  </a:schemeClr>
                </a:solidFill>
                <a:latin typeface="Arial Narrow" panose="020B0606020202030204" pitchFamily="34" charset="0"/>
              </a:rPr>
              <a:t>半双工方式</a:t>
            </a:r>
            <a:r>
              <a:rPr lang="zh-CN" altLang="en-US" sz="1350" b="1" dirty="0">
                <a:latin typeface="Arial Narrow" panose="020B0606020202030204" pitchFamily="34" charset="0"/>
              </a:rPr>
              <a:t>。</a:t>
            </a:r>
          </a:p>
        </p:txBody>
      </p:sp>
      <p:sp>
        <p:nvSpPr>
          <p:cNvPr id="104" name="矩形 103">
            <a:extLst>
              <a:ext uri="{FF2B5EF4-FFF2-40B4-BE49-F238E27FC236}">
                <a16:creationId xmlns:a16="http://schemas.microsoft.com/office/drawing/2014/main" id="{74D41F98-1068-443B-A0AA-AE6C1A30FB1D}"/>
              </a:ext>
            </a:extLst>
          </p:cNvPr>
          <p:cNvSpPr/>
          <p:nvPr/>
        </p:nvSpPr>
        <p:spPr>
          <a:xfrm>
            <a:off x="1111835" y="2393028"/>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5" name="íşlïḍè">
            <a:extLst>
              <a:ext uri="{FF2B5EF4-FFF2-40B4-BE49-F238E27FC236}">
                <a16:creationId xmlns:a16="http://schemas.microsoft.com/office/drawing/2014/main" id="{50859894-F77F-415B-B85F-FB9B15483820}"/>
              </a:ext>
            </a:extLst>
          </p:cNvPr>
          <p:cNvSpPr txBox="1"/>
          <p:nvPr/>
        </p:nvSpPr>
        <p:spPr>
          <a:xfrm>
            <a:off x="1349755" y="2352287"/>
            <a:ext cx="7565645" cy="278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现在的交换机和计算机中的网卡都能自动识别上述两种情况，并自动切换到相应的工作方式。</a:t>
            </a:r>
          </a:p>
        </p:txBody>
      </p:sp>
      <p:sp>
        <p:nvSpPr>
          <p:cNvPr id="118" name="平行四边形 117">
            <a:extLst>
              <a:ext uri="{FF2B5EF4-FFF2-40B4-BE49-F238E27FC236}">
                <a16:creationId xmlns:a16="http://schemas.microsoft.com/office/drawing/2014/main" id="{1132E626-DB07-1672-036F-5A2CC50B417B}"/>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12896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03"/>
                                        </p:tgtEl>
                                        <p:attrNameLst>
                                          <p:attrName>style.visibility</p:attrName>
                                        </p:attrNameLst>
                                      </p:cBhvr>
                                      <p:to>
                                        <p:strVal val="visible"/>
                                      </p:to>
                                    </p:set>
                                  </p:childTnLst>
                                </p:cTn>
                              </p:par>
                              <p:par>
                                <p:cTn id="14" presetID="32" presetClass="emph" presetSubtype="0" repeatCount="2000" fill="hold" nodeType="withEffect">
                                  <p:stCondLst>
                                    <p:cond delay="0"/>
                                  </p:stCondLst>
                                  <p:childTnLst>
                                    <p:animRot by="120000">
                                      <p:cBhvr>
                                        <p:cTn id="15" dur="100" fill="hold">
                                          <p:stCondLst>
                                            <p:cond delay="0"/>
                                          </p:stCondLst>
                                        </p:cTn>
                                        <p:tgtEl>
                                          <p:spTgt spid="7"/>
                                        </p:tgtEl>
                                        <p:attrNameLst>
                                          <p:attrName>r</p:attrName>
                                        </p:attrNameLst>
                                      </p:cBhvr>
                                    </p:animRot>
                                    <p:animRot by="-240000">
                                      <p:cBhvr>
                                        <p:cTn id="16" dur="200" fill="hold">
                                          <p:stCondLst>
                                            <p:cond delay="200"/>
                                          </p:stCondLst>
                                        </p:cTn>
                                        <p:tgtEl>
                                          <p:spTgt spid="7"/>
                                        </p:tgtEl>
                                        <p:attrNameLst>
                                          <p:attrName>r</p:attrName>
                                        </p:attrNameLst>
                                      </p:cBhvr>
                                    </p:animRot>
                                    <p:animRot by="240000">
                                      <p:cBhvr>
                                        <p:cTn id="17" dur="200" fill="hold">
                                          <p:stCondLst>
                                            <p:cond delay="400"/>
                                          </p:stCondLst>
                                        </p:cTn>
                                        <p:tgtEl>
                                          <p:spTgt spid="7"/>
                                        </p:tgtEl>
                                        <p:attrNameLst>
                                          <p:attrName>r</p:attrName>
                                        </p:attrNameLst>
                                      </p:cBhvr>
                                    </p:animRot>
                                    <p:animRot by="-240000">
                                      <p:cBhvr>
                                        <p:cTn id="18" dur="200" fill="hold">
                                          <p:stCondLst>
                                            <p:cond delay="600"/>
                                          </p:stCondLst>
                                        </p:cTn>
                                        <p:tgtEl>
                                          <p:spTgt spid="7"/>
                                        </p:tgtEl>
                                        <p:attrNameLst>
                                          <p:attrName>r</p:attrName>
                                        </p:attrNameLst>
                                      </p:cBhvr>
                                    </p:animRot>
                                    <p:animRot by="120000">
                                      <p:cBhvr>
                                        <p:cTn id="19" dur="200" fill="hold">
                                          <p:stCondLst>
                                            <p:cond delay="800"/>
                                          </p:stCondLst>
                                        </p:cTn>
                                        <p:tgtEl>
                                          <p:spTgt spid="7"/>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04"/>
                                        </p:tgtEl>
                                        <p:attrNameLst>
                                          <p:attrName>style.visibility</p:attrName>
                                        </p:attrNameLst>
                                      </p:cBhvr>
                                      <p:to>
                                        <p:strVal val="visible"/>
                                      </p:to>
                                    </p:set>
                                    <p:anim calcmode="lin" valueType="num">
                                      <p:cBhvr>
                                        <p:cTn id="24" dur="500" fill="hold"/>
                                        <p:tgtEl>
                                          <p:spTgt spid="104"/>
                                        </p:tgtEl>
                                        <p:attrNameLst>
                                          <p:attrName>ppt_w</p:attrName>
                                        </p:attrNameLst>
                                      </p:cBhvr>
                                      <p:tavLst>
                                        <p:tav tm="0">
                                          <p:val>
                                            <p:fltVal val="0"/>
                                          </p:val>
                                        </p:tav>
                                        <p:tav tm="100000">
                                          <p:val>
                                            <p:strVal val="#ppt_w"/>
                                          </p:val>
                                        </p:tav>
                                      </p:tavLst>
                                    </p:anim>
                                    <p:anim calcmode="lin" valueType="num">
                                      <p:cBhvr>
                                        <p:cTn id="25" dur="500" fill="hold"/>
                                        <p:tgtEl>
                                          <p:spTgt spid="104"/>
                                        </p:tgtEl>
                                        <p:attrNameLst>
                                          <p:attrName>ppt_h</p:attrName>
                                        </p:attrNameLst>
                                      </p:cBhvr>
                                      <p:tavLst>
                                        <p:tav tm="0">
                                          <p:val>
                                            <p:fltVal val="0"/>
                                          </p:val>
                                        </p:tav>
                                        <p:tav tm="100000">
                                          <p:val>
                                            <p:strVal val="#ppt_h"/>
                                          </p:val>
                                        </p:tav>
                                      </p:tavLst>
                                    </p:anim>
                                    <p:anim calcmode="lin" valueType="num">
                                      <p:cBhvr>
                                        <p:cTn id="26" dur="500" fill="hold"/>
                                        <p:tgtEl>
                                          <p:spTgt spid="104"/>
                                        </p:tgtEl>
                                        <p:attrNameLst>
                                          <p:attrName>style.rotation</p:attrName>
                                        </p:attrNameLst>
                                      </p:cBhvr>
                                      <p:tavLst>
                                        <p:tav tm="0">
                                          <p:val>
                                            <p:fltVal val="360"/>
                                          </p:val>
                                        </p:tav>
                                        <p:tav tm="100000">
                                          <p:val>
                                            <p:fltVal val="0"/>
                                          </p:val>
                                        </p:tav>
                                      </p:tavLst>
                                    </p:anim>
                                    <p:animEffect transition="in" filter="fade">
                                      <p:cBhvr>
                                        <p:cTn id="27" dur="500"/>
                                        <p:tgtEl>
                                          <p:spTgt spid="10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4" grpId="0" animBg="1"/>
      <p:bldP spid="105"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grpSp>
        <p:nvGrpSpPr>
          <p:cNvPr id="8" name="组合 7">
            <a:extLst>
              <a:ext uri="{FF2B5EF4-FFF2-40B4-BE49-F238E27FC236}">
                <a16:creationId xmlns:a16="http://schemas.microsoft.com/office/drawing/2014/main" id="{163B56A1-14E5-4E39-BAFD-2AC23C3B4517}"/>
              </a:ext>
            </a:extLst>
          </p:cNvPr>
          <p:cNvGrpSpPr/>
          <p:nvPr/>
        </p:nvGrpSpPr>
        <p:grpSpPr>
          <a:xfrm>
            <a:off x="319089" y="2694596"/>
            <a:ext cx="8518004" cy="2094378"/>
            <a:chOff x="425451" y="3592794"/>
            <a:chExt cx="11357339" cy="2792504"/>
          </a:xfrm>
        </p:grpSpPr>
        <p:sp>
          <p:nvSpPr>
            <p:cNvPr id="5" name="矩形 4">
              <a:extLst>
                <a:ext uri="{FF2B5EF4-FFF2-40B4-BE49-F238E27FC236}">
                  <a16:creationId xmlns:a16="http://schemas.microsoft.com/office/drawing/2014/main" id="{7B8978FE-1594-481A-895C-14BD84DE8A91}"/>
                </a:ext>
              </a:extLst>
            </p:cNvPr>
            <p:cNvSpPr/>
            <p:nvPr/>
          </p:nvSpPr>
          <p:spPr>
            <a:xfrm>
              <a:off x="2335333" y="3918704"/>
              <a:ext cx="2045888" cy="24665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823793EE-D768-407B-B399-27618C4822AD}"/>
                </a:ext>
              </a:extLst>
            </p:cNvPr>
            <p:cNvSpPr/>
            <p:nvPr/>
          </p:nvSpPr>
          <p:spPr>
            <a:xfrm>
              <a:off x="2335333"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60" name="矩形 59">
              <a:extLst>
                <a:ext uri="{FF2B5EF4-FFF2-40B4-BE49-F238E27FC236}">
                  <a16:creationId xmlns:a16="http://schemas.microsoft.com/office/drawing/2014/main" id="{5C40A978-9743-4316-BAEF-8011F93BE09A}"/>
                </a:ext>
              </a:extLst>
            </p:cNvPr>
            <p:cNvSpPr/>
            <p:nvPr/>
          </p:nvSpPr>
          <p:spPr>
            <a:xfrm>
              <a:off x="2335333"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61" name="矩形 60">
              <a:extLst>
                <a:ext uri="{FF2B5EF4-FFF2-40B4-BE49-F238E27FC236}">
                  <a16:creationId xmlns:a16="http://schemas.microsoft.com/office/drawing/2014/main" id="{3D7DCE5C-0F8D-4F5F-886C-5445F2889D89}"/>
                </a:ext>
              </a:extLst>
            </p:cNvPr>
            <p:cNvSpPr/>
            <p:nvPr/>
          </p:nvSpPr>
          <p:spPr>
            <a:xfrm>
              <a:off x="2335333"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2" name="矩形 61">
              <a:extLst>
                <a:ext uri="{FF2B5EF4-FFF2-40B4-BE49-F238E27FC236}">
                  <a16:creationId xmlns:a16="http://schemas.microsoft.com/office/drawing/2014/main" id="{4D68483B-3692-4A74-BFA0-D4CA56C6A3DF}"/>
                </a:ext>
              </a:extLst>
            </p:cNvPr>
            <p:cNvSpPr/>
            <p:nvPr/>
          </p:nvSpPr>
          <p:spPr>
            <a:xfrm>
              <a:off x="4098351"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3" name="矩形 62">
              <a:extLst>
                <a:ext uri="{FF2B5EF4-FFF2-40B4-BE49-F238E27FC236}">
                  <a16:creationId xmlns:a16="http://schemas.microsoft.com/office/drawing/2014/main" id="{E4D5BCA6-FB4B-47AB-974D-9B122F626AFE}"/>
                </a:ext>
              </a:extLst>
            </p:cNvPr>
            <p:cNvSpPr/>
            <p:nvPr/>
          </p:nvSpPr>
          <p:spPr>
            <a:xfrm>
              <a:off x="4098351"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4" name="矩形 63">
              <a:extLst>
                <a:ext uri="{FF2B5EF4-FFF2-40B4-BE49-F238E27FC236}">
                  <a16:creationId xmlns:a16="http://schemas.microsoft.com/office/drawing/2014/main" id="{1A53BF14-2ABE-435A-B602-786EE722F28D}"/>
                </a:ext>
              </a:extLst>
            </p:cNvPr>
            <p:cNvSpPr/>
            <p:nvPr/>
          </p:nvSpPr>
          <p:spPr>
            <a:xfrm>
              <a:off x="4098351"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12" name="直接连接符 11">
              <a:extLst>
                <a:ext uri="{FF2B5EF4-FFF2-40B4-BE49-F238E27FC236}">
                  <a16:creationId xmlns:a16="http://schemas.microsoft.com/office/drawing/2014/main" id="{DBFA0F3A-71F2-4CFF-9848-003D93744202}"/>
                </a:ext>
              </a:extLst>
            </p:cNvPr>
            <p:cNvCxnSpPr>
              <a:cxnSpLocks/>
              <a:stCxn id="6" idx="1"/>
            </p:cNvCxnSpPr>
            <p:nvPr/>
          </p:nvCxnSpPr>
          <p:spPr>
            <a:xfrm flipH="1">
              <a:off x="1806511" y="4375122"/>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3BC7B38-2CBC-4DF3-9610-16BEDF36A04D}"/>
                </a:ext>
              </a:extLst>
            </p:cNvPr>
            <p:cNvGrpSpPr/>
            <p:nvPr/>
          </p:nvGrpSpPr>
          <p:grpSpPr>
            <a:xfrm>
              <a:off x="1346499" y="3988565"/>
              <a:ext cx="536483" cy="537456"/>
              <a:chOff x="1294129" y="3886615"/>
              <a:chExt cx="536483" cy="537456"/>
            </a:xfrm>
          </p:grpSpPr>
          <p:pic>
            <p:nvPicPr>
              <p:cNvPr id="67" name="图形 10">
                <a:extLst>
                  <a:ext uri="{FF2B5EF4-FFF2-40B4-BE49-F238E27FC236}">
                    <a16:creationId xmlns:a16="http://schemas.microsoft.com/office/drawing/2014/main" id="{45F06463-8405-4563-A327-32BA2E1AED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 name="文本框 8">
                <a:extLst>
                  <a:ext uri="{FF2B5EF4-FFF2-40B4-BE49-F238E27FC236}">
                    <a16:creationId xmlns:a16="http://schemas.microsoft.com/office/drawing/2014/main" id="{31B65486-C583-4300-B19F-A75330BD5614}"/>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A</a:t>
                </a:r>
                <a:endParaRPr lang="zh-CN" altLang="en-US" sz="1350" b="1" dirty="0">
                  <a:solidFill>
                    <a:schemeClr val="bg1"/>
                  </a:solidFill>
                </a:endParaRPr>
              </a:p>
            </p:txBody>
          </p:sp>
        </p:grpSp>
        <p:cxnSp>
          <p:nvCxnSpPr>
            <p:cNvPr id="73" name="直接连接符 72">
              <a:extLst>
                <a:ext uri="{FF2B5EF4-FFF2-40B4-BE49-F238E27FC236}">
                  <a16:creationId xmlns:a16="http://schemas.microsoft.com/office/drawing/2014/main" id="{115D7DEF-E6F9-46D1-BC58-EF5571FC17A3}"/>
                </a:ext>
              </a:extLst>
            </p:cNvPr>
            <p:cNvCxnSpPr>
              <a:cxnSpLocks/>
            </p:cNvCxnSpPr>
            <p:nvPr/>
          </p:nvCxnSpPr>
          <p:spPr>
            <a:xfrm flipH="1">
              <a:off x="4381221" y="4356970"/>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FBE67127-FC0A-4B0D-82F5-7439870241B8}"/>
                </a:ext>
              </a:extLst>
            </p:cNvPr>
            <p:cNvGrpSpPr/>
            <p:nvPr/>
          </p:nvGrpSpPr>
          <p:grpSpPr>
            <a:xfrm>
              <a:off x="4887865" y="3995143"/>
              <a:ext cx="536483" cy="530878"/>
              <a:chOff x="1294129" y="3893193"/>
              <a:chExt cx="536483" cy="530878"/>
            </a:xfrm>
          </p:grpSpPr>
          <p:pic>
            <p:nvPicPr>
              <p:cNvPr id="75" name="图形 10">
                <a:extLst>
                  <a:ext uri="{FF2B5EF4-FFF2-40B4-BE49-F238E27FC236}">
                    <a16:creationId xmlns:a16="http://schemas.microsoft.com/office/drawing/2014/main" id="{C2B92D81-47FB-493F-811F-D1C9EAB26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6" name="文本框 75">
                <a:extLst>
                  <a:ext uri="{FF2B5EF4-FFF2-40B4-BE49-F238E27FC236}">
                    <a16:creationId xmlns:a16="http://schemas.microsoft.com/office/drawing/2014/main" id="{4442822F-FFA9-4D5F-A5B9-E192CDA19D6A}"/>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B</a:t>
                </a:r>
                <a:endParaRPr lang="zh-CN" altLang="en-US" sz="1350" b="1" dirty="0">
                  <a:solidFill>
                    <a:schemeClr val="bg1"/>
                  </a:solidFill>
                </a:endParaRPr>
              </a:p>
            </p:txBody>
          </p:sp>
        </p:grpSp>
        <p:cxnSp>
          <p:nvCxnSpPr>
            <p:cNvPr id="77" name="直接连接符 76">
              <a:extLst>
                <a:ext uri="{FF2B5EF4-FFF2-40B4-BE49-F238E27FC236}">
                  <a16:creationId xmlns:a16="http://schemas.microsoft.com/office/drawing/2014/main" id="{D5BE263A-D3ED-4FD3-8A96-0F9DD5E1AA52}"/>
                </a:ext>
              </a:extLst>
            </p:cNvPr>
            <p:cNvCxnSpPr>
              <a:cxnSpLocks/>
            </p:cNvCxnSpPr>
            <p:nvPr/>
          </p:nvCxnSpPr>
          <p:spPr>
            <a:xfrm flipH="1">
              <a:off x="4374128" y="5163725"/>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EA99009-D328-411E-A10D-5FA9ECDB9CA0}"/>
                </a:ext>
              </a:extLst>
            </p:cNvPr>
            <p:cNvGrpSpPr/>
            <p:nvPr/>
          </p:nvGrpSpPr>
          <p:grpSpPr>
            <a:xfrm>
              <a:off x="4880772" y="4813884"/>
              <a:ext cx="536483" cy="518892"/>
              <a:chOff x="1294129" y="3905179"/>
              <a:chExt cx="536483" cy="518892"/>
            </a:xfrm>
          </p:grpSpPr>
          <p:pic>
            <p:nvPicPr>
              <p:cNvPr id="79" name="图形 10">
                <a:extLst>
                  <a:ext uri="{FF2B5EF4-FFF2-40B4-BE49-F238E27FC236}">
                    <a16:creationId xmlns:a16="http://schemas.microsoft.com/office/drawing/2014/main" id="{1C0E463B-3EB1-486A-9E01-44D1FF6D89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0" name="文本框 79">
                <a:extLst>
                  <a:ext uri="{FF2B5EF4-FFF2-40B4-BE49-F238E27FC236}">
                    <a16:creationId xmlns:a16="http://schemas.microsoft.com/office/drawing/2014/main" id="{9A5553E3-E24C-43E5-AD1D-F04A9945A7DA}"/>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C</a:t>
                </a:r>
                <a:endParaRPr lang="zh-CN" altLang="en-US" sz="1350" b="1" dirty="0">
                  <a:solidFill>
                    <a:schemeClr val="bg1"/>
                  </a:solidFill>
                </a:endParaRPr>
              </a:p>
            </p:txBody>
          </p:sp>
        </p:grpSp>
        <p:cxnSp>
          <p:nvCxnSpPr>
            <p:cNvPr id="81" name="直接连接符 80">
              <a:extLst>
                <a:ext uri="{FF2B5EF4-FFF2-40B4-BE49-F238E27FC236}">
                  <a16:creationId xmlns:a16="http://schemas.microsoft.com/office/drawing/2014/main" id="{1DE18D0D-FA84-468C-88EC-0894FBE0A472}"/>
                </a:ext>
              </a:extLst>
            </p:cNvPr>
            <p:cNvCxnSpPr>
              <a:cxnSpLocks/>
            </p:cNvCxnSpPr>
            <p:nvPr/>
          </p:nvCxnSpPr>
          <p:spPr>
            <a:xfrm flipH="1">
              <a:off x="1799674" y="5935951"/>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39E8F369-ACAF-4BD0-9787-2A00718106C4}"/>
                </a:ext>
              </a:extLst>
            </p:cNvPr>
            <p:cNvGrpSpPr/>
            <p:nvPr/>
          </p:nvGrpSpPr>
          <p:grpSpPr>
            <a:xfrm>
              <a:off x="1339662" y="5549394"/>
              <a:ext cx="536483" cy="537456"/>
              <a:chOff x="1294129" y="3886615"/>
              <a:chExt cx="536483" cy="537456"/>
            </a:xfrm>
          </p:grpSpPr>
          <p:pic>
            <p:nvPicPr>
              <p:cNvPr id="83" name="图形 10">
                <a:extLst>
                  <a:ext uri="{FF2B5EF4-FFF2-40B4-BE49-F238E27FC236}">
                    <a16:creationId xmlns:a16="http://schemas.microsoft.com/office/drawing/2014/main" id="{2AED5D4D-D322-49AC-8726-DDFA261083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4" name="文本框 83">
                <a:extLst>
                  <a:ext uri="{FF2B5EF4-FFF2-40B4-BE49-F238E27FC236}">
                    <a16:creationId xmlns:a16="http://schemas.microsoft.com/office/drawing/2014/main" id="{D6E8AB40-1534-4F9B-A4B5-1E0C383C7042}"/>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D</a:t>
                </a:r>
                <a:endParaRPr lang="zh-CN" altLang="en-US" sz="1350" b="1" dirty="0">
                  <a:solidFill>
                    <a:schemeClr val="bg1"/>
                  </a:solidFill>
                </a:endParaRPr>
              </a:p>
            </p:txBody>
          </p:sp>
        </p:grpSp>
        <p:cxnSp>
          <p:nvCxnSpPr>
            <p:cNvPr id="86" name="直接连接符 85">
              <a:extLst>
                <a:ext uri="{FF2B5EF4-FFF2-40B4-BE49-F238E27FC236}">
                  <a16:creationId xmlns:a16="http://schemas.microsoft.com/office/drawing/2014/main" id="{A2853C4D-6C9A-499F-9DD6-045299199F56}"/>
                </a:ext>
              </a:extLst>
            </p:cNvPr>
            <p:cNvCxnSpPr>
              <a:cxnSpLocks/>
            </p:cNvCxnSpPr>
            <p:nvPr/>
          </p:nvCxnSpPr>
          <p:spPr>
            <a:xfrm flipH="1">
              <a:off x="1799674" y="5150133"/>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CE9ECE2D-481B-403C-8226-78E1015AAC29}"/>
                </a:ext>
              </a:extLst>
            </p:cNvPr>
            <p:cNvSpPr txBox="1"/>
            <p:nvPr/>
          </p:nvSpPr>
          <p:spPr>
            <a:xfrm>
              <a:off x="2335330" y="3592794"/>
              <a:ext cx="2052727"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矩形 49">
              <a:extLst>
                <a:ext uri="{FF2B5EF4-FFF2-40B4-BE49-F238E27FC236}">
                  <a16:creationId xmlns:a16="http://schemas.microsoft.com/office/drawing/2014/main" id="{39F943B1-A8B6-4240-9B16-2EF652DE17AB}"/>
                </a:ext>
              </a:extLst>
            </p:cNvPr>
            <p:cNvSpPr/>
            <p:nvPr/>
          </p:nvSpPr>
          <p:spPr>
            <a:xfrm>
              <a:off x="8693775" y="3918704"/>
              <a:ext cx="2045888" cy="24665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E91D1F6E-10CC-4E03-BFA6-4753D7E645C6}"/>
                </a:ext>
              </a:extLst>
            </p:cNvPr>
            <p:cNvSpPr/>
            <p:nvPr/>
          </p:nvSpPr>
          <p:spPr>
            <a:xfrm>
              <a:off x="8693775"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58" name="矩形 57">
              <a:extLst>
                <a:ext uri="{FF2B5EF4-FFF2-40B4-BE49-F238E27FC236}">
                  <a16:creationId xmlns:a16="http://schemas.microsoft.com/office/drawing/2014/main" id="{8659FEA0-5940-431E-9AE4-6ED0A939036F}"/>
                </a:ext>
              </a:extLst>
            </p:cNvPr>
            <p:cNvSpPr/>
            <p:nvPr/>
          </p:nvSpPr>
          <p:spPr>
            <a:xfrm>
              <a:off x="8693775"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59" name="矩形 58">
              <a:extLst>
                <a:ext uri="{FF2B5EF4-FFF2-40B4-BE49-F238E27FC236}">
                  <a16:creationId xmlns:a16="http://schemas.microsoft.com/office/drawing/2014/main" id="{D2CE76F7-91C6-4E7C-812D-8745F2663158}"/>
                </a:ext>
              </a:extLst>
            </p:cNvPr>
            <p:cNvSpPr/>
            <p:nvPr/>
          </p:nvSpPr>
          <p:spPr>
            <a:xfrm>
              <a:off x="8693775"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5" name="矩形 64">
              <a:extLst>
                <a:ext uri="{FF2B5EF4-FFF2-40B4-BE49-F238E27FC236}">
                  <a16:creationId xmlns:a16="http://schemas.microsoft.com/office/drawing/2014/main" id="{D1FC2637-75B0-41BB-B3A7-B04146DC8E1E}"/>
                </a:ext>
              </a:extLst>
            </p:cNvPr>
            <p:cNvSpPr/>
            <p:nvPr/>
          </p:nvSpPr>
          <p:spPr>
            <a:xfrm>
              <a:off x="10456793"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6" name="矩形 65">
              <a:extLst>
                <a:ext uri="{FF2B5EF4-FFF2-40B4-BE49-F238E27FC236}">
                  <a16:creationId xmlns:a16="http://schemas.microsoft.com/office/drawing/2014/main" id="{A64F2398-89C2-45BA-A493-D3052E2C8BF2}"/>
                </a:ext>
              </a:extLst>
            </p:cNvPr>
            <p:cNvSpPr/>
            <p:nvPr/>
          </p:nvSpPr>
          <p:spPr>
            <a:xfrm>
              <a:off x="10456793"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8" name="矩形 67">
              <a:extLst>
                <a:ext uri="{FF2B5EF4-FFF2-40B4-BE49-F238E27FC236}">
                  <a16:creationId xmlns:a16="http://schemas.microsoft.com/office/drawing/2014/main" id="{01171603-B5D8-418F-8CA4-AC646CD1CBFF}"/>
                </a:ext>
              </a:extLst>
            </p:cNvPr>
            <p:cNvSpPr/>
            <p:nvPr/>
          </p:nvSpPr>
          <p:spPr>
            <a:xfrm>
              <a:off x="10456793"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69" name="直接连接符 68">
              <a:extLst>
                <a:ext uri="{FF2B5EF4-FFF2-40B4-BE49-F238E27FC236}">
                  <a16:creationId xmlns:a16="http://schemas.microsoft.com/office/drawing/2014/main" id="{09C61A9B-67B1-414B-8956-F5364361FE6D}"/>
                </a:ext>
              </a:extLst>
            </p:cNvPr>
            <p:cNvCxnSpPr>
              <a:cxnSpLocks/>
              <a:stCxn id="51" idx="1"/>
            </p:cNvCxnSpPr>
            <p:nvPr/>
          </p:nvCxnSpPr>
          <p:spPr>
            <a:xfrm flipH="1">
              <a:off x="8164953" y="4375122"/>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49125E7-9CB8-4907-8446-D0623405D475}"/>
                </a:ext>
              </a:extLst>
            </p:cNvPr>
            <p:cNvGrpSpPr/>
            <p:nvPr/>
          </p:nvGrpSpPr>
          <p:grpSpPr>
            <a:xfrm>
              <a:off x="7704941" y="4001721"/>
              <a:ext cx="536483" cy="524300"/>
              <a:chOff x="1294129" y="3899771"/>
              <a:chExt cx="536483" cy="524300"/>
            </a:xfrm>
          </p:grpSpPr>
          <p:pic>
            <p:nvPicPr>
              <p:cNvPr id="71" name="图形 10">
                <a:extLst>
                  <a:ext uri="{FF2B5EF4-FFF2-40B4-BE49-F238E27FC236}">
                    <a16:creationId xmlns:a16="http://schemas.microsoft.com/office/drawing/2014/main" id="{6F9B41C5-B2BE-4DFE-B782-38D1C38CF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2" name="文本框 71">
                <a:extLst>
                  <a:ext uri="{FF2B5EF4-FFF2-40B4-BE49-F238E27FC236}">
                    <a16:creationId xmlns:a16="http://schemas.microsoft.com/office/drawing/2014/main" id="{E174E632-514B-40EC-BBC6-74BA6422CCDC}"/>
                  </a:ext>
                </a:extLst>
              </p:cNvPr>
              <p:cNvSpPr txBox="1"/>
              <p:nvPr/>
            </p:nvSpPr>
            <p:spPr>
              <a:xfrm>
                <a:off x="1513102" y="3899771"/>
                <a:ext cx="282874" cy="400109"/>
              </a:xfrm>
              <a:prstGeom prst="rect">
                <a:avLst/>
              </a:prstGeom>
              <a:noFill/>
            </p:spPr>
            <p:txBody>
              <a:bodyPr wrap="square" rtlCol="0">
                <a:spAutoFit/>
              </a:bodyPr>
              <a:lstStyle/>
              <a:p>
                <a:pPr algn="ctr"/>
                <a:r>
                  <a:rPr lang="en-US" altLang="zh-CN" sz="1350" b="1" dirty="0">
                    <a:solidFill>
                      <a:schemeClr val="bg1"/>
                    </a:solidFill>
                  </a:rPr>
                  <a:t>F</a:t>
                </a:r>
                <a:endParaRPr lang="zh-CN" altLang="en-US" sz="1350" b="1" dirty="0">
                  <a:solidFill>
                    <a:schemeClr val="bg1"/>
                  </a:solidFill>
                </a:endParaRPr>
              </a:p>
            </p:txBody>
          </p:sp>
        </p:grpSp>
        <p:cxnSp>
          <p:nvCxnSpPr>
            <p:cNvPr id="87" name="直接连接符 86">
              <a:extLst>
                <a:ext uri="{FF2B5EF4-FFF2-40B4-BE49-F238E27FC236}">
                  <a16:creationId xmlns:a16="http://schemas.microsoft.com/office/drawing/2014/main" id="{5DD2A7E9-FB59-4AA8-9E81-D236C207148B}"/>
                </a:ext>
              </a:extLst>
            </p:cNvPr>
            <p:cNvCxnSpPr>
              <a:cxnSpLocks/>
            </p:cNvCxnSpPr>
            <p:nvPr/>
          </p:nvCxnSpPr>
          <p:spPr>
            <a:xfrm flipH="1">
              <a:off x="10739663" y="4356970"/>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97EF925-C4D4-4606-B9AB-7351355175BC}"/>
                </a:ext>
              </a:extLst>
            </p:cNvPr>
            <p:cNvGrpSpPr/>
            <p:nvPr/>
          </p:nvGrpSpPr>
          <p:grpSpPr>
            <a:xfrm>
              <a:off x="11246307" y="3995143"/>
              <a:ext cx="536483" cy="530878"/>
              <a:chOff x="1294129" y="3893193"/>
              <a:chExt cx="536483" cy="530878"/>
            </a:xfrm>
          </p:grpSpPr>
          <p:pic>
            <p:nvPicPr>
              <p:cNvPr id="91" name="图形 10">
                <a:extLst>
                  <a:ext uri="{FF2B5EF4-FFF2-40B4-BE49-F238E27FC236}">
                    <a16:creationId xmlns:a16="http://schemas.microsoft.com/office/drawing/2014/main" id="{94A93396-3D04-4F43-8F90-0A8B1D8D56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2" name="文本框 91">
                <a:extLst>
                  <a:ext uri="{FF2B5EF4-FFF2-40B4-BE49-F238E27FC236}">
                    <a16:creationId xmlns:a16="http://schemas.microsoft.com/office/drawing/2014/main" id="{8844F2EE-F11D-4E1D-870F-D623613041CC}"/>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H</a:t>
                </a:r>
                <a:endParaRPr lang="zh-CN" altLang="en-US" sz="1350" b="1" dirty="0">
                  <a:solidFill>
                    <a:schemeClr val="bg1"/>
                  </a:solidFill>
                </a:endParaRPr>
              </a:p>
            </p:txBody>
          </p:sp>
        </p:grpSp>
        <p:cxnSp>
          <p:nvCxnSpPr>
            <p:cNvPr id="93" name="直接连接符 92">
              <a:extLst>
                <a:ext uri="{FF2B5EF4-FFF2-40B4-BE49-F238E27FC236}">
                  <a16:creationId xmlns:a16="http://schemas.microsoft.com/office/drawing/2014/main" id="{EE2C3CC0-EB90-4FB7-B696-463942A4E6E5}"/>
                </a:ext>
              </a:extLst>
            </p:cNvPr>
            <p:cNvCxnSpPr>
              <a:cxnSpLocks/>
            </p:cNvCxnSpPr>
            <p:nvPr/>
          </p:nvCxnSpPr>
          <p:spPr>
            <a:xfrm flipH="1">
              <a:off x="10732570" y="5163725"/>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DD0FBA59-EF3A-40B9-9177-579D9605168D}"/>
                </a:ext>
              </a:extLst>
            </p:cNvPr>
            <p:cNvGrpSpPr/>
            <p:nvPr/>
          </p:nvGrpSpPr>
          <p:grpSpPr>
            <a:xfrm>
              <a:off x="11239214" y="4813884"/>
              <a:ext cx="536483" cy="518892"/>
              <a:chOff x="1294129" y="3905179"/>
              <a:chExt cx="536483" cy="518892"/>
            </a:xfrm>
          </p:grpSpPr>
          <p:pic>
            <p:nvPicPr>
              <p:cNvPr id="95" name="图形 10">
                <a:extLst>
                  <a:ext uri="{FF2B5EF4-FFF2-40B4-BE49-F238E27FC236}">
                    <a16:creationId xmlns:a16="http://schemas.microsoft.com/office/drawing/2014/main" id="{427E0358-C44B-4B22-83E2-9B24B668E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6" name="文本框 95">
                <a:extLst>
                  <a:ext uri="{FF2B5EF4-FFF2-40B4-BE49-F238E27FC236}">
                    <a16:creationId xmlns:a16="http://schemas.microsoft.com/office/drawing/2014/main" id="{AA9F18FE-BB50-45F0-94CB-1AD9E6508A1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I</a:t>
                </a:r>
                <a:endParaRPr lang="zh-CN" altLang="en-US" sz="1350" b="1" dirty="0">
                  <a:solidFill>
                    <a:schemeClr val="bg1"/>
                  </a:solidFill>
                </a:endParaRPr>
              </a:p>
            </p:txBody>
          </p:sp>
        </p:grpSp>
        <p:cxnSp>
          <p:nvCxnSpPr>
            <p:cNvPr id="97" name="直接连接符 96">
              <a:extLst>
                <a:ext uri="{FF2B5EF4-FFF2-40B4-BE49-F238E27FC236}">
                  <a16:creationId xmlns:a16="http://schemas.microsoft.com/office/drawing/2014/main" id="{7C8153E2-CD24-4B3B-BDAA-AD8E8724FF23}"/>
                </a:ext>
              </a:extLst>
            </p:cNvPr>
            <p:cNvCxnSpPr>
              <a:cxnSpLocks/>
              <a:endCxn id="64" idx="3"/>
            </p:cNvCxnSpPr>
            <p:nvPr/>
          </p:nvCxnSpPr>
          <p:spPr>
            <a:xfrm flipH="1" flipV="1">
              <a:off x="4381224" y="5928881"/>
              <a:ext cx="4305714" cy="707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76602AB4-CBF5-4AA7-AD9D-A03071D39F75}"/>
                </a:ext>
              </a:extLst>
            </p:cNvPr>
            <p:cNvGrpSpPr/>
            <p:nvPr/>
          </p:nvGrpSpPr>
          <p:grpSpPr>
            <a:xfrm>
              <a:off x="11243869" y="5582769"/>
              <a:ext cx="536483" cy="518892"/>
              <a:chOff x="1294129" y="3753877"/>
              <a:chExt cx="536483" cy="518892"/>
            </a:xfrm>
          </p:grpSpPr>
          <p:pic>
            <p:nvPicPr>
              <p:cNvPr id="99" name="图形 10">
                <a:extLst>
                  <a:ext uri="{FF2B5EF4-FFF2-40B4-BE49-F238E27FC236}">
                    <a16:creationId xmlns:a16="http://schemas.microsoft.com/office/drawing/2014/main" id="{F638B41B-567A-43CA-BFFC-9EF2675272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753877"/>
                <a:ext cx="536483" cy="518892"/>
              </a:xfrm>
              <a:prstGeom prst="rect">
                <a:avLst/>
              </a:prstGeom>
            </p:spPr>
          </p:pic>
          <p:sp>
            <p:nvSpPr>
              <p:cNvPr id="100" name="文本框 99">
                <a:extLst>
                  <a:ext uri="{FF2B5EF4-FFF2-40B4-BE49-F238E27FC236}">
                    <a16:creationId xmlns:a16="http://schemas.microsoft.com/office/drawing/2014/main" id="{22E0AD4B-E407-4164-9872-B82EB9CA9F1E}"/>
                  </a:ext>
                </a:extLst>
              </p:cNvPr>
              <p:cNvSpPr txBox="1"/>
              <p:nvPr/>
            </p:nvSpPr>
            <p:spPr>
              <a:xfrm>
                <a:off x="1513102" y="3755050"/>
                <a:ext cx="282874" cy="400109"/>
              </a:xfrm>
              <a:prstGeom prst="rect">
                <a:avLst/>
              </a:prstGeom>
              <a:noFill/>
            </p:spPr>
            <p:txBody>
              <a:bodyPr wrap="square" rtlCol="0">
                <a:spAutoFit/>
              </a:bodyPr>
              <a:lstStyle/>
              <a:p>
                <a:pPr algn="ctr"/>
                <a:r>
                  <a:rPr lang="en-US" altLang="zh-CN" sz="1350" b="1" dirty="0">
                    <a:solidFill>
                      <a:schemeClr val="bg1"/>
                    </a:solidFill>
                  </a:rPr>
                  <a:t>J</a:t>
                </a:r>
                <a:endParaRPr lang="zh-CN" altLang="en-US" sz="1350" b="1" dirty="0">
                  <a:solidFill>
                    <a:schemeClr val="bg1"/>
                  </a:solidFill>
                </a:endParaRPr>
              </a:p>
            </p:txBody>
          </p:sp>
        </p:grpSp>
        <p:cxnSp>
          <p:nvCxnSpPr>
            <p:cNvPr id="101" name="直接连接符 100">
              <a:extLst>
                <a:ext uri="{FF2B5EF4-FFF2-40B4-BE49-F238E27FC236}">
                  <a16:creationId xmlns:a16="http://schemas.microsoft.com/office/drawing/2014/main" id="{4DECAC7D-103F-42BD-AFE3-8DB32557DD6D}"/>
                </a:ext>
              </a:extLst>
            </p:cNvPr>
            <p:cNvCxnSpPr>
              <a:cxnSpLocks/>
            </p:cNvCxnSpPr>
            <p:nvPr/>
          </p:nvCxnSpPr>
          <p:spPr>
            <a:xfrm flipH="1">
              <a:off x="8158116" y="5150133"/>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E6151C3C-E19A-4BA9-B3E0-CFCB7EF4E54E}"/>
                </a:ext>
              </a:extLst>
            </p:cNvPr>
            <p:cNvGrpSpPr/>
            <p:nvPr/>
          </p:nvGrpSpPr>
          <p:grpSpPr>
            <a:xfrm>
              <a:off x="7679434" y="4804668"/>
              <a:ext cx="536483" cy="518892"/>
              <a:chOff x="1294129" y="3905179"/>
              <a:chExt cx="536483" cy="518892"/>
            </a:xfrm>
          </p:grpSpPr>
          <p:pic>
            <p:nvPicPr>
              <p:cNvPr id="108" name="图形 10">
                <a:extLst>
                  <a:ext uri="{FF2B5EF4-FFF2-40B4-BE49-F238E27FC236}">
                    <a16:creationId xmlns:a16="http://schemas.microsoft.com/office/drawing/2014/main" id="{BF5E1129-8859-4B5E-8D37-AA8BCAA81C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109" name="文本框 108">
                <a:extLst>
                  <a:ext uri="{FF2B5EF4-FFF2-40B4-BE49-F238E27FC236}">
                    <a16:creationId xmlns:a16="http://schemas.microsoft.com/office/drawing/2014/main" id="{B36FCE05-728E-4875-BC7D-57FFCA8BCF9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G</a:t>
                </a:r>
                <a:endParaRPr lang="zh-CN" altLang="en-US" sz="1350" b="1" dirty="0">
                  <a:solidFill>
                    <a:schemeClr val="bg1"/>
                  </a:solidFill>
                </a:endParaRPr>
              </a:p>
            </p:txBody>
          </p:sp>
        </p:grpSp>
        <p:sp>
          <p:nvSpPr>
            <p:cNvPr id="110" name="íşlïḍè">
              <a:extLst>
                <a:ext uri="{FF2B5EF4-FFF2-40B4-BE49-F238E27FC236}">
                  <a16:creationId xmlns:a16="http://schemas.microsoft.com/office/drawing/2014/main" id="{776D7753-B3AD-4128-8E65-2F49A5E716E2}"/>
                </a:ext>
              </a:extLst>
            </p:cNvPr>
            <p:cNvSpPr txBox="1"/>
            <p:nvPr/>
          </p:nvSpPr>
          <p:spPr>
            <a:xfrm>
              <a:off x="8686938" y="3592794"/>
              <a:ext cx="205272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grpSp>
          <p:nvGrpSpPr>
            <p:cNvPr id="7" name="组合 6">
              <a:extLst>
                <a:ext uri="{FF2B5EF4-FFF2-40B4-BE49-F238E27FC236}">
                  <a16:creationId xmlns:a16="http://schemas.microsoft.com/office/drawing/2014/main" id="{A9098891-D819-44DC-8956-4F745A32313A}"/>
                </a:ext>
              </a:extLst>
            </p:cNvPr>
            <p:cNvGrpSpPr/>
            <p:nvPr/>
          </p:nvGrpSpPr>
          <p:grpSpPr>
            <a:xfrm>
              <a:off x="425451" y="4491673"/>
              <a:ext cx="1680269" cy="1317167"/>
              <a:chOff x="425451" y="4281177"/>
              <a:chExt cx="1680269" cy="1317167"/>
            </a:xfrm>
          </p:grpSpPr>
          <p:cxnSp>
            <p:nvCxnSpPr>
              <p:cNvPr id="44" name="直接连接符 43">
                <a:extLst>
                  <a:ext uri="{FF2B5EF4-FFF2-40B4-BE49-F238E27FC236}">
                    <a16:creationId xmlns:a16="http://schemas.microsoft.com/office/drawing/2014/main" id="{5BD0293B-B0ED-4825-A00E-57DEC98FE623}"/>
                  </a:ext>
                </a:extLst>
              </p:cNvPr>
              <p:cNvCxnSpPr>
                <a:cxnSpLocks/>
                <a:endCxn id="40" idx="3"/>
              </p:cNvCxnSpPr>
              <p:nvPr/>
            </p:nvCxnSpPr>
            <p:spPr>
              <a:xfrm flipH="1">
                <a:off x="904858" y="4893722"/>
                <a:ext cx="711952" cy="39500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30B2CAB-273D-4868-B56C-45C84BF6A5B1}"/>
                  </a:ext>
                </a:extLst>
              </p:cNvPr>
              <p:cNvCxnSpPr>
                <a:cxnSpLocks/>
                <a:endCxn id="40" idx="1"/>
              </p:cNvCxnSpPr>
              <p:nvPr/>
            </p:nvCxnSpPr>
            <p:spPr>
              <a:xfrm flipH="1" flipV="1">
                <a:off x="904858" y="4617730"/>
                <a:ext cx="709885" cy="24510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5" name="图片 84" descr="文本&#10;&#10;描述已自动生成">
                <a:extLst>
                  <a:ext uri="{FF2B5EF4-FFF2-40B4-BE49-F238E27FC236}">
                    <a16:creationId xmlns:a16="http://schemas.microsoft.com/office/drawing/2014/main" id="{70E70716-9E8A-43F0-943D-21B08245D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325" y="4709561"/>
                <a:ext cx="490830" cy="460153"/>
              </a:xfrm>
              <a:prstGeom prst="rect">
                <a:avLst/>
              </a:prstGeom>
            </p:spPr>
          </p:pic>
          <p:pic>
            <p:nvPicPr>
              <p:cNvPr id="88" name="图形 10">
                <a:extLst>
                  <a:ext uri="{FF2B5EF4-FFF2-40B4-BE49-F238E27FC236}">
                    <a16:creationId xmlns:a16="http://schemas.microsoft.com/office/drawing/2014/main" id="{9A735D0C-D582-4648-9C59-3465ACE371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990" y="4281177"/>
                <a:ext cx="536483" cy="518892"/>
              </a:xfrm>
              <a:prstGeom prst="rect">
                <a:avLst/>
              </a:prstGeom>
            </p:spPr>
          </p:pic>
          <p:sp>
            <p:nvSpPr>
              <p:cNvPr id="40" name="文本框 39">
                <a:extLst>
                  <a:ext uri="{FF2B5EF4-FFF2-40B4-BE49-F238E27FC236}">
                    <a16:creationId xmlns:a16="http://schemas.microsoft.com/office/drawing/2014/main" id="{5BE75A74-4982-4F68-BD03-7BBCFFABCFF4}"/>
                  </a:ext>
                </a:extLst>
              </p:cNvPr>
              <p:cNvSpPr txBox="1"/>
              <p:nvPr/>
            </p:nvSpPr>
            <p:spPr>
              <a:xfrm rot="5400000">
                <a:off x="569357" y="4753175"/>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06" name="íşlïḍè">
                <a:extLst>
                  <a:ext uri="{FF2B5EF4-FFF2-40B4-BE49-F238E27FC236}">
                    <a16:creationId xmlns:a16="http://schemas.microsoft.com/office/drawing/2014/main" id="{680DB2F0-D92A-473C-A9A3-CF976EDDCCC4}"/>
                  </a:ext>
                </a:extLst>
              </p:cNvPr>
              <p:cNvSpPr txBox="1"/>
              <p:nvPr/>
            </p:nvSpPr>
            <p:spPr>
              <a:xfrm>
                <a:off x="1109485" y="4405559"/>
                <a:ext cx="99623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grpSp>
            <p:nvGrpSpPr>
              <p:cNvPr id="16" name="组合 15">
                <a:extLst>
                  <a:ext uri="{FF2B5EF4-FFF2-40B4-BE49-F238E27FC236}">
                    <a16:creationId xmlns:a16="http://schemas.microsoft.com/office/drawing/2014/main" id="{A24B23C3-6C91-43C0-B6B6-BD690C4000CB}"/>
                  </a:ext>
                </a:extLst>
              </p:cNvPr>
              <p:cNvGrpSpPr/>
              <p:nvPr/>
            </p:nvGrpSpPr>
            <p:grpSpPr>
              <a:xfrm>
                <a:off x="425451" y="5068427"/>
                <a:ext cx="536483" cy="529917"/>
                <a:chOff x="392561" y="5068427"/>
                <a:chExt cx="536483" cy="529917"/>
              </a:xfrm>
            </p:grpSpPr>
            <p:pic>
              <p:nvPicPr>
                <p:cNvPr id="90" name="图形 10">
                  <a:extLst>
                    <a:ext uri="{FF2B5EF4-FFF2-40B4-BE49-F238E27FC236}">
                      <a16:creationId xmlns:a16="http://schemas.microsoft.com/office/drawing/2014/main" id="{3DC93E46-6D3E-4D27-B799-D4F11E0E5C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92561" y="5079452"/>
                  <a:ext cx="536483" cy="518892"/>
                </a:xfrm>
                <a:prstGeom prst="rect">
                  <a:avLst/>
                </a:prstGeom>
              </p:spPr>
            </p:pic>
            <p:sp>
              <p:nvSpPr>
                <p:cNvPr id="111" name="文本框 110">
                  <a:extLst>
                    <a:ext uri="{FF2B5EF4-FFF2-40B4-BE49-F238E27FC236}">
                      <a16:creationId xmlns:a16="http://schemas.microsoft.com/office/drawing/2014/main" id="{FEB65124-7631-4500-999C-F767E2F7254C}"/>
                    </a:ext>
                  </a:extLst>
                </p:cNvPr>
                <p:cNvSpPr txBox="1"/>
                <p:nvPr/>
              </p:nvSpPr>
              <p:spPr>
                <a:xfrm>
                  <a:off x="613774" y="5068427"/>
                  <a:ext cx="282874" cy="400109"/>
                </a:xfrm>
                <a:prstGeom prst="rect">
                  <a:avLst/>
                </a:prstGeom>
                <a:noFill/>
              </p:spPr>
              <p:txBody>
                <a:bodyPr wrap="square" rtlCol="0">
                  <a:spAutoFit/>
                </a:bodyPr>
                <a:lstStyle/>
                <a:p>
                  <a:pPr algn="ctr"/>
                  <a:r>
                    <a:rPr lang="en-US" altLang="zh-CN" sz="1350" b="1" dirty="0">
                      <a:solidFill>
                        <a:schemeClr val="bg1"/>
                      </a:solidFill>
                    </a:rPr>
                    <a:t>E</a:t>
                  </a:r>
                  <a:endParaRPr lang="zh-CN" altLang="en-US" sz="1350" b="1" dirty="0">
                    <a:solidFill>
                      <a:schemeClr val="bg1"/>
                    </a:solidFill>
                  </a:endParaRPr>
                </a:p>
              </p:txBody>
            </p:sp>
          </p:grpSp>
        </p:grpSp>
        <p:cxnSp>
          <p:nvCxnSpPr>
            <p:cNvPr id="122" name="直接连接符 121">
              <a:extLst>
                <a:ext uri="{FF2B5EF4-FFF2-40B4-BE49-F238E27FC236}">
                  <a16:creationId xmlns:a16="http://schemas.microsoft.com/office/drawing/2014/main" id="{EEB06C55-C4A9-4727-B5A9-21DC9B56B665}"/>
                </a:ext>
              </a:extLst>
            </p:cNvPr>
            <p:cNvCxnSpPr>
              <a:cxnSpLocks/>
            </p:cNvCxnSpPr>
            <p:nvPr/>
          </p:nvCxnSpPr>
          <p:spPr>
            <a:xfrm flipH="1">
              <a:off x="10739663" y="5928881"/>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04F0EA41-E89A-4B1F-A0D1-52B8E55FC1B5}"/>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íşlïḍè">
            <a:extLst>
              <a:ext uri="{FF2B5EF4-FFF2-40B4-BE49-F238E27FC236}">
                <a16:creationId xmlns:a16="http://schemas.microsoft.com/office/drawing/2014/main" id="{2BCC9595-ADAB-4839-A898-4024B258DC96}"/>
              </a:ext>
            </a:extLst>
          </p:cNvPr>
          <p:cNvSpPr txBox="1"/>
          <p:nvPr/>
        </p:nvSpPr>
        <p:spPr>
          <a:xfrm>
            <a:off x="1030396" y="960789"/>
            <a:ext cx="7885004" cy="477224"/>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交换机一般都具有多种速率的接口，例如</a:t>
            </a:r>
            <a:r>
              <a:rPr lang="en-US" altLang="zh-CN" sz="1350" b="1" dirty="0">
                <a:latin typeface="Arial Narrow" panose="020B0606020202030204" pitchFamily="34" charset="0"/>
              </a:rPr>
              <a:t>10Mb/s</a:t>
            </a:r>
            <a:r>
              <a:rPr lang="zh-CN" altLang="en-US" sz="1350" b="1" dirty="0">
                <a:latin typeface="Arial Narrow" panose="020B0606020202030204" pitchFamily="34" charset="0"/>
              </a:rPr>
              <a:t>、</a:t>
            </a:r>
            <a:r>
              <a:rPr lang="en-US" altLang="zh-CN" sz="1350" b="1" dirty="0">
                <a:latin typeface="Arial Narrow" panose="020B0606020202030204" pitchFamily="34" charset="0"/>
              </a:rPr>
              <a:t>100Mb/s</a:t>
            </a:r>
            <a:r>
              <a:rPr lang="zh-CN" altLang="en-US" sz="1350" b="1" dirty="0">
                <a:latin typeface="Arial Narrow" panose="020B0606020202030204" pitchFamily="34" charset="0"/>
              </a:rPr>
              <a:t>、</a:t>
            </a:r>
            <a:r>
              <a:rPr lang="en-US" altLang="zh-CN" sz="1350" b="1" dirty="0">
                <a:latin typeface="Arial Narrow" panose="020B0606020202030204" pitchFamily="34" charset="0"/>
              </a:rPr>
              <a:t>1Gb/s</a:t>
            </a:r>
            <a:r>
              <a:rPr lang="zh-CN" altLang="en-US" sz="1350" b="1" dirty="0">
                <a:latin typeface="Arial Narrow" panose="020B0606020202030204" pitchFamily="34" charset="0"/>
              </a:rPr>
              <a:t>甚至</a:t>
            </a:r>
            <a:r>
              <a:rPr lang="en-US" altLang="zh-CN" sz="1350" b="1" dirty="0">
                <a:latin typeface="Arial Narrow" panose="020B0606020202030204" pitchFamily="34" charset="0"/>
              </a:rPr>
              <a:t>10Gb/s</a:t>
            </a:r>
            <a:r>
              <a:rPr lang="zh-CN" altLang="en-US" sz="1350" b="1" dirty="0">
                <a:latin typeface="Arial Narrow" panose="020B0606020202030204" pitchFamily="34" charset="0"/>
              </a:rPr>
              <a:t>的接口，大部分接口支持多速率自适应。</a:t>
            </a:r>
          </a:p>
        </p:txBody>
      </p:sp>
      <p:sp>
        <p:nvSpPr>
          <p:cNvPr id="102" name="平行四边形 101">
            <a:extLst>
              <a:ext uri="{FF2B5EF4-FFF2-40B4-BE49-F238E27FC236}">
                <a16:creationId xmlns:a16="http://schemas.microsoft.com/office/drawing/2014/main" id="{3DE42262-C146-45A6-E828-FD01BF9B71CE}"/>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6465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 calcmode="lin" valueType="num">
                                      <p:cBhvr>
                                        <p:cTn id="9" dur="500" fill="hold"/>
                                        <p:tgtEl>
                                          <p:spTgt spid="118"/>
                                        </p:tgtEl>
                                        <p:attrNameLst>
                                          <p:attrName>style.rotation</p:attrName>
                                        </p:attrNameLst>
                                      </p:cBhvr>
                                      <p:tavLst>
                                        <p:tav tm="0">
                                          <p:val>
                                            <p:fltVal val="360"/>
                                          </p:val>
                                        </p:tav>
                                        <p:tav tm="100000">
                                          <p:val>
                                            <p:fltVal val="0"/>
                                          </p:val>
                                        </p:tav>
                                      </p:tavLst>
                                    </p:anim>
                                    <p:animEffect transition="in" filter="fade">
                                      <p:cBhvr>
                                        <p:cTn id="10" dur="500"/>
                                        <p:tgtEl>
                                          <p:spTgt spid="11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0"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íşlïḍè">
            <a:extLst>
              <a:ext uri="{FF2B5EF4-FFF2-40B4-BE49-F238E27FC236}">
                <a16:creationId xmlns:a16="http://schemas.microsoft.com/office/drawing/2014/main" id="{1427AB8B-CBC2-4FCC-80E6-8A3342F0C54C}"/>
              </a:ext>
            </a:extLst>
          </p:cNvPr>
          <p:cNvSpPr txBox="1"/>
          <p:nvPr/>
        </p:nvSpPr>
        <p:spPr>
          <a:xfrm>
            <a:off x="1746372" y="3525059"/>
            <a:ext cx="1544671"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r>
              <a:rPr lang="zh-CN" altLang="en-US" sz="1350" b="1" dirty="0">
                <a:latin typeface="Arial Narrow" panose="020B0606020202030204" pitchFamily="34" charset="0"/>
              </a:rPr>
              <a:t>的操作</a:t>
            </a:r>
          </a:p>
        </p:txBody>
      </p:sp>
      <p:sp>
        <p:nvSpPr>
          <p:cNvPr id="112" name="íşlïḍè">
            <a:extLst>
              <a:ext uri="{FF2B5EF4-FFF2-40B4-BE49-F238E27FC236}">
                <a16:creationId xmlns:a16="http://schemas.microsoft.com/office/drawing/2014/main" id="{5AC25805-EC9B-4286-AA3D-3B30E5C81668}"/>
              </a:ext>
            </a:extLst>
          </p:cNvPr>
          <p:cNvSpPr txBox="1"/>
          <p:nvPr/>
        </p:nvSpPr>
        <p:spPr>
          <a:xfrm>
            <a:off x="6520332" y="3535223"/>
            <a:ext cx="1529096"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r>
              <a:rPr lang="zh-CN" altLang="en-US" sz="1350" b="1" dirty="0">
                <a:latin typeface="Arial Narrow" panose="020B0606020202030204" pitchFamily="34" charset="0"/>
              </a:rPr>
              <a:t>的操作</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grpSp>
        <p:nvGrpSpPr>
          <p:cNvPr id="8" name="组合 7">
            <a:extLst>
              <a:ext uri="{FF2B5EF4-FFF2-40B4-BE49-F238E27FC236}">
                <a16:creationId xmlns:a16="http://schemas.microsoft.com/office/drawing/2014/main" id="{163B56A1-14E5-4E39-BAFD-2AC23C3B4517}"/>
              </a:ext>
            </a:extLst>
          </p:cNvPr>
          <p:cNvGrpSpPr/>
          <p:nvPr/>
        </p:nvGrpSpPr>
        <p:grpSpPr>
          <a:xfrm>
            <a:off x="319089" y="1273662"/>
            <a:ext cx="8518004" cy="2094378"/>
            <a:chOff x="425451" y="3592794"/>
            <a:chExt cx="11357339" cy="2792504"/>
          </a:xfrm>
        </p:grpSpPr>
        <p:sp>
          <p:nvSpPr>
            <p:cNvPr id="5" name="矩形 4">
              <a:extLst>
                <a:ext uri="{FF2B5EF4-FFF2-40B4-BE49-F238E27FC236}">
                  <a16:creationId xmlns:a16="http://schemas.microsoft.com/office/drawing/2014/main" id="{7B8978FE-1594-481A-895C-14BD84DE8A91}"/>
                </a:ext>
              </a:extLst>
            </p:cNvPr>
            <p:cNvSpPr/>
            <p:nvPr/>
          </p:nvSpPr>
          <p:spPr>
            <a:xfrm>
              <a:off x="2335333" y="3918704"/>
              <a:ext cx="2045888" cy="24665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823793EE-D768-407B-B399-27618C4822AD}"/>
                </a:ext>
              </a:extLst>
            </p:cNvPr>
            <p:cNvSpPr/>
            <p:nvPr/>
          </p:nvSpPr>
          <p:spPr>
            <a:xfrm>
              <a:off x="2335333"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60" name="矩形 59">
              <a:extLst>
                <a:ext uri="{FF2B5EF4-FFF2-40B4-BE49-F238E27FC236}">
                  <a16:creationId xmlns:a16="http://schemas.microsoft.com/office/drawing/2014/main" id="{5C40A978-9743-4316-BAEF-8011F93BE09A}"/>
                </a:ext>
              </a:extLst>
            </p:cNvPr>
            <p:cNvSpPr/>
            <p:nvPr/>
          </p:nvSpPr>
          <p:spPr>
            <a:xfrm>
              <a:off x="2335333"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61" name="矩形 60">
              <a:extLst>
                <a:ext uri="{FF2B5EF4-FFF2-40B4-BE49-F238E27FC236}">
                  <a16:creationId xmlns:a16="http://schemas.microsoft.com/office/drawing/2014/main" id="{3D7DCE5C-0F8D-4F5F-886C-5445F2889D89}"/>
                </a:ext>
              </a:extLst>
            </p:cNvPr>
            <p:cNvSpPr/>
            <p:nvPr/>
          </p:nvSpPr>
          <p:spPr>
            <a:xfrm>
              <a:off x="2335333"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2" name="矩形 61">
              <a:extLst>
                <a:ext uri="{FF2B5EF4-FFF2-40B4-BE49-F238E27FC236}">
                  <a16:creationId xmlns:a16="http://schemas.microsoft.com/office/drawing/2014/main" id="{4D68483B-3692-4A74-BFA0-D4CA56C6A3DF}"/>
                </a:ext>
              </a:extLst>
            </p:cNvPr>
            <p:cNvSpPr/>
            <p:nvPr/>
          </p:nvSpPr>
          <p:spPr>
            <a:xfrm>
              <a:off x="4098351"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3" name="矩形 62">
              <a:extLst>
                <a:ext uri="{FF2B5EF4-FFF2-40B4-BE49-F238E27FC236}">
                  <a16:creationId xmlns:a16="http://schemas.microsoft.com/office/drawing/2014/main" id="{E4D5BCA6-FB4B-47AB-974D-9B122F626AFE}"/>
                </a:ext>
              </a:extLst>
            </p:cNvPr>
            <p:cNvSpPr/>
            <p:nvPr/>
          </p:nvSpPr>
          <p:spPr>
            <a:xfrm>
              <a:off x="4098351"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4" name="矩形 63">
              <a:extLst>
                <a:ext uri="{FF2B5EF4-FFF2-40B4-BE49-F238E27FC236}">
                  <a16:creationId xmlns:a16="http://schemas.microsoft.com/office/drawing/2014/main" id="{1A53BF14-2ABE-435A-B602-786EE722F28D}"/>
                </a:ext>
              </a:extLst>
            </p:cNvPr>
            <p:cNvSpPr/>
            <p:nvPr/>
          </p:nvSpPr>
          <p:spPr>
            <a:xfrm>
              <a:off x="4098351"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12" name="直接连接符 11">
              <a:extLst>
                <a:ext uri="{FF2B5EF4-FFF2-40B4-BE49-F238E27FC236}">
                  <a16:creationId xmlns:a16="http://schemas.microsoft.com/office/drawing/2014/main" id="{DBFA0F3A-71F2-4CFF-9848-003D93744202}"/>
                </a:ext>
              </a:extLst>
            </p:cNvPr>
            <p:cNvCxnSpPr>
              <a:cxnSpLocks/>
              <a:stCxn id="6" idx="1"/>
            </p:cNvCxnSpPr>
            <p:nvPr/>
          </p:nvCxnSpPr>
          <p:spPr>
            <a:xfrm flipH="1">
              <a:off x="1806511" y="4375122"/>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3BC7B38-2CBC-4DF3-9610-16BEDF36A04D}"/>
                </a:ext>
              </a:extLst>
            </p:cNvPr>
            <p:cNvGrpSpPr/>
            <p:nvPr/>
          </p:nvGrpSpPr>
          <p:grpSpPr>
            <a:xfrm>
              <a:off x="1346499" y="3988565"/>
              <a:ext cx="536483" cy="537456"/>
              <a:chOff x="1294129" y="3886615"/>
              <a:chExt cx="536483" cy="537456"/>
            </a:xfrm>
          </p:grpSpPr>
          <p:pic>
            <p:nvPicPr>
              <p:cNvPr id="67" name="图形 10">
                <a:extLst>
                  <a:ext uri="{FF2B5EF4-FFF2-40B4-BE49-F238E27FC236}">
                    <a16:creationId xmlns:a16="http://schemas.microsoft.com/office/drawing/2014/main" id="{45F06463-8405-4563-A327-32BA2E1AED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 name="文本框 8">
                <a:extLst>
                  <a:ext uri="{FF2B5EF4-FFF2-40B4-BE49-F238E27FC236}">
                    <a16:creationId xmlns:a16="http://schemas.microsoft.com/office/drawing/2014/main" id="{31B65486-C583-4300-B19F-A75330BD5614}"/>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A</a:t>
                </a:r>
                <a:endParaRPr lang="zh-CN" altLang="en-US" sz="1350" b="1" dirty="0">
                  <a:solidFill>
                    <a:schemeClr val="bg1"/>
                  </a:solidFill>
                </a:endParaRPr>
              </a:p>
            </p:txBody>
          </p:sp>
        </p:grpSp>
        <p:cxnSp>
          <p:nvCxnSpPr>
            <p:cNvPr id="73" name="直接连接符 72">
              <a:extLst>
                <a:ext uri="{FF2B5EF4-FFF2-40B4-BE49-F238E27FC236}">
                  <a16:creationId xmlns:a16="http://schemas.microsoft.com/office/drawing/2014/main" id="{115D7DEF-E6F9-46D1-BC58-EF5571FC17A3}"/>
                </a:ext>
              </a:extLst>
            </p:cNvPr>
            <p:cNvCxnSpPr>
              <a:cxnSpLocks/>
            </p:cNvCxnSpPr>
            <p:nvPr/>
          </p:nvCxnSpPr>
          <p:spPr>
            <a:xfrm flipH="1">
              <a:off x="4381221" y="4356970"/>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FBE67127-FC0A-4B0D-82F5-7439870241B8}"/>
                </a:ext>
              </a:extLst>
            </p:cNvPr>
            <p:cNvGrpSpPr/>
            <p:nvPr/>
          </p:nvGrpSpPr>
          <p:grpSpPr>
            <a:xfrm>
              <a:off x="4887865" y="3995143"/>
              <a:ext cx="536483" cy="530878"/>
              <a:chOff x="1294129" y="3893193"/>
              <a:chExt cx="536483" cy="530878"/>
            </a:xfrm>
          </p:grpSpPr>
          <p:pic>
            <p:nvPicPr>
              <p:cNvPr id="75" name="图形 10">
                <a:extLst>
                  <a:ext uri="{FF2B5EF4-FFF2-40B4-BE49-F238E27FC236}">
                    <a16:creationId xmlns:a16="http://schemas.microsoft.com/office/drawing/2014/main" id="{C2B92D81-47FB-493F-811F-D1C9EAB26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6" name="文本框 75">
                <a:extLst>
                  <a:ext uri="{FF2B5EF4-FFF2-40B4-BE49-F238E27FC236}">
                    <a16:creationId xmlns:a16="http://schemas.microsoft.com/office/drawing/2014/main" id="{4442822F-FFA9-4D5F-A5B9-E192CDA19D6A}"/>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B</a:t>
                </a:r>
                <a:endParaRPr lang="zh-CN" altLang="en-US" sz="1350" b="1" dirty="0">
                  <a:solidFill>
                    <a:schemeClr val="bg1"/>
                  </a:solidFill>
                </a:endParaRPr>
              </a:p>
            </p:txBody>
          </p:sp>
        </p:grpSp>
        <p:cxnSp>
          <p:nvCxnSpPr>
            <p:cNvPr id="77" name="直接连接符 76">
              <a:extLst>
                <a:ext uri="{FF2B5EF4-FFF2-40B4-BE49-F238E27FC236}">
                  <a16:creationId xmlns:a16="http://schemas.microsoft.com/office/drawing/2014/main" id="{D5BE263A-D3ED-4FD3-8A96-0F9DD5E1AA52}"/>
                </a:ext>
              </a:extLst>
            </p:cNvPr>
            <p:cNvCxnSpPr>
              <a:cxnSpLocks/>
            </p:cNvCxnSpPr>
            <p:nvPr/>
          </p:nvCxnSpPr>
          <p:spPr>
            <a:xfrm flipH="1">
              <a:off x="4374128" y="5163725"/>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EA99009-D328-411E-A10D-5FA9ECDB9CA0}"/>
                </a:ext>
              </a:extLst>
            </p:cNvPr>
            <p:cNvGrpSpPr/>
            <p:nvPr/>
          </p:nvGrpSpPr>
          <p:grpSpPr>
            <a:xfrm>
              <a:off x="4880772" y="4813884"/>
              <a:ext cx="536483" cy="518892"/>
              <a:chOff x="1294129" y="3905179"/>
              <a:chExt cx="536483" cy="518892"/>
            </a:xfrm>
          </p:grpSpPr>
          <p:pic>
            <p:nvPicPr>
              <p:cNvPr id="79" name="图形 10">
                <a:extLst>
                  <a:ext uri="{FF2B5EF4-FFF2-40B4-BE49-F238E27FC236}">
                    <a16:creationId xmlns:a16="http://schemas.microsoft.com/office/drawing/2014/main" id="{1C0E463B-3EB1-486A-9E01-44D1FF6D89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0" name="文本框 79">
                <a:extLst>
                  <a:ext uri="{FF2B5EF4-FFF2-40B4-BE49-F238E27FC236}">
                    <a16:creationId xmlns:a16="http://schemas.microsoft.com/office/drawing/2014/main" id="{9A5553E3-E24C-43E5-AD1D-F04A9945A7DA}"/>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C</a:t>
                </a:r>
                <a:endParaRPr lang="zh-CN" altLang="en-US" sz="1350" b="1" dirty="0">
                  <a:solidFill>
                    <a:schemeClr val="bg1"/>
                  </a:solidFill>
                </a:endParaRPr>
              </a:p>
            </p:txBody>
          </p:sp>
        </p:grpSp>
        <p:cxnSp>
          <p:nvCxnSpPr>
            <p:cNvPr id="81" name="直接连接符 80">
              <a:extLst>
                <a:ext uri="{FF2B5EF4-FFF2-40B4-BE49-F238E27FC236}">
                  <a16:creationId xmlns:a16="http://schemas.microsoft.com/office/drawing/2014/main" id="{1DE18D0D-FA84-468C-88EC-0894FBE0A472}"/>
                </a:ext>
              </a:extLst>
            </p:cNvPr>
            <p:cNvCxnSpPr>
              <a:cxnSpLocks/>
            </p:cNvCxnSpPr>
            <p:nvPr/>
          </p:nvCxnSpPr>
          <p:spPr>
            <a:xfrm flipH="1">
              <a:off x="1799674" y="5935951"/>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39E8F369-ACAF-4BD0-9787-2A00718106C4}"/>
                </a:ext>
              </a:extLst>
            </p:cNvPr>
            <p:cNvGrpSpPr/>
            <p:nvPr/>
          </p:nvGrpSpPr>
          <p:grpSpPr>
            <a:xfrm>
              <a:off x="1339662" y="5549394"/>
              <a:ext cx="536483" cy="537456"/>
              <a:chOff x="1294129" y="3886615"/>
              <a:chExt cx="536483" cy="537456"/>
            </a:xfrm>
          </p:grpSpPr>
          <p:pic>
            <p:nvPicPr>
              <p:cNvPr id="83" name="图形 10">
                <a:extLst>
                  <a:ext uri="{FF2B5EF4-FFF2-40B4-BE49-F238E27FC236}">
                    <a16:creationId xmlns:a16="http://schemas.microsoft.com/office/drawing/2014/main" id="{2AED5D4D-D322-49AC-8726-DDFA261083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4" name="文本框 83">
                <a:extLst>
                  <a:ext uri="{FF2B5EF4-FFF2-40B4-BE49-F238E27FC236}">
                    <a16:creationId xmlns:a16="http://schemas.microsoft.com/office/drawing/2014/main" id="{D6E8AB40-1534-4F9B-A4B5-1E0C383C7042}"/>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D</a:t>
                </a:r>
                <a:endParaRPr lang="zh-CN" altLang="en-US" sz="1350" b="1" dirty="0">
                  <a:solidFill>
                    <a:schemeClr val="bg1"/>
                  </a:solidFill>
                </a:endParaRPr>
              </a:p>
            </p:txBody>
          </p:sp>
        </p:grpSp>
        <p:cxnSp>
          <p:nvCxnSpPr>
            <p:cNvPr id="86" name="直接连接符 85">
              <a:extLst>
                <a:ext uri="{FF2B5EF4-FFF2-40B4-BE49-F238E27FC236}">
                  <a16:creationId xmlns:a16="http://schemas.microsoft.com/office/drawing/2014/main" id="{A2853C4D-6C9A-499F-9DD6-045299199F56}"/>
                </a:ext>
              </a:extLst>
            </p:cNvPr>
            <p:cNvCxnSpPr>
              <a:cxnSpLocks/>
            </p:cNvCxnSpPr>
            <p:nvPr/>
          </p:nvCxnSpPr>
          <p:spPr>
            <a:xfrm flipH="1">
              <a:off x="1799674" y="5150133"/>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CE9ECE2D-481B-403C-8226-78E1015AAC29}"/>
                </a:ext>
              </a:extLst>
            </p:cNvPr>
            <p:cNvSpPr txBox="1"/>
            <p:nvPr/>
          </p:nvSpPr>
          <p:spPr>
            <a:xfrm>
              <a:off x="2335330" y="3592794"/>
              <a:ext cx="2052727"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矩形 49">
              <a:extLst>
                <a:ext uri="{FF2B5EF4-FFF2-40B4-BE49-F238E27FC236}">
                  <a16:creationId xmlns:a16="http://schemas.microsoft.com/office/drawing/2014/main" id="{39F943B1-A8B6-4240-9B16-2EF652DE17AB}"/>
                </a:ext>
              </a:extLst>
            </p:cNvPr>
            <p:cNvSpPr/>
            <p:nvPr/>
          </p:nvSpPr>
          <p:spPr>
            <a:xfrm>
              <a:off x="8693775" y="3918704"/>
              <a:ext cx="2045888" cy="24665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E91D1F6E-10CC-4E03-BFA6-4753D7E645C6}"/>
                </a:ext>
              </a:extLst>
            </p:cNvPr>
            <p:cNvSpPr/>
            <p:nvPr/>
          </p:nvSpPr>
          <p:spPr>
            <a:xfrm>
              <a:off x="8693775"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58" name="矩形 57">
              <a:extLst>
                <a:ext uri="{FF2B5EF4-FFF2-40B4-BE49-F238E27FC236}">
                  <a16:creationId xmlns:a16="http://schemas.microsoft.com/office/drawing/2014/main" id="{8659FEA0-5940-431E-9AE4-6ED0A939036F}"/>
                </a:ext>
              </a:extLst>
            </p:cNvPr>
            <p:cNvSpPr/>
            <p:nvPr/>
          </p:nvSpPr>
          <p:spPr>
            <a:xfrm>
              <a:off x="8693775"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59" name="矩形 58">
              <a:extLst>
                <a:ext uri="{FF2B5EF4-FFF2-40B4-BE49-F238E27FC236}">
                  <a16:creationId xmlns:a16="http://schemas.microsoft.com/office/drawing/2014/main" id="{D2CE76F7-91C6-4E7C-812D-8745F2663158}"/>
                </a:ext>
              </a:extLst>
            </p:cNvPr>
            <p:cNvSpPr/>
            <p:nvPr/>
          </p:nvSpPr>
          <p:spPr>
            <a:xfrm>
              <a:off x="8693775"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5" name="矩形 64">
              <a:extLst>
                <a:ext uri="{FF2B5EF4-FFF2-40B4-BE49-F238E27FC236}">
                  <a16:creationId xmlns:a16="http://schemas.microsoft.com/office/drawing/2014/main" id="{D1FC2637-75B0-41BB-B3A7-B04146DC8E1E}"/>
                </a:ext>
              </a:extLst>
            </p:cNvPr>
            <p:cNvSpPr/>
            <p:nvPr/>
          </p:nvSpPr>
          <p:spPr>
            <a:xfrm>
              <a:off x="10456793" y="423368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6" name="矩形 65">
              <a:extLst>
                <a:ext uri="{FF2B5EF4-FFF2-40B4-BE49-F238E27FC236}">
                  <a16:creationId xmlns:a16="http://schemas.microsoft.com/office/drawing/2014/main" id="{A64F2398-89C2-45BA-A493-D3052E2C8BF2}"/>
                </a:ext>
              </a:extLst>
            </p:cNvPr>
            <p:cNvSpPr/>
            <p:nvPr/>
          </p:nvSpPr>
          <p:spPr>
            <a:xfrm>
              <a:off x="10456793" y="5010565"/>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8" name="矩形 67">
              <a:extLst>
                <a:ext uri="{FF2B5EF4-FFF2-40B4-BE49-F238E27FC236}">
                  <a16:creationId xmlns:a16="http://schemas.microsoft.com/office/drawing/2014/main" id="{01171603-B5D8-418F-8CA4-AC646CD1CBFF}"/>
                </a:ext>
              </a:extLst>
            </p:cNvPr>
            <p:cNvSpPr/>
            <p:nvPr/>
          </p:nvSpPr>
          <p:spPr>
            <a:xfrm>
              <a:off x="10456793" y="5787444"/>
              <a:ext cx="282873" cy="28287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69" name="直接连接符 68">
              <a:extLst>
                <a:ext uri="{FF2B5EF4-FFF2-40B4-BE49-F238E27FC236}">
                  <a16:creationId xmlns:a16="http://schemas.microsoft.com/office/drawing/2014/main" id="{09C61A9B-67B1-414B-8956-F5364361FE6D}"/>
                </a:ext>
              </a:extLst>
            </p:cNvPr>
            <p:cNvCxnSpPr>
              <a:cxnSpLocks/>
              <a:stCxn id="51" idx="1"/>
            </p:cNvCxnSpPr>
            <p:nvPr/>
          </p:nvCxnSpPr>
          <p:spPr>
            <a:xfrm flipH="1">
              <a:off x="8164953" y="4375122"/>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49125E7-9CB8-4907-8446-D0623405D475}"/>
                </a:ext>
              </a:extLst>
            </p:cNvPr>
            <p:cNvGrpSpPr/>
            <p:nvPr/>
          </p:nvGrpSpPr>
          <p:grpSpPr>
            <a:xfrm>
              <a:off x="7704941" y="4001721"/>
              <a:ext cx="536483" cy="524300"/>
              <a:chOff x="1294129" y="3899771"/>
              <a:chExt cx="536483" cy="524300"/>
            </a:xfrm>
          </p:grpSpPr>
          <p:pic>
            <p:nvPicPr>
              <p:cNvPr id="71" name="图形 10">
                <a:extLst>
                  <a:ext uri="{FF2B5EF4-FFF2-40B4-BE49-F238E27FC236}">
                    <a16:creationId xmlns:a16="http://schemas.microsoft.com/office/drawing/2014/main" id="{6F9B41C5-B2BE-4DFE-B782-38D1C38CF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2" name="文本框 71">
                <a:extLst>
                  <a:ext uri="{FF2B5EF4-FFF2-40B4-BE49-F238E27FC236}">
                    <a16:creationId xmlns:a16="http://schemas.microsoft.com/office/drawing/2014/main" id="{E174E632-514B-40EC-BBC6-74BA6422CCDC}"/>
                  </a:ext>
                </a:extLst>
              </p:cNvPr>
              <p:cNvSpPr txBox="1"/>
              <p:nvPr/>
            </p:nvSpPr>
            <p:spPr>
              <a:xfrm>
                <a:off x="1513102" y="3899771"/>
                <a:ext cx="282874" cy="400109"/>
              </a:xfrm>
              <a:prstGeom prst="rect">
                <a:avLst/>
              </a:prstGeom>
              <a:noFill/>
            </p:spPr>
            <p:txBody>
              <a:bodyPr wrap="square" rtlCol="0">
                <a:spAutoFit/>
              </a:bodyPr>
              <a:lstStyle/>
              <a:p>
                <a:pPr algn="ctr"/>
                <a:r>
                  <a:rPr lang="en-US" altLang="zh-CN" sz="1350" b="1" dirty="0">
                    <a:solidFill>
                      <a:schemeClr val="bg1"/>
                    </a:solidFill>
                  </a:rPr>
                  <a:t>F</a:t>
                </a:r>
                <a:endParaRPr lang="zh-CN" altLang="en-US" sz="1350" b="1" dirty="0">
                  <a:solidFill>
                    <a:schemeClr val="bg1"/>
                  </a:solidFill>
                </a:endParaRPr>
              </a:p>
            </p:txBody>
          </p:sp>
        </p:grpSp>
        <p:cxnSp>
          <p:nvCxnSpPr>
            <p:cNvPr id="87" name="直接连接符 86">
              <a:extLst>
                <a:ext uri="{FF2B5EF4-FFF2-40B4-BE49-F238E27FC236}">
                  <a16:creationId xmlns:a16="http://schemas.microsoft.com/office/drawing/2014/main" id="{5DD2A7E9-FB59-4AA8-9E81-D236C207148B}"/>
                </a:ext>
              </a:extLst>
            </p:cNvPr>
            <p:cNvCxnSpPr>
              <a:cxnSpLocks/>
            </p:cNvCxnSpPr>
            <p:nvPr/>
          </p:nvCxnSpPr>
          <p:spPr>
            <a:xfrm flipH="1">
              <a:off x="10739663" y="4356970"/>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97EF925-C4D4-4606-B9AB-7351355175BC}"/>
                </a:ext>
              </a:extLst>
            </p:cNvPr>
            <p:cNvGrpSpPr/>
            <p:nvPr/>
          </p:nvGrpSpPr>
          <p:grpSpPr>
            <a:xfrm>
              <a:off x="11246307" y="3995143"/>
              <a:ext cx="536483" cy="530878"/>
              <a:chOff x="1294129" y="3893193"/>
              <a:chExt cx="536483" cy="530878"/>
            </a:xfrm>
          </p:grpSpPr>
          <p:pic>
            <p:nvPicPr>
              <p:cNvPr id="91" name="图形 10">
                <a:extLst>
                  <a:ext uri="{FF2B5EF4-FFF2-40B4-BE49-F238E27FC236}">
                    <a16:creationId xmlns:a16="http://schemas.microsoft.com/office/drawing/2014/main" id="{94A93396-3D04-4F43-8F90-0A8B1D8D56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2" name="文本框 91">
                <a:extLst>
                  <a:ext uri="{FF2B5EF4-FFF2-40B4-BE49-F238E27FC236}">
                    <a16:creationId xmlns:a16="http://schemas.microsoft.com/office/drawing/2014/main" id="{8844F2EE-F11D-4E1D-870F-D623613041CC}"/>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H</a:t>
                </a:r>
                <a:endParaRPr lang="zh-CN" altLang="en-US" sz="1350" b="1" dirty="0">
                  <a:solidFill>
                    <a:schemeClr val="bg1"/>
                  </a:solidFill>
                </a:endParaRPr>
              </a:p>
            </p:txBody>
          </p:sp>
        </p:grpSp>
        <p:cxnSp>
          <p:nvCxnSpPr>
            <p:cNvPr id="93" name="直接连接符 92">
              <a:extLst>
                <a:ext uri="{FF2B5EF4-FFF2-40B4-BE49-F238E27FC236}">
                  <a16:creationId xmlns:a16="http://schemas.microsoft.com/office/drawing/2014/main" id="{EE2C3CC0-EB90-4FB7-B696-463942A4E6E5}"/>
                </a:ext>
              </a:extLst>
            </p:cNvPr>
            <p:cNvCxnSpPr>
              <a:cxnSpLocks/>
            </p:cNvCxnSpPr>
            <p:nvPr/>
          </p:nvCxnSpPr>
          <p:spPr>
            <a:xfrm flipH="1">
              <a:off x="10732570" y="5163725"/>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DD0FBA59-EF3A-40B9-9177-579D9605168D}"/>
                </a:ext>
              </a:extLst>
            </p:cNvPr>
            <p:cNvGrpSpPr/>
            <p:nvPr/>
          </p:nvGrpSpPr>
          <p:grpSpPr>
            <a:xfrm>
              <a:off x="11239214" y="4813884"/>
              <a:ext cx="536483" cy="518892"/>
              <a:chOff x="1294129" y="3905179"/>
              <a:chExt cx="536483" cy="518892"/>
            </a:xfrm>
          </p:grpSpPr>
          <p:pic>
            <p:nvPicPr>
              <p:cNvPr id="95" name="图形 10">
                <a:extLst>
                  <a:ext uri="{FF2B5EF4-FFF2-40B4-BE49-F238E27FC236}">
                    <a16:creationId xmlns:a16="http://schemas.microsoft.com/office/drawing/2014/main" id="{427E0358-C44B-4B22-83E2-9B24B668E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6" name="文本框 95">
                <a:extLst>
                  <a:ext uri="{FF2B5EF4-FFF2-40B4-BE49-F238E27FC236}">
                    <a16:creationId xmlns:a16="http://schemas.microsoft.com/office/drawing/2014/main" id="{AA9F18FE-BB50-45F0-94CB-1AD9E6508A1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I</a:t>
                </a:r>
                <a:endParaRPr lang="zh-CN" altLang="en-US" sz="1350" b="1" dirty="0">
                  <a:solidFill>
                    <a:schemeClr val="bg1"/>
                  </a:solidFill>
                </a:endParaRPr>
              </a:p>
            </p:txBody>
          </p:sp>
        </p:grpSp>
        <p:cxnSp>
          <p:nvCxnSpPr>
            <p:cNvPr id="97" name="直接连接符 96">
              <a:extLst>
                <a:ext uri="{FF2B5EF4-FFF2-40B4-BE49-F238E27FC236}">
                  <a16:creationId xmlns:a16="http://schemas.microsoft.com/office/drawing/2014/main" id="{7C8153E2-CD24-4B3B-BDAA-AD8E8724FF23}"/>
                </a:ext>
              </a:extLst>
            </p:cNvPr>
            <p:cNvCxnSpPr>
              <a:cxnSpLocks/>
              <a:endCxn id="64" idx="3"/>
            </p:cNvCxnSpPr>
            <p:nvPr/>
          </p:nvCxnSpPr>
          <p:spPr>
            <a:xfrm flipH="1" flipV="1">
              <a:off x="4381224" y="5928881"/>
              <a:ext cx="4305714" cy="707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76602AB4-CBF5-4AA7-AD9D-A03071D39F75}"/>
                </a:ext>
              </a:extLst>
            </p:cNvPr>
            <p:cNvGrpSpPr/>
            <p:nvPr/>
          </p:nvGrpSpPr>
          <p:grpSpPr>
            <a:xfrm>
              <a:off x="11243869" y="5582769"/>
              <a:ext cx="536483" cy="518892"/>
              <a:chOff x="1294129" y="3753877"/>
              <a:chExt cx="536483" cy="518892"/>
            </a:xfrm>
          </p:grpSpPr>
          <p:pic>
            <p:nvPicPr>
              <p:cNvPr id="99" name="图形 10">
                <a:extLst>
                  <a:ext uri="{FF2B5EF4-FFF2-40B4-BE49-F238E27FC236}">
                    <a16:creationId xmlns:a16="http://schemas.microsoft.com/office/drawing/2014/main" id="{F638B41B-567A-43CA-BFFC-9EF2675272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753877"/>
                <a:ext cx="536483" cy="518892"/>
              </a:xfrm>
              <a:prstGeom prst="rect">
                <a:avLst/>
              </a:prstGeom>
            </p:spPr>
          </p:pic>
          <p:sp>
            <p:nvSpPr>
              <p:cNvPr id="100" name="文本框 99">
                <a:extLst>
                  <a:ext uri="{FF2B5EF4-FFF2-40B4-BE49-F238E27FC236}">
                    <a16:creationId xmlns:a16="http://schemas.microsoft.com/office/drawing/2014/main" id="{22E0AD4B-E407-4164-9872-B82EB9CA9F1E}"/>
                  </a:ext>
                </a:extLst>
              </p:cNvPr>
              <p:cNvSpPr txBox="1"/>
              <p:nvPr/>
            </p:nvSpPr>
            <p:spPr>
              <a:xfrm>
                <a:off x="1513102" y="3755050"/>
                <a:ext cx="282874" cy="400109"/>
              </a:xfrm>
              <a:prstGeom prst="rect">
                <a:avLst/>
              </a:prstGeom>
              <a:noFill/>
            </p:spPr>
            <p:txBody>
              <a:bodyPr wrap="square" rtlCol="0">
                <a:spAutoFit/>
              </a:bodyPr>
              <a:lstStyle/>
              <a:p>
                <a:pPr algn="ctr"/>
                <a:r>
                  <a:rPr lang="en-US" altLang="zh-CN" sz="1350" b="1" dirty="0">
                    <a:solidFill>
                      <a:schemeClr val="bg1"/>
                    </a:solidFill>
                  </a:rPr>
                  <a:t>J</a:t>
                </a:r>
                <a:endParaRPr lang="zh-CN" altLang="en-US" sz="1350" b="1" dirty="0">
                  <a:solidFill>
                    <a:schemeClr val="bg1"/>
                  </a:solidFill>
                </a:endParaRPr>
              </a:p>
            </p:txBody>
          </p:sp>
        </p:grpSp>
        <p:cxnSp>
          <p:nvCxnSpPr>
            <p:cNvPr id="101" name="直接连接符 100">
              <a:extLst>
                <a:ext uri="{FF2B5EF4-FFF2-40B4-BE49-F238E27FC236}">
                  <a16:creationId xmlns:a16="http://schemas.microsoft.com/office/drawing/2014/main" id="{4DECAC7D-103F-42BD-AFE3-8DB32557DD6D}"/>
                </a:ext>
              </a:extLst>
            </p:cNvPr>
            <p:cNvCxnSpPr>
              <a:cxnSpLocks/>
            </p:cNvCxnSpPr>
            <p:nvPr/>
          </p:nvCxnSpPr>
          <p:spPr>
            <a:xfrm flipH="1">
              <a:off x="8158116" y="5150133"/>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E6151C3C-E19A-4BA9-B3E0-CFCB7EF4E54E}"/>
                </a:ext>
              </a:extLst>
            </p:cNvPr>
            <p:cNvGrpSpPr/>
            <p:nvPr/>
          </p:nvGrpSpPr>
          <p:grpSpPr>
            <a:xfrm>
              <a:off x="7679434" y="4804668"/>
              <a:ext cx="536483" cy="518892"/>
              <a:chOff x="1294129" y="3905179"/>
              <a:chExt cx="536483" cy="518892"/>
            </a:xfrm>
          </p:grpSpPr>
          <p:pic>
            <p:nvPicPr>
              <p:cNvPr id="108" name="图形 10">
                <a:extLst>
                  <a:ext uri="{FF2B5EF4-FFF2-40B4-BE49-F238E27FC236}">
                    <a16:creationId xmlns:a16="http://schemas.microsoft.com/office/drawing/2014/main" id="{BF5E1129-8859-4B5E-8D37-AA8BCAA81C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109" name="文本框 108">
                <a:extLst>
                  <a:ext uri="{FF2B5EF4-FFF2-40B4-BE49-F238E27FC236}">
                    <a16:creationId xmlns:a16="http://schemas.microsoft.com/office/drawing/2014/main" id="{B36FCE05-728E-4875-BC7D-57FFCA8BCF9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G</a:t>
                </a:r>
                <a:endParaRPr lang="zh-CN" altLang="en-US" sz="1350" b="1" dirty="0">
                  <a:solidFill>
                    <a:schemeClr val="bg1"/>
                  </a:solidFill>
                </a:endParaRPr>
              </a:p>
            </p:txBody>
          </p:sp>
        </p:grpSp>
        <p:sp>
          <p:nvSpPr>
            <p:cNvPr id="110" name="íşlïḍè">
              <a:extLst>
                <a:ext uri="{FF2B5EF4-FFF2-40B4-BE49-F238E27FC236}">
                  <a16:creationId xmlns:a16="http://schemas.microsoft.com/office/drawing/2014/main" id="{776D7753-B3AD-4128-8E65-2F49A5E716E2}"/>
                </a:ext>
              </a:extLst>
            </p:cNvPr>
            <p:cNvSpPr txBox="1"/>
            <p:nvPr/>
          </p:nvSpPr>
          <p:spPr>
            <a:xfrm>
              <a:off x="8686938" y="3592794"/>
              <a:ext cx="205272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grpSp>
          <p:nvGrpSpPr>
            <p:cNvPr id="7" name="组合 6">
              <a:extLst>
                <a:ext uri="{FF2B5EF4-FFF2-40B4-BE49-F238E27FC236}">
                  <a16:creationId xmlns:a16="http://schemas.microsoft.com/office/drawing/2014/main" id="{A9098891-D819-44DC-8956-4F745A32313A}"/>
                </a:ext>
              </a:extLst>
            </p:cNvPr>
            <p:cNvGrpSpPr/>
            <p:nvPr/>
          </p:nvGrpSpPr>
          <p:grpSpPr>
            <a:xfrm>
              <a:off x="425451" y="4491673"/>
              <a:ext cx="1680269" cy="1317167"/>
              <a:chOff x="425451" y="4281177"/>
              <a:chExt cx="1680269" cy="1317167"/>
            </a:xfrm>
          </p:grpSpPr>
          <p:cxnSp>
            <p:nvCxnSpPr>
              <p:cNvPr id="44" name="直接连接符 43">
                <a:extLst>
                  <a:ext uri="{FF2B5EF4-FFF2-40B4-BE49-F238E27FC236}">
                    <a16:creationId xmlns:a16="http://schemas.microsoft.com/office/drawing/2014/main" id="{5BD0293B-B0ED-4825-A00E-57DEC98FE623}"/>
                  </a:ext>
                </a:extLst>
              </p:cNvPr>
              <p:cNvCxnSpPr>
                <a:cxnSpLocks/>
                <a:endCxn id="40" idx="3"/>
              </p:cNvCxnSpPr>
              <p:nvPr/>
            </p:nvCxnSpPr>
            <p:spPr>
              <a:xfrm flipH="1">
                <a:off x="904858" y="4893722"/>
                <a:ext cx="711952" cy="39500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30B2CAB-273D-4868-B56C-45C84BF6A5B1}"/>
                  </a:ext>
                </a:extLst>
              </p:cNvPr>
              <p:cNvCxnSpPr>
                <a:cxnSpLocks/>
                <a:endCxn id="40" idx="1"/>
              </p:cNvCxnSpPr>
              <p:nvPr/>
            </p:nvCxnSpPr>
            <p:spPr>
              <a:xfrm flipH="1" flipV="1">
                <a:off x="904858" y="4617730"/>
                <a:ext cx="709885" cy="24510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5" name="图片 84" descr="文本&#10;&#10;描述已自动生成">
                <a:extLst>
                  <a:ext uri="{FF2B5EF4-FFF2-40B4-BE49-F238E27FC236}">
                    <a16:creationId xmlns:a16="http://schemas.microsoft.com/office/drawing/2014/main" id="{70E70716-9E8A-43F0-943D-21B08245D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325" y="4709561"/>
                <a:ext cx="490830" cy="460153"/>
              </a:xfrm>
              <a:prstGeom prst="rect">
                <a:avLst/>
              </a:prstGeom>
            </p:spPr>
          </p:pic>
          <p:pic>
            <p:nvPicPr>
              <p:cNvPr id="88" name="图形 10">
                <a:extLst>
                  <a:ext uri="{FF2B5EF4-FFF2-40B4-BE49-F238E27FC236}">
                    <a16:creationId xmlns:a16="http://schemas.microsoft.com/office/drawing/2014/main" id="{9A735D0C-D582-4648-9C59-3465ACE371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990" y="4281177"/>
                <a:ext cx="536483" cy="518892"/>
              </a:xfrm>
              <a:prstGeom prst="rect">
                <a:avLst/>
              </a:prstGeom>
            </p:spPr>
          </p:pic>
          <p:sp>
            <p:nvSpPr>
              <p:cNvPr id="40" name="文本框 39">
                <a:extLst>
                  <a:ext uri="{FF2B5EF4-FFF2-40B4-BE49-F238E27FC236}">
                    <a16:creationId xmlns:a16="http://schemas.microsoft.com/office/drawing/2014/main" id="{5BE75A74-4982-4F68-BD03-7BBCFFABCFF4}"/>
                  </a:ext>
                </a:extLst>
              </p:cNvPr>
              <p:cNvSpPr txBox="1"/>
              <p:nvPr/>
            </p:nvSpPr>
            <p:spPr>
              <a:xfrm rot="5400000">
                <a:off x="569357" y="4753175"/>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06" name="íşlïḍè">
                <a:extLst>
                  <a:ext uri="{FF2B5EF4-FFF2-40B4-BE49-F238E27FC236}">
                    <a16:creationId xmlns:a16="http://schemas.microsoft.com/office/drawing/2014/main" id="{680DB2F0-D92A-473C-A9A3-CF976EDDCCC4}"/>
                  </a:ext>
                </a:extLst>
              </p:cNvPr>
              <p:cNvSpPr txBox="1"/>
              <p:nvPr/>
            </p:nvSpPr>
            <p:spPr>
              <a:xfrm>
                <a:off x="1109485" y="4405559"/>
                <a:ext cx="99623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grpSp>
            <p:nvGrpSpPr>
              <p:cNvPr id="16" name="组合 15">
                <a:extLst>
                  <a:ext uri="{FF2B5EF4-FFF2-40B4-BE49-F238E27FC236}">
                    <a16:creationId xmlns:a16="http://schemas.microsoft.com/office/drawing/2014/main" id="{A24B23C3-6C91-43C0-B6B6-BD690C4000CB}"/>
                  </a:ext>
                </a:extLst>
              </p:cNvPr>
              <p:cNvGrpSpPr/>
              <p:nvPr/>
            </p:nvGrpSpPr>
            <p:grpSpPr>
              <a:xfrm>
                <a:off x="425451" y="5068427"/>
                <a:ext cx="536483" cy="529917"/>
                <a:chOff x="392561" y="5068427"/>
                <a:chExt cx="536483" cy="529917"/>
              </a:xfrm>
            </p:grpSpPr>
            <p:pic>
              <p:nvPicPr>
                <p:cNvPr id="90" name="图形 10">
                  <a:extLst>
                    <a:ext uri="{FF2B5EF4-FFF2-40B4-BE49-F238E27FC236}">
                      <a16:creationId xmlns:a16="http://schemas.microsoft.com/office/drawing/2014/main" id="{3DC93E46-6D3E-4D27-B799-D4F11E0E5C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92561" y="5079452"/>
                  <a:ext cx="536483" cy="518892"/>
                </a:xfrm>
                <a:prstGeom prst="rect">
                  <a:avLst/>
                </a:prstGeom>
              </p:spPr>
            </p:pic>
            <p:sp>
              <p:nvSpPr>
                <p:cNvPr id="111" name="文本框 110">
                  <a:extLst>
                    <a:ext uri="{FF2B5EF4-FFF2-40B4-BE49-F238E27FC236}">
                      <a16:creationId xmlns:a16="http://schemas.microsoft.com/office/drawing/2014/main" id="{FEB65124-7631-4500-999C-F767E2F7254C}"/>
                    </a:ext>
                  </a:extLst>
                </p:cNvPr>
                <p:cNvSpPr txBox="1"/>
                <p:nvPr/>
              </p:nvSpPr>
              <p:spPr>
                <a:xfrm>
                  <a:off x="613774" y="5068427"/>
                  <a:ext cx="282874" cy="400109"/>
                </a:xfrm>
                <a:prstGeom prst="rect">
                  <a:avLst/>
                </a:prstGeom>
                <a:noFill/>
              </p:spPr>
              <p:txBody>
                <a:bodyPr wrap="square" rtlCol="0">
                  <a:spAutoFit/>
                </a:bodyPr>
                <a:lstStyle/>
                <a:p>
                  <a:pPr algn="ctr"/>
                  <a:r>
                    <a:rPr lang="en-US" altLang="zh-CN" sz="1350" b="1" dirty="0">
                      <a:solidFill>
                        <a:schemeClr val="bg1"/>
                      </a:solidFill>
                    </a:rPr>
                    <a:t>E</a:t>
                  </a:r>
                  <a:endParaRPr lang="zh-CN" altLang="en-US" sz="1350" b="1" dirty="0">
                    <a:solidFill>
                      <a:schemeClr val="bg1"/>
                    </a:solidFill>
                  </a:endParaRPr>
                </a:p>
              </p:txBody>
            </p:sp>
          </p:grpSp>
        </p:grpSp>
        <p:cxnSp>
          <p:nvCxnSpPr>
            <p:cNvPr id="122" name="直接连接符 121">
              <a:extLst>
                <a:ext uri="{FF2B5EF4-FFF2-40B4-BE49-F238E27FC236}">
                  <a16:creationId xmlns:a16="http://schemas.microsoft.com/office/drawing/2014/main" id="{EEB06C55-C4A9-4727-B5A9-21DC9B56B665}"/>
                </a:ext>
              </a:extLst>
            </p:cNvPr>
            <p:cNvCxnSpPr>
              <a:cxnSpLocks/>
            </p:cNvCxnSpPr>
            <p:nvPr/>
          </p:nvCxnSpPr>
          <p:spPr>
            <a:xfrm flipH="1">
              <a:off x="10739663" y="5928881"/>
              <a:ext cx="52882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5924128" cy="2394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t>
            </a:r>
            <a:r>
              <a:rPr lang="zh-CN" altLang="en-US" sz="1350" b="1" dirty="0">
                <a:latin typeface="Arial Narrow" panose="020B0606020202030204" pitchFamily="34" charset="0"/>
              </a:rPr>
              <a:t>练习题</a:t>
            </a:r>
            <a:r>
              <a:rPr lang="en-US" altLang="zh-CN" sz="1350" b="1" dirty="0">
                <a:latin typeface="Arial Narrow" panose="020B0606020202030204" pitchFamily="34" charset="0"/>
              </a:rPr>
              <a:t>】</a:t>
            </a:r>
            <a:r>
              <a:rPr lang="zh-CN" altLang="en-US" sz="1350" b="1" dirty="0">
                <a:latin typeface="Arial Narrow" panose="020B0606020202030204" pitchFamily="34" charset="0"/>
              </a:rPr>
              <a:t>交换机自学习和转发帧的流程（参考网桥自学习和转发帧的流程）</a:t>
            </a:r>
          </a:p>
        </p:txBody>
      </p:sp>
      <p:sp>
        <p:nvSpPr>
          <p:cNvPr id="103" name="文本框 102">
            <a:extLst>
              <a:ext uri="{FF2B5EF4-FFF2-40B4-BE49-F238E27FC236}">
                <a16:creationId xmlns:a16="http://schemas.microsoft.com/office/drawing/2014/main" id="{0BA019EA-536F-4D66-8E8D-DBA4FFD14B49}"/>
              </a:ext>
            </a:extLst>
          </p:cNvPr>
          <p:cNvSpPr txBox="1"/>
          <p:nvPr/>
        </p:nvSpPr>
        <p:spPr>
          <a:xfrm>
            <a:off x="512808" y="1941298"/>
            <a:ext cx="212155" cy="300082"/>
          </a:xfrm>
          <a:prstGeom prst="rect">
            <a:avLst/>
          </a:prstGeom>
          <a:noFill/>
        </p:spPr>
        <p:txBody>
          <a:bodyPr wrap="square" rtlCol="0">
            <a:spAutoFit/>
          </a:bodyPr>
          <a:lstStyle/>
          <a:p>
            <a:pPr algn="ctr"/>
            <a:r>
              <a:rPr lang="en-US" altLang="zh-CN" sz="1350" b="1" dirty="0">
                <a:solidFill>
                  <a:schemeClr val="bg1"/>
                </a:solidFill>
              </a:rPr>
              <a:t>X</a:t>
            </a:r>
            <a:endParaRPr lang="zh-CN" altLang="en-US" sz="1350" b="1" dirty="0">
              <a:solidFill>
                <a:schemeClr val="bg1"/>
              </a:solidFill>
            </a:endParaRPr>
          </a:p>
        </p:txBody>
      </p:sp>
      <p:graphicFrame>
        <p:nvGraphicFramePr>
          <p:cNvPr id="11" name="表格 12">
            <a:extLst>
              <a:ext uri="{FF2B5EF4-FFF2-40B4-BE49-F238E27FC236}">
                <a16:creationId xmlns:a16="http://schemas.microsoft.com/office/drawing/2014/main" id="{7D3315CD-FED6-4AE5-A23A-A4749AC40FAC}"/>
              </a:ext>
            </a:extLst>
          </p:cNvPr>
          <p:cNvGraphicFramePr>
            <a:graphicFrameLocks noGrp="1"/>
          </p:cNvGraphicFramePr>
          <p:nvPr/>
        </p:nvGraphicFramePr>
        <p:xfrm>
          <a:off x="2003925" y="1568828"/>
          <a:ext cx="1029312" cy="1752600"/>
        </p:xfrm>
        <a:graphic>
          <a:graphicData uri="http://schemas.openxmlformats.org/drawingml/2006/table">
            <a:tbl>
              <a:tblPr firstRow="1" bandRow="1">
                <a:tableStyleId>{5C22544A-7EE6-4342-B048-85BDC9FD1C3A}</a:tableStyleId>
              </a:tblPr>
              <a:tblGrid>
                <a:gridCol w="514656">
                  <a:extLst>
                    <a:ext uri="{9D8B030D-6E8A-4147-A177-3AD203B41FA5}">
                      <a16:colId xmlns:a16="http://schemas.microsoft.com/office/drawing/2014/main" val="3018206009"/>
                    </a:ext>
                  </a:extLst>
                </a:gridCol>
                <a:gridCol w="514656">
                  <a:extLst>
                    <a:ext uri="{9D8B030D-6E8A-4147-A177-3AD203B41FA5}">
                      <a16:colId xmlns:a16="http://schemas.microsoft.com/office/drawing/2014/main" val="1127511435"/>
                    </a:ext>
                  </a:extLst>
                </a:gridCol>
              </a:tblGrid>
              <a:tr h="278130">
                <a:tc gridSpan="2">
                  <a:txBody>
                    <a:bodyPr/>
                    <a:lstStyle/>
                    <a:p>
                      <a:pPr algn="ctr"/>
                      <a:r>
                        <a:rPr lang="zh-CN" altLang="en-US" sz="1400" b="1" dirty="0">
                          <a:solidFill>
                            <a:schemeClr val="tx1"/>
                          </a:solidFill>
                        </a:rPr>
                        <a:t>转发表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78226"/>
                  </a:ext>
                </a:extLst>
              </a:tr>
              <a:tr h="278130">
                <a:tc>
                  <a:txBody>
                    <a:bodyPr/>
                    <a:lstStyle/>
                    <a:p>
                      <a:pPr algn="ctr"/>
                      <a:r>
                        <a:rPr lang="zh-CN" altLang="en-US" sz="1400" b="1" dirty="0"/>
                        <a:t>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t>接口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117171"/>
                  </a:ext>
                </a:extLst>
              </a:tr>
              <a:tr h="297180">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314688"/>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2466454"/>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207346"/>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507044"/>
                  </a:ext>
                </a:extLst>
              </a:tr>
            </a:tbl>
          </a:graphicData>
        </a:graphic>
      </p:graphicFrame>
      <p:graphicFrame>
        <p:nvGraphicFramePr>
          <p:cNvPr id="114" name="表格 12">
            <a:extLst>
              <a:ext uri="{FF2B5EF4-FFF2-40B4-BE49-F238E27FC236}">
                <a16:creationId xmlns:a16="http://schemas.microsoft.com/office/drawing/2014/main" id="{B126F1A6-8563-45C9-BAD1-A14FF3984C1D}"/>
              </a:ext>
            </a:extLst>
          </p:cNvPr>
          <p:cNvGraphicFramePr>
            <a:graphicFrameLocks noGrp="1"/>
          </p:cNvGraphicFramePr>
          <p:nvPr/>
        </p:nvGraphicFramePr>
        <p:xfrm>
          <a:off x="6788018" y="1568828"/>
          <a:ext cx="1029312" cy="1752600"/>
        </p:xfrm>
        <a:graphic>
          <a:graphicData uri="http://schemas.openxmlformats.org/drawingml/2006/table">
            <a:tbl>
              <a:tblPr firstRow="1" bandRow="1">
                <a:tableStyleId>{5C22544A-7EE6-4342-B048-85BDC9FD1C3A}</a:tableStyleId>
              </a:tblPr>
              <a:tblGrid>
                <a:gridCol w="514656">
                  <a:extLst>
                    <a:ext uri="{9D8B030D-6E8A-4147-A177-3AD203B41FA5}">
                      <a16:colId xmlns:a16="http://schemas.microsoft.com/office/drawing/2014/main" val="3018206009"/>
                    </a:ext>
                  </a:extLst>
                </a:gridCol>
                <a:gridCol w="514656">
                  <a:extLst>
                    <a:ext uri="{9D8B030D-6E8A-4147-A177-3AD203B41FA5}">
                      <a16:colId xmlns:a16="http://schemas.microsoft.com/office/drawing/2014/main" val="1127511435"/>
                    </a:ext>
                  </a:extLst>
                </a:gridCol>
              </a:tblGrid>
              <a:tr h="278130">
                <a:tc gridSpan="2">
                  <a:txBody>
                    <a:bodyPr/>
                    <a:lstStyle/>
                    <a:p>
                      <a:pPr algn="ctr"/>
                      <a:r>
                        <a:rPr lang="zh-CN" altLang="en-US" sz="1400" b="1" dirty="0">
                          <a:solidFill>
                            <a:schemeClr val="tx1"/>
                          </a:solidFill>
                        </a:rPr>
                        <a:t>转发表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78226"/>
                  </a:ext>
                </a:extLst>
              </a:tr>
              <a:tr h="278130">
                <a:tc>
                  <a:txBody>
                    <a:bodyPr/>
                    <a:lstStyle/>
                    <a:p>
                      <a:pPr algn="ctr"/>
                      <a:r>
                        <a:rPr lang="zh-CN" altLang="en-US" sz="1400" b="1" dirty="0"/>
                        <a:t>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t>接口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117171"/>
                  </a:ext>
                </a:extLst>
              </a:tr>
              <a:tr h="297180">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314688"/>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2466454"/>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207346"/>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507044"/>
                  </a:ext>
                </a:extLst>
              </a:tr>
            </a:tbl>
          </a:graphicData>
        </a:graphic>
      </p:graphicFrame>
      <p:grpSp>
        <p:nvGrpSpPr>
          <p:cNvPr id="13" name="组合 12">
            <a:extLst>
              <a:ext uri="{FF2B5EF4-FFF2-40B4-BE49-F238E27FC236}">
                <a16:creationId xmlns:a16="http://schemas.microsoft.com/office/drawing/2014/main" id="{C269F56E-6C89-4185-98D8-4C9EA880568D}"/>
              </a:ext>
            </a:extLst>
          </p:cNvPr>
          <p:cNvGrpSpPr/>
          <p:nvPr/>
        </p:nvGrpSpPr>
        <p:grpSpPr>
          <a:xfrm>
            <a:off x="228601" y="3525059"/>
            <a:ext cx="1235156" cy="1260111"/>
            <a:chOff x="304800" y="4700079"/>
            <a:chExt cx="1646875" cy="1680148"/>
          </a:xfrm>
        </p:grpSpPr>
        <p:sp>
          <p:nvSpPr>
            <p:cNvPr id="104" name="íşlïḍè">
              <a:extLst>
                <a:ext uri="{FF2B5EF4-FFF2-40B4-BE49-F238E27FC236}">
                  <a16:creationId xmlns:a16="http://schemas.microsoft.com/office/drawing/2014/main" id="{FF0CD46B-72EC-4170-8C74-9045BF1F2141}"/>
                </a:ext>
              </a:extLst>
            </p:cNvPr>
            <p:cNvSpPr txBox="1"/>
            <p:nvPr/>
          </p:nvSpPr>
          <p:spPr>
            <a:xfrm>
              <a:off x="304800" y="4700079"/>
              <a:ext cx="1646875" cy="31933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主机间的通信</a:t>
              </a:r>
            </a:p>
          </p:txBody>
        </p:sp>
        <p:sp>
          <p:nvSpPr>
            <p:cNvPr id="115" name="íşlïḍè">
              <a:extLst>
                <a:ext uri="{FF2B5EF4-FFF2-40B4-BE49-F238E27FC236}">
                  <a16:creationId xmlns:a16="http://schemas.microsoft.com/office/drawing/2014/main" id="{A28E0589-B577-4AEA-960F-7A3D32F3579B}"/>
                </a:ext>
              </a:extLst>
            </p:cNvPr>
            <p:cNvSpPr txBox="1"/>
            <p:nvPr/>
          </p:nvSpPr>
          <p:spPr>
            <a:xfrm>
              <a:off x="449520" y="5055116"/>
              <a:ext cx="850737" cy="319332"/>
            </a:xfrm>
            <a:prstGeom prst="rect">
              <a:avLst/>
            </a:prstGeom>
            <a:noFill/>
          </p:spPr>
          <p:txBody>
            <a:bodyPr wrap="square" lIns="68580" tIns="34290" rIns="68580" bIns="34290" anchor="ctr">
              <a:noAutofit/>
            </a:bodyPr>
            <a:lstStyle/>
            <a:p>
              <a:r>
                <a:rPr lang="en-US" altLang="zh-CN" sz="1500" b="1" dirty="0"/>
                <a:t>A→B</a:t>
              </a:r>
              <a:endParaRPr lang="zh-CN" altLang="en-US" sz="1500" b="1" dirty="0"/>
            </a:p>
          </p:txBody>
        </p:sp>
        <p:sp>
          <p:nvSpPr>
            <p:cNvPr id="116" name="íşlïḍè">
              <a:extLst>
                <a:ext uri="{FF2B5EF4-FFF2-40B4-BE49-F238E27FC236}">
                  <a16:creationId xmlns:a16="http://schemas.microsoft.com/office/drawing/2014/main" id="{399821EB-5B8B-48B0-BEA6-36292297EB21}"/>
                </a:ext>
              </a:extLst>
            </p:cNvPr>
            <p:cNvSpPr txBox="1"/>
            <p:nvPr/>
          </p:nvSpPr>
          <p:spPr>
            <a:xfrm>
              <a:off x="449520" y="5390376"/>
              <a:ext cx="850737" cy="319332"/>
            </a:xfrm>
            <a:prstGeom prst="rect">
              <a:avLst/>
            </a:prstGeom>
            <a:noFill/>
          </p:spPr>
          <p:txBody>
            <a:bodyPr wrap="square" lIns="68580" tIns="34290" rIns="68580" bIns="34290" anchor="ctr">
              <a:noAutofit/>
            </a:bodyPr>
            <a:lstStyle/>
            <a:p>
              <a:r>
                <a:rPr lang="en-US" altLang="zh-CN" sz="1500" b="1" dirty="0"/>
                <a:t>H→A</a:t>
              </a:r>
              <a:endParaRPr lang="zh-CN" altLang="en-US" sz="1500" b="1" dirty="0"/>
            </a:p>
          </p:txBody>
        </p:sp>
        <p:sp>
          <p:nvSpPr>
            <p:cNvPr id="117" name="íşlïḍè">
              <a:extLst>
                <a:ext uri="{FF2B5EF4-FFF2-40B4-BE49-F238E27FC236}">
                  <a16:creationId xmlns:a16="http://schemas.microsoft.com/office/drawing/2014/main" id="{D2107E91-3884-4977-83C6-CC8814353D7E}"/>
                </a:ext>
              </a:extLst>
            </p:cNvPr>
            <p:cNvSpPr txBox="1"/>
            <p:nvPr/>
          </p:nvSpPr>
          <p:spPr>
            <a:xfrm>
              <a:off x="449520" y="5725636"/>
              <a:ext cx="850737" cy="319332"/>
            </a:xfrm>
            <a:prstGeom prst="rect">
              <a:avLst/>
            </a:prstGeom>
            <a:noFill/>
          </p:spPr>
          <p:txBody>
            <a:bodyPr wrap="square" lIns="68580" tIns="34290" rIns="68580" bIns="34290" anchor="ctr">
              <a:noAutofit/>
            </a:bodyPr>
            <a:lstStyle/>
            <a:p>
              <a:r>
                <a:rPr lang="en-US" altLang="zh-CN" sz="1500" b="1" dirty="0"/>
                <a:t>E→X</a:t>
              </a:r>
              <a:endParaRPr lang="zh-CN" altLang="en-US" sz="1500" b="1" dirty="0"/>
            </a:p>
          </p:txBody>
        </p:sp>
        <p:sp>
          <p:nvSpPr>
            <p:cNvPr id="119" name="íşlïḍè">
              <a:extLst>
                <a:ext uri="{FF2B5EF4-FFF2-40B4-BE49-F238E27FC236}">
                  <a16:creationId xmlns:a16="http://schemas.microsoft.com/office/drawing/2014/main" id="{4C29F98D-0C91-40E6-9B7A-0D2E9DFBCCAB}"/>
                </a:ext>
              </a:extLst>
            </p:cNvPr>
            <p:cNvSpPr txBox="1"/>
            <p:nvPr/>
          </p:nvSpPr>
          <p:spPr>
            <a:xfrm>
              <a:off x="449520" y="6060895"/>
              <a:ext cx="850737" cy="319332"/>
            </a:xfrm>
            <a:prstGeom prst="rect">
              <a:avLst/>
            </a:prstGeom>
            <a:noFill/>
          </p:spPr>
          <p:txBody>
            <a:bodyPr wrap="square" lIns="68580" tIns="34290" rIns="68580" bIns="34290" anchor="ctr">
              <a:noAutofit/>
            </a:bodyPr>
            <a:lstStyle/>
            <a:p>
              <a:r>
                <a:rPr lang="en-US" altLang="zh-CN" sz="1500" b="1" dirty="0"/>
                <a:t>X→E</a:t>
              </a:r>
              <a:endParaRPr lang="zh-CN" altLang="en-US" sz="1500" b="1" dirty="0"/>
            </a:p>
          </p:txBody>
        </p:sp>
      </p:grpSp>
      <p:sp>
        <p:nvSpPr>
          <p:cNvPr id="113" name="平行四边形 112">
            <a:extLst>
              <a:ext uri="{FF2B5EF4-FFF2-40B4-BE49-F238E27FC236}">
                <a16:creationId xmlns:a16="http://schemas.microsoft.com/office/drawing/2014/main" id="{AEFAC247-12F3-BE92-D3DF-38E4C7489545}"/>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8269849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1+#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1000"/>
                                        <p:tgtEl>
                                          <p:spTgt spid="11"/>
                                        </p:tgtEl>
                                      </p:cBhvr>
                                    </p:animEffect>
                                  </p:childTnLst>
                                </p:cTn>
                              </p:par>
                              <p:par>
                                <p:cTn id="19" presetID="22" presetClass="entr" presetSubtype="1"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wipe(up)">
                                      <p:cBhvr>
                                        <p:cTn id="21" dur="1000"/>
                                        <p:tgtEl>
                                          <p:spTgt spid="114"/>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1000"/>
                                        <p:tgtEl>
                                          <p:spTgt spid="105"/>
                                        </p:tgtEl>
                                      </p:cBhvr>
                                    </p:animEffect>
                                    <p:anim calcmode="lin" valueType="num">
                                      <p:cBhvr>
                                        <p:cTn id="27" dur="1000" fill="hold"/>
                                        <p:tgtEl>
                                          <p:spTgt spid="105"/>
                                        </p:tgtEl>
                                        <p:attrNameLst>
                                          <p:attrName>ppt_x</p:attrName>
                                        </p:attrNameLst>
                                      </p:cBhvr>
                                      <p:tavLst>
                                        <p:tav tm="0">
                                          <p:val>
                                            <p:strVal val="#ppt_x"/>
                                          </p:val>
                                        </p:tav>
                                        <p:tav tm="100000">
                                          <p:val>
                                            <p:strVal val="#ppt_x"/>
                                          </p:val>
                                        </p:tav>
                                      </p:tavLst>
                                    </p:anim>
                                    <p:anim calcmode="lin" valueType="num">
                                      <p:cBhvr>
                                        <p:cTn id="28" dur="1000" fill="hold"/>
                                        <p:tgtEl>
                                          <p:spTgt spid="10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1000"/>
                                        <p:tgtEl>
                                          <p:spTgt spid="112"/>
                                        </p:tgtEl>
                                      </p:cBhvr>
                                    </p:animEffect>
                                    <p:anim calcmode="lin" valueType="num">
                                      <p:cBhvr>
                                        <p:cTn id="32" dur="1000" fill="hold"/>
                                        <p:tgtEl>
                                          <p:spTgt spid="112"/>
                                        </p:tgtEl>
                                        <p:attrNameLst>
                                          <p:attrName>ppt_x</p:attrName>
                                        </p:attrNameLst>
                                      </p:cBhvr>
                                      <p:tavLst>
                                        <p:tav tm="0">
                                          <p:val>
                                            <p:strVal val="#ppt_x"/>
                                          </p:val>
                                        </p:tav>
                                        <p:tav tm="100000">
                                          <p:val>
                                            <p:strVal val="#ppt_x"/>
                                          </p:val>
                                        </p:tav>
                                      </p:tavLst>
                                    </p:anim>
                                    <p:anim calcmode="lin" valueType="num">
                                      <p:cBhvr>
                                        <p:cTn id="33"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12" grpId="0"/>
      <p:bldP spid="10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íşlïḍè">
            <a:extLst>
              <a:ext uri="{FF2B5EF4-FFF2-40B4-BE49-F238E27FC236}">
                <a16:creationId xmlns:a16="http://schemas.microsoft.com/office/drawing/2014/main" id="{1427AB8B-CBC2-4FCC-80E6-8A3342F0C54C}"/>
              </a:ext>
            </a:extLst>
          </p:cNvPr>
          <p:cNvSpPr txBox="1"/>
          <p:nvPr/>
        </p:nvSpPr>
        <p:spPr>
          <a:xfrm>
            <a:off x="1746372" y="3525059"/>
            <a:ext cx="1544671"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r>
              <a:rPr lang="zh-CN" altLang="en-US" sz="1350" b="1" dirty="0">
                <a:latin typeface="Arial Narrow" panose="020B0606020202030204" pitchFamily="34" charset="0"/>
              </a:rPr>
              <a:t>的操作</a:t>
            </a:r>
          </a:p>
        </p:txBody>
      </p:sp>
      <p:sp>
        <p:nvSpPr>
          <p:cNvPr id="112" name="íşlïḍè">
            <a:extLst>
              <a:ext uri="{FF2B5EF4-FFF2-40B4-BE49-F238E27FC236}">
                <a16:creationId xmlns:a16="http://schemas.microsoft.com/office/drawing/2014/main" id="{5AC25805-EC9B-4286-AA3D-3B30E5C81668}"/>
              </a:ext>
            </a:extLst>
          </p:cNvPr>
          <p:cNvSpPr txBox="1"/>
          <p:nvPr/>
        </p:nvSpPr>
        <p:spPr>
          <a:xfrm>
            <a:off x="6520332" y="3535223"/>
            <a:ext cx="1529096"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r>
              <a:rPr lang="zh-CN" altLang="en-US" sz="1350" b="1" dirty="0">
                <a:latin typeface="Arial Narrow" panose="020B0606020202030204" pitchFamily="34" charset="0"/>
              </a:rPr>
              <a:t>的操作</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7B8978FE-1594-481A-895C-14BD84DE8A91}"/>
              </a:ext>
            </a:extLst>
          </p:cNvPr>
          <p:cNvSpPr/>
          <p:nvPr/>
        </p:nvSpPr>
        <p:spPr>
          <a:xfrm>
            <a:off x="1751500" y="1518094"/>
            <a:ext cx="1534416" cy="1849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823793EE-D768-407B-B399-27618C4822AD}"/>
              </a:ext>
            </a:extLst>
          </p:cNvPr>
          <p:cNvSpPr/>
          <p:nvPr/>
        </p:nvSpPr>
        <p:spPr>
          <a:xfrm>
            <a:off x="1751500"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60" name="矩形 59">
            <a:extLst>
              <a:ext uri="{FF2B5EF4-FFF2-40B4-BE49-F238E27FC236}">
                <a16:creationId xmlns:a16="http://schemas.microsoft.com/office/drawing/2014/main" id="{5C40A978-9743-4316-BAEF-8011F93BE09A}"/>
              </a:ext>
            </a:extLst>
          </p:cNvPr>
          <p:cNvSpPr/>
          <p:nvPr/>
        </p:nvSpPr>
        <p:spPr>
          <a:xfrm>
            <a:off x="1751500"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61" name="矩形 60">
            <a:extLst>
              <a:ext uri="{FF2B5EF4-FFF2-40B4-BE49-F238E27FC236}">
                <a16:creationId xmlns:a16="http://schemas.microsoft.com/office/drawing/2014/main" id="{3D7DCE5C-0F8D-4F5F-886C-5445F2889D89}"/>
              </a:ext>
            </a:extLst>
          </p:cNvPr>
          <p:cNvSpPr/>
          <p:nvPr/>
        </p:nvSpPr>
        <p:spPr>
          <a:xfrm>
            <a:off x="1751500"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2" name="矩形 61">
            <a:extLst>
              <a:ext uri="{FF2B5EF4-FFF2-40B4-BE49-F238E27FC236}">
                <a16:creationId xmlns:a16="http://schemas.microsoft.com/office/drawing/2014/main" id="{4D68483B-3692-4A74-BFA0-D4CA56C6A3DF}"/>
              </a:ext>
            </a:extLst>
          </p:cNvPr>
          <p:cNvSpPr/>
          <p:nvPr/>
        </p:nvSpPr>
        <p:spPr>
          <a:xfrm>
            <a:off x="3073764"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3" name="矩形 62">
            <a:extLst>
              <a:ext uri="{FF2B5EF4-FFF2-40B4-BE49-F238E27FC236}">
                <a16:creationId xmlns:a16="http://schemas.microsoft.com/office/drawing/2014/main" id="{E4D5BCA6-FB4B-47AB-974D-9B122F626AFE}"/>
              </a:ext>
            </a:extLst>
          </p:cNvPr>
          <p:cNvSpPr/>
          <p:nvPr/>
        </p:nvSpPr>
        <p:spPr>
          <a:xfrm>
            <a:off x="3073764"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4" name="矩形 63">
            <a:extLst>
              <a:ext uri="{FF2B5EF4-FFF2-40B4-BE49-F238E27FC236}">
                <a16:creationId xmlns:a16="http://schemas.microsoft.com/office/drawing/2014/main" id="{1A53BF14-2ABE-435A-B602-786EE722F28D}"/>
              </a:ext>
            </a:extLst>
          </p:cNvPr>
          <p:cNvSpPr/>
          <p:nvPr/>
        </p:nvSpPr>
        <p:spPr>
          <a:xfrm>
            <a:off x="3073764"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12" name="直接连接符 11">
            <a:extLst>
              <a:ext uri="{FF2B5EF4-FFF2-40B4-BE49-F238E27FC236}">
                <a16:creationId xmlns:a16="http://schemas.microsoft.com/office/drawing/2014/main" id="{DBFA0F3A-71F2-4CFF-9848-003D93744202}"/>
              </a:ext>
            </a:extLst>
          </p:cNvPr>
          <p:cNvCxnSpPr>
            <a:cxnSpLocks/>
            <a:stCxn id="6" idx="1"/>
          </p:cNvCxnSpPr>
          <p:nvPr/>
        </p:nvCxnSpPr>
        <p:spPr>
          <a:xfrm flipH="1">
            <a:off x="1354883" y="1860408"/>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3BC7B38-2CBC-4DF3-9610-16BEDF36A04D}"/>
              </a:ext>
            </a:extLst>
          </p:cNvPr>
          <p:cNvGrpSpPr/>
          <p:nvPr/>
        </p:nvGrpSpPr>
        <p:grpSpPr>
          <a:xfrm>
            <a:off x="1009875" y="1570490"/>
            <a:ext cx="402362" cy="403092"/>
            <a:chOff x="1294129" y="3886615"/>
            <a:chExt cx="536483" cy="537456"/>
          </a:xfrm>
        </p:grpSpPr>
        <p:pic>
          <p:nvPicPr>
            <p:cNvPr id="67" name="图形 10">
              <a:extLst>
                <a:ext uri="{FF2B5EF4-FFF2-40B4-BE49-F238E27FC236}">
                  <a16:creationId xmlns:a16="http://schemas.microsoft.com/office/drawing/2014/main" id="{45F06463-8405-4563-A327-32BA2E1AED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 name="文本框 8">
              <a:extLst>
                <a:ext uri="{FF2B5EF4-FFF2-40B4-BE49-F238E27FC236}">
                  <a16:creationId xmlns:a16="http://schemas.microsoft.com/office/drawing/2014/main" id="{31B65486-C583-4300-B19F-A75330BD5614}"/>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A</a:t>
              </a:r>
              <a:endParaRPr lang="zh-CN" altLang="en-US" sz="1350" b="1" dirty="0">
                <a:solidFill>
                  <a:schemeClr val="bg1"/>
                </a:solidFill>
              </a:endParaRPr>
            </a:p>
          </p:txBody>
        </p:sp>
      </p:grpSp>
      <p:cxnSp>
        <p:nvCxnSpPr>
          <p:cNvPr id="73" name="直接连接符 72">
            <a:extLst>
              <a:ext uri="{FF2B5EF4-FFF2-40B4-BE49-F238E27FC236}">
                <a16:creationId xmlns:a16="http://schemas.microsoft.com/office/drawing/2014/main" id="{115D7DEF-E6F9-46D1-BC58-EF5571FC17A3}"/>
              </a:ext>
            </a:extLst>
          </p:cNvPr>
          <p:cNvCxnSpPr>
            <a:cxnSpLocks/>
          </p:cNvCxnSpPr>
          <p:nvPr/>
        </p:nvCxnSpPr>
        <p:spPr>
          <a:xfrm flipH="1">
            <a:off x="3285916" y="1846794"/>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FBE67127-FC0A-4B0D-82F5-7439870241B8}"/>
              </a:ext>
            </a:extLst>
          </p:cNvPr>
          <p:cNvGrpSpPr/>
          <p:nvPr/>
        </p:nvGrpSpPr>
        <p:grpSpPr>
          <a:xfrm>
            <a:off x="3665899" y="1575424"/>
            <a:ext cx="402362" cy="398159"/>
            <a:chOff x="1294129" y="3893193"/>
            <a:chExt cx="536483" cy="530878"/>
          </a:xfrm>
        </p:grpSpPr>
        <p:pic>
          <p:nvPicPr>
            <p:cNvPr id="75" name="图形 10">
              <a:extLst>
                <a:ext uri="{FF2B5EF4-FFF2-40B4-BE49-F238E27FC236}">
                  <a16:creationId xmlns:a16="http://schemas.microsoft.com/office/drawing/2014/main" id="{C2B92D81-47FB-493F-811F-D1C9EAB26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6" name="文本框 75">
              <a:extLst>
                <a:ext uri="{FF2B5EF4-FFF2-40B4-BE49-F238E27FC236}">
                  <a16:creationId xmlns:a16="http://schemas.microsoft.com/office/drawing/2014/main" id="{4442822F-FFA9-4D5F-A5B9-E192CDA19D6A}"/>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B</a:t>
              </a:r>
              <a:endParaRPr lang="zh-CN" altLang="en-US" sz="1350" b="1" dirty="0">
                <a:solidFill>
                  <a:schemeClr val="bg1"/>
                </a:solidFill>
              </a:endParaRPr>
            </a:p>
          </p:txBody>
        </p:sp>
      </p:grpSp>
      <p:cxnSp>
        <p:nvCxnSpPr>
          <p:cNvPr id="77" name="直接连接符 76">
            <a:extLst>
              <a:ext uri="{FF2B5EF4-FFF2-40B4-BE49-F238E27FC236}">
                <a16:creationId xmlns:a16="http://schemas.microsoft.com/office/drawing/2014/main" id="{D5BE263A-D3ED-4FD3-8A96-0F9DD5E1AA52}"/>
              </a:ext>
            </a:extLst>
          </p:cNvPr>
          <p:cNvCxnSpPr>
            <a:cxnSpLocks/>
          </p:cNvCxnSpPr>
          <p:nvPr/>
        </p:nvCxnSpPr>
        <p:spPr>
          <a:xfrm flipH="1">
            <a:off x="3280596" y="245186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EA99009-D328-411E-A10D-5FA9ECDB9CA0}"/>
              </a:ext>
            </a:extLst>
          </p:cNvPr>
          <p:cNvGrpSpPr/>
          <p:nvPr/>
        </p:nvGrpSpPr>
        <p:grpSpPr>
          <a:xfrm>
            <a:off x="3660580" y="2189480"/>
            <a:ext cx="402362" cy="389169"/>
            <a:chOff x="1294129" y="3905179"/>
            <a:chExt cx="536483" cy="518892"/>
          </a:xfrm>
        </p:grpSpPr>
        <p:pic>
          <p:nvPicPr>
            <p:cNvPr id="79" name="图形 10">
              <a:extLst>
                <a:ext uri="{FF2B5EF4-FFF2-40B4-BE49-F238E27FC236}">
                  <a16:creationId xmlns:a16="http://schemas.microsoft.com/office/drawing/2014/main" id="{1C0E463B-3EB1-486A-9E01-44D1FF6D89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0" name="文本框 79">
              <a:extLst>
                <a:ext uri="{FF2B5EF4-FFF2-40B4-BE49-F238E27FC236}">
                  <a16:creationId xmlns:a16="http://schemas.microsoft.com/office/drawing/2014/main" id="{9A5553E3-E24C-43E5-AD1D-F04A9945A7DA}"/>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C</a:t>
              </a:r>
              <a:endParaRPr lang="zh-CN" altLang="en-US" sz="1350" b="1" dirty="0">
                <a:solidFill>
                  <a:schemeClr val="bg1"/>
                </a:solidFill>
              </a:endParaRPr>
            </a:p>
          </p:txBody>
        </p:sp>
      </p:grpSp>
      <p:cxnSp>
        <p:nvCxnSpPr>
          <p:cNvPr id="81" name="直接连接符 80">
            <a:extLst>
              <a:ext uri="{FF2B5EF4-FFF2-40B4-BE49-F238E27FC236}">
                <a16:creationId xmlns:a16="http://schemas.microsoft.com/office/drawing/2014/main" id="{1DE18D0D-FA84-468C-88EC-0894FBE0A472}"/>
              </a:ext>
            </a:extLst>
          </p:cNvPr>
          <p:cNvCxnSpPr>
            <a:cxnSpLocks/>
          </p:cNvCxnSpPr>
          <p:nvPr/>
        </p:nvCxnSpPr>
        <p:spPr>
          <a:xfrm flipH="1">
            <a:off x="1349755" y="303103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39E8F369-ACAF-4BD0-9787-2A00718106C4}"/>
              </a:ext>
            </a:extLst>
          </p:cNvPr>
          <p:cNvGrpSpPr/>
          <p:nvPr/>
        </p:nvGrpSpPr>
        <p:grpSpPr>
          <a:xfrm>
            <a:off x="1004747" y="2741112"/>
            <a:ext cx="402362" cy="403092"/>
            <a:chOff x="1294129" y="3886615"/>
            <a:chExt cx="536483" cy="537456"/>
          </a:xfrm>
        </p:grpSpPr>
        <p:pic>
          <p:nvPicPr>
            <p:cNvPr id="83" name="图形 10">
              <a:extLst>
                <a:ext uri="{FF2B5EF4-FFF2-40B4-BE49-F238E27FC236}">
                  <a16:creationId xmlns:a16="http://schemas.microsoft.com/office/drawing/2014/main" id="{2AED5D4D-D322-49AC-8726-DDFA261083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4" name="文本框 83">
              <a:extLst>
                <a:ext uri="{FF2B5EF4-FFF2-40B4-BE49-F238E27FC236}">
                  <a16:creationId xmlns:a16="http://schemas.microsoft.com/office/drawing/2014/main" id="{D6E8AB40-1534-4F9B-A4B5-1E0C383C7042}"/>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D</a:t>
              </a:r>
              <a:endParaRPr lang="zh-CN" altLang="en-US" sz="1350" b="1" dirty="0">
                <a:solidFill>
                  <a:schemeClr val="bg1"/>
                </a:solidFill>
              </a:endParaRPr>
            </a:p>
          </p:txBody>
        </p:sp>
      </p:grpSp>
      <p:cxnSp>
        <p:nvCxnSpPr>
          <p:cNvPr id="86" name="直接连接符 85">
            <a:extLst>
              <a:ext uri="{FF2B5EF4-FFF2-40B4-BE49-F238E27FC236}">
                <a16:creationId xmlns:a16="http://schemas.microsoft.com/office/drawing/2014/main" id="{A2853C4D-6C9A-499F-9DD6-045299199F56}"/>
              </a:ext>
            </a:extLst>
          </p:cNvPr>
          <p:cNvCxnSpPr>
            <a:cxnSpLocks/>
          </p:cNvCxnSpPr>
          <p:nvPr/>
        </p:nvCxnSpPr>
        <p:spPr>
          <a:xfrm flipH="1">
            <a:off x="1349755" y="2441666"/>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CE9ECE2D-481B-403C-8226-78E1015AAC29}"/>
              </a:ext>
            </a:extLst>
          </p:cNvPr>
          <p:cNvSpPr txBox="1"/>
          <p:nvPr/>
        </p:nvSpPr>
        <p:spPr>
          <a:xfrm>
            <a:off x="1751498" y="1273662"/>
            <a:ext cx="1539545"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矩形 49">
            <a:extLst>
              <a:ext uri="{FF2B5EF4-FFF2-40B4-BE49-F238E27FC236}">
                <a16:creationId xmlns:a16="http://schemas.microsoft.com/office/drawing/2014/main" id="{39F943B1-A8B6-4240-9B16-2EF652DE17AB}"/>
              </a:ext>
            </a:extLst>
          </p:cNvPr>
          <p:cNvSpPr/>
          <p:nvPr/>
        </p:nvSpPr>
        <p:spPr>
          <a:xfrm>
            <a:off x="6520331" y="1518094"/>
            <a:ext cx="1534416" cy="1849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E91D1F6E-10CC-4E03-BFA6-4753D7E645C6}"/>
              </a:ext>
            </a:extLst>
          </p:cNvPr>
          <p:cNvSpPr/>
          <p:nvPr/>
        </p:nvSpPr>
        <p:spPr>
          <a:xfrm>
            <a:off x="6520332"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58" name="矩形 57">
            <a:extLst>
              <a:ext uri="{FF2B5EF4-FFF2-40B4-BE49-F238E27FC236}">
                <a16:creationId xmlns:a16="http://schemas.microsoft.com/office/drawing/2014/main" id="{8659FEA0-5940-431E-9AE4-6ED0A939036F}"/>
              </a:ext>
            </a:extLst>
          </p:cNvPr>
          <p:cNvSpPr/>
          <p:nvPr/>
        </p:nvSpPr>
        <p:spPr>
          <a:xfrm>
            <a:off x="6520332"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59" name="矩形 58">
            <a:extLst>
              <a:ext uri="{FF2B5EF4-FFF2-40B4-BE49-F238E27FC236}">
                <a16:creationId xmlns:a16="http://schemas.microsoft.com/office/drawing/2014/main" id="{D2CE76F7-91C6-4E7C-812D-8745F2663158}"/>
              </a:ext>
            </a:extLst>
          </p:cNvPr>
          <p:cNvSpPr/>
          <p:nvPr/>
        </p:nvSpPr>
        <p:spPr>
          <a:xfrm>
            <a:off x="6520332"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5" name="矩形 64">
            <a:extLst>
              <a:ext uri="{FF2B5EF4-FFF2-40B4-BE49-F238E27FC236}">
                <a16:creationId xmlns:a16="http://schemas.microsoft.com/office/drawing/2014/main" id="{D1FC2637-75B0-41BB-B3A7-B04146DC8E1E}"/>
              </a:ext>
            </a:extLst>
          </p:cNvPr>
          <p:cNvSpPr/>
          <p:nvPr/>
        </p:nvSpPr>
        <p:spPr>
          <a:xfrm>
            <a:off x="7842595"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6" name="矩形 65">
            <a:extLst>
              <a:ext uri="{FF2B5EF4-FFF2-40B4-BE49-F238E27FC236}">
                <a16:creationId xmlns:a16="http://schemas.microsoft.com/office/drawing/2014/main" id="{A64F2398-89C2-45BA-A493-D3052E2C8BF2}"/>
              </a:ext>
            </a:extLst>
          </p:cNvPr>
          <p:cNvSpPr/>
          <p:nvPr/>
        </p:nvSpPr>
        <p:spPr>
          <a:xfrm>
            <a:off x="7842595"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8" name="矩形 67">
            <a:extLst>
              <a:ext uri="{FF2B5EF4-FFF2-40B4-BE49-F238E27FC236}">
                <a16:creationId xmlns:a16="http://schemas.microsoft.com/office/drawing/2014/main" id="{01171603-B5D8-418F-8CA4-AC646CD1CBFF}"/>
              </a:ext>
            </a:extLst>
          </p:cNvPr>
          <p:cNvSpPr/>
          <p:nvPr/>
        </p:nvSpPr>
        <p:spPr>
          <a:xfrm>
            <a:off x="7842595"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69" name="直接连接符 68">
            <a:extLst>
              <a:ext uri="{FF2B5EF4-FFF2-40B4-BE49-F238E27FC236}">
                <a16:creationId xmlns:a16="http://schemas.microsoft.com/office/drawing/2014/main" id="{09C61A9B-67B1-414B-8956-F5364361FE6D}"/>
              </a:ext>
            </a:extLst>
          </p:cNvPr>
          <p:cNvCxnSpPr>
            <a:cxnSpLocks/>
            <a:stCxn id="51" idx="1"/>
          </p:cNvCxnSpPr>
          <p:nvPr/>
        </p:nvCxnSpPr>
        <p:spPr>
          <a:xfrm flipH="1">
            <a:off x="6123715" y="1860408"/>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49125E7-9CB8-4907-8446-D0623405D475}"/>
              </a:ext>
            </a:extLst>
          </p:cNvPr>
          <p:cNvGrpSpPr/>
          <p:nvPr/>
        </p:nvGrpSpPr>
        <p:grpSpPr>
          <a:xfrm>
            <a:off x="5778706" y="1580357"/>
            <a:ext cx="402362" cy="393225"/>
            <a:chOff x="1294129" y="3899771"/>
            <a:chExt cx="536483" cy="524300"/>
          </a:xfrm>
        </p:grpSpPr>
        <p:pic>
          <p:nvPicPr>
            <p:cNvPr id="71" name="图形 10">
              <a:extLst>
                <a:ext uri="{FF2B5EF4-FFF2-40B4-BE49-F238E27FC236}">
                  <a16:creationId xmlns:a16="http://schemas.microsoft.com/office/drawing/2014/main" id="{6F9B41C5-B2BE-4DFE-B782-38D1C38CF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2" name="文本框 71">
              <a:extLst>
                <a:ext uri="{FF2B5EF4-FFF2-40B4-BE49-F238E27FC236}">
                  <a16:creationId xmlns:a16="http://schemas.microsoft.com/office/drawing/2014/main" id="{E174E632-514B-40EC-BBC6-74BA6422CCDC}"/>
                </a:ext>
              </a:extLst>
            </p:cNvPr>
            <p:cNvSpPr txBox="1"/>
            <p:nvPr/>
          </p:nvSpPr>
          <p:spPr>
            <a:xfrm>
              <a:off x="1513102" y="3899771"/>
              <a:ext cx="282874" cy="400109"/>
            </a:xfrm>
            <a:prstGeom prst="rect">
              <a:avLst/>
            </a:prstGeom>
            <a:noFill/>
          </p:spPr>
          <p:txBody>
            <a:bodyPr wrap="square" rtlCol="0">
              <a:spAutoFit/>
            </a:bodyPr>
            <a:lstStyle/>
            <a:p>
              <a:pPr algn="ctr"/>
              <a:r>
                <a:rPr lang="en-US" altLang="zh-CN" sz="1350" b="1" dirty="0">
                  <a:solidFill>
                    <a:schemeClr val="bg1"/>
                  </a:solidFill>
                </a:rPr>
                <a:t>F</a:t>
              </a:r>
              <a:endParaRPr lang="zh-CN" altLang="en-US" sz="1350" b="1" dirty="0">
                <a:solidFill>
                  <a:schemeClr val="bg1"/>
                </a:solidFill>
              </a:endParaRPr>
            </a:p>
          </p:txBody>
        </p:sp>
      </p:grpSp>
      <p:cxnSp>
        <p:nvCxnSpPr>
          <p:cNvPr id="87" name="直接连接符 86">
            <a:extLst>
              <a:ext uri="{FF2B5EF4-FFF2-40B4-BE49-F238E27FC236}">
                <a16:creationId xmlns:a16="http://schemas.microsoft.com/office/drawing/2014/main" id="{5DD2A7E9-FB59-4AA8-9E81-D236C207148B}"/>
              </a:ext>
            </a:extLst>
          </p:cNvPr>
          <p:cNvCxnSpPr>
            <a:cxnSpLocks/>
          </p:cNvCxnSpPr>
          <p:nvPr/>
        </p:nvCxnSpPr>
        <p:spPr>
          <a:xfrm flipH="1">
            <a:off x="8054747" y="1846794"/>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97EF925-C4D4-4606-B9AB-7351355175BC}"/>
              </a:ext>
            </a:extLst>
          </p:cNvPr>
          <p:cNvGrpSpPr/>
          <p:nvPr/>
        </p:nvGrpSpPr>
        <p:grpSpPr>
          <a:xfrm>
            <a:off x="8434731" y="1575424"/>
            <a:ext cx="402362" cy="398159"/>
            <a:chOff x="1294129" y="3893193"/>
            <a:chExt cx="536483" cy="530878"/>
          </a:xfrm>
        </p:grpSpPr>
        <p:pic>
          <p:nvPicPr>
            <p:cNvPr id="91" name="图形 10">
              <a:extLst>
                <a:ext uri="{FF2B5EF4-FFF2-40B4-BE49-F238E27FC236}">
                  <a16:creationId xmlns:a16="http://schemas.microsoft.com/office/drawing/2014/main" id="{94A93396-3D04-4F43-8F90-0A8B1D8D56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2" name="文本框 91">
              <a:extLst>
                <a:ext uri="{FF2B5EF4-FFF2-40B4-BE49-F238E27FC236}">
                  <a16:creationId xmlns:a16="http://schemas.microsoft.com/office/drawing/2014/main" id="{8844F2EE-F11D-4E1D-870F-D623613041CC}"/>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H</a:t>
              </a:r>
              <a:endParaRPr lang="zh-CN" altLang="en-US" sz="1350" b="1" dirty="0">
                <a:solidFill>
                  <a:schemeClr val="bg1"/>
                </a:solidFill>
              </a:endParaRPr>
            </a:p>
          </p:txBody>
        </p:sp>
      </p:grpSp>
      <p:cxnSp>
        <p:nvCxnSpPr>
          <p:cNvPr id="93" name="直接连接符 92">
            <a:extLst>
              <a:ext uri="{FF2B5EF4-FFF2-40B4-BE49-F238E27FC236}">
                <a16:creationId xmlns:a16="http://schemas.microsoft.com/office/drawing/2014/main" id="{EE2C3CC0-EB90-4FB7-B696-463942A4E6E5}"/>
              </a:ext>
            </a:extLst>
          </p:cNvPr>
          <p:cNvCxnSpPr>
            <a:cxnSpLocks/>
          </p:cNvCxnSpPr>
          <p:nvPr/>
        </p:nvCxnSpPr>
        <p:spPr>
          <a:xfrm flipH="1">
            <a:off x="8049427" y="245186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DD0FBA59-EF3A-40B9-9177-579D9605168D}"/>
              </a:ext>
            </a:extLst>
          </p:cNvPr>
          <p:cNvGrpSpPr/>
          <p:nvPr/>
        </p:nvGrpSpPr>
        <p:grpSpPr>
          <a:xfrm>
            <a:off x="8429411" y="2189480"/>
            <a:ext cx="402362" cy="389169"/>
            <a:chOff x="1294129" y="3905179"/>
            <a:chExt cx="536483" cy="518892"/>
          </a:xfrm>
        </p:grpSpPr>
        <p:pic>
          <p:nvPicPr>
            <p:cNvPr id="95" name="图形 10">
              <a:extLst>
                <a:ext uri="{FF2B5EF4-FFF2-40B4-BE49-F238E27FC236}">
                  <a16:creationId xmlns:a16="http://schemas.microsoft.com/office/drawing/2014/main" id="{427E0358-C44B-4B22-83E2-9B24B668E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6" name="文本框 95">
              <a:extLst>
                <a:ext uri="{FF2B5EF4-FFF2-40B4-BE49-F238E27FC236}">
                  <a16:creationId xmlns:a16="http://schemas.microsoft.com/office/drawing/2014/main" id="{AA9F18FE-BB50-45F0-94CB-1AD9E6508A1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I</a:t>
              </a:r>
              <a:endParaRPr lang="zh-CN" altLang="en-US" sz="1350" b="1" dirty="0">
                <a:solidFill>
                  <a:schemeClr val="bg1"/>
                </a:solidFill>
              </a:endParaRPr>
            </a:p>
          </p:txBody>
        </p:sp>
      </p:grpSp>
      <p:cxnSp>
        <p:nvCxnSpPr>
          <p:cNvPr id="97" name="直接连接符 96">
            <a:extLst>
              <a:ext uri="{FF2B5EF4-FFF2-40B4-BE49-F238E27FC236}">
                <a16:creationId xmlns:a16="http://schemas.microsoft.com/office/drawing/2014/main" id="{7C8153E2-CD24-4B3B-BDAA-AD8E8724FF23}"/>
              </a:ext>
            </a:extLst>
          </p:cNvPr>
          <p:cNvCxnSpPr>
            <a:cxnSpLocks/>
            <a:endCxn id="64" idx="3"/>
          </p:cNvCxnSpPr>
          <p:nvPr/>
        </p:nvCxnSpPr>
        <p:spPr>
          <a:xfrm flipH="1" flipV="1">
            <a:off x="3285918" y="3025727"/>
            <a:ext cx="3229286" cy="530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76602AB4-CBF5-4AA7-AD9D-A03071D39F75}"/>
              </a:ext>
            </a:extLst>
          </p:cNvPr>
          <p:cNvGrpSpPr/>
          <p:nvPr/>
        </p:nvGrpSpPr>
        <p:grpSpPr>
          <a:xfrm>
            <a:off x="8432902" y="2766143"/>
            <a:ext cx="402362" cy="389169"/>
            <a:chOff x="1294129" y="3753877"/>
            <a:chExt cx="536483" cy="518892"/>
          </a:xfrm>
        </p:grpSpPr>
        <p:pic>
          <p:nvPicPr>
            <p:cNvPr id="99" name="图形 10">
              <a:extLst>
                <a:ext uri="{FF2B5EF4-FFF2-40B4-BE49-F238E27FC236}">
                  <a16:creationId xmlns:a16="http://schemas.microsoft.com/office/drawing/2014/main" id="{F638B41B-567A-43CA-BFFC-9EF2675272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753877"/>
              <a:ext cx="536483" cy="518892"/>
            </a:xfrm>
            <a:prstGeom prst="rect">
              <a:avLst/>
            </a:prstGeom>
          </p:spPr>
        </p:pic>
        <p:sp>
          <p:nvSpPr>
            <p:cNvPr id="100" name="文本框 99">
              <a:extLst>
                <a:ext uri="{FF2B5EF4-FFF2-40B4-BE49-F238E27FC236}">
                  <a16:creationId xmlns:a16="http://schemas.microsoft.com/office/drawing/2014/main" id="{22E0AD4B-E407-4164-9872-B82EB9CA9F1E}"/>
                </a:ext>
              </a:extLst>
            </p:cNvPr>
            <p:cNvSpPr txBox="1"/>
            <p:nvPr/>
          </p:nvSpPr>
          <p:spPr>
            <a:xfrm>
              <a:off x="1513102" y="3755050"/>
              <a:ext cx="282874" cy="400109"/>
            </a:xfrm>
            <a:prstGeom prst="rect">
              <a:avLst/>
            </a:prstGeom>
            <a:noFill/>
          </p:spPr>
          <p:txBody>
            <a:bodyPr wrap="square" rtlCol="0">
              <a:spAutoFit/>
            </a:bodyPr>
            <a:lstStyle/>
            <a:p>
              <a:pPr algn="ctr"/>
              <a:r>
                <a:rPr lang="en-US" altLang="zh-CN" sz="1350" b="1" dirty="0">
                  <a:solidFill>
                    <a:schemeClr val="bg1"/>
                  </a:solidFill>
                </a:rPr>
                <a:t>J</a:t>
              </a:r>
              <a:endParaRPr lang="zh-CN" altLang="en-US" sz="1350" b="1" dirty="0">
                <a:solidFill>
                  <a:schemeClr val="bg1"/>
                </a:solidFill>
              </a:endParaRPr>
            </a:p>
          </p:txBody>
        </p:sp>
      </p:grpSp>
      <p:cxnSp>
        <p:nvCxnSpPr>
          <p:cNvPr id="101" name="直接连接符 100">
            <a:extLst>
              <a:ext uri="{FF2B5EF4-FFF2-40B4-BE49-F238E27FC236}">
                <a16:creationId xmlns:a16="http://schemas.microsoft.com/office/drawing/2014/main" id="{4DECAC7D-103F-42BD-AFE3-8DB32557DD6D}"/>
              </a:ext>
            </a:extLst>
          </p:cNvPr>
          <p:cNvCxnSpPr>
            <a:cxnSpLocks/>
          </p:cNvCxnSpPr>
          <p:nvPr/>
        </p:nvCxnSpPr>
        <p:spPr>
          <a:xfrm flipH="1">
            <a:off x="6118587" y="2441666"/>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E6151C3C-E19A-4BA9-B3E0-CFCB7EF4E54E}"/>
              </a:ext>
            </a:extLst>
          </p:cNvPr>
          <p:cNvGrpSpPr/>
          <p:nvPr/>
        </p:nvGrpSpPr>
        <p:grpSpPr>
          <a:xfrm>
            <a:off x="5759576" y="2182568"/>
            <a:ext cx="402362" cy="389169"/>
            <a:chOff x="1294129" y="3905179"/>
            <a:chExt cx="536483" cy="518892"/>
          </a:xfrm>
        </p:grpSpPr>
        <p:pic>
          <p:nvPicPr>
            <p:cNvPr id="108" name="图形 10">
              <a:extLst>
                <a:ext uri="{FF2B5EF4-FFF2-40B4-BE49-F238E27FC236}">
                  <a16:creationId xmlns:a16="http://schemas.microsoft.com/office/drawing/2014/main" id="{BF5E1129-8859-4B5E-8D37-AA8BCAA81C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109" name="文本框 108">
              <a:extLst>
                <a:ext uri="{FF2B5EF4-FFF2-40B4-BE49-F238E27FC236}">
                  <a16:creationId xmlns:a16="http://schemas.microsoft.com/office/drawing/2014/main" id="{B36FCE05-728E-4875-BC7D-57FFCA8BCF9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G</a:t>
              </a:r>
              <a:endParaRPr lang="zh-CN" altLang="en-US" sz="1350" b="1" dirty="0">
                <a:solidFill>
                  <a:schemeClr val="bg1"/>
                </a:solidFill>
              </a:endParaRPr>
            </a:p>
          </p:txBody>
        </p:sp>
      </p:grpSp>
      <p:sp>
        <p:nvSpPr>
          <p:cNvPr id="110" name="íşlïḍè">
            <a:extLst>
              <a:ext uri="{FF2B5EF4-FFF2-40B4-BE49-F238E27FC236}">
                <a16:creationId xmlns:a16="http://schemas.microsoft.com/office/drawing/2014/main" id="{776D7753-B3AD-4128-8E65-2F49A5E716E2}"/>
              </a:ext>
            </a:extLst>
          </p:cNvPr>
          <p:cNvSpPr txBox="1"/>
          <p:nvPr/>
        </p:nvSpPr>
        <p:spPr>
          <a:xfrm>
            <a:off x="6515204" y="1273662"/>
            <a:ext cx="1539544"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grpSp>
        <p:nvGrpSpPr>
          <p:cNvPr id="7" name="组合 6">
            <a:extLst>
              <a:ext uri="{FF2B5EF4-FFF2-40B4-BE49-F238E27FC236}">
                <a16:creationId xmlns:a16="http://schemas.microsoft.com/office/drawing/2014/main" id="{A9098891-D819-44DC-8956-4F745A32313A}"/>
              </a:ext>
            </a:extLst>
          </p:cNvPr>
          <p:cNvGrpSpPr/>
          <p:nvPr/>
        </p:nvGrpSpPr>
        <p:grpSpPr>
          <a:xfrm>
            <a:off x="319089" y="1947822"/>
            <a:ext cx="1260202" cy="987875"/>
            <a:chOff x="425451" y="4281177"/>
            <a:chExt cx="1680269" cy="1317167"/>
          </a:xfrm>
        </p:grpSpPr>
        <p:cxnSp>
          <p:nvCxnSpPr>
            <p:cNvPr id="44" name="直接连接符 43">
              <a:extLst>
                <a:ext uri="{FF2B5EF4-FFF2-40B4-BE49-F238E27FC236}">
                  <a16:creationId xmlns:a16="http://schemas.microsoft.com/office/drawing/2014/main" id="{5BD0293B-B0ED-4825-A00E-57DEC98FE623}"/>
                </a:ext>
              </a:extLst>
            </p:cNvPr>
            <p:cNvCxnSpPr>
              <a:cxnSpLocks/>
              <a:endCxn id="40" idx="3"/>
            </p:cNvCxnSpPr>
            <p:nvPr/>
          </p:nvCxnSpPr>
          <p:spPr>
            <a:xfrm flipH="1">
              <a:off x="904858" y="4893722"/>
              <a:ext cx="711952" cy="39500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30B2CAB-273D-4868-B56C-45C84BF6A5B1}"/>
                </a:ext>
              </a:extLst>
            </p:cNvPr>
            <p:cNvCxnSpPr>
              <a:cxnSpLocks/>
              <a:endCxn id="40" idx="1"/>
            </p:cNvCxnSpPr>
            <p:nvPr/>
          </p:nvCxnSpPr>
          <p:spPr>
            <a:xfrm flipH="1" flipV="1">
              <a:off x="904858" y="4617730"/>
              <a:ext cx="709885" cy="24510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5" name="图片 84" descr="文本&#10;&#10;描述已自动生成">
              <a:extLst>
                <a:ext uri="{FF2B5EF4-FFF2-40B4-BE49-F238E27FC236}">
                  <a16:creationId xmlns:a16="http://schemas.microsoft.com/office/drawing/2014/main" id="{70E70716-9E8A-43F0-943D-21B08245D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325" y="4709561"/>
              <a:ext cx="490830" cy="460153"/>
            </a:xfrm>
            <a:prstGeom prst="rect">
              <a:avLst/>
            </a:prstGeom>
          </p:spPr>
        </p:pic>
        <p:pic>
          <p:nvPicPr>
            <p:cNvPr id="88" name="图形 10">
              <a:extLst>
                <a:ext uri="{FF2B5EF4-FFF2-40B4-BE49-F238E27FC236}">
                  <a16:creationId xmlns:a16="http://schemas.microsoft.com/office/drawing/2014/main" id="{9A735D0C-D582-4648-9C59-3465ACE371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990" y="4281177"/>
              <a:ext cx="536483" cy="518892"/>
            </a:xfrm>
            <a:prstGeom prst="rect">
              <a:avLst/>
            </a:prstGeom>
          </p:spPr>
        </p:pic>
        <p:sp>
          <p:nvSpPr>
            <p:cNvPr id="40" name="文本框 39">
              <a:extLst>
                <a:ext uri="{FF2B5EF4-FFF2-40B4-BE49-F238E27FC236}">
                  <a16:creationId xmlns:a16="http://schemas.microsoft.com/office/drawing/2014/main" id="{5BE75A74-4982-4F68-BD03-7BBCFFABCFF4}"/>
                </a:ext>
              </a:extLst>
            </p:cNvPr>
            <p:cNvSpPr txBox="1"/>
            <p:nvPr/>
          </p:nvSpPr>
          <p:spPr>
            <a:xfrm rot="5400000">
              <a:off x="569357" y="4753175"/>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06" name="íşlïḍè">
              <a:extLst>
                <a:ext uri="{FF2B5EF4-FFF2-40B4-BE49-F238E27FC236}">
                  <a16:creationId xmlns:a16="http://schemas.microsoft.com/office/drawing/2014/main" id="{680DB2F0-D92A-473C-A9A3-CF976EDDCCC4}"/>
                </a:ext>
              </a:extLst>
            </p:cNvPr>
            <p:cNvSpPr txBox="1"/>
            <p:nvPr/>
          </p:nvSpPr>
          <p:spPr>
            <a:xfrm>
              <a:off x="1109485" y="4405559"/>
              <a:ext cx="99623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grpSp>
          <p:nvGrpSpPr>
            <p:cNvPr id="16" name="组合 15">
              <a:extLst>
                <a:ext uri="{FF2B5EF4-FFF2-40B4-BE49-F238E27FC236}">
                  <a16:creationId xmlns:a16="http://schemas.microsoft.com/office/drawing/2014/main" id="{A24B23C3-6C91-43C0-B6B6-BD690C4000CB}"/>
                </a:ext>
              </a:extLst>
            </p:cNvPr>
            <p:cNvGrpSpPr/>
            <p:nvPr/>
          </p:nvGrpSpPr>
          <p:grpSpPr>
            <a:xfrm>
              <a:off x="425451" y="5068427"/>
              <a:ext cx="536483" cy="529917"/>
              <a:chOff x="392561" y="5068427"/>
              <a:chExt cx="536483" cy="529917"/>
            </a:xfrm>
          </p:grpSpPr>
          <p:pic>
            <p:nvPicPr>
              <p:cNvPr id="90" name="图形 10">
                <a:extLst>
                  <a:ext uri="{FF2B5EF4-FFF2-40B4-BE49-F238E27FC236}">
                    <a16:creationId xmlns:a16="http://schemas.microsoft.com/office/drawing/2014/main" id="{3DC93E46-6D3E-4D27-B799-D4F11E0E5C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92561" y="5079452"/>
                <a:ext cx="536483" cy="518892"/>
              </a:xfrm>
              <a:prstGeom prst="rect">
                <a:avLst/>
              </a:prstGeom>
            </p:spPr>
          </p:pic>
          <p:sp>
            <p:nvSpPr>
              <p:cNvPr id="111" name="文本框 110">
                <a:extLst>
                  <a:ext uri="{FF2B5EF4-FFF2-40B4-BE49-F238E27FC236}">
                    <a16:creationId xmlns:a16="http://schemas.microsoft.com/office/drawing/2014/main" id="{FEB65124-7631-4500-999C-F767E2F7254C}"/>
                  </a:ext>
                </a:extLst>
              </p:cNvPr>
              <p:cNvSpPr txBox="1"/>
              <p:nvPr/>
            </p:nvSpPr>
            <p:spPr>
              <a:xfrm>
                <a:off x="613774" y="5068427"/>
                <a:ext cx="282874" cy="400109"/>
              </a:xfrm>
              <a:prstGeom prst="rect">
                <a:avLst/>
              </a:prstGeom>
              <a:noFill/>
            </p:spPr>
            <p:txBody>
              <a:bodyPr wrap="square" rtlCol="0">
                <a:spAutoFit/>
              </a:bodyPr>
              <a:lstStyle/>
              <a:p>
                <a:pPr algn="ctr"/>
                <a:r>
                  <a:rPr lang="en-US" altLang="zh-CN" sz="1350" b="1" dirty="0">
                    <a:solidFill>
                      <a:schemeClr val="bg1"/>
                    </a:solidFill>
                  </a:rPr>
                  <a:t>E</a:t>
                </a:r>
                <a:endParaRPr lang="zh-CN" altLang="en-US" sz="1350" b="1" dirty="0">
                  <a:solidFill>
                    <a:schemeClr val="bg1"/>
                  </a:solidFill>
                </a:endParaRPr>
              </a:p>
            </p:txBody>
          </p:sp>
        </p:grpSp>
      </p:grpSp>
      <p:cxnSp>
        <p:nvCxnSpPr>
          <p:cNvPr id="122" name="直接连接符 121">
            <a:extLst>
              <a:ext uri="{FF2B5EF4-FFF2-40B4-BE49-F238E27FC236}">
                <a16:creationId xmlns:a16="http://schemas.microsoft.com/office/drawing/2014/main" id="{EEB06C55-C4A9-4727-B5A9-21DC9B56B665}"/>
              </a:ext>
            </a:extLst>
          </p:cNvPr>
          <p:cNvCxnSpPr>
            <a:cxnSpLocks/>
          </p:cNvCxnSpPr>
          <p:nvPr/>
        </p:nvCxnSpPr>
        <p:spPr>
          <a:xfrm flipH="1">
            <a:off x="8054747" y="3025727"/>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5924128" cy="2394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t>
            </a:r>
            <a:r>
              <a:rPr lang="zh-CN" altLang="en-US" sz="1350" b="1" dirty="0">
                <a:latin typeface="Arial Narrow" panose="020B0606020202030204" pitchFamily="34" charset="0"/>
              </a:rPr>
              <a:t>练习题</a:t>
            </a:r>
            <a:r>
              <a:rPr lang="en-US" altLang="zh-CN" sz="1350" b="1" dirty="0">
                <a:latin typeface="Arial Narrow" panose="020B0606020202030204" pitchFamily="34" charset="0"/>
              </a:rPr>
              <a:t>】</a:t>
            </a:r>
            <a:r>
              <a:rPr lang="zh-CN" altLang="en-US" sz="1350" b="1" dirty="0">
                <a:latin typeface="Arial Narrow" panose="020B0606020202030204" pitchFamily="34" charset="0"/>
              </a:rPr>
              <a:t>交换机自学习和转发帧的流程（参考网桥自学习和转发帧的流程）</a:t>
            </a:r>
          </a:p>
        </p:txBody>
      </p:sp>
      <p:sp>
        <p:nvSpPr>
          <p:cNvPr id="103" name="文本框 102">
            <a:extLst>
              <a:ext uri="{FF2B5EF4-FFF2-40B4-BE49-F238E27FC236}">
                <a16:creationId xmlns:a16="http://schemas.microsoft.com/office/drawing/2014/main" id="{0BA019EA-536F-4D66-8E8D-DBA4FFD14B49}"/>
              </a:ext>
            </a:extLst>
          </p:cNvPr>
          <p:cNvSpPr txBox="1"/>
          <p:nvPr/>
        </p:nvSpPr>
        <p:spPr>
          <a:xfrm>
            <a:off x="512808" y="1941298"/>
            <a:ext cx="212155" cy="300082"/>
          </a:xfrm>
          <a:prstGeom prst="rect">
            <a:avLst/>
          </a:prstGeom>
          <a:noFill/>
        </p:spPr>
        <p:txBody>
          <a:bodyPr wrap="square" rtlCol="0">
            <a:spAutoFit/>
          </a:bodyPr>
          <a:lstStyle/>
          <a:p>
            <a:pPr algn="ctr"/>
            <a:r>
              <a:rPr lang="en-US" altLang="zh-CN" sz="1350" b="1" dirty="0">
                <a:solidFill>
                  <a:schemeClr val="bg1"/>
                </a:solidFill>
              </a:rPr>
              <a:t>X</a:t>
            </a:r>
            <a:endParaRPr lang="zh-CN" altLang="en-US" sz="1350" b="1" dirty="0">
              <a:solidFill>
                <a:schemeClr val="bg1"/>
              </a:solidFill>
            </a:endParaRPr>
          </a:p>
        </p:txBody>
      </p:sp>
      <p:graphicFrame>
        <p:nvGraphicFramePr>
          <p:cNvPr id="11" name="表格 12">
            <a:extLst>
              <a:ext uri="{FF2B5EF4-FFF2-40B4-BE49-F238E27FC236}">
                <a16:creationId xmlns:a16="http://schemas.microsoft.com/office/drawing/2014/main" id="{7D3315CD-FED6-4AE5-A23A-A4749AC40FAC}"/>
              </a:ext>
            </a:extLst>
          </p:cNvPr>
          <p:cNvGraphicFramePr>
            <a:graphicFrameLocks noGrp="1"/>
          </p:cNvGraphicFramePr>
          <p:nvPr/>
        </p:nvGraphicFramePr>
        <p:xfrm>
          <a:off x="2003925" y="1568828"/>
          <a:ext cx="1029312" cy="1752600"/>
        </p:xfrm>
        <a:graphic>
          <a:graphicData uri="http://schemas.openxmlformats.org/drawingml/2006/table">
            <a:tbl>
              <a:tblPr firstRow="1" bandRow="1">
                <a:tableStyleId>{5C22544A-7EE6-4342-B048-85BDC9FD1C3A}</a:tableStyleId>
              </a:tblPr>
              <a:tblGrid>
                <a:gridCol w="514656">
                  <a:extLst>
                    <a:ext uri="{9D8B030D-6E8A-4147-A177-3AD203B41FA5}">
                      <a16:colId xmlns:a16="http://schemas.microsoft.com/office/drawing/2014/main" val="3018206009"/>
                    </a:ext>
                  </a:extLst>
                </a:gridCol>
                <a:gridCol w="514656">
                  <a:extLst>
                    <a:ext uri="{9D8B030D-6E8A-4147-A177-3AD203B41FA5}">
                      <a16:colId xmlns:a16="http://schemas.microsoft.com/office/drawing/2014/main" val="1127511435"/>
                    </a:ext>
                  </a:extLst>
                </a:gridCol>
              </a:tblGrid>
              <a:tr h="278130">
                <a:tc gridSpan="2">
                  <a:txBody>
                    <a:bodyPr/>
                    <a:lstStyle/>
                    <a:p>
                      <a:pPr algn="ctr"/>
                      <a:r>
                        <a:rPr lang="zh-CN" altLang="en-US" sz="1400" b="1" dirty="0">
                          <a:solidFill>
                            <a:schemeClr val="tx1"/>
                          </a:solidFill>
                        </a:rPr>
                        <a:t>转发表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78226"/>
                  </a:ext>
                </a:extLst>
              </a:tr>
              <a:tr h="278130">
                <a:tc>
                  <a:txBody>
                    <a:bodyPr/>
                    <a:lstStyle/>
                    <a:p>
                      <a:pPr algn="ctr"/>
                      <a:r>
                        <a:rPr lang="zh-CN" altLang="en-US" sz="1400" b="1" dirty="0"/>
                        <a:t>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t>接口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117171"/>
                  </a:ext>
                </a:extLst>
              </a:tr>
              <a:tr h="297180">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314688"/>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2466454"/>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207346"/>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507044"/>
                  </a:ext>
                </a:extLst>
              </a:tr>
            </a:tbl>
          </a:graphicData>
        </a:graphic>
      </p:graphicFrame>
      <p:graphicFrame>
        <p:nvGraphicFramePr>
          <p:cNvPr id="114" name="表格 12">
            <a:extLst>
              <a:ext uri="{FF2B5EF4-FFF2-40B4-BE49-F238E27FC236}">
                <a16:creationId xmlns:a16="http://schemas.microsoft.com/office/drawing/2014/main" id="{B126F1A6-8563-45C9-BAD1-A14FF3984C1D}"/>
              </a:ext>
            </a:extLst>
          </p:cNvPr>
          <p:cNvGraphicFramePr>
            <a:graphicFrameLocks noGrp="1"/>
          </p:cNvGraphicFramePr>
          <p:nvPr/>
        </p:nvGraphicFramePr>
        <p:xfrm>
          <a:off x="6788018" y="1568828"/>
          <a:ext cx="1029312" cy="1752600"/>
        </p:xfrm>
        <a:graphic>
          <a:graphicData uri="http://schemas.openxmlformats.org/drawingml/2006/table">
            <a:tbl>
              <a:tblPr firstRow="1" bandRow="1">
                <a:tableStyleId>{5C22544A-7EE6-4342-B048-85BDC9FD1C3A}</a:tableStyleId>
              </a:tblPr>
              <a:tblGrid>
                <a:gridCol w="514656">
                  <a:extLst>
                    <a:ext uri="{9D8B030D-6E8A-4147-A177-3AD203B41FA5}">
                      <a16:colId xmlns:a16="http://schemas.microsoft.com/office/drawing/2014/main" val="3018206009"/>
                    </a:ext>
                  </a:extLst>
                </a:gridCol>
                <a:gridCol w="514656">
                  <a:extLst>
                    <a:ext uri="{9D8B030D-6E8A-4147-A177-3AD203B41FA5}">
                      <a16:colId xmlns:a16="http://schemas.microsoft.com/office/drawing/2014/main" val="1127511435"/>
                    </a:ext>
                  </a:extLst>
                </a:gridCol>
              </a:tblGrid>
              <a:tr h="278130">
                <a:tc gridSpan="2">
                  <a:txBody>
                    <a:bodyPr/>
                    <a:lstStyle/>
                    <a:p>
                      <a:pPr algn="ctr"/>
                      <a:r>
                        <a:rPr lang="zh-CN" altLang="en-US" sz="1400" b="1" dirty="0">
                          <a:solidFill>
                            <a:schemeClr val="tx1"/>
                          </a:solidFill>
                        </a:rPr>
                        <a:t>转发表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78226"/>
                  </a:ext>
                </a:extLst>
              </a:tr>
              <a:tr h="278130">
                <a:tc>
                  <a:txBody>
                    <a:bodyPr/>
                    <a:lstStyle/>
                    <a:p>
                      <a:pPr algn="ctr"/>
                      <a:r>
                        <a:rPr lang="zh-CN" altLang="en-US" sz="1400" b="1" dirty="0"/>
                        <a:t>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t>接口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117171"/>
                  </a:ext>
                </a:extLst>
              </a:tr>
              <a:tr h="297180">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314688"/>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2466454"/>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207346"/>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507044"/>
                  </a:ext>
                </a:extLst>
              </a:tr>
            </a:tbl>
          </a:graphicData>
        </a:graphic>
      </p:graphicFrame>
      <p:sp>
        <p:nvSpPr>
          <p:cNvPr id="104" name="íşlïḍè">
            <a:extLst>
              <a:ext uri="{FF2B5EF4-FFF2-40B4-BE49-F238E27FC236}">
                <a16:creationId xmlns:a16="http://schemas.microsoft.com/office/drawing/2014/main" id="{FF0CD46B-72EC-4170-8C74-9045BF1F2141}"/>
              </a:ext>
            </a:extLst>
          </p:cNvPr>
          <p:cNvSpPr txBox="1"/>
          <p:nvPr/>
        </p:nvSpPr>
        <p:spPr>
          <a:xfrm>
            <a:off x="228601" y="3525059"/>
            <a:ext cx="1235156" cy="2394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主机间的通信</a:t>
            </a:r>
          </a:p>
        </p:txBody>
      </p:sp>
      <p:sp>
        <p:nvSpPr>
          <p:cNvPr id="115" name="íşlïḍè">
            <a:extLst>
              <a:ext uri="{FF2B5EF4-FFF2-40B4-BE49-F238E27FC236}">
                <a16:creationId xmlns:a16="http://schemas.microsoft.com/office/drawing/2014/main" id="{A28E0589-B577-4AEA-960F-7A3D32F3579B}"/>
              </a:ext>
            </a:extLst>
          </p:cNvPr>
          <p:cNvSpPr txBox="1"/>
          <p:nvPr/>
        </p:nvSpPr>
        <p:spPr>
          <a:xfrm>
            <a:off x="337140" y="3791337"/>
            <a:ext cx="638053" cy="239499"/>
          </a:xfrm>
          <a:prstGeom prst="rect">
            <a:avLst/>
          </a:prstGeom>
          <a:noFill/>
        </p:spPr>
        <p:txBody>
          <a:bodyPr wrap="square" lIns="68580" tIns="34290" rIns="68580" bIns="34290" anchor="ctr">
            <a:noAutofit/>
          </a:bodyPr>
          <a:lstStyle/>
          <a:p>
            <a:r>
              <a:rPr lang="en-US" altLang="zh-CN" sz="1500" b="1" dirty="0"/>
              <a:t>A→B</a:t>
            </a:r>
            <a:endParaRPr lang="zh-CN" altLang="en-US" sz="1500" b="1" dirty="0"/>
          </a:p>
        </p:txBody>
      </p:sp>
      <p:sp>
        <p:nvSpPr>
          <p:cNvPr id="116" name="íşlïḍè">
            <a:extLst>
              <a:ext uri="{FF2B5EF4-FFF2-40B4-BE49-F238E27FC236}">
                <a16:creationId xmlns:a16="http://schemas.microsoft.com/office/drawing/2014/main" id="{399821EB-5B8B-48B0-BEA6-36292297EB21}"/>
              </a:ext>
            </a:extLst>
          </p:cNvPr>
          <p:cNvSpPr txBox="1"/>
          <p:nvPr/>
        </p:nvSpPr>
        <p:spPr>
          <a:xfrm>
            <a:off x="337140" y="4042782"/>
            <a:ext cx="638053" cy="239499"/>
          </a:xfrm>
          <a:prstGeom prst="rect">
            <a:avLst/>
          </a:prstGeom>
          <a:noFill/>
        </p:spPr>
        <p:txBody>
          <a:bodyPr wrap="square" lIns="68580" tIns="34290" rIns="68580" bIns="34290" anchor="ctr">
            <a:noAutofit/>
          </a:bodyPr>
          <a:lstStyle/>
          <a:p>
            <a:r>
              <a:rPr lang="en-US" altLang="zh-CN" sz="1500" b="1" dirty="0"/>
              <a:t>H→A</a:t>
            </a:r>
            <a:endParaRPr lang="zh-CN" altLang="en-US" sz="1500" b="1" dirty="0"/>
          </a:p>
        </p:txBody>
      </p:sp>
      <p:sp>
        <p:nvSpPr>
          <p:cNvPr id="117" name="íşlïḍè">
            <a:extLst>
              <a:ext uri="{FF2B5EF4-FFF2-40B4-BE49-F238E27FC236}">
                <a16:creationId xmlns:a16="http://schemas.microsoft.com/office/drawing/2014/main" id="{D2107E91-3884-4977-83C6-CC8814353D7E}"/>
              </a:ext>
            </a:extLst>
          </p:cNvPr>
          <p:cNvSpPr txBox="1"/>
          <p:nvPr/>
        </p:nvSpPr>
        <p:spPr>
          <a:xfrm>
            <a:off x="337140" y="4294227"/>
            <a:ext cx="638053" cy="239499"/>
          </a:xfrm>
          <a:prstGeom prst="rect">
            <a:avLst/>
          </a:prstGeom>
          <a:noFill/>
        </p:spPr>
        <p:txBody>
          <a:bodyPr wrap="square" lIns="68580" tIns="34290" rIns="68580" bIns="34290" anchor="ctr">
            <a:noAutofit/>
          </a:bodyPr>
          <a:lstStyle/>
          <a:p>
            <a:r>
              <a:rPr lang="en-US" altLang="zh-CN" sz="1500" b="1" dirty="0"/>
              <a:t>E→X</a:t>
            </a:r>
            <a:endParaRPr lang="zh-CN" altLang="en-US" sz="1500" b="1" dirty="0"/>
          </a:p>
        </p:txBody>
      </p:sp>
      <p:sp>
        <p:nvSpPr>
          <p:cNvPr id="119" name="íşlïḍè">
            <a:extLst>
              <a:ext uri="{FF2B5EF4-FFF2-40B4-BE49-F238E27FC236}">
                <a16:creationId xmlns:a16="http://schemas.microsoft.com/office/drawing/2014/main" id="{4C29F98D-0C91-40E6-9B7A-0D2E9DFBCCAB}"/>
              </a:ext>
            </a:extLst>
          </p:cNvPr>
          <p:cNvSpPr txBox="1"/>
          <p:nvPr/>
        </p:nvSpPr>
        <p:spPr>
          <a:xfrm>
            <a:off x="337140" y="4545671"/>
            <a:ext cx="638053" cy="239499"/>
          </a:xfrm>
          <a:prstGeom prst="rect">
            <a:avLst/>
          </a:prstGeom>
          <a:noFill/>
        </p:spPr>
        <p:txBody>
          <a:bodyPr wrap="square" lIns="68580" tIns="34290" rIns="68580" bIns="34290" anchor="ctr">
            <a:noAutofit/>
          </a:bodyPr>
          <a:lstStyle/>
          <a:p>
            <a:r>
              <a:rPr lang="en-US" altLang="zh-CN" sz="1500" b="1" dirty="0"/>
              <a:t>X→E</a:t>
            </a:r>
            <a:endParaRPr lang="zh-CN" altLang="en-US" sz="1500" b="1" dirty="0"/>
          </a:p>
        </p:txBody>
      </p:sp>
      <p:grpSp>
        <p:nvGrpSpPr>
          <p:cNvPr id="18" name="组合 17">
            <a:extLst>
              <a:ext uri="{FF2B5EF4-FFF2-40B4-BE49-F238E27FC236}">
                <a16:creationId xmlns:a16="http://schemas.microsoft.com/office/drawing/2014/main" id="{D35D7BFE-B7EE-42C2-8B11-AB4BA3AB85C5}"/>
              </a:ext>
            </a:extLst>
          </p:cNvPr>
          <p:cNvGrpSpPr/>
          <p:nvPr/>
        </p:nvGrpSpPr>
        <p:grpSpPr>
          <a:xfrm>
            <a:off x="1862513" y="3783901"/>
            <a:ext cx="1665166" cy="246935"/>
            <a:chOff x="2483350" y="5045201"/>
            <a:chExt cx="2220221" cy="329247"/>
          </a:xfrm>
        </p:grpSpPr>
        <p:sp>
          <p:nvSpPr>
            <p:cNvPr id="113" name="íşlïḍè">
              <a:extLst>
                <a:ext uri="{FF2B5EF4-FFF2-40B4-BE49-F238E27FC236}">
                  <a16:creationId xmlns:a16="http://schemas.microsoft.com/office/drawing/2014/main" id="{08D1FB54-DD10-413A-95FF-31C1359BFDFF}"/>
                </a:ext>
              </a:extLst>
            </p:cNvPr>
            <p:cNvSpPr txBox="1"/>
            <p:nvPr/>
          </p:nvSpPr>
          <p:spPr>
            <a:xfrm>
              <a:off x="2483350"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18" name="íşlïḍè">
              <a:extLst>
                <a:ext uri="{FF2B5EF4-FFF2-40B4-BE49-F238E27FC236}">
                  <a16:creationId xmlns:a16="http://schemas.microsoft.com/office/drawing/2014/main" id="{77D2852F-0A64-41DA-8CF8-4772906C81BB}"/>
                </a:ext>
              </a:extLst>
            </p:cNvPr>
            <p:cNvSpPr txBox="1"/>
            <p:nvPr/>
          </p:nvSpPr>
          <p:spPr>
            <a:xfrm>
              <a:off x="3190535"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转发（盲目）</a:t>
              </a:r>
            </a:p>
          </p:txBody>
        </p:sp>
      </p:grpSp>
      <p:grpSp>
        <p:nvGrpSpPr>
          <p:cNvPr id="19" name="组合 18">
            <a:extLst>
              <a:ext uri="{FF2B5EF4-FFF2-40B4-BE49-F238E27FC236}">
                <a16:creationId xmlns:a16="http://schemas.microsoft.com/office/drawing/2014/main" id="{4FEB195D-A95F-44B3-9D42-915860BFF275}"/>
              </a:ext>
            </a:extLst>
          </p:cNvPr>
          <p:cNvGrpSpPr/>
          <p:nvPr/>
        </p:nvGrpSpPr>
        <p:grpSpPr>
          <a:xfrm>
            <a:off x="6639264" y="3783901"/>
            <a:ext cx="1665166" cy="246935"/>
            <a:chOff x="8852351" y="5045201"/>
            <a:chExt cx="2220221" cy="329247"/>
          </a:xfrm>
        </p:grpSpPr>
        <p:sp>
          <p:nvSpPr>
            <p:cNvPr id="120" name="íşlïḍè">
              <a:extLst>
                <a:ext uri="{FF2B5EF4-FFF2-40B4-BE49-F238E27FC236}">
                  <a16:creationId xmlns:a16="http://schemas.microsoft.com/office/drawing/2014/main" id="{4A5D52E7-E73F-405D-B02D-48C5A643D170}"/>
                </a:ext>
              </a:extLst>
            </p:cNvPr>
            <p:cNvSpPr txBox="1"/>
            <p:nvPr/>
          </p:nvSpPr>
          <p:spPr>
            <a:xfrm>
              <a:off x="8852351"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21" name="íşlïḍè">
              <a:extLst>
                <a:ext uri="{FF2B5EF4-FFF2-40B4-BE49-F238E27FC236}">
                  <a16:creationId xmlns:a16="http://schemas.microsoft.com/office/drawing/2014/main" id="{7A2E62EF-D2F4-4C58-8D83-07DD90ED9E7A}"/>
                </a:ext>
              </a:extLst>
            </p:cNvPr>
            <p:cNvSpPr txBox="1"/>
            <p:nvPr/>
          </p:nvSpPr>
          <p:spPr>
            <a:xfrm>
              <a:off x="9559536"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转发（盲目）</a:t>
              </a:r>
            </a:p>
          </p:txBody>
        </p:sp>
      </p:grpSp>
      <p:grpSp>
        <p:nvGrpSpPr>
          <p:cNvPr id="14" name="组合 13">
            <a:extLst>
              <a:ext uri="{FF2B5EF4-FFF2-40B4-BE49-F238E27FC236}">
                <a16:creationId xmlns:a16="http://schemas.microsoft.com/office/drawing/2014/main" id="{4CE9D300-B569-4E48-98E7-99D1A0F0FE91}"/>
              </a:ext>
            </a:extLst>
          </p:cNvPr>
          <p:cNvGrpSpPr/>
          <p:nvPr/>
        </p:nvGrpSpPr>
        <p:grpSpPr>
          <a:xfrm>
            <a:off x="2016389" y="2146895"/>
            <a:ext cx="1005683" cy="248528"/>
            <a:chOff x="2688519" y="2862526"/>
            <a:chExt cx="1340910" cy="331371"/>
          </a:xfrm>
        </p:grpSpPr>
        <p:sp>
          <p:nvSpPr>
            <p:cNvPr id="123" name="íşlïḍè">
              <a:extLst>
                <a:ext uri="{FF2B5EF4-FFF2-40B4-BE49-F238E27FC236}">
                  <a16:creationId xmlns:a16="http://schemas.microsoft.com/office/drawing/2014/main" id="{5B799952-F69B-4DC8-ABA8-7793E9AA28DC}"/>
                </a:ext>
              </a:extLst>
            </p:cNvPr>
            <p:cNvSpPr txBox="1"/>
            <p:nvPr/>
          </p:nvSpPr>
          <p:spPr>
            <a:xfrm>
              <a:off x="2688519" y="2874565"/>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A</a:t>
              </a:r>
              <a:endParaRPr lang="zh-CN" altLang="en-US" b="1" dirty="0">
                <a:latin typeface="Arial Narrow" panose="020B0606020202030204" pitchFamily="34" charset="0"/>
              </a:endParaRPr>
            </a:p>
          </p:txBody>
        </p:sp>
        <p:sp>
          <p:nvSpPr>
            <p:cNvPr id="124" name="íşlïḍè">
              <a:extLst>
                <a:ext uri="{FF2B5EF4-FFF2-40B4-BE49-F238E27FC236}">
                  <a16:creationId xmlns:a16="http://schemas.microsoft.com/office/drawing/2014/main" id="{D0E82DF8-39E0-4ED5-B577-C3EF5E95F8B6}"/>
                </a:ext>
              </a:extLst>
            </p:cNvPr>
            <p:cNvSpPr txBox="1"/>
            <p:nvPr/>
          </p:nvSpPr>
          <p:spPr>
            <a:xfrm>
              <a:off x="3366417" y="2862526"/>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1</a:t>
              </a:r>
              <a:endParaRPr lang="zh-CN" altLang="en-US" b="1" dirty="0">
                <a:latin typeface="Arial Narrow" panose="020B0606020202030204" pitchFamily="34" charset="0"/>
              </a:endParaRPr>
            </a:p>
          </p:txBody>
        </p:sp>
      </p:grpSp>
      <p:grpSp>
        <p:nvGrpSpPr>
          <p:cNvPr id="15" name="组合 14">
            <a:extLst>
              <a:ext uri="{FF2B5EF4-FFF2-40B4-BE49-F238E27FC236}">
                <a16:creationId xmlns:a16="http://schemas.microsoft.com/office/drawing/2014/main" id="{3180757A-9B73-458B-8A7D-C22AC66BD7AA}"/>
              </a:ext>
            </a:extLst>
          </p:cNvPr>
          <p:cNvGrpSpPr/>
          <p:nvPr/>
        </p:nvGrpSpPr>
        <p:grpSpPr>
          <a:xfrm>
            <a:off x="6788931" y="2157639"/>
            <a:ext cx="1005683" cy="248528"/>
            <a:chOff x="9051908" y="2876851"/>
            <a:chExt cx="1340910" cy="331371"/>
          </a:xfrm>
        </p:grpSpPr>
        <p:sp>
          <p:nvSpPr>
            <p:cNvPr id="125" name="íşlïḍè">
              <a:extLst>
                <a:ext uri="{FF2B5EF4-FFF2-40B4-BE49-F238E27FC236}">
                  <a16:creationId xmlns:a16="http://schemas.microsoft.com/office/drawing/2014/main" id="{1869C82F-876E-4F57-ACEC-AA6D6D7EC8C3}"/>
                </a:ext>
              </a:extLst>
            </p:cNvPr>
            <p:cNvSpPr txBox="1"/>
            <p:nvPr/>
          </p:nvSpPr>
          <p:spPr>
            <a:xfrm>
              <a:off x="9051908" y="2888890"/>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A</a:t>
              </a:r>
              <a:endParaRPr lang="zh-CN" altLang="en-US" b="1" dirty="0">
                <a:latin typeface="Arial Narrow" panose="020B0606020202030204" pitchFamily="34" charset="0"/>
              </a:endParaRPr>
            </a:p>
          </p:txBody>
        </p:sp>
        <p:sp>
          <p:nvSpPr>
            <p:cNvPr id="126" name="íşlïḍè">
              <a:extLst>
                <a:ext uri="{FF2B5EF4-FFF2-40B4-BE49-F238E27FC236}">
                  <a16:creationId xmlns:a16="http://schemas.microsoft.com/office/drawing/2014/main" id="{76D976B0-99AF-494D-9A87-22B5A37C40C6}"/>
                </a:ext>
              </a:extLst>
            </p:cNvPr>
            <p:cNvSpPr txBox="1"/>
            <p:nvPr/>
          </p:nvSpPr>
          <p:spPr>
            <a:xfrm>
              <a:off x="9729806" y="2876851"/>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3</a:t>
              </a:r>
              <a:endParaRPr lang="zh-CN" altLang="en-US" b="1" dirty="0">
                <a:latin typeface="Arial Narrow" panose="020B0606020202030204" pitchFamily="34" charset="0"/>
              </a:endParaRPr>
            </a:p>
          </p:txBody>
        </p:sp>
      </p:grpSp>
      <p:sp>
        <p:nvSpPr>
          <p:cNvPr id="127" name="平行四边形 126">
            <a:extLst>
              <a:ext uri="{FF2B5EF4-FFF2-40B4-BE49-F238E27FC236}">
                <a16:creationId xmlns:a16="http://schemas.microsoft.com/office/drawing/2014/main" id="{89B2F0CA-76DA-7799-FCE4-61A85C98C2C8}"/>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47078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800" decel="100000"/>
                                        <p:tgtEl>
                                          <p:spTgt spid="15"/>
                                        </p:tgtEl>
                                      </p:cBhvr>
                                    </p:animEffect>
                                    <p:anim calcmode="lin" valueType="num">
                                      <p:cBhvr>
                                        <p:cTn id="16" dur="800" decel="100000" fill="hold"/>
                                        <p:tgtEl>
                                          <p:spTgt spid="15"/>
                                        </p:tgtEl>
                                        <p:attrNameLst>
                                          <p:attrName>style.rotation</p:attrName>
                                        </p:attrNameLst>
                                      </p:cBhvr>
                                      <p:tavLst>
                                        <p:tav tm="0">
                                          <p:val>
                                            <p:fltVal val="-90"/>
                                          </p:val>
                                        </p:tav>
                                        <p:tav tm="100000">
                                          <p:val>
                                            <p:fltVal val="0"/>
                                          </p:val>
                                        </p:tav>
                                      </p:tavLst>
                                    </p:anim>
                                    <p:anim calcmode="lin" valueType="num">
                                      <p:cBhvr>
                                        <p:cTn id="17" dur="800" decel="100000" fill="hold"/>
                                        <p:tgtEl>
                                          <p:spTgt spid="15"/>
                                        </p:tgtEl>
                                        <p:attrNameLst>
                                          <p:attrName>ppt_x</p:attrName>
                                        </p:attrNameLst>
                                      </p:cBhvr>
                                      <p:tavLst>
                                        <p:tav tm="0">
                                          <p:val>
                                            <p:strVal val="#ppt_x+0.4"/>
                                          </p:val>
                                        </p:tav>
                                        <p:tav tm="100000">
                                          <p:val>
                                            <p:strVal val="#ppt_x-0.05"/>
                                          </p:val>
                                        </p:tav>
                                      </p:tavLst>
                                    </p:anim>
                                    <p:anim calcmode="lin" valueType="num">
                                      <p:cBhvr>
                                        <p:cTn id="18" dur="800" decel="100000" fill="hold"/>
                                        <p:tgtEl>
                                          <p:spTgt spid="15"/>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800" decel="100000"/>
                                        <p:tgtEl>
                                          <p:spTgt spid="18"/>
                                        </p:tgtEl>
                                      </p:cBhvr>
                                    </p:animEffect>
                                    <p:anim calcmode="lin" valueType="num">
                                      <p:cBhvr>
                                        <p:cTn id="24" dur="800" decel="100000" fill="hold"/>
                                        <p:tgtEl>
                                          <p:spTgt spid="18"/>
                                        </p:tgtEl>
                                        <p:attrNameLst>
                                          <p:attrName>style.rotation</p:attrName>
                                        </p:attrNameLst>
                                      </p:cBhvr>
                                      <p:tavLst>
                                        <p:tav tm="0">
                                          <p:val>
                                            <p:fltVal val="-90"/>
                                          </p:val>
                                        </p:tav>
                                        <p:tav tm="100000">
                                          <p:val>
                                            <p:fltVal val="0"/>
                                          </p:val>
                                        </p:tav>
                                      </p:tavLst>
                                    </p:anim>
                                    <p:anim calcmode="lin" valueType="num">
                                      <p:cBhvr>
                                        <p:cTn id="25" dur="800" decel="100000" fill="hold"/>
                                        <p:tgtEl>
                                          <p:spTgt spid="18"/>
                                        </p:tgtEl>
                                        <p:attrNameLst>
                                          <p:attrName>ppt_x</p:attrName>
                                        </p:attrNameLst>
                                      </p:cBhvr>
                                      <p:tavLst>
                                        <p:tav tm="0">
                                          <p:val>
                                            <p:strVal val="#ppt_x+0.4"/>
                                          </p:val>
                                        </p:tav>
                                        <p:tav tm="100000">
                                          <p:val>
                                            <p:strVal val="#ppt_x-0.05"/>
                                          </p:val>
                                        </p:tav>
                                      </p:tavLst>
                                    </p:anim>
                                    <p:anim calcmode="lin" valueType="num">
                                      <p:cBhvr>
                                        <p:cTn id="26" dur="800" decel="100000" fill="hold"/>
                                        <p:tgtEl>
                                          <p:spTgt spid="18"/>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800" decel="100000"/>
                                        <p:tgtEl>
                                          <p:spTgt spid="19"/>
                                        </p:tgtEl>
                                      </p:cBhvr>
                                    </p:animEffect>
                                    <p:anim calcmode="lin" valueType="num">
                                      <p:cBhvr>
                                        <p:cTn id="32" dur="800" decel="100000" fill="hold"/>
                                        <p:tgtEl>
                                          <p:spTgt spid="19"/>
                                        </p:tgtEl>
                                        <p:attrNameLst>
                                          <p:attrName>style.rotation</p:attrName>
                                        </p:attrNameLst>
                                      </p:cBhvr>
                                      <p:tavLst>
                                        <p:tav tm="0">
                                          <p:val>
                                            <p:fltVal val="-90"/>
                                          </p:val>
                                        </p:tav>
                                        <p:tav tm="100000">
                                          <p:val>
                                            <p:fltVal val="0"/>
                                          </p:val>
                                        </p:tav>
                                      </p:tavLst>
                                    </p:anim>
                                    <p:anim calcmode="lin" valueType="num">
                                      <p:cBhvr>
                                        <p:cTn id="33" dur="800" decel="100000" fill="hold"/>
                                        <p:tgtEl>
                                          <p:spTgt spid="19"/>
                                        </p:tgtEl>
                                        <p:attrNameLst>
                                          <p:attrName>ppt_x</p:attrName>
                                        </p:attrNameLst>
                                      </p:cBhvr>
                                      <p:tavLst>
                                        <p:tav tm="0">
                                          <p:val>
                                            <p:strVal val="#ppt_x+0.4"/>
                                          </p:val>
                                        </p:tav>
                                        <p:tav tm="100000">
                                          <p:val>
                                            <p:strVal val="#ppt_x-0.05"/>
                                          </p:val>
                                        </p:tav>
                                      </p:tavLst>
                                    </p:anim>
                                    <p:anim calcmode="lin" valueType="num">
                                      <p:cBhvr>
                                        <p:cTn id="34" dur="800" decel="100000" fill="hold"/>
                                        <p:tgtEl>
                                          <p:spTgt spid="19"/>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íşlïḍè">
            <a:extLst>
              <a:ext uri="{FF2B5EF4-FFF2-40B4-BE49-F238E27FC236}">
                <a16:creationId xmlns:a16="http://schemas.microsoft.com/office/drawing/2014/main" id="{1427AB8B-CBC2-4FCC-80E6-8A3342F0C54C}"/>
              </a:ext>
            </a:extLst>
          </p:cNvPr>
          <p:cNvSpPr txBox="1"/>
          <p:nvPr/>
        </p:nvSpPr>
        <p:spPr>
          <a:xfrm>
            <a:off x="1746372" y="3525059"/>
            <a:ext cx="1544671"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r>
              <a:rPr lang="zh-CN" altLang="en-US" sz="1350" b="1" dirty="0">
                <a:latin typeface="Arial Narrow" panose="020B0606020202030204" pitchFamily="34" charset="0"/>
              </a:rPr>
              <a:t>的操作</a:t>
            </a:r>
          </a:p>
        </p:txBody>
      </p:sp>
      <p:sp>
        <p:nvSpPr>
          <p:cNvPr id="112" name="íşlïḍè">
            <a:extLst>
              <a:ext uri="{FF2B5EF4-FFF2-40B4-BE49-F238E27FC236}">
                <a16:creationId xmlns:a16="http://schemas.microsoft.com/office/drawing/2014/main" id="{5AC25805-EC9B-4286-AA3D-3B30E5C81668}"/>
              </a:ext>
            </a:extLst>
          </p:cNvPr>
          <p:cNvSpPr txBox="1"/>
          <p:nvPr/>
        </p:nvSpPr>
        <p:spPr>
          <a:xfrm>
            <a:off x="6520332" y="3535223"/>
            <a:ext cx="1529096"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r>
              <a:rPr lang="zh-CN" altLang="en-US" sz="1350" b="1" dirty="0">
                <a:latin typeface="Arial Narrow" panose="020B0606020202030204" pitchFamily="34" charset="0"/>
              </a:rPr>
              <a:t>的操作</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7B8978FE-1594-481A-895C-14BD84DE8A91}"/>
              </a:ext>
            </a:extLst>
          </p:cNvPr>
          <p:cNvSpPr/>
          <p:nvPr/>
        </p:nvSpPr>
        <p:spPr>
          <a:xfrm>
            <a:off x="1751500" y="1518094"/>
            <a:ext cx="1534416" cy="1849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823793EE-D768-407B-B399-27618C4822AD}"/>
              </a:ext>
            </a:extLst>
          </p:cNvPr>
          <p:cNvSpPr/>
          <p:nvPr/>
        </p:nvSpPr>
        <p:spPr>
          <a:xfrm>
            <a:off x="1751500"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60" name="矩形 59">
            <a:extLst>
              <a:ext uri="{FF2B5EF4-FFF2-40B4-BE49-F238E27FC236}">
                <a16:creationId xmlns:a16="http://schemas.microsoft.com/office/drawing/2014/main" id="{5C40A978-9743-4316-BAEF-8011F93BE09A}"/>
              </a:ext>
            </a:extLst>
          </p:cNvPr>
          <p:cNvSpPr/>
          <p:nvPr/>
        </p:nvSpPr>
        <p:spPr>
          <a:xfrm>
            <a:off x="1751500"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61" name="矩形 60">
            <a:extLst>
              <a:ext uri="{FF2B5EF4-FFF2-40B4-BE49-F238E27FC236}">
                <a16:creationId xmlns:a16="http://schemas.microsoft.com/office/drawing/2014/main" id="{3D7DCE5C-0F8D-4F5F-886C-5445F2889D89}"/>
              </a:ext>
            </a:extLst>
          </p:cNvPr>
          <p:cNvSpPr/>
          <p:nvPr/>
        </p:nvSpPr>
        <p:spPr>
          <a:xfrm>
            <a:off x="1751500"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2" name="矩形 61">
            <a:extLst>
              <a:ext uri="{FF2B5EF4-FFF2-40B4-BE49-F238E27FC236}">
                <a16:creationId xmlns:a16="http://schemas.microsoft.com/office/drawing/2014/main" id="{4D68483B-3692-4A74-BFA0-D4CA56C6A3DF}"/>
              </a:ext>
            </a:extLst>
          </p:cNvPr>
          <p:cNvSpPr/>
          <p:nvPr/>
        </p:nvSpPr>
        <p:spPr>
          <a:xfrm>
            <a:off x="3073764"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3" name="矩形 62">
            <a:extLst>
              <a:ext uri="{FF2B5EF4-FFF2-40B4-BE49-F238E27FC236}">
                <a16:creationId xmlns:a16="http://schemas.microsoft.com/office/drawing/2014/main" id="{E4D5BCA6-FB4B-47AB-974D-9B122F626AFE}"/>
              </a:ext>
            </a:extLst>
          </p:cNvPr>
          <p:cNvSpPr/>
          <p:nvPr/>
        </p:nvSpPr>
        <p:spPr>
          <a:xfrm>
            <a:off x="3073764"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4" name="矩形 63">
            <a:extLst>
              <a:ext uri="{FF2B5EF4-FFF2-40B4-BE49-F238E27FC236}">
                <a16:creationId xmlns:a16="http://schemas.microsoft.com/office/drawing/2014/main" id="{1A53BF14-2ABE-435A-B602-786EE722F28D}"/>
              </a:ext>
            </a:extLst>
          </p:cNvPr>
          <p:cNvSpPr/>
          <p:nvPr/>
        </p:nvSpPr>
        <p:spPr>
          <a:xfrm>
            <a:off x="3073764"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12" name="直接连接符 11">
            <a:extLst>
              <a:ext uri="{FF2B5EF4-FFF2-40B4-BE49-F238E27FC236}">
                <a16:creationId xmlns:a16="http://schemas.microsoft.com/office/drawing/2014/main" id="{DBFA0F3A-71F2-4CFF-9848-003D93744202}"/>
              </a:ext>
            </a:extLst>
          </p:cNvPr>
          <p:cNvCxnSpPr>
            <a:cxnSpLocks/>
            <a:stCxn id="6" idx="1"/>
          </p:cNvCxnSpPr>
          <p:nvPr/>
        </p:nvCxnSpPr>
        <p:spPr>
          <a:xfrm flipH="1">
            <a:off x="1354883" y="1860408"/>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63BC7B38-2CBC-4DF3-9610-16BEDF36A04D}"/>
              </a:ext>
            </a:extLst>
          </p:cNvPr>
          <p:cNvGrpSpPr/>
          <p:nvPr/>
        </p:nvGrpSpPr>
        <p:grpSpPr>
          <a:xfrm>
            <a:off x="1009875" y="1570490"/>
            <a:ext cx="402362" cy="403092"/>
            <a:chOff x="1294129" y="3886615"/>
            <a:chExt cx="536483" cy="537456"/>
          </a:xfrm>
        </p:grpSpPr>
        <p:pic>
          <p:nvPicPr>
            <p:cNvPr id="67" name="图形 10">
              <a:extLst>
                <a:ext uri="{FF2B5EF4-FFF2-40B4-BE49-F238E27FC236}">
                  <a16:creationId xmlns:a16="http://schemas.microsoft.com/office/drawing/2014/main" id="{45F06463-8405-4563-A327-32BA2E1AED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 name="文本框 8">
              <a:extLst>
                <a:ext uri="{FF2B5EF4-FFF2-40B4-BE49-F238E27FC236}">
                  <a16:creationId xmlns:a16="http://schemas.microsoft.com/office/drawing/2014/main" id="{31B65486-C583-4300-B19F-A75330BD5614}"/>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A</a:t>
              </a:r>
              <a:endParaRPr lang="zh-CN" altLang="en-US" sz="1350" b="1" dirty="0">
                <a:solidFill>
                  <a:schemeClr val="bg1"/>
                </a:solidFill>
              </a:endParaRPr>
            </a:p>
          </p:txBody>
        </p:sp>
      </p:grpSp>
      <p:cxnSp>
        <p:nvCxnSpPr>
          <p:cNvPr id="73" name="直接连接符 72">
            <a:extLst>
              <a:ext uri="{FF2B5EF4-FFF2-40B4-BE49-F238E27FC236}">
                <a16:creationId xmlns:a16="http://schemas.microsoft.com/office/drawing/2014/main" id="{115D7DEF-E6F9-46D1-BC58-EF5571FC17A3}"/>
              </a:ext>
            </a:extLst>
          </p:cNvPr>
          <p:cNvCxnSpPr>
            <a:cxnSpLocks/>
          </p:cNvCxnSpPr>
          <p:nvPr/>
        </p:nvCxnSpPr>
        <p:spPr>
          <a:xfrm flipH="1">
            <a:off x="3285916" y="1846794"/>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FBE67127-FC0A-4B0D-82F5-7439870241B8}"/>
              </a:ext>
            </a:extLst>
          </p:cNvPr>
          <p:cNvGrpSpPr/>
          <p:nvPr/>
        </p:nvGrpSpPr>
        <p:grpSpPr>
          <a:xfrm>
            <a:off x="3665899" y="1575424"/>
            <a:ext cx="402362" cy="398159"/>
            <a:chOff x="1294129" y="3893193"/>
            <a:chExt cx="536483" cy="530878"/>
          </a:xfrm>
        </p:grpSpPr>
        <p:pic>
          <p:nvPicPr>
            <p:cNvPr id="75" name="图形 10">
              <a:extLst>
                <a:ext uri="{FF2B5EF4-FFF2-40B4-BE49-F238E27FC236}">
                  <a16:creationId xmlns:a16="http://schemas.microsoft.com/office/drawing/2014/main" id="{C2B92D81-47FB-493F-811F-D1C9EAB26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6" name="文本框 75">
              <a:extLst>
                <a:ext uri="{FF2B5EF4-FFF2-40B4-BE49-F238E27FC236}">
                  <a16:creationId xmlns:a16="http://schemas.microsoft.com/office/drawing/2014/main" id="{4442822F-FFA9-4D5F-A5B9-E192CDA19D6A}"/>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B</a:t>
              </a:r>
              <a:endParaRPr lang="zh-CN" altLang="en-US" sz="1350" b="1" dirty="0">
                <a:solidFill>
                  <a:schemeClr val="bg1"/>
                </a:solidFill>
              </a:endParaRPr>
            </a:p>
          </p:txBody>
        </p:sp>
      </p:grpSp>
      <p:cxnSp>
        <p:nvCxnSpPr>
          <p:cNvPr id="77" name="直接连接符 76">
            <a:extLst>
              <a:ext uri="{FF2B5EF4-FFF2-40B4-BE49-F238E27FC236}">
                <a16:creationId xmlns:a16="http://schemas.microsoft.com/office/drawing/2014/main" id="{D5BE263A-D3ED-4FD3-8A96-0F9DD5E1AA52}"/>
              </a:ext>
            </a:extLst>
          </p:cNvPr>
          <p:cNvCxnSpPr>
            <a:cxnSpLocks/>
          </p:cNvCxnSpPr>
          <p:nvPr/>
        </p:nvCxnSpPr>
        <p:spPr>
          <a:xfrm flipH="1">
            <a:off x="3280596" y="245186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EA99009-D328-411E-A10D-5FA9ECDB9CA0}"/>
              </a:ext>
            </a:extLst>
          </p:cNvPr>
          <p:cNvGrpSpPr/>
          <p:nvPr/>
        </p:nvGrpSpPr>
        <p:grpSpPr>
          <a:xfrm>
            <a:off x="3660580" y="2189480"/>
            <a:ext cx="402362" cy="389169"/>
            <a:chOff x="1294129" y="3905179"/>
            <a:chExt cx="536483" cy="518892"/>
          </a:xfrm>
        </p:grpSpPr>
        <p:pic>
          <p:nvPicPr>
            <p:cNvPr id="79" name="图形 10">
              <a:extLst>
                <a:ext uri="{FF2B5EF4-FFF2-40B4-BE49-F238E27FC236}">
                  <a16:creationId xmlns:a16="http://schemas.microsoft.com/office/drawing/2014/main" id="{1C0E463B-3EB1-486A-9E01-44D1FF6D89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0" name="文本框 79">
              <a:extLst>
                <a:ext uri="{FF2B5EF4-FFF2-40B4-BE49-F238E27FC236}">
                  <a16:creationId xmlns:a16="http://schemas.microsoft.com/office/drawing/2014/main" id="{9A5553E3-E24C-43E5-AD1D-F04A9945A7DA}"/>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C</a:t>
              </a:r>
              <a:endParaRPr lang="zh-CN" altLang="en-US" sz="1350" b="1" dirty="0">
                <a:solidFill>
                  <a:schemeClr val="bg1"/>
                </a:solidFill>
              </a:endParaRPr>
            </a:p>
          </p:txBody>
        </p:sp>
      </p:grpSp>
      <p:cxnSp>
        <p:nvCxnSpPr>
          <p:cNvPr id="81" name="直接连接符 80">
            <a:extLst>
              <a:ext uri="{FF2B5EF4-FFF2-40B4-BE49-F238E27FC236}">
                <a16:creationId xmlns:a16="http://schemas.microsoft.com/office/drawing/2014/main" id="{1DE18D0D-FA84-468C-88EC-0894FBE0A472}"/>
              </a:ext>
            </a:extLst>
          </p:cNvPr>
          <p:cNvCxnSpPr>
            <a:cxnSpLocks/>
          </p:cNvCxnSpPr>
          <p:nvPr/>
        </p:nvCxnSpPr>
        <p:spPr>
          <a:xfrm flipH="1">
            <a:off x="1349755" y="303103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39E8F369-ACAF-4BD0-9787-2A00718106C4}"/>
              </a:ext>
            </a:extLst>
          </p:cNvPr>
          <p:cNvGrpSpPr/>
          <p:nvPr/>
        </p:nvGrpSpPr>
        <p:grpSpPr>
          <a:xfrm>
            <a:off x="1004747" y="2741112"/>
            <a:ext cx="402362" cy="403092"/>
            <a:chOff x="1294129" y="3886615"/>
            <a:chExt cx="536483" cy="537456"/>
          </a:xfrm>
        </p:grpSpPr>
        <p:pic>
          <p:nvPicPr>
            <p:cNvPr id="83" name="图形 10">
              <a:extLst>
                <a:ext uri="{FF2B5EF4-FFF2-40B4-BE49-F238E27FC236}">
                  <a16:creationId xmlns:a16="http://schemas.microsoft.com/office/drawing/2014/main" id="{2AED5D4D-D322-49AC-8726-DDFA261083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84" name="文本框 83">
              <a:extLst>
                <a:ext uri="{FF2B5EF4-FFF2-40B4-BE49-F238E27FC236}">
                  <a16:creationId xmlns:a16="http://schemas.microsoft.com/office/drawing/2014/main" id="{D6E8AB40-1534-4F9B-A4B5-1E0C383C7042}"/>
                </a:ext>
              </a:extLst>
            </p:cNvPr>
            <p:cNvSpPr txBox="1"/>
            <p:nvPr/>
          </p:nvSpPr>
          <p:spPr>
            <a:xfrm>
              <a:off x="1513102" y="3886615"/>
              <a:ext cx="282874" cy="400109"/>
            </a:xfrm>
            <a:prstGeom prst="rect">
              <a:avLst/>
            </a:prstGeom>
            <a:noFill/>
          </p:spPr>
          <p:txBody>
            <a:bodyPr wrap="square" rtlCol="0">
              <a:spAutoFit/>
            </a:bodyPr>
            <a:lstStyle/>
            <a:p>
              <a:pPr algn="ctr"/>
              <a:r>
                <a:rPr lang="en-US" altLang="zh-CN" sz="1350" b="1" dirty="0">
                  <a:solidFill>
                    <a:schemeClr val="bg1"/>
                  </a:solidFill>
                </a:rPr>
                <a:t>D</a:t>
              </a:r>
              <a:endParaRPr lang="zh-CN" altLang="en-US" sz="1350" b="1" dirty="0">
                <a:solidFill>
                  <a:schemeClr val="bg1"/>
                </a:solidFill>
              </a:endParaRPr>
            </a:p>
          </p:txBody>
        </p:sp>
      </p:grpSp>
      <p:cxnSp>
        <p:nvCxnSpPr>
          <p:cNvPr id="86" name="直接连接符 85">
            <a:extLst>
              <a:ext uri="{FF2B5EF4-FFF2-40B4-BE49-F238E27FC236}">
                <a16:creationId xmlns:a16="http://schemas.microsoft.com/office/drawing/2014/main" id="{A2853C4D-6C9A-499F-9DD6-045299199F56}"/>
              </a:ext>
            </a:extLst>
          </p:cNvPr>
          <p:cNvCxnSpPr>
            <a:cxnSpLocks/>
          </p:cNvCxnSpPr>
          <p:nvPr/>
        </p:nvCxnSpPr>
        <p:spPr>
          <a:xfrm flipH="1">
            <a:off x="1349755" y="2441666"/>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CE9ECE2D-481B-403C-8226-78E1015AAC29}"/>
              </a:ext>
            </a:extLst>
          </p:cNvPr>
          <p:cNvSpPr txBox="1"/>
          <p:nvPr/>
        </p:nvSpPr>
        <p:spPr>
          <a:xfrm>
            <a:off x="1751498" y="1273662"/>
            <a:ext cx="1539545"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矩形 49">
            <a:extLst>
              <a:ext uri="{FF2B5EF4-FFF2-40B4-BE49-F238E27FC236}">
                <a16:creationId xmlns:a16="http://schemas.microsoft.com/office/drawing/2014/main" id="{39F943B1-A8B6-4240-9B16-2EF652DE17AB}"/>
              </a:ext>
            </a:extLst>
          </p:cNvPr>
          <p:cNvSpPr/>
          <p:nvPr/>
        </p:nvSpPr>
        <p:spPr>
          <a:xfrm>
            <a:off x="6520331" y="1518094"/>
            <a:ext cx="1534416" cy="1849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矩形 50">
            <a:extLst>
              <a:ext uri="{FF2B5EF4-FFF2-40B4-BE49-F238E27FC236}">
                <a16:creationId xmlns:a16="http://schemas.microsoft.com/office/drawing/2014/main" id="{E91D1F6E-10CC-4E03-BFA6-4753D7E645C6}"/>
              </a:ext>
            </a:extLst>
          </p:cNvPr>
          <p:cNvSpPr/>
          <p:nvPr/>
        </p:nvSpPr>
        <p:spPr>
          <a:xfrm>
            <a:off x="6520332"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1</a:t>
            </a:r>
            <a:endParaRPr lang="zh-CN" altLang="en-US" sz="1500" b="1" dirty="0">
              <a:solidFill>
                <a:schemeClr val="tx1"/>
              </a:solidFill>
              <a:latin typeface="Arial Black" panose="020B0A04020102020204" pitchFamily="34" charset="0"/>
            </a:endParaRPr>
          </a:p>
        </p:txBody>
      </p:sp>
      <p:sp>
        <p:nvSpPr>
          <p:cNvPr id="58" name="矩形 57">
            <a:extLst>
              <a:ext uri="{FF2B5EF4-FFF2-40B4-BE49-F238E27FC236}">
                <a16:creationId xmlns:a16="http://schemas.microsoft.com/office/drawing/2014/main" id="{8659FEA0-5940-431E-9AE4-6ED0A939036F}"/>
              </a:ext>
            </a:extLst>
          </p:cNvPr>
          <p:cNvSpPr/>
          <p:nvPr/>
        </p:nvSpPr>
        <p:spPr>
          <a:xfrm>
            <a:off x="6520332"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2</a:t>
            </a:r>
            <a:endParaRPr lang="zh-CN" altLang="en-US" sz="1500" b="1" dirty="0">
              <a:solidFill>
                <a:schemeClr val="tx1"/>
              </a:solidFill>
              <a:latin typeface="Arial Black" panose="020B0A04020102020204" pitchFamily="34" charset="0"/>
            </a:endParaRPr>
          </a:p>
        </p:txBody>
      </p:sp>
      <p:sp>
        <p:nvSpPr>
          <p:cNvPr id="59" name="矩形 58">
            <a:extLst>
              <a:ext uri="{FF2B5EF4-FFF2-40B4-BE49-F238E27FC236}">
                <a16:creationId xmlns:a16="http://schemas.microsoft.com/office/drawing/2014/main" id="{D2CE76F7-91C6-4E7C-812D-8745F2663158}"/>
              </a:ext>
            </a:extLst>
          </p:cNvPr>
          <p:cNvSpPr/>
          <p:nvPr/>
        </p:nvSpPr>
        <p:spPr>
          <a:xfrm>
            <a:off x="6520332"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3</a:t>
            </a:r>
            <a:endParaRPr lang="zh-CN" altLang="en-US" sz="1500" b="1" dirty="0">
              <a:solidFill>
                <a:schemeClr val="tx1"/>
              </a:solidFill>
              <a:latin typeface="Arial Black" panose="020B0A04020102020204" pitchFamily="34" charset="0"/>
            </a:endParaRPr>
          </a:p>
        </p:txBody>
      </p:sp>
      <p:sp>
        <p:nvSpPr>
          <p:cNvPr id="65" name="矩形 64">
            <a:extLst>
              <a:ext uri="{FF2B5EF4-FFF2-40B4-BE49-F238E27FC236}">
                <a16:creationId xmlns:a16="http://schemas.microsoft.com/office/drawing/2014/main" id="{D1FC2637-75B0-41BB-B3A7-B04146DC8E1E}"/>
              </a:ext>
            </a:extLst>
          </p:cNvPr>
          <p:cNvSpPr/>
          <p:nvPr/>
        </p:nvSpPr>
        <p:spPr>
          <a:xfrm>
            <a:off x="7842595" y="175433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4</a:t>
            </a:r>
            <a:endParaRPr lang="zh-CN" altLang="en-US" sz="1500" b="1" dirty="0">
              <a:solidFill>
                <a:schemeClr val="tx1"/>
              </a:solidFill>
              <a:latin typeface="Arial Black" panose="020B0A04020102020204" pitchFamily="34" charset="0"/>
            </a:endParaRPr>
          </a:p>
        </p:txBody>
      </p:sp>
      <p:sp>
        <p:nvSpPr>
          <p:cNvPr id="66" name="矩形 65">
            <a:extLst>
              <a:ext uri="{FF2B5EF4-FFF2-40B4-BE49-F238E27FC236}">
                <a16:creationId xmlns:a16="http://schemas.microsoft.com/office/drawing/2014/main" id="{A64F2398-89C2-45BA-A493-D3052E2C8BF2}"/>
              </a:ext>
            </a:extLst>
          </p:cNvPr>
          <p:cNvSpPr/>
          <p:nvPr/>
        </p:nvSpPr>
        <p:spPr>
          <a:xfrm>
            <a:off x="7842595" y="2336991"/>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5</a:t>
            </a:r>
            <a:endParaRPr lang="zh-CN" altLang="en-US" sz="1500" b="1" dirty="0">
              <a:solidFill>
                <a:schemeClr val="tx1"/>
              </a:solidFill>
              <a:latin typeface="Arial Black" panose="020B0A04020102020204" pitchFamily="34" charset="0"/>
            </a:endParaRPr>
          </a:p>
        </p:txBody>
      </p:sp>
      <p:sp>
        <p:nvSpPr>
          <p:cNvPr id="68" name="矩形 67">
            <a:extLst>
              <a:ext uri="{FF2B5EF4-FFF2-40B4-BE49-F238E27FC236}">
                <a16:creationId xmlns:a16="http://schemas.microsoft.com/office/drawing/2014/main" id="{01171603-B5D8-418F-8CA4-AC646CD1CBFF}"/>
              </a:ext>
            </a:extLst>
          </p:cNvPr>
          <p:cNvSpPr/>
          <p:nvPr/>
        </p:nvSpPr>
        <p:spPr>
          <a:xfrm>
            <a:off x="7842595" y="2919650"/>
            <a:ext cx="212155" cy="21215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Arial Black" panose="020B0A04020102020204" pitchFamily="34" charset="0"/>
              </a:rPr>
              <a:t>6</a:t>
            </a:r>
            <a:endParaRPr lang="zh-CN" altLang="en-US" sz="1500" b="1" dirty="0">
              <a:solidFill>
                <a:schemeClr val="tx1"/>
              </a:solidFill>
              <a:latin typeface="Arial Black" panose="020B0A04020102020204" pitchFamily="34" charset="0"/>
            </a:endParaRPr>
          </a:p>
        </p:txBody>
      </p:sp>
      <p:cxnSp>
        <p:nvCxnSpPr>
          <p:cNvPr id="69" name="直接连接符 68">
            <a:extLst>
              <a:ext uri="{FF2B5EF4-FFF2-40B4-BE49-F238E27FC236}">
                <a16:creationId xmlns:a16="http://schemas.microsoft.com/office/drawing/2014/main" id="{09C61A9B-67B1-414B-8956-F5364361FE6D}"/>
              </a:ext>
            </a:extLst>
          </p:cNvPr>
          <p:cNvCxnSpPr>
            <a:cxnSpLocks/>
            <a:stCxn id="51" idx="1"/>
          </p:cNvCxnSpPr>
          <p:nvPr/>
        </p:nvCxnSpPr>
        <p:spPr>
          <a:xfrm flipH="1">
            <a:off x="6123715" y="1860408"/>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49125E7-9CB8-4907-8446-D0623405D475}"/>
              </a:ext>
            </a:extLst>
          </p:cNvPr>
          <p:cNvGrpSpPr/>
          <p:nvPr/>
        </p:nvGrpSpPr>
        <p:grpSpPr>
          <a:xfrm>
            <a:off x="5778706" y="1580357"/>
            <a:ext cx="402362" cy="393225"/>
            <a:chOff x="1294129" y="3899771"/>
            <a:chExt cx="536483" cy="524300"/>
          </a:xfrm>
        </p:grpSpPr>
        <p:pic>
          <p:nvPicPr>
            <p:cNvPr id="71" name="图形 10">
              <a:extLst>
                <a:ext uri="{FF2B5EF4-FFF2-40B4-BE49-F238E27FC236}">
                  <a16:creationId xmlns:a16="http://schemas.microsoft.com/office/drawing/2014/main" id="{6F9B41C5-B2BE-4DFE-B782-38D1C38CF9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72" name="文本框 71">
              <a:extLst>
                <a:ext uri="{FF2B5EF4-FFF2-40B4-BE49-F238E27FC236}">
                  <a16:creationId xmlns:a16="http://schemas.microsoft.com/office/drawing/2014/main" id="{E174E632-514B-40EC-BBC6-74BA6422CCDC}"/>
                </a:ext>
              </a:extLst>
            </p:cNvPr>
            <p:cNvSpPr txBox="1"/>
            <p:nvPr/>
          </p:nvSpPr>
          <p:spPr>
            <a:xfrm>
              <a:off x="1513102" y="3899771"/>
              <a:ext cx="282874" cy="400109"/>
            </a:xfrm>
            <a:prstGeom prst="rect">
              <a:avLst/>
            </a:prstGeom>
            <a:noFill/>
          </p:spPr>
          <p:txBody>
            <a:bodyPr wrap="square" rtlCol="0">
              <a:spAutoFit/>
            </a:bodyPr>
            <a:lstStyle/>
            <a:p>
              <a:pPr algn="ctr"/>
              <a:r>
                <a:rPr lang="en-US" altLang="zh-CN" sz="1350" b="1" dirty="0">
                  <a:solidFill>
                    <a:schemeClr val="bg1"/>
                  </a:solidFill>
                </a:rPr>
                <a:t>F</a:t>
              </a:r>
              <a:endParaRPr lang="zh-CN" altLang="en-US" sz="1350" b="1" dirty="0">
                <a:solidFill>
                  <a:schemeClr val="bg1"/>
                </a:solidFill>
              </a:endParaRPr>
            </a:p>
          </p:txBody>
        </p:sp>
      </p:grpSp>
      <p:cxnSp>
        <p:nvCxnSpPr>
          <p:cNvPr id="87" name="直接连接符 86">
            <a:extLst>
              <a:ext uri="{FF2B5EF4-FFF2-40B4-BE49-F238E27FC236}">
                <a16:creationId xmlns:a16="http://schemas.microsoft.com/office/drawing/2014/main" id="{5DD2A7E9-FB59-4AA8-9E81-D236C207148B}"/>
              </a:ext>
            </a:extLst>
          </p:cNvPr>
          <p:cNvCxnSpPr>
            <a:cxnSpLocks/>
          </p:cNvCxnSpPr>
          <p:nvPr/>
        </p:nvCxnSpPr>
        <p:spPr>
          <a:xfrm flipH="1">
            <a:off x="8054747" y="1846794"/>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B97EF925-C4D4-4606-B9AB-7351355175BC}"/>
              </a:ext>
            </a:extLst>
          </p:cNvPr>
          <p:cNvGrpSpPr/>
          <p:nvPr/>
        </p:nvGrpSpPr>
        <p:grpSpPr>
          <a:xfrm>
            <a:off x="8434731" y="1575424"/>
            <a:ext cx="402362" cy="398159"/>
            <a:chOff x="1294129" y="3893193"/>
            <a:chExt cx="536483" cy="530878"/>
          </a:xfrm>
        </p:grpSpPr>
        <p:pic>
          <p:nvPicPr>
            <p:cNvPr id="91" name="图形 10">
              <a:extLst>
                <a:ext uri="{FF2B5EF4-FFF2-40B4-BE49-F238E27FC236}">
                  <a16:creationId xmlns:a16="http://schemas.microsoft.com/office/drawing/2014/main" id="{94A93396-3D04-4F43-8F90-0A8B1D8D56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2" name="文本框 91">
              <a:extLst>
                <a:ext uri="{FF2B5EF4-FFF2-40B4-BE49-F238E27FC236}">
                  <a16:creationId xmlns:a16="http://schemas.microsoft.com/office/drawing/2014/main" id="{8844F2EE-F11D-4E1D-870F-D623613041CC}"/>
                </a:ext>
              </a:extLst>
            </p:cNvPr>
            <p:cNvSpPr txBox="1"/>
            <p:nvPr/>
          </p:nvSpPr>
          <p:spPr>
            <a:xfrm>
              <a:off x="1513102" y="3893193"/>
              <a:ext cx="282874" cy="400109"/>
            </a:xfrm>
            <a:prstGeom prst="rect">
              <a:avLst/>
            </a:prstGeom>
            <a:noFill/>
          </p:spPr>
          <p:txBody>
            <a:bodyPr wrap="square" rtlCol="0">
              <a:spAutoFit/>
            </a:bodyPr>
            <a:lstStyle/>
            <a:p>
              <a:pPr algn="ctr"/>
              <a:r>
                <a:rPr lang="en-US" altLang="zh-CN" sz="1350" b="1" dirty="0">
                  <a:solidFill>
                    <a:schemeClr val="bg1"/>
                  </a:solidFill>
                </a:rPr>
                <a:t>H</a:t>
              </a:r>
              <a:endParaRPr lang="zh-CN" altLang="en-US" sz="1350" b="1" dirty="0">
                <a:solidFill>
                  <a:schemeClr val="bg1"/>
                </a:solidFill>
              </a:endParaRPr>
            </a:p>
          </p:txBody>
        </p:sp>
      </p:grpSp>
      <p:cxnSp>
        <p:nvCxnSpPr>
          <p:cNvPr id="93" name="直接连接符 92">
            <a:extLst>
              <a:ext uri="{FF2B5EF4-FFF2-40B4-BE49-F238E27FC236}">
                <a16:creationId xmlns:a16="http://schemas.microsoft.com/office/drawing/2014/main" id="{EE2C3CC0-EB90-4FB7-B696-463942A4E6E5}"/>
              </a:ext>
            </a:extLst>
          </p:cNvPr>
          <p:cNvCxnSpPr>
            <a:cxnSpLocks/>
          </p:cNvCxnSpPr>
          <p:nvPr/>
        </p:nvCxnSpPr>
        <p:spPr>
          <a:xfrm flipH="1">
            <a:off x="8049427" y="2451860"/>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DD0FBA59-EF3A-40B9-9177-579D9605168D}"/>
              </a:ext>
            </a:extLst>
          </p:cNvPr>
          <p:cNvGrpSpPr/>
          <p:nvPr/>
        </p:nvGrpSpPr>
        <p:grpSpPr>
          <a:xfrm>
            <a:off x="8429411" y="2189480"/>
            <a:ext cx="402362" cy="389169"/>
            <a:chOff x="1294129" y="3905179"/>
            <a:chExt cx="536483" cy="518892"/>
          </a:xfrm>
        </p:grpSpPr>
        <p:pic>
          <p:nvPicPr>
            <p:cNvPr id="95" name="图形 10">
              <a:extLst>
                <a:ext uri="{FF2B5EF4-FFF2-40B4-BE49-F238E27FC236}">
                  <a16:creationId xmlns:a16="http://schemas.microsoft.com/office/drawing/2014/main" id="{427E0358-C44B-4B22-83E2-9B24B668ED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96" name="文本框 95">
              <a:extLst>
                <a:ext uri="{FF2B5EF4-FFF2-40B4-BE49-F238E27FC236}">
                  <a16:creationId xmlns:a16="http://schemas.microsoft.com/office/drawing/2014/main" id="{AA9F18FE-BB50-45F0-94CB-1AD9E6508A1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I</a:t>
              </a:r>
              <a:endParaRPr lang="zh-CN" altLang="en-US" sz="1350" b="1" dirty="0">
                <a:solidFill>
                  <a:schemeClr val="bg1"/>
                </a:solidFill>
              </a:endParaRPr>
            </a:p>
          </p:txBody>
        </p:sp>
      </p:grpSp>
      <p:cxnSp>
        <p:nvCxnSpPr>
          <p:cNvPr id="97" name="直接连接符 96">
            <a:extLst>
              <a:ext uri="{FF2B5EF4-FFF2-40B4-BE49-F238E27FC236}">
                <a16:creationId xmlns:a16="http://schemas.microsoft.com/office/drawing/2014/main" id="{7C8153E2-CD24-4B3B-BDAA-AD8E8724FF23}"/>
              </a:ext>
            </a:extLst>
          </p:cNvPr>
          <p:cNvCxnSpPr>
            <a:cxnSpLocks/>
            <a:endCxn id="64" idx="3"/>
          </p:cNvCxnSpPr>
          <p:nvPr/>
        </p:nvCxnSpPr>
        <p:spPr>
          <a:xfrm flipH="1" flipV="1">
            <a:off x="3285918" y="3025727"/>
            <a:ext cx="3229286" cy="530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76602AB4-CBF5-4AA7-AD9D-A03071D39F75}"/>
              </a:ext>
            </a:extLst>
          </p:cNvPr>
          <p:cNvGrpSpPr/>
          <p:nvPr/>
        </p:nvGrpSpPr>
        <p:grpSpPr>
          <a:xfrm>
            <a:off x="8432902" y="2766143"/>
            <a:ext cx="402362" cy="389169"/>
            <a:chOff x="1294129" y="3753877"/>
            <a:chExt cx="536483" cy="518892"/>
          </a:xfrm>
        </p:grpSpPr>
        <p:pic>
          <p:nvPicPr>
            <p:cNvPr id="99" name="图形 10">
              <a:extLst>
                <a:ext uri="{FF2B5EF4-FFF2-40B4-BE49-F238E27FC236}">
                  <a16:creationId xmlns:a16="http://schemas.microsoft.com/office/drawing/2014/main" id="{F638B41B-567A-43CA-BFFC-9EF2675272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753877"/>
              <a:ext cx="536483" cy="518892"/>
            </a:xfrm>
            <a:prstGeom prst="rect">
              <a:avLst/>
            </a:prstGeom>
          </p:spPr>
        </p:pic>
        <p:sp>
          <p:nvSpPr>
            <p:cNvPr id="100" name="文本框 99">
              <a:extLst>
                <a:ext uri="{FF2B5EF4-FFF2-40B4-BE49-F238E27FC236}">
                  <a16:creationId xmlns:a16="http://schemas.microsoft.com/office/drawing/2014/main" id="{22E0AD4B-E407-4164-9872-B82EB9CA9F1E}"/>
                </a:ext>
              </a:extLst>
            </p:cNvPr>
            <p:cNvSpPr txBox="1"/>
            <p:nvPr/>
          </p:nvSpPr>
          <p:spPr>
            <a:xfrm>
              <a:off x="1513102" y="3755050"/>
              <a:ext cx="282874" cy="400109"/>
            </a:xfrm>
            <a:prstGeom prst="rect">
              <a:avLst/>
            </a:prstGeom>
            <a:noFill/>
          </p:spPr>
          <p:txBody>
            <a:bodyPr wrap="square" rtlCol="0">
              <a:spAutoFit/>
            </a:bodyPr>
            <a:lstStyle/>
            <a:p>
              <a:pPr algn="ctr"/>
              <a:r>
                <a:rPr lang="en-US" altLang="zh-CN" sz="1350" b="1" dirty="0">
                  <a:solidFill>
                    <a:schemeClr val="bg1"/>
                  </a:solidFill>
                </a:rPr>
                <a:t>J</a:t>
              </a:r>
              <a:endParaRPr lang="zh-CN" altLang="en-US" sz="1350" b="1" dirty="0">
                <a:solidFill>
                  <a:schemeClr val="bg1"/>
                </a:solidFill>
              </a:endParaRPr>
            </a:p>
          </p:txBody>
        </p:sp>
      </p:grpSp>
      <p:cxnSp>
        <p:nvCxnSpPr>
          <p:cNvPr id="101" name="直接连接符 100">
            <a:extLst>
              <a:ext uri="{FF2B5EF4-FFF2-40B4-BE49-F238E27FC236}">
                <a16:creationId xmlns:a16="http://schemas.microsoft.com/office/drawing/2014/main" id="{4DECAC7D-103F-42BD-AFE3-8DB32557DD6D}"/>
              </a:ext>
            </a:extLst>
          </p:cNvPr>
          <p:cNvCxnSpPr>
            <a:cxnSpLocks/>
          </p:cNvCxnSpPr>
          <p:nvPr/>
        </p:nvCxnSpPr>
        <p:spPr>
          <a:xfrm flipH="1">
            <a:off x="6118587" y="2441666"/>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E6151C3C-E19A-4BA9-B3E0-CFCB7EF4E54E}"/>
              </a:ext>
            </a:extLst>
          </p:cNvPr>
          <p:cNvGrpSpPr/>
          <p:nvPr/>
        </p:nvGrpSpPr>
        <p:grpSpPr>
          <a:xfrm>
            <a:off x="5759576" y="2182568"/>
            <a:ext cx="402362" cy="389169"/>
            <a:chOff x="1294129" y="3905179"/>
            <a:chExt cx="536483" cy="518892"/>
          </a:xfrm>
        </p:grpSpPr>
        <p:pic>
          <p:nvPicPr>
            <p:cNvPr id="108" name="图形 10">
              <a:extLst>
                <a:ext uri="{FF2B5EF4-FFF2-40B4-BE49-F238E27FC236}">
                  <a16:creationId xmlns:a16="http://schemas.microsoft.com/office/drawing/2014/main" id="{BF5E1129-8859-4B5E-8D37-AA8BCAA81C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94129" y="3905179"/>
              <a:ext cx="536483" cy="518892"/>
            </a:xfrm>
            <a:prstGeom prst="rect">
              <a:avLst/>
            </a:prstGeom>
          </p:spPr>
        </p:pic>
        <p:sp>
          <p:nvSpPr>
            <p:cNvPr id="109" name="文本框 108">
              <a:extLst>
                <a:ext uri="{FF2B5EF4-FFF2-40B4-BE49-F238E27FC236}">
                  <a16:creationId xmlns:a16="http://schemas.microsoft.com/office/drawing/2014/main" id="{B36FCE05-728E-4875-BC7D-57FFCA8BCF99}"/>
                </a:ext>
              </a:extLst>
            </p:cNvPr>
            <p:cNvSpPr txBox="1"/>
            <p:nvPr/>
          </p:nvSpPr>
          <p:spPr>
            <a:xfrm>
              <a:off x="1513102" y="3906350"/>
              <a:ext cx="282874" cy="400109"/>
            </a:xfrm>
            <a:prstGeom prst="rect">
              <a:avLst/>
            </a:prstGeom>
            <a:noFill/>
          </p:spPr>
          <p:txBody>
            <a:bodyPr wrap="square" rtlCol="0">
              <a:spAutoFit/>
            </a:bodyPr>
            <a:lstStyle/>
            <a:p>
              <a:pPr algn="ctr"/>
              <a:r>
                <a:rPr lang="en-US" altLang="zh-CN" sz="1350" b="1" dirty="0">
                  <a:solidFill>
                    <a:schemeClr val="bg1"/>
                  </a:solidFill>
                </a:rPr>
                <a:t>G</a:t>
              </a:r>
              <a:endParaRPr lang="zh-CN" altLang="en-US" sz="1350" b="1" dirty="0">
                <a:solidFill>
                  <a:schemeClr val="bg1"/>
                </a:solidFill>
              </a:endParaRPr>
            </a:p>
          </p:txBody>
        </p:sp>
      </p:grpSp>
      <p:sp>
        <p:nvSpPr>
          <p:cNvPr id="110" name="íşlïḍè">
            <a:extLst>
              <a:ext uri="{FF2B5EF4-FFF2-40B4-BE49-F238E27FC236}">
                <a16:creationId xmlns:a16="http://schemas.microsoft.com/office/drawing/2014/main" id="{776D7753-B3AD-4128-8E65-2F49A5E716E2}"/>
              </a:ext>
            </a:extLst>
          </p:cNvPr>
          <p:cNvSpPr txBox="1"/>
          <p:nvPr/>
        </p:nvSpPr>
        <p:spPr>
          <a:xfrm>
            <a:off x="6515204" y="1273662"/>
            <a:ext cx="1539544" cy="2394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grpSp>
        <p:nvGrpSpPr>
          <p:cNvPr id="7" name="组合 6">
            <a:extLst>
              <a:ext uri="{FF2B5EF4-FFF2-40B4-BE49-F238E27FC236}">
                <a16:creationId xmlns:a16="http://schemas.microsoft.com/office/drawing/2014/main" id="{A9098891-D819-44DC-8956-4F745A32313A}"/>
              </a:ext>
            </a:extLst>
          </p:cNvPr>
          <p:cNvGrpSpPr/>
          <p:nvPr/>
        </p:nvGrpSpPr>
        <p:grpSpPr>
          <a:xfrm>
            <a:off x="319089" y="1947822"/>
            <a:ext cx="1260202" cy="987875"/>
            <a:chOff x="425451" y="4281177"/>
            <a:chExt cx="1680269" cy="1317167"/>
          </a:xfrm>
        </p:grpSpPr>
        <p:cxnSp>
          <p:nvCxnSpPr>
            <p:cNvPr id="44" name="直接连接符 43">
              <a:extLst>
                <a:ext uri="{FF2B5EF4-FFF2-40B4-BE49-F238E27FC236}">
                  <a16:creationId xmlns:a16="http://schemas.microsoft.com/office/drawing/2014/main" id="{5BD0293B-B0ED-4825-A00E-57DEC98FE623}"/>
                </a:ext>
              </a:extLst>
            </p:cNvPr>
            <p:cNvCxnSpPr>
              <a:cxnSpLocks/>
              <a:endCxn id="40" idx="3"/>
            </p:cNvCxnSpPr>
            <p:nvPr/>
          </p:nvCxnSpPr>
          <p:spPr>
            <a:xfrm flipH="1">
              <a:off x="904858" y="4893722"/>
              <a:ext cx="711952" cy="39500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30B2CAB-273D-4868-B56C-45C84BF6A5B1}"/>
                </a:ext>
              </a:extLst>
            </p:cNvPr>
            <p:cNvCxnSpPr>
              <a:cxnSpLocks/>
              <a:endCxn id="40" idx="1"/>
            </p:cNvCxnSpPr>
            <p:nvPr/>
          </p:nvCxnSpPr>
          <p:spPr>
            <a:xfrm flipH="1" flipV="1">
              <a:off x="904858" y="4617730"/>
              <a:ext cx="709885" cy="24510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85" name="图片 84" descr="文本&#10;&#10;描述已自动生成">
              <a:extLst>
                <a:ext uri="{FF2B5EF4-FFF2-40B4-BE49-F238E27FC236}">
                  <a16:creationId xmlns:a16="http://schemas.microsoft.com/office/drawing/2014/main" id="{70E70716-9E8A-43F0-943D-21B08245D0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9325" y="4709561"/>
              <a:ext cx="490830" cy="460153"/>
            </a:xfrm>
            <a:prstGeom prst="rect">
              <a:avLst/>
            </a:prstGeom>
          </p:spPr>
        </p:pic>
        <p:pic>
          <p:nvPicPr>
            <p:cNvPr id="88" name="图形 10">
              <a:extLst>
                <a:ext uri="{FF2B5EF4-FFF2-40B4-BE49-F238E27FC236}">
                  <a16:creationId xmlns:a16="http://schemas.microsoft.com/office/drawing/2014/main" id="{9A735D0C-D582-4648-9C59-3465ACE371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74990" y="4281177"/>
              <a:ext cx="536483" cy="518892"/>
            </a:xfrm>
            <a:prstGeom prst="rect">
              <a:avLst/>
            </a:prstGeom>
          </p:spPr>
        </p:pic>
        <p:sp>
          <p:nvSpPr>
            <p:cNvPr id="40" name="文本框 39">
              <a:extLst>
                <a:ext uri="{FF2B5EF4-FFF2-40B4-BE49-F238E27FC236}">
                  <a16:creationId xmlns:a16="http://schemas.microsoft.com/office/drawing/2014/main" id="{5BE75A74-4982-4F68-BD03-7BBCFFABCFF4}"/>
                </a:ext>
              </a:extLst>
            </p:cNvPr>
            <p:cNvSpPr txBox="1"/>
            <p:nvPr/>
          </p:nvSpPr>
          <p:spPr>
            <a:xfrm rot="5400000">
              <a:off x="569357" y="4753175"/>
              <a:ext cx="670999"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06" name="íşlïḍè">
              <a:extLst>
                <a:ext uri="{FF2B5EF4-FFF2-40B4-BE49-F238E27FC236}">
                  <a16:creationId xmlns:a16="http://schemas.microsoft.com/office/drawing/2014/main" id="{680DB2F0-D92A-473C-A9A3-CF976EDDCCC4}"/>
                </a:ext>
              </a:extLst>
            </p:cNvPr>
            <p:cNvSpPr txBox="1"/>
            <p:nvPr/>
          </p:nvSpPr>
          <p:spPr>
            <a:xfrm>
              <a:off x="1109485" y="4405559"/>
              <a:ext cx="99623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集线器</a:t>
              </a:r>
            </a:p>
          </p:txBody>
        </p:sp>
        <p:grpSp>
          <p:nvGrpSpPr>
            <p:cNvPr id="16" name="组合 15">
              <a:extLst>
                <a:ext uri="{FF2B5EF4-FFF2-40B4-BE49-F238E27FC236}">
                  <a16:creationId xmlns:a16="http://schemas.microsoft.com/office/drawing/2014/main" id="{A24B23C3-6C91-43C0-B6B6-BD690C4000CB}"/>
                </a:ext>
              </a:extLst>
            </p:cNvPr>
            <p:cNvGrpSpPr/>
            <p:nvPr/>
          </p:nvGrpSpPr>
          <p:grpSpPr>
            <a:xfrm>
              <a:off x="425451" y="5068427"/>
              <a:ext cx="536483" cy="529917"/>
              <a:chOff x="392561" y="5068427"/>
              <a:chExt cx="536483" cy="529917"/>
            </a:xfrm>
          </p:grpSpPr>
          <p:pic>
            <p:nvPicPr>
              <p:cNvPr id="90" name="图形 10">
                <a:extLst>
                  <a:ext uri="{FF2B5EF4-FFF2-40B4-BE49-F238E27FC236}">
                    <a16:creationId xmlns:a16="http://schemas.microsoft.com/office/drawing/2014/main" id="{3DC93E46-6D3E-4D27-B799-D4F11E0E5C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92561" y="5079452"/>
                <a:ext cx="536483" cy="518892"/>
              </a:xfrm>
              <a:prstGeom prst="rect">
                <a:avLst/>
              </a:prstGeom>
            </p:spPr>
          </p:pic>
          <p:sp>
            <p:nvSpPr>
              <p:cNvPr id="111" name="文本框 110">
                <a:extLst>
                  <a:ext uri="{FF2B5EF4-FFF2-40B4-BE49-F238E27FC236}">
                    <a16:creationId xmlns:a16="http://schemas.microsoft.com/office/drawing/2014/main" id="{FEB65124-7631-4500-999C-F767E2F7254C}"/>
                  </a:ext>
                </a:extLst>
              </p:cNvPr>
              <p:cNvSpPr txBox="1"/>
              <p:nvPr/>
            </p:nvSpPr>
            <p:spPr>
              <a:xfrm>
                <a:off x="613774" y="5068427"/>
                <a:ext cx="282874" cy="400109"/>
              </a:xfrm>
              <a:prstGeom prst="rect">
                <a:avLst/>
              </a:prstGeom>
              <a:noFill/>
            </p:spPr>
            <p:txBody>
              <a:bodyPr wrap="square" rtlCol="0">
                <a:spAutoFit/>
              </a:bodyPr>
              <a:lstStyle/>
              <a:p>
                <a:pPr algn="ctr"/>
                <a:r>
                  <a:rPr lang="en-US" altLang="zh-CN" sz="1350" b="1" dirty="0">
                    <a:solidFill>
                      <a:schemeClr val="bg1"/>
                    </a:solidFill>
                  </a:rPr>
                  <a:t>E</a:t>
                </a:r>
                <a:endParaRPr lang="zh-CN" altLang="en-US" sz="1350" b="1" dirty="0">
                  <a:solidFill>
                    <a:schemeClr val="bg1"/>
                  </a:solidFill>
                </a:endParaRPr>
              </a:p>
            </p:txBody>
          </p:sp>
        </p:grpSp>
      </p:grpSp>
      <p:cxnSp>
        <p:nvCxnSpPr>
          <p:cNvPr id="122" name="直接连接符 121">
            <a:extLst>
              <a:ext uri="{FF2B5EF4-FFF2-40B4-BE49-F238E27FC236}">
                <a16:creationId xmlns:a16="http://schemas.microsoft.com/office/drawing/2014/main" id="{EEB06C55-C4A9-4727-B5A9-21DC9B56B665}"/>
              </a:ext>
            </a:extLst>
          </p:cNvPr>
          <p:cNvCxnSpPr>
            <a:cxnSpLocks/>
          </p:cNvCxnSpPr>
          <p:nvPr/>
        </p:nvCxnSpPr>
        <p:spPr>
          <a:xfrm flipH="1">
            <a:off x="8054747" y="3025727"/>
            <a:ext cx="39661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5924128" cy="2394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t>
            </a:r>
            <a:r>
              <a:rPr lang="zh-CN" altLang="en-US" sz="1350" b="1" dirty="0">
                <a:latin typeface="Arial Narrow" panose="020B0606020202030204" pitchFamily="34" charset="0"/>
              </a:rPr>
              <a:t>练习题</a:t>
            </a:r>
            <a:r>
              <a:rPr lang="en-US" altLang="zh-CN" sz="1350" b="1" dirty="0">
                <a:latin typeface="Arial Narrow" panose="020B0606020202030204" pitchFamily="34" charset="0"/>
              </a:rPr>
              <a:t>】</a:t>
            </a:r>
            <a:r>
              <a:rPr lang="zh-CN" altLang="en-US" sz="1350" b="1" dirty="0">
                <a:latin typeface="Arial Narrow" panose="020B0606020202030204" pitchFamily="34" charset="0"/>
              </a:rPr>
              <a:t>交换机自学习和转发帧的流程（参考网桥自学习和转发帧的流程）</a:t>
            </a:r>
          </a:p>
        </p:txBody>
      </p:sp>
      <p:sp>
        <p:nvSpPr>
          <p:cNvPr id="103" name="文本框 102">
            <a:extLst>
              <a:ext uri="{FF2B5EF4-FFF2-40B4-BE49-F238E27FC236}">
                <a16:creationId xmlns:a16="http://schemas.microsoft.com/office/drawing/2014/main" id="{0BA019EA-536F-4D66-8E8D-DBA4FFD14B49}"/>
              </a:ext>
            </a:extLst>
          </p:cNvPr>
          <p:cNvSpPr txBox="1"/>
          <p:nvPr/>
        </p:nvSpPr>
        <p:spPr>
          <a:xfrm>
            <a:off x="512808" y="1941298"/>
            <a:ext cx="212155" cy="300082"/>
          </a:xfrm>
          <a:prstGeom prst="rect">
            <a:avLst/>
          </a:prstGeom>
          <a:noFill/>
        </p:spPr>
        <p:txBody>
          <a:bodyPr wrap="square" rtlCol="0">
            <a:spAutoFit/>
          </a:bodyPr>
          <a:lstStyle/>
          <a:p>
            <a:pPr algn="ctr"/>
            <a:r>
              <a:rPr lang="en-US" altLang="zh-CN" sz="1350" b="1" dirty="0">
                <a:solidFill>
                  <a:schemeClr val="bg1"/>
                </a:solidFill>
              </a:rPr>
              <a:t>X</a:t>
            </a:r>
            <a:endParaRPr lang="zh-CN" altLang="en-US" sz="1350" b="1" dirty="0">
              <a:solidFill>
                <a:schemeClr val="bg1"/>
              </a:solidFill>
            </a:endParaRPr>
          </a:p>
        </p:txBody>
      </p:sp>
      <p:graphicFrame>
        <p:nvGraphicFramePr>
          <p:cNvPr id="11" name="表格 12">
            <a:extLst>
              <a:ext uri="{FF2B5EF4-FFF2-40B4-BE49-F238E27FC236}">
                <a16:creationId xmlns:a16="http://schemas.microsoft.com/office/drawing/2014/main" id="{7D3315CD-FED6-4AE5-A23A-A4749AC40FAC}"/>
              </a:ext>
            </a:extLst>
          </p:cNvPr>
          <p:cNvGraphicFramePr>
            <a:graphicFrameLocks noGrp="1"/>
          </p:cNvGraphicFramePr>
          <p:nvPr/>
        </p:nvGraphicFramePr>
        <p:xfrm>
          <a:off x="2003925" y="1568828"/>
          <a:ext cx="1029312" cy="1752600"/>
        </p:xfrm>
        <a:graphic>
          <a:graphicData uri="http://schemas.openxmlformats.org/drawingml/2006/table">
            <a:tbl>
              <a:tblPr firstRow="1" bandRow="1">
                <a:tableStyleId>{5C22544A-7EE6-4342-B048-85BDC9FD1C3A}</a:tableStyleId>
              </a:tblPr>
              <a:tblGrid>
                <a:gridCol w="514656">
                  <a:extLst>
                    <a:ext uri="{9D8B030D-6E8A-4147-A177-3AD203B41FA5}">
                      <a16:colId xmlns:a16="http://schemas.microsoft.com/office/drawing/2014/main" val="3018206009"/>
                    </a:ext>
                  </a:extLst>
                </a:gridCol>
                <a:gridCol w="514656">
                  <a:extLst>
                    <a:ext uri="{9D8B030D-6E8A-4147-A177-3AD203B41FA5}">
                      <a16:colId xmlns:a16="http://schemas.microsoft.com/office/drawing/2014/main" val="1127511435"/>
                    </a:ext>
                  </a:extLst>
                </a:gridCol>
              </a:tblGrid>
              <a:tr h="278130">
                <a:tc gridSpan="2">
                  <a:txBody>
                    <a:bodyPr/>
                    <a:lstStyle/>
                    <a:p>
                      <a:pPr algn="ctr"/>
                      <a:r>
                        <a:rPr lang="zh-CN" altLang="en-US" sz="1400" b="1" dirty="0">
                          <a:solidFill>
                            <a:schemeClr val="tx1"/>
                          </a:solidFill>
                        </a:rPr>
                        <a:t>转发表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78226"/>
                  </a:ext>
                </a:extLst>
              </a:tr>
              <a:tr h="278130">
                <a:tc>
                  <a:txBody>
                    <a:bodyPr/>
                    <a:lstStyle/>
                    <a:p>
                      <a:pPr algn="ctr"/>
                      <a:r>
                        <a:rPr lang="zh-CN" altLang="en-US" sz="1400" b="1" dirty="0"/>
                        <a:t>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t>接口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117171"/>
                  </a:ext>
                </a:extLst>
              </a:tr>
              <a:tr h="297180">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314688"/>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2466454"/>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207346"/>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507044"/>
                  </a:ext>
                </a:extLst>
              </a:tr>
            </a:tbl>
          </a:graphicData>
        </a:graphic>
      </p:graphicFrame>
      <p:graphicFrame>
        <p:nvGraphicFramePr>
          <p:cNvPr id="114" name="表格 12">
            <a:extLst>
              <a:ext uri="{FF2B5EF4-FFF2-40B4-BE49-F238E27FC236}">
                <a16:creationId xmlns:a16="http://schemas.microsoft.com/office/drawing/2014/main" id="{B126F1A6-8563-45C9-BAD1-A14FF3984C1D}"/>
              </a:ext>
            </a:extLst>
          </p:cNvPr>
          <p:cNvGraphicFramePr>
            <a:graphicFrameLocks noGrp="1"/>
          </p:cNvGraphicFramePr>
          <p:nvPr/>
        </p:nvGraphicFramePr>
        <p:xfrm>
          <a:off x="6788018" y="1568828"/>
          <a:ext cx="1029312" cy="1752600"/>
        </p:xfrm>
        <a:graphic>
          <a:graphicData uri="http://schemas.openxmlformats.org/drawingml/2006/table">
            <a:tbl>
              <a:tblPr firstRow="1" bandRow="1">
                <a:tableStyleId>{5C22544A-7EE6-4342-B048-85BDC9FD1C3A}</a:tableStyleId>
              </a:tblPr>
              <a:tblGrid>
                <a:gridCol w="514656">
                  <a:extLst>
                    <a:ext uri="{9D8B030D-6E8A-4147-A177-3AD203B41FA5}">
                      <a16:colId xmlns:a16="http://schemas.microsoft.com/office/drawing/2014/main" val="3018206009"/>
                    </a:ext>
                  </a:extLst>
                </a:gridCol>
                <a:gridCol w="514656">
                  <a:extLst>
                    <a:ext uri="{9D8B030D-6E8A-4147-A177-3AD203B41FA5}">
                      <a16:colId xmlns:a16="http://schemas.microsoft.com/office/drawing/2014/main" val="1127511435"/>
                    </a:ext>
                  </a:extLst>
                </a:gridCol>
              </a:tblGrid>
              <a:tr h="278130">
                <a:tc gridSpan="2">
                  <a:txBody>
                    <a:bodyPr/>
                    <a:lstStyle/>
                    <a:p>
                      <a:pPr algn="ctr"/>
                      <a:r>
                        <a:rPr lang="zh-CN" altLang="en-US" sz="1400" b="1" dirty="0">
                          <a:solidFill>
                            <a:schemeClr val="tx1"/>
                          </a:solidFill>
                        </a:rPr>
                        <a:t>转发表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78226"/>
                  </a:ext>
                </a:extLst>
              </a:tr>
              <a:tr h="278130">
                <a:tc>
                  <a:txBody>
                    <a:bodyPr/>
                    <a:lstStyle/>
                    <a:p>
                      <a:pPr algn="ctr"/>
                      <a:r>
                        <a:rPr lang="zh-CN" altLang="en-US" sz="1400" b="1" dirty="0"/>
                        <a:t>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t>接口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117171"/>
                  </a:ext>
                </a:extLst>
              </a:tr>
              <a:tr h="297180">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6314688"/>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2466454"/>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207346"/>
                  </a:ext>
                </a:extLst>
              </a:tr>
              <a:tr h="297180">
                <a:tc>
                  <a:txBody>
                    <a:bodyPr/>
                    <a:lstStyle/>
                    <a:p>
                      <a:pPr algn="ctr"/>
                      <a:endParaRPr lang="zh-CN" altLang="en-US" sz="1500" b="1">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500" b="1" dirty="0">
                        <a:latin typeface="Arial Black" panose="020B0A040201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507044"/>
                  </a:ext>
                </a:extLst>
              </a:tr>
            </a:tbl>
          </a:graphicData>
        </a:graphic>
      </p:graphicFrame>
      <p:sp>
        <p:nvSpPr>
          <p:cNvPr id="104" name="íşlïḍè">
            <a:extLst>
              <a:ext uri="{FF2B5EF4-FFF2-40B4-BE49-F238E27FC236}">
                <a16:creationId xmlns:a16="http://schemas.microsoft.com/office/drawing/2014/main" id="{FF0CD46B-72EC-4170-8C74-9045BF1F2141}"/>
              </a:ext>
            </a:extLst>
          </p:cNvPr>
          <p:cNvSpPr txBox="1"/>
          <p:nvPr/>
        </p:nvSpPr>
        <p:spPr>
          <a:xfrm>
            <a:off x="228601" y="3525059"/>
            <a:ext cx="1235156" cy="2394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主机间的通信</a:t>
            </a:r>
          </a:p>
        </p:txBody>
      </p:sp>
      <p:sp>
        <p:nvSpPr>
          <p:cNvPr id="115" name="íşlïḍè">
            <a:extLst>
              <a:ext uri="{FF2B5EF4-FFF2-40B4-BE49-F238E27FC236}">
                <a16:creationId xmlns:a16="http://schemas.microsoft.com/office/drawing/2014/main" id="{A28E0589-B577-4AEA-960F-7A3D32F3579B}"/>
              </a:ext>
            </a:extLst>
          </p:cNvPr>
          <p:cNvSpPr txBox="1"/>
          <p:nvPr/>
        </p:nvSpPr>
        <p:spPr>
          <a:xfrm>
            <a:off x="337140" y="3791337"/>
            <a:ext cx="638053" cy="239499"/>
          </a:xfrm>
          <a:prstGeom prst="rect">
            <a:avLst/>
          </a:prstGeom>
          <a:noFill/>
        </p:spPr>
        <p:txBody>
          <a:bodyPr wrap="square" lIns="68580" tIns="34290" rIns="68580" bIns="34290" anchor="ctr">
            <a:noAutofit/>
          </a:bodyPr>
          <a:lstStyle/>
          <a:p>
            <a:r>
              <a:rPr lang="en-US" altLang="zh-CN" sz="1500" b="1" dirty="0"/>
              <a:t>A→B</a:t>
            </a:r>
            <a:endParaRPr lang="zh-CN" altLang="en-US" sz="1500" b="1" dirty="0"/>
          </a:p>
        </p:txBody>
      </p:sp>
      <p:sp>
        <p:nvSpPr>
          <p:cNvPr id="116" name="íşlïḍè">
            <a:extLst>
              <a:ext uri="{FF2B5EF4-FFF2-40B4-BE49-F238E27FC236}">
                <a16:creationId xmlns:a16="http://schemas.microsoft.com/office/drawing/2014/main" id="{399821EB-5B8B-48B0-BEA6-36292297EB21}"/>
              </a:ext>
            </a:extLst>
          </p:cNvPr>
          <p:cNvSpPr txBox="1"/>
          <p:nvPr/>
        </p:nvSpPr>
        <p:spPr>
          <a:xfrm>
            <a:off x="337140" y="4042782"/>
            <a:ext cx="638053" cy="239499"/>
          </a:xfrm>
          <a:prstGeom prst="rect">
            <a:avLst/>
          </a:prstGeom>
          <a:noFill/>
        </p:spPr>
        <p:txBody>
          <a:bodyPr wrap="square" lIns="68580" tIns="34290" rIns="68580" bIns="34290" anchor="ctr">
            <a:noAutofit/>
          </a:bodyPr>
          <a:lstStyle/>
          <a:p>
            <a:r>
              <a:rPr lang="en-US" altLang="zh-CN" sz="1500" b="1" dirty="0"/>
              <a:t>H→A</a:t>
            </a:r>
            <a:endParaRPr lang="zh-CN" altLang="en-US" sz="1500" b="1" dirty="0"/>
          </a:p>
        </p:txBody>
      </p:sp>
      <p:sp>
        <p:nvSpPr>
          <p:cNvPr id="117" name="íşlïḍè">
            <a:extLst>
              <a:ext uri="{FF2B5EF4-FFF2-40B4-BE49-F238E27FC236}">
                <a16:creationId xmlns:a16="http://schemas.microsoft.com/office/drawing/2014/main" id="{D2107E91-3884-4977-83C6-CC8814353D7E}"/>
              </a:ext>
            </a:extLst>
          </p:cNvPr>
          <p:cNvSpPr txBox="1"/>
          <p:nvPr/>
        </p:nvSpPr>
        <p:spPr>
          <a:xfrm>
            <a:off x="337140" y="4294227"/>
            <a:ext cx="638053" cy="239499"/>
          </a:xfrm>
          <a:prstGeom prst="rect">
            <a:avLst/>
          </a:prstGeom>
          <a:noFill/>
        </p:spPr>
        <p:txBody>
          <a:bodyPr wrap="square" lIns="68580" tIns="34290" rIns="68580" bIns="34290" anchor="ctr">
            <a:noAutofit/>
          </a:bodyPr>
          <a:lstStyle/>
          <a:p>
            <a:r>
              <a:rPr lang="en-US" altLang="zh-CN" sz="1500" b="1" dirty="0"/>
              <a:t>E→X</a:t>
            </a:r>
            <a:endParaRPr lang="zh-CN" altLang="en-US" sz="1500" b="1" dirty="0"/>
          </a:p>
        </p:txBody>
      </p:sp>
      <p:sp>
        <p:nvSpPr>
          <p:cNvPr id="119" name="íşlïḍè">
            <a:extLst>
              <a:ext uri="{FF2B5EF4-FFF2-40B4-BE49-F238E27FC236}">
                <a16:creationId xmlns:a16="http://schemas.microsoft.com/office/drawing/2014/main" id="{4C29F98D-0C91-40E6-9B7A-0D2E9DFBCCAB}"/>
              </a:ext>
            </a:extLst>
          </p:cNvPr>
          <p:cNvSpPr txBox="1"/>
          <p:nvPr/>
        </p:nvSpPr>
        <p:spPr>
          <a:xfrm>
            <a:off x="337140" y="4545671"/>
            <a:ext cx="638053" cy="239499"/>
          </a:xfrm>
          <a:prstGeom prst="rect">
            <a:avLst/>
          </a:prstGeom>
          <a:noFill/>
        </p:spPr>
        <p:txBody>
          <a:bodyPr wrap="square" lIns="68580" tIns="34290" rIns="68580" bIns="34290" anchor="ctr">
            <a:noAutofit/>
          </a:bodyPr>
          <a:lstStyle/>
          <a:p>
            <a:r>
              <a:rPr lang="en-US" altLang="zh-CN" sz="1500" b="1" dirty="0"/>
              <a:t>X→E</a:t>
            </a:r>
            <a:endParaRPr lang="zh-CN" altLang="en-US" sz="1500" b="1" dirty="0"/>
          </a:p>
        </p:txBody>
      </p:sp>
      <p:grpSp>
        <p:nvGrpSpPr>
          <p:cNvPr id="18" name="组合 17">
            <a:extLst>
              <a:ext uri="{FF2B5EF4-FFF2-40B4-BE49-F238E27FC236}">
                <a16:creationId xmlns:a16="http://schemas.microsoft.com/office/drawing/2014/main" id="{D35D7BFE-B7EE-42C2-8B11-AB4BA3AB85C5}"/>
              </a:ext>
            </a:extLst>
          </p:cNvPr>
          <p:cNvGrpSpPr/>
          <p:nvPr/>
        </p:nvGrpSpPr>
        <p:grpSpPr>
          <a:xfrm>
            <a:off x="1862513" y="3783901"/>
            <a:ext cx="1665166" cy="246935"/>
            <a:chOff x="2483350" y="5045201"/>
            <a:chExt cx="2220221" cy="329247"/>
          </a:xfrm>
        </p:grpSpPr>
        <p:sp>
          <p:nvSpPr>
            <p:cNvPr id="113" name="íşlïḍè">
              <a:extLst>
                <a:ext uri="{FF2B5EF4-FFF2-40B4-BE49-F238E27FC236}">
                  <a16:creationId xmlns:a16="http://schemas.microsoft.com/office/drawing/2014/main" id="{08D1FB54-DD10-413A-95FF-31C1359BFDFF}"/>
                </a:ext>
              </a:extLst>
            </p:cNvPr>
            <p:cNvSpPr txBox="1"/>
            <p:nvPr/>
          </p:nvSpPr>
          <p:spPr>
            <a:xfrm>
              <a:off x="2483350"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18" name="íşlïḍè">
              <a:extLst>
                <a:ext uri="{FF2B5EF4-FFF2-40B4-BE49-F238E27FC236}">
                  <a16:creationId xmlns:a16="http://schemas.microsoft.com/office/drawing/2014/main" id="{77D2852F-0A64-41DA-8CF8-4772906C81BB}"/>
                </a:ext>
              </a:extLst>
            </p:cNvPr>
            <p:cNvSpPr txBox="1"/>
            <p:nvPr/>
          </p:nvSpPr>
          <p:spPr>
            <a:xfrm>
              <a:off x="3190535"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转发（盲目）</a:t>
              </a:r>
            </a:p>
          </p:txBody>
        </p:sp>
      </p:grpSp>
      <p:grpSp>
        <p:nvGrpSpPr>
          <p:cNvPr id="19" name="组合 18">
            <a:extLst>
              <a:ext uri="{FF2B5EF4-FFF2-40B4-BE49-F238E27FC236}">
                <a16:creationId xmlns:a16="http://schemas.microsoft.com/office/drawing/2014/main" id="{4FEB195D-A95F-44B3-9D42-915860BFF275}"/>
              </a:ext>
            </a:extLst>
          </p:cNvPr>
          <p:cNvGrpSpPr/>
          <p:nvPr/>
        </p:nvGrpSpPr>
        <p:grpSpPr>
          <a:xfrm>
            <a:off x="6639264" y="3783901"/>
            <a:ext cx="1665166" cy="246935"/>
            <a:chOff x="8852351" y="5045201"/>
            <a:chExt cx="2220221" cy="329247"/>
          </a:xfrm>
        </p:grpSpPr>
        <p:sp>
          <p:nvSpPr>
            <p:cNvPr id="120" name="íşlïḍè">
              <a:extLst>
                <a:ext uri="{FF2B5EF4-FFF2-40B4-BE49-F238E27FC236}">
                  <a16:creationId xmlns:a16="http://schemas.microsoft.com/office/drawing/2014/main" id="{4A5D52E7-E73F-405D-B02D-48C5A643D170}"/>
                </a:ext>
              </a:extLst>
            </p:cNvPr>
            <p:cNvSpPr txBox="1"/>
            <p:nvPr/>
          </p:nvSpPr>
          <p:spPr>
            <a:xfrm>
              <a:off x="8852351"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21" name="íşlïḍè">
              <a:extLst>
                <a:ext uri="{FF2B5EF4-FFF2-40B4-BE49-F238E27FC236}">
                  <a16:creationId xmlns:a16="http://schemas.microsoft.com/office/drawing/2014/main" id="{7A2E62EF-D2F4-4C58-8D83-07DD90ED9E7A}"/>
                </a:ext>
              </a:extLst>
            </p:cNvPr>
            <p:cNvSpPr txBox="1"/>
            <p:nvPr/>
          </p:nvSpPr>
          <p:spPr>
            <a:xfrm>
              <a:off x="9559536"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转发（盲目）</a:t>
              </a:r>
            </a:p>
          </p:txBody>
        </p:sp>
      </p:grpSp>
      <p:grpSp>
        <p:nvGrpSpPr>
          <p:cNvPr id="14" name="组合 13">
            <a:extLst>
              <a:ext uri="{FF2B5EF4-FFF2-40B4-BE49-F238E27FC236}">
                <a16:creationId xmlns:a16="http://schemas.microsoft.com/office/drawing/2014/main" id="{4CE9D300-B569-4E48-98E7-99D1A0F0FE91}"/>
              </a:ext>
            </a:extLst>
          </p:cNvPr>
          <p:cNvGrpSpPr/>
          <p:nvPr/>
        </p:nvGrpSpPr>
        <p:grpSpPr>
          <a:xfrm>
            <a:off x="2016389" y="2146895"/>
            <a:ext cx="1005683" cy="248528"/>
            <a:chOff x="2688519" y="2862526"/>
            <a:chExt cx="1340910" cy="331371"/>
          </a:xfrm>
        </p:grpSpPr>
        <p:sp>
          <p:nvSpPr>
            <p:cNvPr id="123" name="íşlïḍè">
              <a:extLst>
                <a:ext uri="{FF2B5EF4-FFF2-40B4-BE49-F238E27FC236}">
                  <a16:creationId xmlns:a16="http://schemas.microsoft.com/office/drawing/2014/main" id="{5B799952-F69B-4DC8-ABA8-7793E9AA28DC}"/>
                </a:ext>
              </a:extLst>
            </p:cNvPr>
            <p:cNvSpPr txBox="1"/>
            <p:nvPr/>
          </p:nvSpPr>
          <p:spPr>
            <a:xfrm>
              <a:off x="2688519" y="2874565"/>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A</a:t>
              </a:r>
              <a:endParaRPr lang="zh-CN" altLang="en-US" b="1" dirty="0">
                <a:latin typeface="Arial Narrow" panose="020B0606020202030204" pitchFamily="34" charset="0"/>
              </a:endParaRPr>
            </a:p>
          </p:txBody>
        </p:sp>
        <p:sp>
          <p:nvSpPr>
            <p:cNvPr id="124" name="íşlïḍè">
              <a:extLst>
                <a:ext uri="{FF2B5EF4-FFF2-40B4-BE49-F238E27FC236}">
                  <a16:creationId xmlns:a16="http://schemas.microsoft.com/office/drawing/2014/main" id="{D0E82DF8-39E0-4ED5-B577-C3EF5E95F8B6}"/>
                </a:ext>
              </a:extLst>
            </p:cNvPr>
            <p:cNvSpPr txBox="1"/>
            <p:nvPr/>
          </p:nvSpPr>
          <p:spPr>
            <a:xfrm>
              <a:off x="3366417" y="2862526"/>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1</a:t>
              </a:r>
              <a:endParaRPr lang="zh-CN" altLang="en-US" b="1" dirty="0">
                <a:latin typeface="Arial Narrow" panose="020B0606020202030204" pitchFamily="34" charset="0"/>
              </a:endParaRPr>
            </a:p>
          </p:txBody>
        </p:sp>
      </p:grpSp>
      <p:grpSp>
        <p:nvGrpSpPr>
          <p:cNvPr id="15" name="组合 14">
            <a:extLst>
              <a:ext uri="{FF2B5EF4-FFF2-40B4-BE49-F238E27FC236}">
                <a16:creationId xmlns:a16="http://schemas.microsoft.com/office/drawing/2014/main" id="{3180757A-9B73-458B-8A7D-C22AC66BD7AA}"/>
              </a:ext>
            </a:extLst>
          </p:cNvPr>
          <p:cNvGrpSpPr/>
          <p:nvPr/>
        </p:nvGrpSpPr>
        <p:grpSpPr>
          <a:xfrm>
            <a:off x="6788931" y="2157639"/>
            <a:ext cx="1005683" cy="248528"/>
            <a:chOff x="9051908" y="2876851"/>
            <a:chExt cx="1340910" cy="331371"/>
          </a:xfrm>
        </p:grpSpPr>
        <p:sp>
          <p:nvSpPr>
            <p:cNvPr id="125" name="íşlïḍè">
              <a:extLst>
                <a:ext uri="{FF2B5EF4-FFF2-40B4-BE49-F238E27FC236}">
                  <a16:creationId xmlns:a16="http://schemas.microsoft.com/office/drawing/2014/main" id="{1869C82F-876E-4F57-ACEC-AA6D6D7EC8C3}"/>
                </a:ext>
              </a:extLst>
            </p:cNvPr>
            <p:cNvSpPr txBox="1"/>
            <p:nvPr/>
          </p:nvSpPr>
          <p:spPr>
            <a:xfrm>
              <a:off x="9051908" y="2888890"/>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A</a:t>
              </a:r>
              <a:endParaRPr lang="zh-CN" altLang="en-US" b="1" dirty="0">
                <a:latin typeface="Arial Narrow" panose="020B0606020202030204" pitchFamily="34" charset="0"/>
              </a:endParaRPr>
            </a:p>
          </p:txBody>
        </p:sp>
        <p:sp>
          <p:nvSpPr>
            <p:cNvPr id="126" name="íşlïḍè">
              <a:extLst>
                <a:ext uri="{FF2B5EF4-FFF2-40B4-BE49-F238E27FC236}">
                  <a16:creationId xmlns:a16="http://schemas.microsoft.com/office/drawing/2014/main" id="{76D976B0-99AF-494D-9A87-22B5A37C40C6}"/>
                </a:ext>
              </a:extLst>
            </p:cNvPr>
            <p:cNvSpPr txBox="1"/>
            <p:nvPr/>
          </p:nvSpPr>
          <p:spPr>
            <a:xfrm>
              <a:off x="9729806" y="2876851"/>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3</a:t>
              </a:r>
              <a:endParaRPr lang="zh-CN" altLang="en-US" b="1" dirty="0">
                <a:latin typeface="Arial Narrow" panose="020B0606020202030204" pitchFamily="34" charset="0"/>
              </a:endParaRPr>
            </a:p>
          </p:txBody>
        </p:sp>
      </p:grpSp>
      <p:grpSp>
        <p:nvGrpSpPr>
          <p:cNvPr id="8" name="组合 7">
            <a:extLst>
              <a:ext uri="{FF2B5EF4-FFF2-40B4-BE49-F238E27FC236}">
                <a16:creationId xmlns:a16="http://schemas.microsoft.com/office/drawing/2014/main" id="{CE5FCB94-BF1A-46C9-9A3F-E312D5FDDC4E}"/>
              </a:ext>
            </a:extLst>
          </p:cNvPr>
          <p:cNvGrpSpPr/>
          <p:nvPr/>
        </p:nvGrpSpPr>
        <p:grpSpPr>
          <a:xfrm>
            <a:off x="2006966" y="2445263"/>
            <a:ext cx="5793230" cy="846145"/>
            <a:chOff x="2675955" y="3260350"/>
            <a:chExt cx="7724306" cy="1128193"/>
          </a:xfrm>
        </p:grpSpPr>
        <p:grpSp>
          <p:nvGrpSpPr>
            <p:cNvPr id="127" name="组合 126">
              <a:extLst>
                <a:ext uri="{FF2B5EF4-FFF2-40B4-BE49-F238E27FC236}">
                  <a16:creationId xmlns:a16="http://schemas.microsoft.com/office/drawing/2014/main" id="{1FF78C32-AC2C-40B3-8EBD-3C56B90846EE}"/>
                </a:ext>
              </a:extLst>
            </p:cNvPr>
            <p:cNvGrpSpPr/>
            <p:nvPr/>
          </p:nvGrpSpPr>
          <p:grpSpPr>
            <a:xfrm>
              <a:off x="2683398" y="3266370"/>
              <a:ext cx="1340910" cy="331371"/>
              <a:chOff x="2688519" y="2862526"/>
              <a:chExt cx="1340910" cy="331371"/>
            </a:xfrm>
          </p:grpSpPr>
          <p:sp>
            <p:nvSpPr>
              <p:cNvPr id="128" name="íşlïḍè">
                <a:extLst>
                  <a:ext uri="{FF2B5EF4-FFF2-40B4-BE49-F238E27FC236}">
                    <a16:creationId xmlns:a16="http://schemas.microsoft.com/office/drawing/2014/main" id="{A7B49565-6A33-429B-89BF-472F1AD2B41B}"/>
                  </a:ext>
                </a:extLst>
              </p:cNvPr>
              <p:cNvSpPr txBox="1"/>
              <p:nvPr/>
            </p:nvSpPr>
            <p:spPr>
              <a:xfrm>
                <a:off x="2688519" y="2874565"/>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H</a:t>
                </a:r>
                <a:endParaRPr lang="zh-CN" altLang="en-US" b="1" dirty="0">
                  <a:latin typeface="Arial Narrow" panose="020B0606020202030204" pitchFamily="34" charset="0"/>
                </a:endParaRPr>
              </a:p>
            </p:txBody>
          </p:sp>
          <p:sp>
            <p:nvSpPr>
              <p:cNvPr id="129" name="íşlïḍè">
                <a:extLst>
                  <a:ext uri="{FF2B5EF4-FFF2-40B4-BE49-F238E27FC236}">
                    <a16:creationId xmlns:a16="http://schemas.microsoft.com/office/drawing/2014/main" id="{53D9C1C6-E932-4632-9981-8BA6F9550873}"/>
                  </a:ext>
                </a:extLst>
              </p:cNvPr>
              <p:cNvSpPr txBox="1"/>
              <p:nvPr/>
            </p:nvSpPr>
            <p:spPr>
              <a:xfrm>
                <a:off x="3366417" y="2862526"/>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6</a:t>
                </a:r>
                <a:endParaRPr lang="zh-CN" altLang="en-US" b="1" dirty="0">
                  <a:latin typeface="Arial Narrow" panose="020B0606020202030204" pitchFamily="34" charset="0"/>
                </a:endParaRPr>
              </a:p>
            </p:txBody>
          </p:sp>
        </p:grpSp>
        <p:grpSp>
          <p:nvGrpSpPr>
            <p:cNvPr id="139" name="组合 138">
              <a:extLst>
                <a:ext uri="{FF2B5EF4-FFF2-40B4-BE49-F238E27FC236}">
                  <a16:creationId xmlns:a16="http://schemas.microsoft.com/office/drawing/2014/main" id="{5A05BB6F-1544-4B0D-A813-3F29CD4DDDBC}"/>
                </a:ext>
              </a:extLst>
            </p:cNvPr>
            <p:cNvGrpSpPr/>
            <p:nvPr/>
          </p:nvGrpSpPr>
          <p:grpSpPr>
            <a:xfrm>
              <a:off x="9059351" y="3260350"/>
              <a:ext cx="1340910" cy="331371"/>
              <a:chOff x="9051908" y="2876851"/>
              <a:chExt cx="1340910" cy="331371"/>
            </a:xfrm>
          </p:grpSpPr>
          <p:sp>
            <p:nvSpPr>
              <p:cNvPr id="140" name="íşlïḍè">
                <a:extLst>
                  <a:ext uri="{FF2B5EF4-FFF2-40B4-BE49-F238E27FC236}">
                    <a16:creationId xmlns:a16="http://schemas.microsoft.com/office/drawing/2014/main" id="{823EC602-9987-4ED1-B202-21745DD6B3E6}"/>
                  </a:ext>
                </a:extLst>
              </p:cNvPr>
              <p:cNvSpPr txBox="1"/>
              <p:nvPr/>
            </p:nvSpPr>
            <p:spPr>
              <a:xfrm>
                <a:off x="9051908" y="2888890"/>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H</a:t>
                </a:r>
                <a:endParaRPr lang="zh-CN" altLang="en-US" b="1" dirty="0">
                  <a:latin typeface="Arial Narrow" panose="020B0606020202030204" pitchFamily="34" charset="0"/>
                </a:endParaRPr>
              </a:p>
            </p:txBody>
          </p:sp>
          <p:sp>
            <p:nvSpPr>
              <p:cNvPr id="141" name="íşlïḍè">
                <a:extLst>
                  <a:ext uri="{FF2B5EF4-FFF2-40B4-BE49-F238E27FC236}">
                    <a16:creationId xmlns:a16="http://schemas.microsoft.com/office/drawing/2014/main" id="{C8D2B78B-8011-4533-BE5F-13C4F9C8303C}"/>
                  </a:ext>
                </a:extLst>
              </p:cNvPr>
              <p:cNvSpPr txBox="1"/>
              <p:nvPr/>
            </p:nvSpPr>
            <p:spPr>
              <a:xfrm>
                <a:off x="9729806" y="2876851"/>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4</a:t>
                </a:r>
                <a:endParaRPr lang="zh-CN" altLang="en-US" b="1" dirty="0">
                  <a:latin typeface="Arial Narrow" panose="020B0606020202030204" pitchFamily="34" charset="0"/>
                </a:endParaRPr>
              </a:p>
            </p:txBody>
          </p:sp>
        </p:grpSp>
        <p:grpSp>
          <p:nvGrpSpPr>
            <p:cNvPr id="142" name="组合 141">
              <a:extLst>
                <a:ext uri="{FF2B5EF4-FFF2-40B4-BE49-F238E27FC236}">
                  <a16:creationId xmlns:a16="http://schemas.microsoft.com/office/drawing/2014/main" id="{28D9C608-43D2-44FE-90D3-7D6ED7750A7D}"/>
                </a:ext>
              </a:extLst>
            </p:cNvPr>
            <p:cNvGrpSpPr/>
            <p:nvPr/>
          </p:nvGrpSpPr>
          <p:grpSpPr>
            <a:xfrm>
              <a:off x="2683398" y="3661771"/>
              <a:ext cx="1340910" cy="331371"/>
              <a:chOff x="2688519" y="2862526"/>
              <a:chExt cx="1340910" cy="331371"/>
            </a:xfrm>
          </p:grpSpPr>
          <p:sp>
            <p:nvSpPr>
              <p:cNvPr id="143" name="íşlïḍè">
                <a:extLst>
                  <a:ext uri="{FF2B5EF4-FFF2-40B4-BE49-F238E27FC236}">
                    <a16:creationId xmlns:a16="http://schemas.microsoft.com/office/drawing/2014/main" id="{09F16A72-AE26-4DF2-8104-EF1C2B5DE65F}"/>
                  </a:ext>
                </a:extLst>
              </p:cNvPr>
              <p:cNvSpPr txBox="1"/>
              <p:nvPr/>
            </p:nvSpPr>
            <p:spPr>
              <a:xfrm>
                <a:off x="2688519" y="2874565"/>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E</a:t>
                </a:r>
                <a:endParaRPr lang="zh-CN" altLang="en-US" b="1" dirty="0">
                  <a:latin typeface="Arial Narrow" panose="020B0606020202030204" pitchFamily="34" charset="0"/>
                </a:endParaRPr>
              </a:p>
            </p:txBody>
          </p:sp>
          <p:sp>
            <p:nvSpPr>
              <p:cNvPr id="144" name="íşlïḍè">
                <a:extLst>
                  <a:ext uri="{FF2B5EF4-FFF2-40B4-BE49-F238E27FC236}">
                    <a16:creationId xmlns:a16="http://schemas.microsoft.com/office/drawing/2014/main" id="{4F3B8229-406E-4390-A4AD-0F0B772C180C}"/>
                  </a:ext>
                </a:extLst>
              </p:cNvPr>
              <p:cNvSpPr txBox="1"/>
              <p:nvPr/>
            </p:nvSpPr>
            <p:spPr>
              <a:xfrm>
                <a:off x="3366417" y="2862526"/>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2</a:t>
                </a:r>
                <a:endParaRPr lang="zh-CN" altLang="en-US" b="1" dirty="0">
                  <a:latin typeface="Arial Narrow" panose="020B0606020202030204" pitchFamily="34" charset="0"/>
                </a:endParaRPr>
              </a:p>
            </p:txBody>
          </p:sp>
        </p:grpSp>
        <p:grpSp>
          <p:nvGrpSpPr>
            <p:cNvPr id="151" name="组合 150">
              <a:extLst>
                <a:ext uri="{FF2B5EF4-FFF2-40B4-BE49-F238E27FC236}">
                  <a16:creationId xmlns:a16="http://schemas.microsoft.com/office/drawing/2014/main" id="{FCAF8F92-994A-486D-9B73-B5FE5DA3C148}"/>
                </a:ext>
              </a:extLst>
            </p:cNvPr>
            <p:cNvGrpSpPr/>
            <p:nvPr/>
          </p:nvGrpSpPr>
          <p:grpSpPr>
            <a:xfrm>
              <a:off x="9059351" y="3661771"/>
              <a:ext cx="1340910" cy="331371"/>
              <a:chOff x="2688519" y="2862526"/>
              <a:chExt cx="1340910" cy="331371"/>
            </a:xfrm>
          </p:grpSpPr>
          <p:sp>
            <p:nvSpPr>
              <p:cNvPr id="152" name="íşlïḍè">
                <a:extLst>
                  <a:ext uri="{FF2B5EF4-FFF2-40B4-BE49-F238E27FC236}">
                    <a16:creationId xmlns:a16="http://schemas.microsoft.com/office/drawing/2014/main" id="{3E042C55-2384-488B-9753-600535636D33}"/>
                  </a:ext>
                </a:extLst>
              </p:cNvPr>
              <p:cNvSpPr txBox="1"/>
              <p:nvPr/>
            </p:nvSpPr>
            <p:spPr>
              <a:xfrm>
                <a:off x="2688519" y="2874565"/>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E</a:t>
                </a:r>
                <a:endParaRPr lang="zh-CN" altLang="en-US" b="1" dirty="0">
                  <a:latin typeface="Arial Narrow" panose="020B0606020202030204" pitchFamily="34" charset="0"/>
                </a:endParaRPr>
              </a:p>
            </p:txBody>
          </p:sp>
          <p:sp>
            <p:nvSpPr>
              <p:cNvPr id="153" name="íşlïḍè">
                <a:extLst>
                  <a:ext uri="{FF2B5EF4-FFF2-40B4-BE49-F238E27FC236}">
                    <a16:creationId xmlns:a16="http://schemas.microsoft.com/office/drawing/2014/main" id="{DE9D833D-DB6C-416D-88BC-51D5779F3E69}"/>
                  </a:ext>
                </a:extLst>
              </p:cNvPr>
              <p:cNvSpPr txBox="1"/>
              <p:nvPr/>
            </p:nvSpPr>
            <p:spPr>
              <a:xfrm>
                <a:off x="3366417" y="2862526"/>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3</a:t>
                </a:r>
                <a:endParaRPr lang="zh-CN" altLang="en-US" b="1" dirty="0">
                  <a:latin typeface="Arial Narrow" panose="020B0606020202030204" pitchFamily="34" charset="0"/>
                </a:endParaRPr>
              </a:p>
            </p:txBody>
          </p:sp>
        </p:grpSp>
        <p:grpSp>
          <p:nvGrpSpPr>
            <p:cNvPr id="154" name="组合 153">
              <a:extLst>
                <a:ext uri="{FF2B5EF4-FFF2-40B4-BE49-F238E27FC236}">
                  <a16:creationId xmlns:a16="http://schemas.microsoft.com/office/drawing/2014/main" id="{73EF359C-6638-4635-B3FD-B9516D4B287A}"/>
                </a:ext>
              </a:extLst>
            </p:cNvPr>
            <p:cNvGrpSpPr/>
            <p:nvPr/>
          </p:nvGrpSpPr>
          <p:grpSpPr>
            <a:xfrm>
              <a:off x="2675955" y="4057172"/>
              <a:ext cx="1340910" cy="331371"/>
              <a:chOff x="2688519" y="2862526"/>
              <a:chExt cx="1340910" cy="331371"/>
            </a:xfrm>
          </p:grpSpPr>
          <p:sp>
            <p:nvSpPr>
              <p:cNvPr id="155" name="íşlïḍè">
                <a:extLst>
                  <a:ext uri="{FF2B5EF4-FFF2-40B4-BE49-F238E27FC236}">
                    <a16:creationId xmlns:a16="http://schemas.microsoft.com/office/drawing/2014/main" id="{A5F8BE7D-9F54-4E0A-B65A-E964DE148BB3}"/>
                  </a:ext>
                </a:extLst>
              </p:cNvPr>
              <p:cNvSpPr txBox="1"/>
              <p:nvPr/>
            </p:nvSpPr>
            <p:spPr>
              <a:xfrm>
                <a:off x="2688519" y="2874565"/>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X</a:t>
                </a:r>
                <a:endParaRPr lang="zh-CN" altLang="en-US" b="1" dirty="0">
                  <a:latin typeface="Arial Narrow" panose="020B0606020202030204" pitchFamily="34" charset="0"/>
                </a:endParaRPr>
              </a:p>
            </p:txBody>
          </p:sp>
          <p:sp>
            <p:nvSpPr>
              <p:cNvPr id="156" name="íşlïḍè">
                <a:extLst>
                  <a:ext uri="{FF2B5EF4-FFF2-40B4-BE49-F238E27FC236}">
                    <a16:creationId xmlns:a16="http://schemas.microsoft.com/office/drawing/2014/main" id="{CAA7D0BB-AB3B-4C97-A8AD-1F869263254A}"/>
                  </a:ext>
                </a:extLst>
              </p:cNvPr>
              <p:cNvSpPr txBox="1"/>
              <p:nvPr/>
            </p:nvSpPr>
            <p:spPr>
              <a:xfrm>
                <a:off x="3366417" y="2862526"/>
                <a:ext cx="663012" cy="319332"/>
              </a:xfrm>
              <a:prstGeom prst="rect">
                <a:avLst/>
              </a:prstGeom>
              <a:noFill/>
            </p:spPr>
            <p:txBody>
              <a:bodyPr wrap="square" lIns="68580" tIns="34290" rIns="68580" bIns="34290" anchor="ctr">
                <a:noAutofit/>
              </a:bodyPr>
              <a:lstStyle/>
              <a:p>
                <a:pPr algn="ctr"/>
                <a:r>
                  <a:rPr lang="en-US" altLang="zh-CN" b="1" dirty="0">
                    <a:latin typeface="Arial Narrow" panose="020B0606020202030204" pitchFamily="34" charset="0"/>
                  </a:rPr>
                  <a:t>2</a:t>
                </a:r>
                <a:endParaRPr lang="zh-CN" altLang="en-US" b="1" dirty="0">
                  <a:latin typeface="Arial Narrow" panose="020B0606020202030204" pitchFamily="34" charset="0"/>
                </a:endParaRPr>
              </a:p>
            </p:txBody>
          </p:sp>
        </p:grpSp>
      </p:grpSp>
      <p:grpSp>
        <p:nvGrpSpPr>
          <p:cNvPr id="13" name="组合 12">
            <a:extLst>
              <a:ext uri="{FF2B5EF4-FFF2-40B4-BE49-F238E27FC236}">
                <a16:creationId xmlns:a16="http://schemas.microsoft.com/office/drawing/2014/main" id="{A5867DC7-8B9C-4ABF-986F-F82E3E5803A2}"/>
              </a:ext>
            </a:extLst>
          </p:cNvPr>
          <p:cNvGrpSpPr/>
          <p:nvPr/>
        </p:nvGrpSpPr>
        <p:grpSpPr>
          <a:xfrm>
            <a:off x="1857577" y="4035454"/>
            <a:ext cx="6452681" cy="764912"/>
            <a:chOff x="2476769" y="5380605"/>
            <a:chExt cx="8603575" cy="1019883"/>
          </a:xfrm>
        </p:grpSpPr>
        <p:grpSp>
          <p:nvGrpSpPr>
            <p:cNvPr id="130" name="组合 129">
              <a:extLst>
                <a:ext uri="{FF2B5EF4-FFF2-40B4-BE49-F238E27FC236}">
                  <a16:creationId xmlns:a16="http://schemas.microsoft.com/office/drawing/2014/main" id="{3D0B9681-9E2C-4C18-9203-4C61A10F01C9}"/>
                </a:ext>
              </a:extLst>
            </p:cNvPr>
            <p:cNvGrpSpPr/>
            <p:nvPr/>
          </p:nvGrpSpPr>
          <p:grpSpPr>
            <a:xfrm>
              <a:off x="2476769" y="5400339"/>
              <a:ext cx="2220221" cy="329247"/>
              <a:chOff x="2483350" y="5045201"/>
              <a:chExt cx="2220221" cy="329247"/>
            </a:xfrm>
          </p:grpSpPr>
          <p:sp>
            <p:nvSpPr>
              <p:cNvPr id="131" name="íşlïḍè">
                <a:extLst>
                  <a:ext uri="{FF2B5EF4-FFF2-40B4-BE49-F238E27FC236}">
                    <a16:creationId xmlns:a16="http://schemas.microsoft.com/office/drawing/2014/main" id="{E8A02393-70CC-448F-92AA-F023E6661DDB}"/>
                  </a:ext>
                </a:extLst>
              </p:cNvPr>
              <p:cNvSpPr txBox="1"/>
              <p:nvPr/>
            </p:nvSpPr>
            <p:spPr>
              <a:xfrm>
                <a:off x="2483350"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32" name="íşlïḍè">
                <a:extLst>
                  <a:ext uri="{FF2B5EF4-FFF2-40B4-BE49-F238E27FC236}">
                    <a16:creationId xmlns:a16="http://schemas.microsoft.com/office/drawing/2014/main" id="{38515C53-E0D4-4D34-AAD7-C26A03E221C3}"/>
                  </a:ext>
                </a:extLst>
              </p:cNvPr>
              <p:cNvSpPr txBox="1"/>
              <p:nvPr/>
            </p:nvSpPr>
            <p:spPr>
              <a:xfrm>
                <a:off x="3190535"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转发（明确）</a:t>
                </a:r>
              </a:p>
            </p:txBody>
          </p:sp>
        </p:grpSp>
        <p:grpSp>
          <p:nvGrpSpPr>
            <p:cNvPr id="136" name="组合 135">
              <a:extLst>
                <a:ext uri="{FF2B5EF4-FFF2-40B4-BE49-F238E27FC236}">
                  <a16:creationId xmlns:a16="http://schemas.microsoft.com/office/drawing/2014/main" id="{7015D92C-4662-4643-94A1-AE5D29DFDE58}"/>
                </a:ext>
              </a:extLst>
            </p:cNvPr>
            <p:cNvGrpSpPr/>
            <p:nvPr/>
          </p:nvGrpSpPr>
          <p:grpSpPr>
            <a:xfrm>
              <a:off x="8852351" y="5694868"/>
              <a:ext cx="2220221" cy="329247"/>
              <a:chOff x="8852351" y="5045201"/>
              <a:chExt cx="2220221" cy="329247"/>
            </a:xfrm>
          </p:grpSpPr>
          <p:sp>
            <p:nvSpPr>
              <p:cNvPr id="137" name="íşlïḍè">
                <a:extLst>
                  <a:ext uri="{FF2B5EF4-FFF2-40B4-BE49-F238E27FC236}">
                    <a16:creationId xmlns:a16="http://schemas.microsoft.com/office/drawing/2014/main" id="{E2B2555C-232F-45A1-A9D5-B1924184B80B}"/>
                  </a:ext>
                </a:extLst>
              </p:cNvPr>
              <p:cNvSpPr txBox="1"/>
              <p:nvPr/>
            </p:nvSpPr>
            <p:spPr>
              <a:xfrm>
                <a:off x="8852351"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38" name="íşlïḍè">
                <a:extLst>
                  <a:ext uri="{FF2B5EF4-FFF2-40B4-BE49-F238E27FC236}">
                    <a16:creationId xmlns:a16="http://schemas.microsoft.com/office/drawing/2014/main" id="{EC527528-2550-4EED-A5CD-0FA8728F2B20}"/>
                  </a:ext>
                </a:extLst>
              </p:cNvPr>
              <p:cNvSpPr txBox="1"/>
              <p:nvPr/>
            </p:nvSpPr>
            <p:spPr>
              <a:xfrm>
                <a:off x="9559536"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转发（盲目）</a:t>
                </a:r>
              </a:p>
            </p:txBody>
          </p:sp>
        </p:grpSp>
        <p:grpSp>
          <p:nvGrpSpPr>
            <p:cNvPr id="145" name="组合 144">
              <a:extLst>
                <a:ext uri="{FF2B5EF4-FFF2-40B4-BE49-F238E27FC236}">
                  <a16:creationId xmlns:a16="http://schemas.microsoft.com/office/drawing/2014/main" id="{A72BC527-2589-4470-AF58-9E7903B36F35}"/>
                </a:ext>
              </a:extLst>
            </p:cNvPr>
            <p:cNvGrpSpPr/>
            <p:nvPr/>
          </p:nvGrpSpPr>
          <p:grpSpPr>
            <a:xfrm>
              <a:off x="2476769" y="5755376"/>
              <a:ext cx="2220221" cy="329247"/>
              <a:chOff x="2483350" y="5045201"/>
              <a:chExt cx="2220221" cy="329247"/>
            </a:xfrm>
          </p:grpSpPr>
          <p:sp>
            <p:nvSpPr>
              <p:cNvPr id="146" name="íşlïḍè">
                <a:extLst>
                  <a:ext uri="{FF2B5EF4-FFF2-40B4-BE49-F238E27FC236}">
                    <a16:creationId xmlns:a16="http://schemas.microsoft.com/office/drawing/2014/main" id="{C6BE8690-3D56-420C-8FDF-9644A24ADA45}"/>
                  </a:ext>
                </a:extLst>
              </p:cNvPr>
              <p:cNvSpPr txBox="1"/>
              <p:nvPr/>
            </p:nvSpPr>
            <p:spPr>
              <a:xfrm>
                <a:off x="2483350"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47" name="íşlïḍè">
                <a:extLst>
                  <a:ext uri="{FF2B5EF4-FFF2-40B4-BE49-F238E27FC236}">
                    <a16:creationId xmlns:a16="http://schemas.microsoft.com/office/drawing/2014/main" id="{F2DE8126-8924-4DF2-8878-571B047D50BB}"/>
                  </a:ext>
                </a:extLst>
              </p:cNvPr>
              <p:cNvSpPr txBox="1"/>
              <p:nvPr/>
            </p:nvSpPr>
            <p:spPr>
              <a:xfrm>
                <a:off x="3190535"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转发（盲目）</a:t>
                </a:r>
              </a:p>
            </p:txBody>
          </p:sp>
        </p:grpSp>
        <p:grpSp>
          <p:nvGrpSpPr>
            <p:cNvPr id="148" name="组合 147">
              <a:extLst>
                <a:ext uri="{FF2B5EF4-FFF2-40B4-BE49-F238E27FC236}">
                  <a16:creationId xmlns:a16="http://schemas.microsoft.com/office/drawing/2014/main" id="{7F9A124B-09D7-48A9-BA35-374489B3472C}"/>
                </a:ext>
              </a:extLst>
            </p:cNvPr>
            <p:cNvGrpSpPr/>
            <p:nvPr/>
          </p:nvGrpSpPr>
          <p:grpSpPr>
            <a:xfrm>
              <a:off x="8860123" y="5380605"/>
              <a:ext cx="2220221" cy="329247"/>
              <a:chOff x="8852351" y="5045201"/>
              <a:chExt cx="2220221" cy="329247"/>
            </a:xfrm>
          </p:grpSpPr>
          <p:sp>
            <p:nvSpPr>
              <p:cNvPr id="149" name="íşlïḍè">
                <a:extLst>
                  <a:ext uri="{FF2B5EF4-FFF2-40B4-BE49-F238E27FC236}">
                    <a16:creationId xmlns:a16="http://schemas.microsoft.com/office/drawing/2014/main" id="{FE8C5029-60A6-49BC-B335-97776271D2DC}"/>
                  </a:ext>
                </a:extLst>
              </p:cNvPr>
              <p:cNvSpPr txBox="1"/>
              <p:nvPr/>
            </p:nvSpPr>
            <p:spPr>
              <a:xfrm>
                <a:off x="8852351"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50" name="íşlïḍè">
                <a:extLst>
                  <a:ext uri="{FF2B5EF4-FFF2-40B4-BE49-F238E27FC236}">
                    <a16:creationId xmlns:a16="http://schemas.microsoft.com/office/drawing/2014/main" id="{4935C9AA-D691-48DF-BDFA-263B1B67D41D}"/>
                  </a:ext>
                </a:extLst>
              </p:cNvPr>
              <p:cNvSpPr txBox="1"/>
              <p:nvPr/>
            </p:nvSpPr>
            <p:spPr>
              <a:xfrm>
                <a:off x="9559536" y="5045201"/>
                <a:ext cx="1513036"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转发（明确）</a:t>
                </a:r>
              </a:p>
            </p:txBody>
          </p:sp>
        </p:grpSp>
        <p:grpSp>
          <p:nvGrpSpPr>
            <p:cNvPr id="157" name="组合 156">
              <a:extLst>
                <a:ext uri="{FF2B5EF4-FFF2-40B4-BE49-F238E27FC236}">
                  <a16:creationId xmlns:a16="http://schemas.microsoft.com/office/drawing/2014/main" id="{0D7480E7-FE7A-4529-9AC1-3A97E8304778}"/>
                </a:ext>
              </a:extLst>
            </p:cNvPr>
            <p:cNvGrpSpPr/>
            <p:nvPr/>
          </p:nvGrpSpPr>
          <p:grpSpPr>
            <a:xfrm>
              <a:off x="2476769" y="6071241"/>
              <a:ext cx="2220221" cy="329247"/>
              <a:chOff x="2483350" y="5045201"/>
              <a:chExt cx="2220221" cy="329247"/>
            </a:xfrm>
          </p:grpSpPr>
          <p:sp>
            <p:nvSpPr>
              <p:cNvPr id="158" name="íşlïḍè">
                <a:extLst>
                  <a:ext uri="{FF2B5EF4-FFF2-40B4-BE49-F238E27FC236}">
                    <a16:creationId xmlns:a16="http://schemas.microsoft.com/office/drawing/2014/main" id="{17F03C12-A396-4F18-BF54-14F97D23C3F6}"/>
                  </a:ext>
                </a:extLst>
              </p:cNvPr>
              <p:cNvSpPr txBox="1"/>
              <p:nvPr/>
            </p:nvSpPr>
            <p:spPr>
              <a:xfrm>
                <a:off x="2483350" y="5055116"/>
                <a:ext cx="707185"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登记</a:t>
                </a:r>
              </a:p>
            </p:txBody>
          </p:sp>
          <p:sp>
            <p:nvSpPr>
              <p:cNvPr id="159" name="íşlïḍè">
                <a:extLst>
                  <a:ext uri="{FF2B5EF4-FFF2-40B4-BE49-F238E27FC236}">
                    <a16:creationId xmlns:a16="http://schemas.microsoft.com/office/drawing/2014/main" id="{7372089E-ACC2-46AE-8A8A-DD02252DED8C}"/>
                  </a:ext>
                </a:extLst>
              </p:cNvPr>
              <p:cNvSpPr txBox="1"/>
              <p:nvPr/>
            </p:nvSpPr>
            <p:spPr>
              <a:xfrm>
                <a:off x="3190535" y="5045201"/>
                <a:ext cx="1513036" cy="31933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丢弃</a:t>
                </a:r>
              </a:p>
            </p:txBody>
          </p:sp>
        </p:grpSp>
        <p:sp>
          <p:nvSpPr>
            <p:cNvPr id="161" name="íşlïḍè">
              <a:extLst>
                <a:ext uri="{FF2B5EF4-FFF2-40B4-BE49-F238E27FC236}">
                  <a16:creationId xmlns:a16="http://schemas.microsoft.com/office/drawing/2014/main" id="{A7B3A0A9-6BB8-4E21-8814-490CF518239D}"/>
                </a:ext>
              </a:extLst>
            </p:cNvPr>
            <p:cNvSpPr txBox="1"/>
            <p:nvPr/>
          </p:nvSpPr>
          <p:spPr>
            <a:xfrm>
              <a:off x="8852351" y="6031015"/>
              <a:ext cx="936334" cy="319332"/>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收不到</a:t>
              </a:r>
            </a:p>
          </p:txBody>
        </p:sp>
      </p:grpSp>
      <p:sp>
        <p:nvSpPr>
          <p:cNvPr id="133" name="平行四边形 132">
            <a:extLst>
              <a:ext uri="{FF2B5EF4-FFF2-40B4-BE49-F238E27FC236}">
                <a16:creationId xmlns:a16="http://schemas.microsoft.com/office/drawing/2014/main" id="{94DD5867-3FA0-224D-4727-AECE31AC5CF6}"/>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9755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800" decel="100000"/>
                                        <p:tgtEl>
                                          <p:spTgt spid="13"/>
                                        </p:tgtEl>
                                      </p:cBhvr>
                                    </p:animEffect>
                                    <p:anim calcmode="lin" valueType="num">
                                      <p:cBhvr>
                                        <p:cTn id="16" dur="800" decel="100000" fill="hold"/>
                                        <p:tgtEl>
                                          <p:spTgt spid="13"/>
                                        </p:tgtEl>
                                        <p:attrNameLst>
                                          <p:attrName>style.rotation</p:attrName>
                                        </p:attrNameLst>
                                      </p:cBhvr>
                                      <p:tavLst>
                                        <p:tav tm="0">
                                          <p:val>
                                            <p:fltVal val="-90"/>
                                          </p:val>
                                        </p:tav>
                                        <p:tav tm="100000">
                                          <p:val>
                                            <p:fltVal val="0"/>
                                          </p:val>
                                        </p:tav>
                                      </p:tavLst>
                                    </p:anim>
                                    <p:anim calcmode="lin" valueType="num">
                                      <p:cBhvr>
                                        <p:cTn id="17" dur="800" decel="100000" fill="hold"/>
                                        <p:tgtEl>
                                          <p:spTgt spid="13"/>
                                        </p:tgtEl>
                                        <p:attrNameLst>
                                          <p:attrName>ppt_x</p:attrName>
                                        </p:attrNameLst>
                                      </p:cBhvr>
                                      <p:tavLst>
                                        <p:tav tm="0">
                                          <p:val>
                                            <p:strVal val="#ppt_x+0.4"/>
                                          </p:val>
                                        </p:tav>
                                        <p:tav tm="100000">
                                          <p:val>
                                            <p:strVal val="#ppt_x-0.05"/>
                                          </p:val>
                                        </p:tav>
                                      </p:tavLst>
                                    </p:anim>
                                    <p:anim calcmode="lin" valueType="num">
                                      <p:cBhvr>
                                        <p:cTn id="18" dur="800" decel="100000" fill="hold"/>
                                        <p:tgtEl>
                                          <p:spTgt spid="1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466346" y="2828768"/>
            <a:ext cx="8129015" cy="18377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3" name="AutoShape 5"/>
          <p:cNvSpPr>
            <a:spLocks noChangeArrowheads="1"/>
          </p:cNvSpPr>
          <p:nvPr/>
        </p:nvSpPr>
        <p:spPr bwMode="auto">
          <a:xfrm>
            <a:off x="466346" y="65023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4" name="矩形 33"/>
          <p:cNvSpPr/>
          <p:nvPr/>
        </p:nvSpPr>
        <p:spPr>
          <a:xfrm>
            <a:off x="616087" y="589702"/>
            <a:ext cx="4079959"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用控制字符进行</a:t>
            </a:r>
            <a:r>
              <a:rPr lang="zh-CN" altLang="en-US" sz="2000" b="1" dirty="0">
                <a:solidFill>
                  <a:srgbClr val="FF0000"/>
                </a:solidFill>
                <a:latin typeface="微软雅黑" panose="020B0503020204020204" pitchFamily="34" charset="-122"/>
                <a:ea typeface="微软雅黑" panose="020B0503020204020204" pitchFamily="34" charset="-122"/>
              </a:rPr>
              <a:t>帧定界</a:t>
            </a:r>
            <a:r>
              <a:rPr lang="zh-CN" altLang="en-US" sz="2000" b="1" dirty="0">
                <a:latin typeface="微软雅黑" panose="020B0503020204020204" pitchFamily="34" charset="-122"/>
                <a:ea typeface="微软雅黑" panose="020B0503020204020204" pitchFamily="34" charset="-122"/>
              </a:rPr>
              <a:t>的方法举例</a:t>
            </a:r>
          </a:p>
        </p:txBody>
      </p:sp>
      <p:sp>
        <p:nvSpPr>
          <p:cNvPr id="35" name="矩形 34"/>
          <p:cNvSpPr/>
          <p:nvPr/>
        </p:nvSpPr>
        <p:spPr>
          <a:xfrm>
            <a:off x="466344" y="1046640"/>
            <a:ext cx="8258556" cy="1823576"/>
          </a:xfrm>
          <a:prstGeom prst="rect">
            <a:avLst/>
          </a:prstGeom>
        </p:spPr>
        <p:txBody>
          <a:bodyPr wrap="square" lIns="91436" tIns="45718" rIns="91436" bIns="45718">
            <a:spAutoFit/>
          </a:bodyPr>
          <a:lstStyle/>
          <a:p>
            <a:pPr marL="285736" indent="-285736">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当数据是由可打印的 </a:t>
            </a:r>
            <a:r>
              <a:rPr lang="en-US" altLang="zh-CN" b="1" dirty="0">
                <a:latin typeface="微软雅黑" panose="020B0503020204020204" pitchFamily="34" charset="-122"/>
                <a:ea typeface="微软雅黑" panose="020B0503020204020204" pitchFamily="34" charset="-122"/>
              </a:rPr>
              <a:t>ASCII </a:t>
            </a:r>
            <a:r>
              <a:rPr lang="zh-CN" altLang="en-US" b="1" dirty="0">
                <a:latin typeface="微软雅黑" panose="020B0503020204020204" pitchFamily="34" charset="-122"/>
                <a:ea typeface="微软雅黑" panose="020B0503020204020204" pitchFamily="34" charset="-122"/>
              </a:rPr>
              <a:t>码组成的文本文件时，帧定界可以使用特殊的</a:t>
            </a:r>
            <a:r>
              <a:rPr lang="zh-CN" altLang="en-US" b="1" dirty="0">
                <a:solidFill>
                  <a:srgbClr val="0000FF"/>
                </a:solidFill>
                <a:latin typeface="微软雅黑" panose="020B0503020204020204" pitchFamily="34" charset="-122"/>
                <a:ea typeface="微软雅黑" panose="020B0503020204020204" pitchFamily="34" charset="-122"/>
              </a:rPr>
              <a:t>帧定界符</a:t>
            </a:r>
            <a:r>
              <a:rPr lang="zh-CN" altLang="en-US" b="1" dirty="0">
                <a:latin typeface="微软雅黑" panose="020B0503020204020204" pitchFamily="34" charset="-122"/>
                <a:ea typeface="微软雅黑" panose="020B0503020204020204" pitchFamily="34" charset="-122"/>
              </a:rPr>
              <a:t>。</a:t>
            </a:r>
          </a:p>
          <a:p>
            <a:pPr marL="285736" indent="-285736">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控制字符 </a:t>
            </a:r>
            <a:r>
              <a:rPr lang="en-US" altLang="zh-CN" b="1" dirty="0">
                <a:latin typeface="微软雅黑" panose="020B0503020204020204" pitchFamily="34" charset="-122"/>
                <a:ea typeface="微软雅黑" panose="020B0503020204020204" pitchFamily="34" charset="-122"/>
              </a:rPr>
              <a:t>SOH (Start Of Header) </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00000001</a:t>
            </a:r>
            <a:r>
              <a:rPr lang="zh-CN" altLang="en-US" b="1" dirty="0">
                <a:latin typeface="微软雅黑" panose="020B0503020204020204" pitchFamily="34" charset="-122"/>
                <a:ea typeface="微软雅黑" panose="020B0503020204020204" pitchFamily="34" charset="-122"/>
              </a:rPr>
              <a:t>）放在一帧的最前面，表示帧的首部开始。另一个控制字符 </a:t>
            </a:r>
            <a:r>
              <a:rPr lang="en-US" altLang="zh-CN" b="1" dirty="0">
                <a:latin typeface="微软雅黑" panose="020B0503020204020204" pitchFamily="34" charset="-122"/>
                <a:ea typeface="微软雅黑" panose="020B0503020204020204" pitchFamily="34" charset="-122"/>
              </a:rPr>
              <a:t>EOT (End Of Transmission) </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00000100</a:t>
            </a:r>
            <a:r>
              <a:rPr lang="zh-CN" altLang="en-US" b="1" dirty="0">
                <a:latin typeface="微软雅黑" panose="020B0503020204020204" pitchFamily="34" charset="-122"/>
                <a:ea typeface="微软雅黑" panose="020B0503020204020204" pitchFamily="34" charset="-122"/>
              </a:rPr>
              <a:t>）表示帧的结束。</a:t>
            </a:r>
          </a:p>
        </p:txBody>
      </p:sp>
      <p:grpSp>
        <p:nvGrpSpPr>
          <p:cNvPr id="2" name="组合 1"/>
          <p:cNvGrpSpPr/>
          <p:nvPr/>
        </p:nvGrpSpPr>
        <p:grpSpPr>
          <a:xfrm>
            <a:off x="1535406" y="2952836"/>
            <a:ext cx="5679709" cy="1650155"/>
            <a:chOff x="354979" y="3827294"/>
            <a:chExt cx="9217800" cy="2678093"/>
          </a:xfrm>
        </p:grpSpPr>
        <p:sp>
          <p:nvSpPr>
            <p:cNvPr id="37" name="Rectangle 5"/>
            <p:cNvSpPr>
              <a:spLocks noChangeArrowheads="1"/>
            </p:cNvSpPr>
            <p:nvPr/>
          </p:nvSpPr>
          <p:spPr bwMode="auto">
            <a:xfrm>
              <a:off x="1571890" y="4590232"/>
              <a:ext cx="7071783" cy="549275"/>
            </a:xfrm>
            <a:prstGeom prst="rect">
              <a:avLst/>
            </a:prstGeom>
            <a:solidFill>
              <a:srgbClr val="00FFFF"/>
            </a:solidFill>
            <a:ln w="12700">
              <a:solidFill>
                <a:schemeClr val="tx1"/>
              </a:solidFill>
              <a:miter lim="800000"/>
            </a:ln>
            <a:effectLst/>
          </p:spPr>
          <p:txBody>
            <a:bodyPr wrap="none" anchor="ctr"/>
            <a:lstStyle/>
            <a:p>
              <a:pPr algn="ctr"/>
              <a:r>
                <a:rPr kumimoji="1" lang="zh-CN" altLang="en-US" sz="1400" b="1" dirty="0">
                  <a:solidFill>
                    <a:srgbClr val="000099"/>
                  </a:solidFill>
                  <a:latin typeface="微软雅黑" panose="020B0503020204020204" pitchFamily="34" charset="-122"/>
                  <a:ea typeface="微软雅黑" panose="020B0503020204020204" pitchFamily="34" charset="-122"/>
                </a:rPr>
                <a:t>装在帧中的数据部分</a:t>
              </a:r>
            </a:p>
          </p:txBody>
        </p:sp>
        <p:sp>
          <p:nvSpPr>
            <p:cNvPr id="38" name="Line 6"/>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9" name="Text Box 7"/>
            <p:cNvSpPr txBox="1">
              <a:spLocks noChangeArrowheads="1"/>
            </p:cNvSpPr>
            <p:nvPr/>
          </p:nvSpPr>
          <p:spPr bwMode="auto">
            <a:xfrm>
              <a:off x="4905017" y="5271269"/>
              <a:ext cx="549451"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a:t>
              </a:r>
            </a:p>
          </p:txBody>
        </p:sp>
        <p:sp>
          <p:nvSpPr>
            <p:cNvPr id="40" name="Line 8"/>
            <p:cNvSpPr>
              <a:spLocks noChangeShapeType="1"/>
            </p:cNvSpPr>
            <p:nvPr/>
          </p:nvSpPr>
          <p:spPr bwMode="auto">
            <a:xfrm>
              <a:off x="1303602" y="4225107"/>
              <a:ext cx="0" cy="365125"/>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Text Box 9"/>
            <p:cNvSpPr txBox="1">
              <a:spLocks noChangeArrowheads="1"/>
            </p:cNvSpPr>
            <p:nvPr/>
          </p:nvSpPr>
          <p:spPr bwMode="auto">
            <a:xfrm>
              <a:off x="731068" y="3827294"/>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帧开始符</a:t>
              </a:r>
            </a:p>
          </p:txBody>
        </p:sp>
        <p:sp>
          <p:nvSpPr>
            <p:cNvPr id="42" name="Text Box 10"/>
            <p:cNvSpPr txBox="1">
              <a:spLocks noChangeArrowheads="1"/>
            </p:cNvSpPr>
            <p:nvPr/>
          </p:nvSpPr>
          <p:spPr bwMode="auto">
            <a:xfrm>
              <a:off x="8274075" y="3827294"/>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帧结束符</a:t>
              </a:r>
            </a:p>
          </p:txBody>
        </p:sp>
        <p:sp>
          <p:nvSpPr>
            <p:cNvPr id="43" name="Line 11"/>
            <p:cNvSpPr>
              <a:spLocks noChangeShapeType="1"/>
            </p:cNvSpPr>
            <p:nvPr/>
          </p:nvSpPr>
          <p:spPr bwMode="auto">
            <a:xfrm>
              <a:off x="8913681" y="4225107"/>
              <a:ext cx="0" cy="365125"/>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 name="Line 12"/>
            <p:cNvSpPr>
              <a:spLocks noChangeShapeType="1"/>
            </p:cNvSpPr>
            <p:nvPr/>
          </p:nvSpPr>
          <p:spPr bwMode="auto">
            <a:xfrm flipV="1">
              <a:off x="1035315" y="5139507"/>
              <a:ext cx="0" cy="54927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5" name="Text Box 13"/>
            <p:cNvSpPr txBox="1">
              <a:spLocks noChangeArrowheads="1"/>
            </p:cNvSpPr>
            <p:nvPr/>
          </p:nvSpPr>
          <p:spPr bwMode="auto">
            <a:xfrm>
              <a:off x="354979" y="5631630"/>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anose="020B0503020204020204" pitchFamily="34" charset="-122"/>
                  <a:ea typeface="微软雅黑" panose="020B0503020204020204" pitchFamily="34" charset="-122"/>
                </a:rPr>
                <a:t>发送在前</a:t>
              </a:r>
            </a:p>
          </p:txBody>
        </p:sp>
        <p:sp>
          <p:nvSpPr>
            <p:cNvPr id="46" name="Rectangle 14"/>
            <p:cNvSpPr>
              <a:spLocks noChangeArrowheads="1"/>
            </p:cNvSpPr>
            <p:nvPr/>
          </p:nvSpPr>
          <p:spPr bwMode="auto">
            <a:xfrm>
              <a:off x="8451174" y="4590232"/>
              <a:ext cx="706717" cy="549276"/>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7" name="矩形 46"/>
            <p:cNvSpPr/>
            <p:nvPr/>
          </p:nvSpPr>
          <p:spPr>
            <a:xfrm>
              <a:off x="2111690" y="5955936"/>
              <a:ext cx="5865647" cy="549451"/>
            </a:xfrm>
            <a:prstGeom prst="rect">
              <a:avLst/>
            </a:prstGeom>
          </p:spPr>
          <p:txBody>
            <a:bodyPr wrap="square">
              <a:spAutoFit/>
            </a:bodyPr>
            <a:lstStyle/>
            <a:p>
              <a:pPr algn="ctr"/>
              <a:r>
                <a:rPr lang="zh-CN" altLang="zh-CN" sz="1600" b="1" dirty="0">
                  <a:latin typeface="微软雅黑" panose="020B0503020204020204" pitchFamily="34" charset="-122"/>
                  <a:ea typeface="微软雅黑" panose="020B0503020204020204" pitchFamily="34" charset="-122"/>
                </a:rPr>
                <a:t>用控制字符进行帧定界的方法举例</a:t>
              </a:r>
              <a:endParaRPr lang="zh-CN" altLang="en-US" sz="1600" b="1" dirty="0">
                <a:latin typeface="微软雅黑" panose="020B0503020204020204" pitchFamily="34" charset="-122"/>
                <a:ea typeface="微软雅黑" panose="020B0503020204020204" pitchFamily="34" charset="-122"/>
              </a:endParaRPr>
            </a:p>
          </p:txBody>
        </p:sp>
        <p:sp>
          <p:nvSpPr>
            <p:cNvPr id="36" name="Rectangle 4"/>
            <p:cNvSpPr>
              <a:spLocks noChangeArrowheads="1"/>
            </p:cNvSpPr>
            <p:nvPr/>
          </p:nvSpPr>
          <p:spPr bwMode="auto">
            <a:xfrm>
              <a:off x="1035313" y="4590232"/>
              <a:ext cx="701616" cy="549276"/>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gr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grpSp>
        <p:nvGrpSpPr>
          <p:cNvPr id="25" name="组合 24">
            <a:extLst>
              <a:ext uri="{FF2B5EF4-FFF2-40B4-BE49-F238E27FC236}">
                <a16:creationId xmlns:a16="http://schemas.microsoft.com/office/drawing/2014/main" id="{959130FE-8BEC-495F-940F-53F7650029E3}"/>
              </a:ext>
            </a:extLst>
          </p:cNvPr>
          <p:cNvGrpSpPr/>
          <p:nvPr/>
        </p:nvGrpSpPr>
        <p:grpSpPr>
          <a:xfrm>
            <a:off x="138976" y="937689"/>
            <a:ext cx="8776424" cy="3105306"/>
            <a:chOff x="185301" y="1250252"/>
            <a:chExt cx="11701899" cy="4140408"/>
          </a:xfrm>
        </p:grpSpPr>
        <p:cxnSp>
          <p:nvCxnSpPr>
            <p:cNvPr id="20" name="直接连接符 19">
              <a:extLst>
                <a:ext uri="{FF2B5EF4-FFF2-40B4-BE49-F238E27FC236}">
                  <a16:creationId xmlns:a16="http://schemas.microsoft.com/office/drawing/2014/main" id="{1D08DEA6-8B8C-4A9C-808B-4D83CA7588E6}"/>
                </a:ext>
              </a:extLst>
            </p:cNvPr>
            <p:cNvCxnSpPr/>
            <p:nvPr/>
          </p:nvCxnSpPr>
          <p:spPr>
            <a:xfrm>
              <a:off x="1224323" y="3659267"/>
              <a:ext cx="424965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2812BCB-597E-4460-B8C5-3A61B95297F0}"/>
                </a:ext>
              </a:extLst>
            </p:cNvPr>
            <p:cNvCxnSpPr/>
            <p:nvPr/>
          </p:nvCxnSpPr>
          <p:spPr>
            <a:xfrm>
              <a:off x="3098435" y="3659267"/>
              <a:ext cx="0" cy="138380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788101" y="1250252"/>
              <a:ext cx="11099099" cy="867998"/>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【2014</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某以太网拓扑及交换机当前转发表如下图所示，主机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00-e1-d5-00-23-c1</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00-e1-d5-00-23-c1</a:t>
              </a:r>
              <a:r>
                <a:rPr lang="zh-CN" altLang="en-US" sz="1350" b="1" dirty="0">
                  <a:latin typeface="Arial Narrow" panose="020B0606020202030204" pitchFamily="34" charset="0"/>
                </a:rPr>
                <a:t>收到该帧后，向主机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个确认帧，交</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换机对这两个帧的转发端口分别是（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2394332" y="2219092"/>
              <a:ext cx="1190906"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4" name="íşlïḍè">
              <a:extLst>
                <a:ext uri="{FF2B5EF4-FFF2-40B4-BE49-F238E27FC236}">
                  <a16:creationId xmlns:a16="http://schemas.microsoft.com/office/drawing/2014/main" id="{A4085E74-358D-47C9-A08A-4CA847FD5A5A}"/>
                </a:ext>
              </a:extLst>
            </p:cNvPr>
            <p:cNvSpPr txBox="1"/>
            <p:nvPr/>
          </p:nvSpPr>
          <p:spPr>
            <a:xfrm>
              <a:off x="4434078" y="2219092"/>
              <a:ext cx="1531887"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5" name="íşlïḍè">
              <a:extLst>
                <a:ext uri="{FF2B5EF4-FFF2-40B4-BE49-F238E27FC236}">
                  <a16:creationId xmlns:a16="http://schemas.microsoft.com/office/drawing/2014/main" id="{060B6289-C751-4650-BC65-2FB8CB2D0044}"/>
                </a:ext>
              </a:extLst>
            </p:cNvPr>
            <p:cNvSpPr txBox="1"/>
            <p:nvPr/>
          </p:nvSpPr>
          <p:spPr>
            <a:xfrm>
              <a:off x="6814805" y="2219092"/>
              <a:ext cx="1813008"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60" name="íşlïḍè">
              <a:extLst>
                <a:ext uri="{FF2B5EF4-FFF2-40B4-BE49-F238E27FC236}">
                  <a16:creationId xmlns:a16="http://schemas.microsoft.com/office/drawing/2014/main" id="{9E89E12A-9087-4A36-9F9E-B1092750D62D}"/>
                </a:ext>
              </a:extLst>
            </p:cNvPr>
            <p:cNvSpPr txBox="1"/>
            <p:nvPr/>
          </p:nvSpPr>
          <p:spPr>
            <a:xfrm>
              <a:off x="9476652" y="2219092"/>
              <a:ext cx="1813008"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pic>
          <p:nvPicPr>
            <p:cNvPr id="162" name="图形 161">
              <a:extLst>
                <a:ext uri="{FF2B5EF4-FFF2-40B4-BE49-F238E27FC236}">
                  <a16:creationId xmlns:a16="http://schemas.microsoft.com/office/drawing/2014/main" id="{A2F9D49C-5E2E-4D9F-AAB6-33B471B714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18953" y="3180115"/>
              <a:ext cx="718734" cy="695168"/>
            </a:xfrm>
            <a:prstGeom prst="rect">
              <a:avLst/>
            </a:prstGeom>
          </p:spPr>
        </p:pic>
        <p:pic>
          <p:nvPicPr>
            <p:cNvPr id="163" name="图片 162" descr="图标&#10;&#10;描述已自动生成">
              <a:extLst>
                <a:ext uri="{FF2B5EF4-FFF2-40B4-BE49-F238E27FC236}">
                  <a16:creationId xmlns:a16="http://schemas.microsoft.com/office/drawing/2014/main" id="{098FC307-200B-4135-8757-0932E39F0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5561" y="3297947"/>
              <a:ext cx="561856" cy="724169"/>
            </a:xfrm>
            <a:prstGeom prst="rect">
              <a:avLst/>
            </a:prstGeom>
          </p:spPr>
        </p:pic>
        <p:pic>
          <p:nvPicPr>
            <p:cNvPr id="164" name="图形 163">
              <a:extLst>
                <a:ext uri="{FF2B5EF4-FFF2-40B4-BE49-F238E27FC236}">
                  <a16:creationId xmlns:a16="http://schemas.microsoft.com/office/drawing/2014/main" id="{D551D37C-66CB-463B-96B4-A000CA7D6E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895291" y="3180115"/>
              <a:ext cx="718734" cy="695168"/>
            </a:xfrm>
            <a:prstGeom prst="rect">
              <a:avLst/>
            </a:prstGeom>
          </p:spPr>
        </p:pic>
        <p:pic>
          <p:nvPicPr>
            <p:cNvPr id="166" name="图形 165">
              <a:extLst>
                <a:ext uri="{FF2B5EF4-FFF2-40B4-BE49-F238E27FC236}">
                  <a16:creationId xmlns:a16="http://schemas.microsoft.com/office/drawing/2014/main" id="{A0839210-7556-47F3-9CC5-A2BB21ECEA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630418" y="4695492"/>
              <a:ext cx="718734" cy="695168"/>
            </a:xfrm>
            <a:prstGeom prst="rect">
              <a:avLst/>
            </a:prstGeom>
          </p:spPr>
        </p:pic>
        <p:sp>
          <p:nvSpPr>
            <p:cNvPr id="167" name="íşlïḍè">
              <a:extLst>
                <a:ext uri="{FF2B5EF4-FFF2-40B4-BE49-F238E27FC236}">
                  <a16:creationId xmlns:a16="http://schemas.microsoft.com/office/drawing/2014/main" id="{D64F3C05-A1F9-481F-8A33-375E1733727B}"/>
                </a:ext>
              </a:extLst>
            </p:cNvPr>
            <p:cNvSpPr txBox="1"/>
            <p:nvPr/>
          </p:nvSpPr>
          <p:spPr>
            <a:xfrm>
              <a:off x="2606555" y="2970148"/>
              <a:ext cx="1019868" cy="32627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sp>
          <p:nvSpPr>
            <p:cNvPr id="168" name="íşlïḍè">
              <a:extLst>
                <a:ext uri="{FF2B5EF4-FFF2-40B4-BE49-F238E27FC236}">
                  <a16:creationId xmlns:a16="http://schemas.microsoft.com/office/drawing/2014/main" id="{7B00BB0C-D68E-40DF-8ED6-C4F99E0089C1}"/>
                </a:ext>
              </a:extLst>
            </p:cNvPr>
            <p:cNvSpPr txBox="1"/>
            <p:nvPr/>
          </p:nvSpPr>
          <p:spPr>
            <a:xfrm>
              <a:off x="2594086" y="3364563"/>
              <a:ext cx="275343" cy="326271"/>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69" name="íşlïḍè">
              <a:extLst>
                <a:ext uri="{FF2B5EF4-FFF2-40B4-BE49-F238E27FC236}">
                  <a16:creationId xmlns:a16="http://schemas.microsoft.com/office/drawing/2014/main" id="{B5BFDF59-D022-45FA-887A-F62789F331A0}"/>
                </a:ext>
              </a:extLst>
            </p:cNvPr>
            <p:cNvSpPr txBox="1"/>
            <p:nvPr/>
          </p:nvSpPr>
          <p:spPr>
            <a:xfrm>
              <a:off x="2829327" y="3843715"/>
              <a:ext cx="275343" cy="326271"/>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70" name="íşlïḍè">
              <a:extLst>
                <a:ext uri="{FF2B5EF4-FFF2-40B4-BE49-F238E27FC236}">
                  <a16:creationId xmlns:a16="http://schemas.microsoft.com/office/drawing/2014/main" id="{E15BF6C4-1437-44B5-97CF-8A81562862CC}"/>
                </a:ext>
              </a:extLst>
            </p:cNvPr>
            <p:cNvSpPr txBox="1"/>
            <p:nvPr/>
          </p:nvSpPr>
          <p:spPr>
            <a:xfrm>
              <a:off x="3351080" y="3364562"/>
              <a:ext cx="275343" cy="326271"/>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171" name="文本框 170">
              <a:extLst>
                <a:ext uri="{FF2B5EF4-FFF2-40B4-BE49-F238E27FC236}">
                  <a16:creationId xmlns:a16="http://schemas.microsoft.com/office/drawing/2014/main" id="{5198A80A-F9E0-4C7D-AEED-79A95B2CD177}"/>
                </a:ext>
              </a:extLst>
            </p:cNvPr>
            <p:cNvSpPr txBox="1"/>
            <p:nvPr/>
          </p:nvSpPr>
          <p:spPr>
            <a:xfrm>
              <a:off x="185301" y="3872041"/>
              <a:ext cx="2078043" cy="400109"/>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172" name="文本框 171">
              <a:extLst>
                <a:ext uri="{FF2B5EF4-FFF2-40B4-BE49-F238E27FC236}">
                  <a16:creationId xmlns:a16="http://schemas.microsoft.com/office/drawing/2014/main" id="{452AE955-1525-43A2-BFEF-FD490FEBCCE1}"/>
                </a:ext>
              </a:extLst>
            </p:cNvPr>
            <p:cNvSpPr txBox="1"/>
            <p:nvPr/>
          </p:nvSpPr>
          <p:spPr>
            <a:xfrm>
              <a:off x="4215636" y="3872041"/>
              <a:ext cx="2078043" cy="400109"/>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173" name="文本框 172">
              <a:extLst>
                <a:ext uri="{FF2B5EF4-FFF2-40B4-BE49-F238E27FC236}">
                  <a16:creationId xmlns:a16="http://schemas.microsoft.com/office/drawing/2014/main" id="{C09FD4FE-21F0-4628-9773-AB55AA6F3509}"/>
                </a:ext>
              </a:extLst>
            </p:cNvPr>
            <p:cNvSpPr txBox="1"/>
            <p:nvPr/>
          </p:nvSpPr>
          <p:spPr>
            <a:xfrm>
              <a:off x="3143481" y="4928527"/>
              <a:ext cx="2078043" cy="400109"/>
            </a:xfrm>
            <a:prstGeom prst="rect">
              <a:avLst/>
            </a:prstGeom>
            <a:noFill/>
          </p:spPr>
          <p:txBody>
            <a:bodyPr wrap="square">
              <a:spAutoFit/>
            </a:bodyPr>
            <a:lstStyle/>
            <a:p>
              <a:pPr algn="ctr"/>
              <a:r>
                <a:rPr lang="en-US" altLang="zh-CN" sz="1350" b="1" dirty="0">
                  <a:latin typeface="Arial Narrow" panose="020B0606020202030204" pitchFamily="34" charset="0"/>
                </a:rPr>
                <a:t>00-e1-d5-00-23-b1</a:t>
              </a:r>
              <a:endParaRPr lang="zh-CN" altLang="en-US" sz="1350" dirty="0"/>
            </a:p>
          </p:txBody>
        </p:sp>
      </p:grpSp>
      <p:graphicFrame>
        <p:nvGraphicFramePr>
          <p:cNvPr id="24" name="表格 24">
            <a:extLst>
              <a:ext uri="{FF2B5EF4-FFF2-40B4-BE49-F238E27FC236}">
                <a16:creationId xmlns:a16="http://schemas.microsoft.com/office/drawing/2014/main" id="{CDC24889-FBDA-4406-A523-97BE775BF34F}"/>
              </a:ext>
            </a:extLst>
          </p:cNvPr>
          <p:cNvGraphicFramePr>
            <a:graphicFrameLocks noGrp="1"/>
          </p:cNvGraphicFramePr>
          <p:nvPr/>
        </p:nvGraphicFramePr>
        <p:xfrm>
          <a:off x="4933483" y="2523422"/>
          <a:ext cx="3358336" cy="1127760"/>
        </p:xfrm>
        <a:graphic>
          <a:graphicData uri="http://schemas.openxmlformats.org/drawingml/2006/table">
            <a:tbl>
              <a:tblPr firstRow="1" bandRow="1">
                <a:tableStyleId>{5C22544A-7EE6-4342-B048-85BDC9FD1C3A}</a:tableStyleId>
              </a:tblPr>
              <a:tblGrid>
                <a:gridCol w="2260016">
                  <a:extLst>
                    <a:ext uri="{9D8B030D-6E8A-4147-A177-3AD203B41FA5}">
                      <a16:colId xmlns:a16="http://schemas.microsoft.com/office/drawing/2014/main" val="2713634541"/>
                    </a:ext>
                  </a:extLst>
                </a:gridCol>
                <a:gridCol w="1098320">
                  <a:extLst>
                    <a:ext uri="{9D8B030D-6E8A-4147-A177-3AD203B41FA5}">
                      <a16:colId xmlns:a16="http://schemas.microsoft.com/office/drawing/2014/main" val="2892807485"/>
                    </a:ext>
                  </a:extLst>
                </a:gridCol>
              </a:tblGrid>
              <a:tr h="278130">
                <a:tc>
                  <a:txBody>
                    <a:bodyPr/>
                    <a:lstStyle/>
                    <a:p>
                      <a:pPr algn="ctr"/>
                      <a:r>
                        <a:rPr lang="zh-CN" altLang="en-US" sz="1400" b="1" dirty="0">
                          <a:solidFill>
                            <a:schemeClr val="tx1"/>
                          </a:solidFill>
                        </a:rPr>
                        <a:t>目的地址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端口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136129"/>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Narrow" panose="020B0606020202030204" pitchFamily="34" charset="0"/>
                        </a:rPr>
                        <a:t>00-e1-d5-00-23-b1</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624903"/>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672874"/>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333398"/>
                  </a:ext>
                </a:extLst>
              </a:tr>
            </a:tbl>
          </a:graphicData>
        </a:graphic>
      </p:graphicFrame>
      <p:sp>
        <p:nvSpPr>
          <p:cNvPr id="174" name="íşlïḍè">
            <a:extLst>
              <a:ext uri="{FF2B5EF4-FFF2-40B4-BE49-F238E27FC236}">
                <a16:creationId xmlns:a16="http://schemas.microsoft.com/office/drawing/2014/main" id="{68C318E3-61EF-4CBD-A3D1-A845D378FEC4}"/>
              </a:ext>
            </a:extLst>
          </p:cNvPr>
          <p:cNvSpPr txBox="1"/>
          <p:nvPr/>
        </p:nvSpPr>
        <p:spPr>
          <a:xfrm>
            <a:off x="4518120" y="131182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175" name="íşlïḍè">
            <a:extLst>
              <a:ext uri="{FF2B5EF4-FFF2-40B4-BE49-F238E27FC236}">
                <a16:creationId xmlns:a16="http://schemas.microsoft.com/office/drawing/2014/main" id="{C1614AF6-A49D-4F33-BE8B-57CE28597426}"/>
              </a:ext>
            </a:extLst>
          </p:cNvPr>
          <p:cNvSpPr txBox="1"/>
          <p:nvPr/>
        </p:nvSpPr>
        <p:spPr>
          <a:xfrm>
            <a:off x="556675" y="4042995"/>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27" name="平行四边形 26">
            <a:extLst>
              <a:ext uri="{FF2B5EF4-FFF2-40B4-BE49-F238E27FC236}">
                <a16:creationId xmlns:a16="http://schemas.microsoft.com/office/drawing/2014/main" id="{5019EEFB-E7CC-0F76-5ECA-113557F7E16C}"/>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7363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800" decel="100000"/>
                                        <p:tgtEl>
                                          <p:spTgt spid="25"/>
                                        </p:tgtEl>
                                      </p:cBhvr>
                                    </p:animEffect>
                                    <p:anim calcmode="lin" valueType="num">
                                      <p:cBhvr>
                                        <p:cTn id="8" dur="800" decel="100000" fill="hold"/>
                                        <p:tgtEl>
                                          <p:spTgt spid="25"/>
                                        </p:tgtEl>
                                        <p:attrNameLst>
                                          <p:attrName>style.rotation</p:attrName>
                                        </p:attrNameLst>
                                      </p:cBhvr>
                                      <p:tavLst>
                                        <p:tav tm="0">
                                          <p:val>
                                            <p:fltVal val="-90"/>
                                          </p:val>
                                        </p:tav>
                                        <p:tav tm="100000">
                                          <p:val>
                                            <p:fltVal val="0"/>
                                          </p:val>
                                        </p:tav>
                                      </p:tavLst>
                                    </p:anim>
                                    <p:anim calcmode="lin" valueType="num">
                                      <p:cBhvr>
                                        <p:cTn id="9" dur="800" decel="100000" fill="hold"/>
                                        <p:tgtEl>
                                          <p:spTgt spid="25"/>
                                        </p:tgtEl>
                                        <p:attrNameLst>
                                          <p:attrName>ppt_x</p:attrName>
                                        </p:attrNameLst>
                                      </p:cBhvr>
                                      <p:tavLst>
                                        <p:tav tm="0">
                                          <p:val>
                                            <p:strVal val="#ppt_x+0.4"/>
                                          </p:val>
                                        </p:tav>
                                        <p:tav tm="100000">
                                          <p:val>
                                            <p:strVal val="#ppt_x-0.05"/>
                                          </p:val>
                                        </p:tav>
                                      </p:tavLst>
                                    </p:anim>
                                    <p:anim calcmode="lin" valueType="num">
                                      <p:cBhvr>
                                        <p:cTn id="10" dur="800" decel="100000" fill="hold"/>
                                        <p:tgtEl>
                                          <p:spTgt spid="2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800" decel="100000"/>
                                        <p:tgtEl>
                                          <p:spTgt spid="24"/>
                                        </p:tgtEl>
                                      </p:cBhvr>
                                    </p:animEffect>
                                    <p:anim calcmode="lin" valueType="num">
                                      <p:cBhvr>
                                        <p:cTn id="16" dur="800" decel="100000" fill="hold"/>
                                        <p:tgtEl>
                                          <p:spTgt spid="24"/>
                                        </p:tgtEl>
                                        <p:attrNameLst>
                                          <p:attrName>style.rotation</p:attrName>
                                        </p:attrNameLst>
                                      </p:cBhvr>
                                      <p:tavLst>
                                        <p:tav tm="0">
                                          <p:val>
                                            <p:fltVal val="-90"/>
                                          </p:val>
                                        </p:tav>
                                        <p:tav tm="100000">
                                          <p:val>
                                            <p:fltVal val="0"/>
                                          </p:val>
                                        </p:tav>
                                      </p:tavLst>
                                    </p:anim>
                                    <p:anim calcmode="lin" valueType="num">
                                      <p:cBhvr>
                                        <p:cTn id="17" dur="800" decel="100000" fill="hold"/>
                                        <p:tgtEl>
                                          <p:spTgt spid="24"/>
                                        </p:tgtEl>
                                        <p:attrNameLst>
                                          <p:attrName>ppt_x</p:attrName>
                                        </p:attrNameLst>
                                      </p:cBhvr>
                                      <p:tavLst>
                                        <p:tav tm="0">
                                          <p:val>
                                            <p:strVal val="#ppt_x+0.4"/>
                                          </p:val>
                                        </p:tav>
                                        <p:tav tm="100000">
                                          <p:val>
                                            <p:strVal val="#ppt_x-0.05"/>
                                          </p:val>
                                        </p:tav>
                                      </p:tavLst>
                                    </p:anim>
                                    <p:anim calcmode="lin" valueType="num">
                                      <p:cBhvr>
                                        <p:cTn id="18" dur="800" decel="100000" fill="hold"/>
                                        <p:tgtEl>
                                          <p:spTgt spid="24"/>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800" decel="100000"/>
                                        <p:tgtEl>
                                          <p:spTgt spid="174"/>
                                        </p:tgtEl>
                                      </p:cBhvr>
                                    </p:animEffect>
                                    <p:anim calcmode="lin" valueType="num">
                                      <p:cBhvr>
                                        <p:cTn id="26" dur="800" decel="100000" fill="hold"/>
                                        <p:tgtEl>
                                          <p:spTgt spid="174"/>
                                        </p:tgtEl>
                                        <p:attrNameLst>
                                          <p:attrName>style.rotation</p:attrName>
                                        </p:attrNameLst>
                                      </p:cBhvr>
                                      <p:tavLst>
                                        <p:tav tm="0">
                                          <p:val>
                                            <p:fltVal val="-90"/>
                                          </p:val>
                                        </p:tav>
                                        <p:tav tm="100000">
                                          <p:val>
                                            <p:fltVal val="0"/>
                                          </p:val>
                                        </p:tav>
                                      </p:tavLst>
                                    </p:anim>
                                    <p:anim calcmode="lin" valueType="num">
                                      <p:cBhvr>
                                        <p:cTn id="27" dur="800" decel="100000" fill="hold"/>
                                        <p:tgtEl>
                                          <p:spTgt spid="174"/>
                                        </p:tgtEl>
                                        <p:attrNameLst>
                                          <p:attrName>ppt_x</p:attrName>
                                        </p:attrNameLst>
                                      </p:cBhvr>
                                      <p:tavLst>
                                        <p:tav tm="0">
                                          <p:val>
                                            <p:strVal val="#ppt_x+0.4"/>
                                          </p:val>
                                        </p:tav>
                                        <p:tav tm="100000">
                                          <p:val>
                                            <p:strVal val="#ppt_x-0.05"/>
                                          </p:val>
                                        </p:tav>
                                      </p:tavLst>
                                    </p:anim>
                                    <p:anim calcmode="lin" valueType="num">
                                      <p:cBhvr>
                                        <p:cTn id="28" dur="800" decel="100000" fill="hold"/>
                                        <p:tgtEl>
                                          <p:spTgt spid="174"/>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174"/>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174"/>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5"/>
                                        </p:tgtEl>
                                        <p:attrNameLst>
                                          <p:attrName>style.visibility</p:attrName>
                                        </p:attrNameLst>
                                      </p:cBhvr>
                                      <p:to>
                                        <p:strVal val="visible"/>
                                      </p:to>
                                    </p:set>
                                    <p:anim calcmode="lin" valueType="num">
                                      <p:cBhvr>
                                        <p:cTn id="35" dur="500" fill="hold"/>
                                        <p:tgtEl>
                                          <p:spTgt spid="175"/>
                                        </p:tgtEl>
                                        <p:attrNameLst>
                                          <p:attrName>ppt_w</p:attrName>
                                        </p:attrNameLst>
                                      </p:cBhvr>
                                      <p:tavLst>
                                        <p:tav tm="0">
                                          <p:val>
                                            <p:fltVal val="0"/>
                                          </p:val>
                                        </p:tav>
                                        <p:tav tm="100000">
                                          <p:val>
                                            <p:strVal val="#ppt_w"/>
                                          </p:val>
                                        </p:tav>
                                      </p:tavLst>
                                    </p:anim>
                                    <p:anim calcmode="lin" valueType="num">
                                      <p:cBhvr>
                                        <p:cTn id="36" dur="500" fill="hold"/>
                                        <p:tgtEl>
                                          <p:spTgt spid="175"/>
                                        </p:tgtEl>
                                        <p:attrNameLst>
                                          <p:attrName>ppt_h</p:attrName>
                                        </p:attrNameLst>
                                      </p:cBhvr>
                                      <p:tavLst>
                                        <p:tav tm="0">
                                          <p:val>
                                            <p:fltVal val="0"/>
                                          </p:val>
                                        </p:tav>
                                        <p:tav tm="100000">
                                          <p:val>
                                            <p:strVal val="#ppt_h"/>
                                          </p:val>
                                        </p:tav>
                                      </p:tavLst>
                                    </p:anim>
                                    <p:animEffect transition="in" filter="fade">
                                      <p:cBhvr>
                                        <p:cTn id="3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cxnSp>
        <p:nvCxnSpPr>
          <p:cNvPr id="20" name="直接连接符 19">
            <a:extLst>
              <a:ext uri="{FF2B5EF4-FFF2-40B4-BE49-F238E27FC236}">
                <a16:creationId xmlns:a16="http://schemas.microsoft.com/office/drawing/2014/main" id="{1D08DEA6-8B8C-4A9C-808B-4D83CA7588E6}"/>
              </a:ext>
            </a:extLst>
          </p:cNvPr>
          <p:cNvCxnSpPr/>
          <p:nvPr/>
        </p:nvCxnSpPr>
        <p:spPr>
          <a:xfrm>
            <a:off x="918243" y="2744450"/>
            <a:ext cx="318724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2812BCB-597E-4460-B8C5-3A61B95297F0}"/>
              </a:ext>
            </a:extLst>
          </p:cNvPr>
          <p:cNvCxnSpPr/>
          <p:nvPr/>
        </p:nvCxnSpPr>
        <p:spPr>
          <a:xfrm>
            <a:off x="2323826" y="2744451"/>
            <a:ext cx="0" cy="103785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8324324" cy="6509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【2014</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某以太网拓扑及交换机当前转发表如下图所示，主机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00-e1-d5-00-23-c1</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00-e1-d5-00-23-c1</a:t>
            </a:r>
            <a:r>
              <a:rPr lang="zh-CN" altLang="en-US" sz="1350" b="1" dirty="0">
                <a:latin typeface="Arial Narrow" panose="020B0606020202030204" pitchFamily="34" charset="0"/>
              </a:rPr>
              <a:t>收到该帧后，向主机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个确认帧，交</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换机对这两个帧的转发端口分别是（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1795749" y="1664319"/>
            <a:ext cx="893180"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4" name="íşlïḍè">
            <a:extLst>
              <a:ext uri="{FF2B5EF4-FFF2-40B4-BE49-F238E27FC236}">
                <a16:creationId xmlns:a16="http://schemas.microsoft.com/office/drawing/2014/main" id="{A4085E74-358D-47C9-A08A-4CA847FD5A5A}"/>
              </a:ext>
            </a:extLst>
          </p:cNvPr>
          <p:cNvSpPr txBox="1"/>
          <p:nvPr/>
        </p:nvSpPr>
        <p:spPr>
          <a:xfrm>
            <a:off x="3325559" y="1664319"/>
            <a:ext cx="1148915"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5" name="íşlïḍè">
            <a:extLst>
              <a:ext uri="{FF2B5EF4-FFF2-40B4-BE49-F238E27FC236}">
                <a16:creationId xmlns:a16="http://schemas.microsoft.com/office/drawing/2014/main" id="{060B6289-C751-4650-BC65-2FB8CB2D0044}"/>
              </a:ext>
            </a:extLst>
          </p:cNvPr>
          <p:cNvSpPr txBox="1"/>
          <p:nvPr/>
        </p:nvSpPr>
        <p:spPr>
          <a:xfrm>
            <a:off x="5111104"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60" name="íşlïḍè">
            <a:extLst>
              <a:ext uri="{FF2B5EF4-FFF2-40B4-BE49-F238E27FC236}">
                <a16:creationId xmlns:a16="http://schemas.microsoft.com/office/drawing/2014/main" id="{9E89E12A-9087-4A36-9F9E-B1092750D62D}"/>
              </a:ext>
            </a:extLst>
          </p:cNvPr>
          <p:cNvSpPr txBox="1"/>
          <p:nvPr/>
        </p:nvSpPr>
        <p:spPr>
          <a:xfrm>
            <a:off x="7107489"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pic>
        <p:nvPicPr>
          <p:cNvPr id="162" name="图形 161">
            <a:extLst>
              <a:ext uri="{FF2B5EF4-FFF2-40B4-BE49-F238E27FC236}">
                <a16:creationId xmlns:a16="http://schemas.microsoft.com/office/drawing/2014/main" id="{A2F9D49C-5E2E-4D9F-AAB6-33B471B714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64215" y="2385086"/>
            <a:ext cx="539051" cy="521376"/>
          </a:xfrm>
          <a:prstGeom prst="rect">
            <a:avLst/>
          </a:prstGeom>
        </p:spPr>
      </p:pic>
      <p:pic>
        <p:nvPicPr>
          <p:cNvPr id="163" name="图片 162" descr="图标&#10;&#10;描述已自动生成">
            <a:extLst>
              <a:ext uri="{FF2B5EF4-FFF2-40B4-BE49-F238E27FC236}">
                <a16:creationId xmlns:a16="http://schemas.microsoft.com/office/drawing/2014/main" id="{098FC307-200B-4135-8757-0932E39F0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671" y="2473461"/>
            <a:ext cx="421392" cy="543127"/>
          </a:xfrm>
          <a:prstGeom prst="rect">
            <a:avLst/>
          </a:prstGeom>
        </p:spPr>
      </p:pic>
      <p:pic>
        <p:nvPicPr>
          <p:cNvPr id="164" name="图形 163">
            <a:extLst>
              <a:ext uri="{FF2B5EF4-FFF2-40B4-BE49-F238E27FC236}">
                <a16:creationId xmlns:a16="http://schemas.microsoft.com/office/drawing/2014/main" id="{D551D37C-66CB-463B-96B4-A000CA7D6E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71468" y="2385086"/>
            <a:ext cx="539051" cy="521376"/>
          </a:xfrm>
          <a:prstGeom prst="rect">
            <a:avLst/>
          </a:prstGeom>
        </p:spPr>
      </p:pic>
      <p:pic>
        <p:nvPicPr>
          <p:cNvPr id="166" name="图形 165">
            <a:extLst>
              <a:ext uri="{FF2B5EF4-FFF2-40B4-BE49-F238E27FC236}">
                <a16:creationId xmlns:a16="http://schemas.microsoft.com/office/drawing/2014/main" id="{A0839210-7556-47F3-9CC5-A2BB21ECEA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972813" y="3521619"/>
            <a:ext cx="539051" cy="521376"/>
          </a:xfrm>
          <a:prstGeom prst="rect">
            <a:avLst/>
          </a:prstGeom>
        </p:spPr>
      </p:pic>
      <p:sp>
        <p:nvSpPr>
          <p:cNvPr id="167" name="íşlïḍè">
            <a:extLst>
              <a:ext uri="{FF2B5EF4-FFF2-40B4-BE49-F238E27FC236}">
                <a16:creationId xmlns:a16="http://schemas.microsoft.com/office/drawing/2014/main" id="{D64F3C05-A1F9-481F-8A33-375E1733727B}"/>
              </a:ext>
            </a:extLst>
          </p:cNvPr>
          <p:cNvSpPr txBox="1"/>
          <p:nvPr/>
        </p:nvSpPr>
        <p:spPr>
          <a:xfrm>
            <a:off x="1954916" y="2227612"/>
            <a:ext cx="764901" cy="24470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sp>
        <p:nvSpPr>
          <p:cNvPr id="168" name="íşlïḍè">
            <a:extLst>
              <a:ext uri="{FF2B5EF4-FFF2-40B4-BE49-F238E27FC236}">
                <a16:creationId xmlns:a16="http://schemas.microsoft.com/office/drawing/2014/main" id="{7B00BB0C-D68E-40DF-8ED6-C4F99E0089C1}"/>
              </a:ext>
            </a:extLst>
          </p:cNvPr>
          <p:cNvSpPr txBox="1"/>
          <p:nvPr/>
        </p:nvSpPr>
        <p:spPr>
          <a:xfrm>
            <a:off x="1945565" y="2523423"/>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69" name="íşlïḍè">
            <a:extLst>
              <a:ext uri="{FF2B5EF4-FFF2-40B4-BE49-F238E27FC236}">
                <a16:creationId xmlns:a16="http://schemas.microsoft.com/office/drawing/2014/main" id="{B5BFDF59-D022-45FA-887A-F62789F331A0}"/>
              </a:ext>
            </a:extLst>
          </p:cNvPr>
          <p:cNvSpPr txBox="1"/>
          <p:nvPr/>
        </p:nvSpPr>
        <p:spPr>
          <a:xfrm>
            <a:off x="2121996" y="2882787"/>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70" name="íşlïḍè">
            <a:extLst>
              <a:ext uri="{FF2B5EF4-FFF2-40B4-BE49-F238E27FC236}">
                <a16:creationId xmlns:a16="http://schemas.microsoft.com/office/drawing/2014/main" id="{E15BF6C4-1437-44B5-97CF-8A81562862CC}"/>
              </a:ext>
            </a:extLst>
          </p:cNvPr>
          <p:cNvSpPr txBox="1"/>
          <p:nvPr/>
        </p:nvSpPr>
        <p:spPr>
          <a:xfrm>
            <a:off x="2513311" y="2523422"/>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171" name="文本框 170">
            <a:extLst>
              <a:ext uri="{FF2B5EF4-FFF2-40B4-BE49-F238E27FC236}">
                <a16:creationId xmlns:a16="http://schemas.microsoft.com/office/drawing/2014/main" id="{5198A80A-F9E0-4C7D-AEED-79A95B2CD177}"/>
              </a:ext>
            </a:extLst>
          </p:cNvPr>
          <p:cNvSpPr txBox="1"/>
          <p:nvPr/>
        </p:nvSpPr>
        <p:spPr>
          <a:xfrm>
            <a:off x="138976"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172" name="文本框 171">
            <a:extLst>
              <a:ext uri="{FF2B5EF4-FFF2-40B4-BE49-F238E27FC236}">
                <a16:creationId xmlns:a16="http://schemas.microsoft.com/office/drawing/2014/main" id="{452AE955-1525-43A2-BFEF-FD490FEBCCE1}"/>
              </a:ext>
            </a:extLst>
          </p:cNvPr>
          <p:cNvSpPr txBox="1"/>
          <p:nvPr/>
        </p:nvSpPr>
        <p:spPr>
          <a:xfrm>
            <a:off x="3161728"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173" name="文本框 172">
            <a:extLst>
              <a:ext uri="{FF2B5EF4-FFF2-40B4-BE49-F238E27FC236}">
                <a16:creationId xmlns:a16="http://schemas.microsoft.com/office/drawing/2014/main" id="{C09FD4FE-21F0-4628-9773-AB55AA6F3509}"/>
              </a:ext>
            </a:extLst>
          </p:cNvPr>
          <p:cNvSpPr txBox="1"/>
          <p:nvPr/>
        </p:nvSpPr>
        <p:spPr>
          <a:xfrm>
            <a:off x="2357611" y="3696395"/>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00-e1-d5-00-23-b1</a:t>
            </a:r>
            <a:endParaRPr lang="zh-CN" altLang="en-US" sz="1350" dirty="0"/>
          </a:p>
        </p:txBody>
      </p:sp>
      <p:graphicFrame>
        <p:nvGraphicFramePr>
          <p:cNvPr id="24" name="表格 24">
            <a:extLst>
              <a:ext uri="{FF2B5EF4-FFF2-40B4-BE49-F238E27FC236}">
                <a16:creationId xmlns:a16="http://schemas.microsoft.com/office/drawing/2014/main" id="{CDC24889-FBDA-4406-A523-97BE775BF34F}"/>
              </a:ext>
            </a:extLst>
          </p:cNvPr>
          <p:cNvGraphicFramePr>
            <a:graphicFrameLocks noGrp="1"/>
          </p:cNvGraphicFramePr>
          <p:nvPr/>
        </p:nvGraphicFramePr>
        <p:xfrm>
          <a:off x="4933483" y="2523422"/>
          <a:ext cx="3358336" cy="1127760"/>
        </p:xfrm>
        <a:graphic>
          <a:graphicData uri="http://schemas.openxmlformats.org/drawingml/2006/table">
            <a:tbl>
              <a:tblPr firstRow="1" bandRow="1">
                <a:tableStyleId>{5C22544A-7EE6-4342-B048-85BDC9FD1C3A}</a:tableStyleId>
              </a:tblPr>
              <a:tblGrid>
                <a:gridCol w="2260016">
                  <a:extLst>
                    <a:ext uri="{9D8B030D-6E8A-4147-A177-3AD203B41FA5}">
                      <a16:colId xmlns:a16="http://schemas.microsoft.com/office/drawing/2014/main" val="2713634541"/>
                    </a:ext>
                  </a:extLst>
                </a:gridCol>
                <a:gridCol w="1098320">
                  <a:extLst>
                    <a:ext uri="{9D8B030D-6E8A-4147-A177-3AD203B41FA5}">
                      <a16:colId xmlns:a16="http://schemas.microsoft.com/office/drawing/2014/main" val="2892807485"/>
                    </a:ext>
                  </a:extLst>
                </a:gridCol>
              </a:tblGrid>
              <a:tr h="278130">
                <a:tc>
                  <a:txBody>
                    <a:bodyPr/>
                    <a:lstStyle/>
                    <a:p>
                      <a:pPr algn="ctr"/>
                      <a:r>
                        <a:rPr lang="zh-CN" altLang="en-US" sz="1400" b="1" dirty="0">
                          <a:solidFill>
                            <a:schemeClr val="tx1"/>
                          </a:solidFill>
                        </a:rPr>
                        <a:t>目的地址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端口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136129"/>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Narrow" panose="020B0606020202030204" pitchFamily="34" charset="0"/>
                        </a:rPr>
                        <a:t>00-e1-d5-00-23-b1</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624903"/>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672874"/>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333398"/>
                  </a:ext>
                </a:extLst>
              </a:tr>
            </a:tbl>
          </a:graphicData>
        </a:graphic>
      </p:graphicFrame>
      <p:sp>
        <p:nvSpPr>
          <p:cNvPr id="174" name="íşlïḍè">
            <a:extLst>
              <a:ext uri="{FF2B5EF4-FFF2-40B4-BE49-F238E27FC236}">
                <a16:creationId xmlns:a16="http://schemas.microsoft.com/office/drawing/2014/main" id="{68C318E3-61EF-4CBD-A3D1-A845D378FEC4}"/>
              </a:ext>
            </a:extLst>
          </p:cNvPr>
          <p:cNvSpPr txBox="1"/>
          <p:nvPr/>
        </p:nvSpPr>
        <p:spPr>
          <a:xfrm>
            <a:off x="4518120" y="131182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175" name="íşlïḍè">
            <a:extLst>
              <a:ext uri="{FF2B5EF4-FFF2-40B4-BE49-F238E27FC236}">
                <a16:creationId xmlns:a16="http://schemas.microsoft.com/office/drawing/2014/main" id="{C1614AF6-A49D-4F33-BE8B-57CE28597426}"/>
              </a:ext>
            </a:extLst>
          </p:cNvPr>
          <p:cNvSpPr txBox="1"/>
          <p:nvPr/>
        </p:nvSpPr>
        <p:spPr>
          <a:xfrm>
            <a:off x="556675" y="4042995"/>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cxnSp>
        <p:nvCxnSpPr>
          <p:cNvPr id="6" name="连接符: 曲线 5">
            <a:extLst>
              <a:ext uri="{FF2B5EF4-FFF2-40B4-BE49-F238E27FC236}">
                <a16:creationId xmlns:a16="http://schemas.microsoft.com/office/drawing/2014/main" id="{CC6D807D-D5EB-41D3-864F-42DC453F096D}"/>
              </a:ext>
            </a:extLst>
          </p:cNvPr>
          <p:cNvCxnSpPr>
            <a:cxnSpLocks/>
            <a:stCxn id="162" idx="0"/>
            <a:endCxn id="164" idx="0"/>
          </p:cNvCxnSpPr>
          <p:nvPr/>
        </p:nvCxnSpPr>
        <p:spPr>
          <a:xfrm rot="5400000" flipH="1" flipV="1">
            <a:off x="2337367" y="781459"/>
            <a:ext cx="9525" cy="3207254"/>
          </a:xfrm>
          <a:prstGeom prst="curvedConnector3">
            <a:avLst>
              <a:gd name="adj1" fmla="val 3026661"/>
            </a:avLst>
          </a:prstGeom>
          <a:ln w="25400">
            <a:solidFill>
              <a:schemeClr val="accent3"/>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58E3F52-A3D3-46D6-9A81-ED64B34B764B}"/>
              </a:ext>
            </a:extLst>
          </p:cNvPr>
          <p:cNvCxnSpPr>
            <a:cxnSpLocks/>
          </p:cNvCxnSpPr>
          <p:nvPr/>
        </p:nvCxnSpPr>
        <p:spPr>
          <a:xfrm>
            <a:off x="1078582" y="2644346"/>
            <a:ext cx="8763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1508F2F-CFBF-440C-9D12-655D1347DC25}"/>
              </a:ext>
            </a:extLst>
          </p:cNvPr>
          <p:cNvSpPr txBox="1"/>
          <p:nvPr/>
        </p:nvSpPr>
        <p:spPr>
          <a:xfrm>
            <a:off x="5282476" y="307968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cxnSp>
        <p:nvCxnSpPr>
          <p:cNvPr id="19" name="连接符: 曲线 18">
            <a:extLst>
              <a:ext uri="{FF2B5EF4-FFF2-40B4-BE49-F238E27FC236}">
                <a16:creationId xmlns:a16="http://schemas.microsoft.com/office/drawing/2014/main" id="{4E1D05BC-1D5B-4BE1-9BD2-AAD1578D8150}"/>
              </a:ext>
            </a:extLst>
          </p:cNvPr>
          <p:cNvCxnSpPr>
            <a:cxnSpLocks/>
          </p:cNvCxnSpPr>
          <p:nvPr/>
        </p:nvCxnSpPr>
        <p:spPr>
          <a:xfrm rot="16200000" flipH="1">
            <a:off x="3402167" y="651410"/>
            <a:ext cx="175651" cy="5143500"/>
          </a:xfrm>
          <a:prstGeom prst="curvedConnector3">
            <a:avLst>
              <a:gd name="adj1" fmla="val 671913"/>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095A2257-1329-4C84-C4D3-C6ED70436B97}"/>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96230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par>
                          <p:cTn id="19" fill="hold">
                            <p:stCondLst>
                              <p:cond delay="1000"/>
                            </p:stCondLst>
                            <p:childTnLst>
                              <p:par>
                                <p:cTn id="20" presetID="1" presetClass="entr" presetSubtype="0" fill="hold" grpId="0" nodeType="afterEffect">
                                  <p:stCondLst>
                                    <p:cond delay="0"/>
                                  </p:stCondLst>
                                  <p:iterate type="lt">
                                    <p:tmAbs val="50"/>
                                  </p:iterate>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cxnSp>
        <p:nvCxnSpPr>
          <p:cNvPr id="20" name="直接连接符 19">
            <a:extLst>
              <a:ext uri="{FF2B5EF4-FFF2-40B4-BE49-F238E27FC236}">
                <a16:creationId xmlns:a16="http://schemas.microsoft.com/office/drawing/2014/main" id="{1D08DEA6-8B8C-4A9C-808B-4D83CA7588E6}"/>
              </a:ext>
            </a:extLst>
          </p:cNvPr>
          <p:cNvCxnSpPr/>
          <p:nvPr/>
        </p:nvCxnSpPr>
        <p:spPr>
          <a:xfrm>
            <a:off x="918243" y="2744450"/>
            <a:ext cx="318724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2812BCB-597E-4460-B8C5-3A61B95297F0}"/>
              </a:ext>
            </a:extLst>
          </p:cNvPr>
          <p:cNvCxnSpPr/>
          <p:nvPr/>
        </p:nvCxnSpPr>
        <p:spPr>
          <a:xfrm>
            <a:off x="2323826" y="2744451"/>
            <a:ext cx="0" cy="103785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8324324" cy="6509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【2014</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某以太网拓扑及交换机当前转发表如下图所示，主机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00-e1-d5-00-23-c1</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00-e1-d5-00-23-c1</a:t>
            </a:r>
            <a:r>
              <a:rPr lang="zh-CN" altLang="en-US" sz="1350" b="1" dirty="0">
                <a:latin typeface="Arial Narrow" panose="020B0606020202030204" pitchFamily="34" charset="0"/>
              </a:rPr>
              <a:t>收到该帧后，向主机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个确认帧，交</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换机对这两个帧的转发端口分别是（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1795749" y="1664319"/>
            <a:ext cx="893180"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4" name="íşlïḍè">
            <a:extLst>
              <a:ext uri="{FF2B5EF4-FFF2-40B4-BE49-F238E27FC236}">
                <a16:creationId xmlns:a16="http://schemas.microsoft.com/office/drawing/2014/main" id="{A4085E74-358D-47C9-A08A-4CA847FD5A5A}"/>
              </a:ext>
            </a:extLst>
          </p:cNvPr>
          <p:cNvSpPr txBox="1"/>
          <p:nvPr/>
        </p:nvSpPr>
        <p:spPr>
          <a:xfrm>
            <a:off x="3325559" y="1664319"/>
            <a:ext cx="1148915"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5" name="íşlïḍè">
            <a:extLst>
              <a:ext uri="{FF2B5EF4-FFF2-40B4-BE49-F238E27FC236}">
                <a16:creationId xmlns:a16="http://schemas.microsoft.com/office/drawing/2014/main" id="{060B6289-C751-4650-BC65-2FB8CB2D0044}"/>
              </a:ext>
            </a:extLst>
          </p:cNvPr>
          <p:cNvSpPr txBox="1"/>
          <p:nvPr/>
        </p:nvSpPr>
        <p:spPr>
          <a:xfrm>
            <a:off x="5111104"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60" name="íşlïḍè">
            <a:extLst>
              <a:ext uri="{FF2B5EF4-FFF2-40B4-BE49-F238E27FC236}">
                <a16:creationId xmlns:a16="http://schemas.microsoft.com/office/drawing/2014/main" id="{9E89E12A-9087-4A36-9F9E-B1092750D62D}"/>
              </a:ext>
            </a:extLst>
          </p:cNvPr>
          <p:cNvSpPr txBox="1"/>
          <p:nvPr/>
        </p:nvSpPr>
        <p:spPr>
          <a:xfrm>
            <a:off x="7107489"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pic>
        <p:nvPicPr>
          <p:cNvPr id="162" name="图形 161">
            <a:extLst>
              <a:ext uri="{FF2B5EF4-FFF2-40B4-BE49-F238E27FC236}">
                <a16:creationId xmlns:a16="http://schemas.microsoft.com/office/drawing/2014/main" id="{A2F9D49C-5E2E-4D9F-AAB6-33B471B714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64215" y="2385086"/>
            <a:ext cx="539051" cy="521376"/>
          </a:xfrm>
          <a:prstGeom prst="rect">
            <a:avLst/>
          </a:prstGeom>
        </p:spPr>
      </p:pic>
      <p:pic>
        <p:nvPicPr>
          <p:cNvPr id="163" name="图片 162" descr="图标&#10;&#10;描述已自动生成">
            <a:extLst>
              <a:ext uri="{FF2B5EF4-FFF2-40B4-BE49-F238E27FC236}">
                <a16:creationId xmlns:a16="http://schemas.microsoft.com/office/drawing/2014/main" id="{098FC307-200B-4135-8757-0932E39F0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671" y="2473461"/>
            <a:ext cx="421392" cy="543127"/>
          </a:xfrm>
          <a:prstGeom prst="rect">
            <a:avLst/>
          </a:prstGeom>
        </p:spPr>
      </p:pic>
      <p:pic>
        <p:nvPicPr>
          <p:cNvPr id="164" name="图形 163">
            <a:extLst>
              <a:ext uri="{FF2B5EF4-FFF2-40B4-BE49-F238E27FC236}">
                <a16:creationId xmlns:a16="http://schemas.microsoft.com/office/drawing/2014/main" id="{D551D37C-66CB-463B-96B4-A000CA7D6E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71468" y="2385086"/>
            <a:ext cx="539051" cy="521376"/>
          </a:xfrm>
          <a:prstGeom prst="rect">
            <a:avLst/>
          </a:prstGeom>
        </p:spPr>
      </p:pic>
      <p:pic>
        <p:nvPicPr>
          <p:cNvPr id="166" name="图形 165">
            <a:extLst>
              <a:ext uri="{FF2B5EF4-FFF2-40B4-BE49-F238E27FC236}">
                <a16:creationId xmlns:a16="http://schemas.microsoft.com/office/drawing/2014/main" id="{A0839210-7556-47F3-9CC5-A2BB21ECEA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972813" y="3521619"/>
            <a:ext cx="539051" cy="521376"/>
          </a:xfrm>
          <a:prstGeom prst="rect">
            <a:avLst/>
          </a:prstGeom>
        </p:spPr>
      </p:pic>
      <p:sp>
        <p:nvSpPr>
          <p:cNvPr id="167" name="íşlïḍè">
            <a:extLst>
              <a:ext uri="{FF2B5EF4-FFF2-40B4-BE49-F238E27FC236}">
                <a16:creationId xmlns:a16="http://schemas.microsoft.com/office/drawing/2014/main" id="{D64F3C05-A1F9-481F-8A33-375E1733727B}"/>
              </a:ext>
            </a:extLst>
          </p:cNvPr>
          <p:cNvSpPr txBox="1"/>
          <p:nvPr/>
        </p:nvSpPr>
        <p:spPr>
          <a:xfrm>
            <a:off x="1954916" y="2227612"/>
            <a:ext cx="764901" cy="24470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sp>
        <p:nvSpPr>
          <p:cNvPr id="168" name="íşlïḍè">
            <a:extLst>
              <a:ext uri="{FF2B5EF4-FFF2-40B4-BE49-F238E27FC236}">
                <a16:creationId xmlns:a16="http://schemas.microsoft.com/office/drawing/2014/main" id="{7B00BB0C-D68E-40DF-8ED6-C4F99E0089C1}"/>
              </a:ext>
            </a:extLst>
          </p:cNvPr>
          <p:cNvSpPr txBox="1"/>
          <p:nvPr/>
        </p:nvSpPr>
        <p:spPr>
          <a:xfrm>
            <a:off x="1945565" y="2523423"/>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69" name="íşlïḍè">
            <a:extLst>
              <a:ext uri="{FF2B5EF4-FFF2-40B4-BE49-F238E27FC236}">
                <a16:creationId xmlns:a16="http://schemas.microsoft.com/office/drawing/2014/main" id="{B5BFDF59-D022-45FA-887A-F62789F331A0}"/>
              </a:ext>
            </a:extLst>
          </p:cNvPr>
          <p:cNvSpPr txBox="1"/>
          <p:nvPr/>
        </p:nvSpPr>
        <p:spPr>
          <a:xfrm>
            <a:off x="2121996" y="2882787"/>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70" name="íşlïḍè">
            <a:extLst>
              <a:ext uri="{FF2B5EF4-FFF2-40B4-BE49-F238E27FC236}">
                <a16:creationId xmlns:a16="http://schemas.microsoft.com/office/drawing/2014/main" id="{E15BF6C4-1437-44B5-97CF-8A81562862CC}"/>
              </a:ext>
            </a:extLst>
          </p:cNvPr>
          <p:cNvSpPr txBox="1"/>
          <p:nvPr/>
        </p:nvSpPr>
        <p:spPr>
          <a:xfrm>
            <a:off x="2513311" y="2523422"/>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171" name="文本框 170">
            <a:extLst>
              <a:ext uri="{FF2B5EF4-FFF2-40B4-BE49-F238E27FC236}">
                <a16:creationId xmlns:a16="http://schemas.microsoft.com/office/drawing/2014/main" id="{5198A80A-F9E0-4C7D-AEED-79A95B2CD177}"/>
              </a:ext>
            </a:extLst>
          </p:cNvPr>
          <p:cNvSpPr txBox="1"/>
          <p:nvPr/>
        </p:nvSpPr>
        <p:spPr>
          <a:xfrm>
            <a:off x="138976"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172" name="文本框 171">
            <a:extLst>
              <a:ext uri="{FF2B5EF4-FFF2-40B4-BE49-F238E27FC236}">
                <a16:creationId xmlns:a16="http://schemas.microsoft.com/office/drawing/2014/main" id="{452AE955-1525-43A2-BFEF-FD490FEBCCE1}"/>
              </a:ext>
            </a:extLst>
          </p:cNvPr>
          <p:cNvSpPr txBox="1"/>
          <p:nvPr/>
        </p:nvSpPr>
        <p:spPr>
          <a:xfrm>
            <a:off x="3161728"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173" name="文本框 172">
            <a:extLst>
              <a:ext uri="{FF2B5EF4-FFF2-40B4-BE49-F238E27FC236}">
                <a16:creationId xmlns:a16="http://schemas.microsoft.com/office/drawing/2014/main" id="{C09FD4FE-21F0-4628-9773-AB55AA6F3509}"/>
              </a:ext>
            </a:extLst>
          </p:cNvPr>
          <p:cNvSpPr txBox="1"/>
          <p:nvPr/>
        </p:nvSpPr>
        <p:spPr>
          <a:xfrm>
            <a:off x="2357611" y="3696395"/>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00-e1-d5-00-23-b1</a:t>
            </a:r>
            <a:endParaRPr lang="zh-CN" altLang="en-US" sz="1350" dirty="0"/>
          </a:p>
        </p:txBody>
      </p:sp>
      <p:graphicFrame>
        <p:nvGraphicFramePr>
          <p:cNvPr id="24" name="表格 24">
            <a:extLst>
              <a:ext uri="{FF2B5EF4-FFF2-40B4-BE49-F238E27FC236}">
                <a16:creationId xmlns:a16="http://schemas.microsoft.com/office/drawing/2014/main" id="{CDC24889-FBDA-4406-A523-97BE775BF34F}"/>
              </a:ext>
            </a:extLst>
          </p:cNvPr>
          <p:cNvGraphicFramePr>
            <a:graphicFrameLocks noGrp="1"/>
          </p:cNvGraphicFramePr>
          <p:nvPr/>
        </p:nvGraphicFramePr>
        <p:xfrm>
          <a:off x="4933483" y="2523422"/>
          <a:ext cx="3358336" cy="1127760"/>
        </p:xfrm>
        <a:graphic>
          <a:graphicData uri="http://schemas.openxmlformats.org/drawingml/2006/table">
            <a:tbl>
              <a:tblPr firstRow="1" bandRow="1">
                <a:tableStyleId>{5C22544A-7EE6-4342-B048-85BDC9FD1C3A}</a:tableStyleId>
              </a:tblPr>
              <a:tblGrid>
                <a:gridCol w="2260016">
                  <a:extLst>
                    <a:ext uri="{9D8B030D-6E8A-4147-A177-3AD203B41FA5}">
                      <a16:colId xmlns:a16="http://schemas.microsoft.com/office/drawing/2014/main" val="2713634541"/>
                    </a:ext>
                  </a:extLst>
                </a:gridCol>
                <a:gridCol w="1098320">
                  <a:extLst>
                    <a:ext uri="{9D8B030D-6E8A-4147-A177-3AD203B41FA5}">
                      <a16:colId xmlns:a16="http://schemas.microsoft.com/office/drawing/2014/main" val="2892807485"/>
                    </a:ext>
                  </a:extLst>
                </a:gridCol>
              </a:tblGrid>
              <a:tr h="278130">
                <a:tc>
                  <a:txBody>
                    <a:bodyPr/>
                    <a:lstStyle/>
                    <a:p>
                      <a:pPr algn="ctr"/>
                      <a:r>
                        <a:rPr lang="zh-CN" altLang="en-US" sz="1400" b="1" dirty="0">
                          <a:solidFill>
                            <a:schemeClr val="tx1"/>
                          </a:solidFill>
                        </a:rPr>
                        <a:t>目的地址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端口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136129"/>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Narrow" panose="020B0606020202030204" pitchFamily="34" charset="0"/>
                        </a:rPr>
                        <a:t>00-e1-d5-00-23-b1</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624903"/>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672874"/>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333398"/>
                  </a:ext>
                </a:extLst>
              </a:tr>
            </a:tbl>
          </a:graphicData>
        </a:graphic>
      </p:graphicFrame>
      <p:sp>
        <p:nvSpPr>
          <p:cNvPr id="174" name="íşlïḍè">
            <a:extLst>
              <a:ext uri="{FF2B5EF4-FFF2-40B4-BE49-F238E27FC236}">
                <a16:creationId xmlns:a16="http://schemas.microsoft.com/office/drawing/2014/main" id="{68C318E3-61EF-4CBD-A3D1-A845D378FEC4}"/>
              </a:ext>
            </a:extLst>
          </p:cNvPr>
          <p:cNvSpPr txBox="1"/>
          <p:nvPr/>
        </p:nvSpPr>
        <p:spPr>
          <a:xfrm>
            <a:off x="4518120" y="131182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175" name="íşlïḍè">
            <a:extLst>
              <a:ext uri="{FF2B5EF4-FFF2-40B4-BE49-F238E27FC236}">
                <a16:creationId xmlns:a16="http://schemas.microsoft.com/office/drawing/2014/main" id="{C1614AF6-A49D-4F33-BE8B-57CE28597426}"/>
              </a:ext>
            </a:extLst>
          </p:cNvPr>
          <p:cNvSpPr txBox="1"/>
          <p:nvPr/>
        </p:nvSpPr>
        <p:spPr>
          <a:xfrm>
            <a:off x="556675" y="4042995"/>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cxnSp>
        <p:nvCxnSpPr>
          <p:cNvPr id="6" name="连接符: 曲线 5">
            <a:extLst>
              <a:ext uri="{FF2B5EF4-FFF2-40B4-BE49-F238E27FC236}">
                <a16:creationId xmlns:a16="http://schemas.microsoft.com/office/drawing/2014/main" id="{CC6D807D-D5EB-41D3-864F-42DC453F096D}"/>
              </a:ext>
            </a:extLst>
          </p:cNvPr>
          <p:cNvCxnSpPr>
            <a:cxnSpLocks/>
            <a:stCxn id="162" idx="0"/>
            <a:endCxn id="164" idx="0"/>
          </p:cNvCxnSpPr>
          <p:nvPr/>
        </p:nvCxnSpPr>
        <p:spPr>
          <a:xfrm rot="5400000" flipH="1" flipV="1">
            <a:off x="2337367" y="781459"/>
            <a:ext cx="9525" cy="3207254"/>
          </a:xfrm>
          <a:prstGeom prst="curvedConnector3">
            <a:avLst>
              <a:gd name="adj1" fmla="val 3026661"/>
            </a:avLst>
          </a:prstGeom>
          <a:ln w="25400">
            <a:solidFill>
              <a:schemeClr val="accent3"/>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58E3F52-A3D3-46D6-9A81-ED64B34B764B}"/>
              </a:ext>
            </a:extLst>
          </p:cNvPr>
          <p:cNvCxnSpPr>
            <a:cxnSpLocks/>
          </p:cNvCxnSpPr>
          <p:nvPr/>
        </p:nvCxnSpPr>
        <p:spPr>
          <a:xfrm>
            <a:off x="1078582" y="2644346"/>
            <a:ext cx="8763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1508F2F-CFBF-440C-9D12-655D1347DC25}"/>
              </a:ext>
            </a:extLst>
          </p:cNvPr>
          <p:cNvSpPr txBox="1"/>
          <p:nvPr/>
        </p:nvSpPr>
        <p:spPr>
          <a:xfrm>
            <a:off x="5282476" y="307968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cxnSp>
        <p:nvCxnSpPr>
          <p:cNvPr id="19" name="连接符: 曲线 18">
            <a:extLst>
              <a:ext uri="{FF2B5EF4-FFF2-40B4-BE49-F238E27FC236}">
                <a16:creationId xmlns:a16="http://schemas.microsoft.com/office/drawing/2014/main" id="{4E1D05BC-1D5B-4BE1-9BD2-AAD1578D8150}"/>
              </a:ext>
            </a:extLst>
          </p:cNvPr>
          <p:cNvCxnSpPr>
            <a:cxnSpLocks/>
          </p:cNvCxnSpPr>
          <p:nvPr/>
        </p:nvCxnSpPr>
        <p:spPr>
          <a:xfrm rot="16200000" flipH="1">
            <a:off x="4613346" y="160384"/>
            <a:ext cx="572407" cy="5689508"/>
          </a:xfrm>
          <a:prstGeom prst="curvedConnector3">
            <a:avLst>
              <a:gd name="adj1" fmla="val 154086"/>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2" name="íşlïḍè">
            <a:extLst>
              <a:ext uri="{FF2B5EF4-FFF2-40B4-BE49-F238E27FC236}">
                <a16:creationId xmlns:a16="http://schemas.microsoft.com/office/drawing/2014/main" id="{B22437D3-EC39-4E31-8B3D-4AFEFFCC3A49}"/>
              </a:ext>
            </a:extLst>
          </p:cNvPr>
          <p:cNvSpPr txBox="1"/>
          <p:nvPr/>
        </p:nvSpPr>
        <p:spPr>
          <a:xfrm>
            <a:off x="7635073" y="3095830"/>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31" name="平行四边形 30">
            <a:extLst>
              <a:ext uri="{FF2B5EF4-FFF2-40B4-BE49-F238E27FC236}">
                <a16:creationId xmlns:a16="http://schemas.microsoft.com/office/drawing/2014/main" id="{4477CBC2-A3B4-07F9-9370-A0D603735B68}"/>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44467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cxnSp>
        <p:nvCxnSpPr>
          <p:cNvPr id="20" name="直接连接符 19">
            <a:extLst>
              <a:ext uri="{FF2B5EF4-FFF2-40B4-BE49-F238E27FC236}">
                <a16:creationId xmlns:a16="http://schemas.microsoft.com/office/drawing/2014/main" id="{1D08DEA6-8B8C-4A9C-808B-4D83CA7588E6}"/>
              </a:ext>
            </a:extLst>
          </p:cNvPr>
          <p:cNvCxnSpPr/>
          <p:nvPr/>
        </p:nvCxnSpPr>
        <p:spPr>
          <a:xfrm>
            <a:off x="918243" y="2744450"/>
            <a:ext cx="318724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2812BCB-597E-4460-B8C5-3A61B95297F0}"/>
              </a:ext>
            </a:extLst>
          </p:cNvPr>
          <p:cNvCxnSpPr/>
          <p:nvPr/>
        </p:nvCxnSpPr>
        <p:spPr>
          <a:xfrm>
            <a:off x="2323826" y="2744451"/>
            <a:ext cx="0" cy="103785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8324324" cy="6509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【2014</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某以太网拓扑及交换机当前转发表如下图所示，主机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00-e1-d5-00-23-c1</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00-e1-d5-00-23-c1</a:t>
            </a:r>
            <a:r>
              <a:rPr lang="zh-CN" altLang="en-US" sz="1350" b="1" dirty="0">
                <a:latin typeface="Arial Narrow" panose="020B0606020202030204" pitchFamily="34" charset="0"/>
              </a:rPr>
              <a:t>收到该帧后，向主机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个确认帧，交</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换机对这两个帧的转发端口分别是（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1795749" y="1664319"/>
            <a:ext cx="893180"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4" name="íşlïḍè">
            <a:extLst>
              <a:ext uri="{FF2B5EF4-FFF2-40B4-BE49-F238E27FC236}">
                <a16:creationId xmlns:a16="http://schemas.microsoft.com/office/drawing/2014/main" id="{A4085E74-358D-47C9-A08A-4CA847FD5A5A}"/>
              </a:ext>
            </a:extLst>
          </p:cNvPr>
          <p:cNvSpPr txBox="1"/>
          <p:nvPr/>
        </p:nvSpPr>
        <p:spPr>
          <a:xfrm>
            <a:off x="3325559" y="1664319"/>
            <a:ext cx="1148915"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5" name="íşlïḍè">
            <a:extLst>
              <a:ext uri="{FF2B5EF4-FFF2-40B4-BE49-F238E27FC236}">
                <a16:creationId xmlns:a16="http://schemas.microsoft.com/office/drawing/2014/main" id="{060B6289-C751-4650-BC65-2FB8CB2D0044}"/>
              </a:ext>
            </a:extLst>
          </p:cNvPr>
          <p:cNvSpPr txBox="1"/>
          <p:nvPr/>
        </p:nvSpPr>
        <p:spPr>
          <a:xfrm>
            <a:off x="5111104"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60" name="íşlïḍè">
            <a:extLst>
              <a:ext uri="{FF2B5EF4-FFF2-40B4-BE49-F238E27FC236}">
                <a16:creationId xmlns:a16="http://schemas.microsoft.com/office/drawing/2014/main" id="{9E89E12A-9087-4A36-9F9E-B1092750D62D}"/>
              </a:ext>
            </a:extLst>
          </p:cNvPr>
          <p:cNvSpPr txBox="1"/>
          <p:nvPr/>
        </p:nvSpPr>
        <p:spPr>
          <a:xfrm>
            <a:off x="7107489"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pic>
        <p:nvPicPr>
          <p:cNvPr id="162" name="图形 161">
            <a:extLst>
              <a:ext uri="{FF2B5EF4-FFF2-40B4-BE49-F238E27FC236}">
                <a16:creationId xmlns:a16="http://schemas.microsoft.com/office/drawing/2014/main" id="{A2F9D49C-5E2E-4D9F-AAB6-33B471B714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64215" y="2385086"/>
            <a:ext cx="539051" cy="521376"/>
          </a:xfrm>
          <a:prstGeom prst="rect">
            <a:avLst/>
          </a:prstGeom>
        </p:spPr>
      </p:pic>
      <p:pic>
        <p:nvPicPr>
          <p:cNvPr id="163" name="图片 162" descr="图标&#10;&#10;描述已自动生成">
            <a:extLst>
              <a:ext uri="{FF2B5EF4-FFF2-40B4-BE49-F238E27FC236}">
                <a16:creationId xmlns:a16="http://schemas.microsoft.com/office/drawing/2014/main" id="{098FC307-200B-4135-8757-0932E39F0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671" y="2473461"/>
            <a:ext cx="421392" cy="543127"/>
          </a:xfrm>
          <a:prstGeom prst="rect">
            <a:avLst/>
          </a:prstGeom>
        </p:spPr>
      </p:pic>
      <p:pic>
        <p:nvPicPr>
          <p:cNvPr id="164" name="图形 163">
            <a:extLst>
              <a:ext uri="{FF2B5EF4-FFF2-40B4-BE49-F238E27FC236}">
                <a16:creationId xmlns:a16="http://schemas.microsoft.com/office/drawing/2014/main" id="{D551D37C-66CB-463B-96B4-A000CA7D6E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71468" y="2385086"/>
            <a:ext cx="539051" cy="521376"/>
          </a:xfrm>
          <a:prstGeom prst="rect">
            <a:avLst/>
          </a:prstGeom>
        </p:spPr>
      </p:pic>
      <p:pic>
        <p:nvPicPr>
          <p:cNvPr id="166" name="图形 165">
            <a:extLst>
              <a:ext uri="{FF2B5EF4-FFF2-40B4-BE49-F238E27FC236}">
                <a16:creationId xmlns:a16="http://schemas.microsoft.com/office/drawing/2014/main" id="{A0839210-7556-47F3-9CC5-A2BB21ECEA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972813" y="3521619"/>
            <a:ext cx="539051" cy="521376"/>
          </a:xfrm>
          <a:prstGeom prst="rect">
            <a:avLst/>
          </a:prstGeom>
        </p:spPr>
      </p:pic>
      <p:sp>
        <p:nvSpPr>
          <p:cNvPr id="167" name="íşlïḍè">
            <a:extLst>
              <a:ext uri="{FF2B5EF4-FFF2-40B4-BE49-F238E27FC236}">
                <a16:creationId xmlns:a16="http://schemas.microsoft.com/office/drawing/2014/main" id="{D64F3C05-A1F9-481F-8A33-375E1733727B}"/>
              </a:ext>
            </a:extLst>
          </p:cNvPr>
          <p:cNvSpPr txBox="1"/>
          <p:nvPr/>
        </p:nvSpPr>
        <p:spPr>
          <a:xfrm>
            <a:off x="1954916" y="2227612"/>
            <a:ext cx="764901" cy="24470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sp>
        <p:nvSpPr>
          <p:cNvPr id="168" name="íşlïḍè">
            <a:extLst>
              <a:ext uri="{FF2B5EF4-FFF2-40B4-BE49-F238E27FC236}">
                <a16:creationId xmlns:a16="http://schemas.microsoft.com/office/drawing/2014/main" id="{7B00BB0C-D68E-40DF-8ED6-C4F99E0089C1}"/>
              </a:ext>
            </a:extLst>
          </p:cNvPr>
          <p:cNvSpPr txBox="1"/>
          <p:nvPr/>
        </p:nvSpPr>
        <p:spPr>
          <a:xfrm>
            <a:off x="1945565" y="2523423"/>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69" name="íşlïḍè">
            <a:extLst>
              <a:ext uri="{FF2B5EF4-FFF2-40B4-BE49-F238E27FC236}">
                <a16:creationId xmlns:a16="http://schemas.microsoft.com/office/drawing/2014/main" id="{B5BFDF59-D022-45FA-887A-F62789F331A0}"/>
              </a:ext>
            </a:extLst>
          </p:cNvPr>
          <p:cNvSpPr txBox="1"/>
          <p:nvPr/>
        </p:nvSpPr>
        <p:spPr>
          <a:xfrm>
            <a:off x="2121996" y="2882787"/>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70" name="íşlïḍè">
            <a:extLst>
              <a:ext uri="{FF2B5EF4-FFF2-40B4-BE49-F238E27FC236}">
                <a16:creationId xmlns:a16="http://schemas.microsoft.com/office/drawing/2014/main" id="{E15BF6C4-1437-44B5-97CF-8A81562862CC}"/>
              </a:ext>
            </a:extLst>
          </p:cNvPr>
          <p:cNvSpPr txBox="1"/>
          <p:nvPr/>
        </p:nvSpPr>
        <p:spPr>
          <a:xfrm>
            <a:off x="2513311" y="2523422"/>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171" name="文本框 170">
            <a:extLst>
              <a:ext uri="{FF2B5EF4-FFF2-40B4-BE49-F238E27FC236}">
                <a16:creationId xmlns:a16="http://schemas.microsoft.com/office/drawing/2014/main" id="{5198A80A-F9E0-4C7D-AEED-79A95B2CD177}"/>
              </a:ext>
            </a:extLst>
          </p:cNvPr>
          <p:cNvSpPr txBox="1"/>
          <p:nvPr/>
        </p:nvSpPr>
        <p:spPr>
          <a:xfrm>
            <a:off x="138976"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172" name="文本框 171">
            <a:extLst>
              <a:ext uri="{FF2B5EF4-FFF2-40B4-BE49-F238E27FC236}">
                <a16:creationId xmlns:a16="http://schemas.microsoft.com/office/drawing/2014/main" id="{452AE955-1525-43A2-BFEF-FD490FEBCCE1}"/>
              </a:ext>
            </a:extLst>
          </p:cNvPr>
          <p:cNvSpPr txBox="1"/>
          <p:nvPr/>
        </p:nvSpPr>
        <p:spPr>
          <a:xfrm>
            <a:off x="3161728"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173" name="文本框 172">
            <a:extLst>
              <a:ext uri="{FF2B5EF4-FFF2-40B4-BE49-F238E27FC236}">
                <a16:creationId xmlns:a16="http://schemas.microsoft.com/office/drawing/2014/main" id="{C09FD4FE-21F0-4628-9773-AB55AA6F3509}"/>
              </a:ext>
            </a:extLst>
          </p:cNvPr>
          <p:cNvSpPr txBox="1"/>
          <p:nvPr/>
        </p:nvSpPr>
        <p:spPr>
          <a:xfrm>
            <a:off x="2357611" y="3696395"/>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00-e1-d5-00-23-b1</a:t>
            </a:r>
            <a:endParaRPr lang="zh-CN" altLang="en-US" sz="1350" dirty="0"/>
          </a:p>
        </p:txBody>
      </p:sp>
      <p:graphicFrame>
        <p:nvGraphicFramePr>
          <p:cNvPr id="24" name="表格 24">
            <a:extLst>
              <a:ext uri="{FF2B5EF4-FFF2-40B4-BE49-F238E27FC236}">
                <a16:creationId xmlns:a16="http://schemas.microsoft.com/office/drawing/2014/main" id="{CDC24889-FBDA-4406-A523-97BE775BF34F}"/>
              </a:ext>
            </a:extLst>
          </p:cNvPr>
          <p:cNvGraphicFramePr>
            <a:graphicFrameLocks noGrp="1"/>
          </p:cNvGraphicFramePr>
          <p:nvPr/>
        </p:nvGraphicFramePr>
        <p:xfrm>
          <a:off x="4933483" y="2523422"/>
          <a:ext cx="3358336" cy="1127760"/>
        </p:xfrm>
        <a:graphic>
          <a:graphicData uri="http://schemas.openxmlformats.org/drawingml/2006/table">
            <a:tbl>
              <a:tblPr firstRow="1" bandRow="1">
                <a:tableStyleId>{5C22544A-7EE6-4342-B048-85BDC9FD1C3A}</a:tableStyleId>
              </a:tblPr>
              <a:tblGrid>
                <a:gridCol w="2260016">
                  <a:extLst>
                    <a:ext uri="{9D8B030D-6E8A-4147-A177-3AD203B41FA5}">
                      <a16:colId xmlns:a16="http://schemas.microsoft.com/office/drawing/2014/main" val="2713634541"/>
                    </a:ext>
                  </a:extLst>
                </a:gridCol>
                <a:gridCol w="1098320">
                  <a:extLst>
                    <a:ext uri="{9D8B030D-6E8A-4147-A177-3AD203B41FA5}">
                      <a16:colId xmlns:a16="http://schemas.microsoft.com/office/drawing/2014/main" val="2892807485"/>
                    </a:ext>
                  </a:extLst>
                </a:gridCol>
              </a:tblGrid>
              <a:tr h="278130">
                <a:tc>
                  <a:txBody>
                    <a:bodyPr/>
                    <a:lstStyle/>
                    <a:p>
                      <a:pPr algn="ctr"/>
                      <a:r>
                        <a:rPr lang="zh-CN" altLang="en-US" sz="1400" b="1" dirty="0">
                          <a:solidFill>
                            <a:schemeClr val="tx1"/>
                          </a:solidFill>
                        </a:rPr>
                        <a:t>目的地址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端口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136129"/>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Narrow" panose="020B0606020202030204" pitchFamily="34" charset="0"/>
                        </a:rPr>
                        <a:t>00-e1-d5-00-23-b1</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624903"/>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672874"/>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333398"/>
                  </a:ext>
                </a:extLst>
              </a:tr>
            </a:tbl>
          </a:graphicData>
        </a:graphic>
      </p:graphicFrame>
      <p:sp>
        <p:nvSpPr>
          <p:cNvPr id="174" name="íşlïḍè">
            <a:extLst>
              <a:ext uri="{FF2B5EF4-FFF2-40B4-BE49-F238E27FC236}">
                <a16:creationId xmlns:a16="http://schemas.microsoft.com/office/drawing/2014/main" id="{68C318E3-61EF-4CBD-A3D1-A845D378FEC4}"/>
              </a:ext>
            </a:extLst>
          </p:cNvPr>
          <p:cNvSpPr txBox="1"/>
          <p:nvPr/>
        </p:nvSpPr>
        <p:spPr>
          <a:xfrm>
            <a:off x="4518120" y="131182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175" name="íşlïḍè">
            <a:extLst>
              <a:ext uri="{FF2B5EF4-FFF2-40B4-BE49-F238E27FC236}">
                <a16:creationId xmlns:a16="http://schemas.microsoft.com/office/drawing/2014/main" id="{C1614AF6-A49D-4F33-BE8B-57CE28597426}"/>
              </a:ext>
            </a:extLst>
          </p:cNvPr>
          <p:cNvSpPr txBox="1"/>
          <p:nvPr/>
        </p:nvSpPr>
        <p:spPr>
          <a:xfrm>
            <a:off x="556675" y="4042995"/>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cxnSp>
        <p:nvCxnSpPr>
          <p:cNvPr id="6" name="连接符: 曲线 5">
            <a:extLst>
              <a:ext uri="{FF2B5EF4-FFF2-40B4-BE49-F238E27FC236}">
                <a16:creationId xmlns:a16="http://schemas.microsoft.com/office/drawing/2014/main" id="{CC6D807D-D5EB-41D3-864F-42DC453F096D}"/>
              </a:ext>
            </a:extLst>
          </p:cNvPr>
          <p:cNvCxnSpPr>
            <a:cxnSpLocks/>
            <a:stCxn id="162" idx="0"/>
            <a:endCxn id="164" idx="0"/>
          </p:cNvCxnSpPr>
          <p:nvPr/>
        </p:nvCxnSpPr>
        <p:spPr>
          <a:xfrm rot="5400000" flipH="1" flipV="1">
            <a:off x="2337367" y="781459"/>
            <a:ext cx="9525" cy="3207254"/>
          </a:xfrm>
          <a:prstGeom prst="curvedConnector3">
            <a:avLst>
              <a:gd name="adj1" fmla="val 3026661"/>
            </a:avLst>
          </a:prstGeom>
          <a:ln w="25400">
            <a:solidFill>
              <a:schemeClr val="accent3"/>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58E3F52-A3D3-46D6-9A81-ED64B34B764B}"/>
              </a:ext>
            </a:extLst>
          </p:cNvPr>
          <p:cNvCxnSpPr>
            <a:cxnSpLocks/>
          </p:cNvCxnSpPr>
          <p:nvPr/>
        </p:nvCxnSpPr>
        <p:spPr>
          <a:xfrm>
            <a:off x="1078582" y="2644346"/>
            <a:ext cx="8763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1508F2F-CFBF-440C-9D12-655D1347DC25}"/>
              </a:ext>
            </a:extLst>
          </p:cNvPr>
          <p:cNvSpPr txBox="1"/>
          <p:nvPr/>
        </p:nvSpPr>
        <p:spPr>
          <a:xfrm>
            <a:off x="5282476" y="307968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32" name="íşlïḍè">
            <a:extLst>
              <a:ext uri="{FF2B5EF4-FFF2-40B4-BE49-F238E27FC236}">
                <a16:creationId xmlns:a16="http://schemas.microsoft.com/office/drawing/2014/main" id="{B22437D3-EC39-4E31-8B3D-4AFEFFCC3A49}"/>
              </a:ext>
            </a:extLst>
          </p:cNvPr>
          <p:cNvSpPr txBox="1"/>
          <p:nvPr/>
        </p:nvSpPr>
        <p:spPr>
          <a:xfrm>
            <a:off x="7635073" y="3095830"/>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grpSp>
        <p:nvGrpSpPr>
          <p:cNvPr id="10" name="组合 9">
            <a:extLst>
              <a:ext uri="{FF2B5EF4-FFF2-40B4-BE49-F238E27FC236}">
                <a16:creationId xmlns:a16="http://schemas.microsoft.com/office/drawing/2014/main" id="{F491DB53-6340-41C1-A8CB-26DBEAE67C11}"/>
              </a:ext>
            </a:extLst>
          </p:cNvPr>
          <p:cNvGrpSpPr/>
          <p:nvPr/>
        </p:nvGrpSpPr>
        <p:grpSpPr>
          <a:xfrm>
            <a:off x="4558985" y="2827075"/>
            <a:ext cx="2358221" cy="727739"/>
            <a:chOff x="6078646" y="3769433"/>
            <a:chExt cx="3144295" cy="970318"/>
          </a:xfrm>
        </p:grpSpPr>
        <p:sp>
          <p:nvSpPr>
            <p:cNvPr id="5" name="矩形 4">
              <a:extLst>
                <a:ext uri="{FF2B5EF4-FFF2-40B4-BE49-F238E27FC236}">
                  <a16:creationId xmlns:a16="http://schemas.microsoft.com/office/drawing/2014/main" id="{3BB5D2F8-3085-43F6-B495-025F2632B99C}"/>
                </a:ext>
              </a:extLst>
            </p:cNvPr>
            <p:cNvSpPr/>
            <p:nvPr/>
          </p:nvSpPr>
          <p:spPr>
            <a:xfrm>
              <a:off x="6433692" y="3769433"/>
              <a:ext cx="2789249" cy="970318"/>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6" name="Straight Arrow Connector 7">
              <a:extLst>
                <a:ext uri="{FF2B5EF4-FFF2-40B4-BE49-F238E27FC236}">
                  <a16:creationId xmlns:a16="http://schemas.microsoft.com/office/drawing/2014/main" id="{98D1681B-B20B-42FA-B4A7-C01D23CCB467}"/>
                </a:ext>
              </a:extLst>
            </p:cNvPr>
            <p:cNvCxnSpPr>
              <a:cxnSpLocks/>
            </p:cNvCxnSpPr>
            <p:nvPr/>
          </p:nvCxnSpPr>
          <p:spPr>
            <a:xfrm>
              <a:off x="6078646" y="4081238"/>
              <a:ext cx="320289"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iconfont-11673-5560710">
              <a:extLst>
                <a:ext uri="{FF2B5EF4-FFF2-40B4-BE49-F238E27FC236}">
                  <a16:creationId xmlns:a16="http://schemas.microsoft.com/office/drawing/2014/main" id="{07F85321-5624-47A4-AD50-60BBD2BE35A5}"/>
                </a:ext>
              </a:extLst>
            </p:cNvPr>
            <p:cNvSpPr/>
            <p:nvPr/>
          </p:nvSpPr>
          <p:spPr>
            <a:xfrm>
              <a:off x="6096000" y="4148943"/>
              <a:ext cx="304843" cy="304843"/>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8" name="íşlïḍè">
            <a:extLst>
              <a:ext uri="{FF2B5EF4-FFF2-40B4-BE49-F238E27FC236}">
                <a16:creationId xmlns:a16="http://schemas.microsoft.com/office/drawing/2014/main" id="{F10AC757-92CE-4BE5-A4C0-4270C2FF3FD4}"/>
              </a:ext>
            </a:extLst>
          </p:cNvPr>
          <p:cNvSpPr txBox="1"/>
          <p:nvPr/>
        </p:nvSpPr>
        <p:spPr>
          <a:xfrm>
            <a:off x="3618192" y="3213852"/>
            <a:ext cx="1214045" cy="389756"/>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未找到</a:t>
            </a:r>
            <a:endParaRPr lang="en-US" altLang="zh-CN" sz="1350" b="1" dirty="0">
              <a:solidFill>
                <a:schemeClr val="accent1">
                  <a:lumMod val="75000"/>
                </a:schemeClr>
              </a:solidFill>
              <a:latin typeface="Arial Narrow" panose="020B0606020202030204" pitchFamily="34" charset="0"/>
            </a:endParaRPr>
          </a:p>
          <a:p>
            <a:pPr algn="ctr"/>
            <a:r>
              <a:rPr lang="zh-CN" altLang="en-US" sz="1350" b="1" dirty="0">
                <a:solidFill>
                  <a:schemeClr val="accent1">
                    <a:lumMod val="75000"/>
                  </a:schemeClr>
                </a:solidFill>
                <a:latin typeface="Arial Narrow" panose="020B0606020202030204" pitchFamily="34" charset="0"/>
              </a:rPr>
              <a:t>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p>
        </p:txBody>
      </p:sp>
      <p:sp>
        <p:nvSpPr>
          <p:cNvPr id="39" name="íşlïḍè">
            <a:extLst>
              <a:ext uri="{FF2B5EF4-FFF2-40B4-BE49-F238E27FC236}">
                <a16:creationId xmlns:a16="http://schemas.microsoft.com/office/drawing/2014/main" id="{46C28975-517D-4D6D-997D-25AE97A8531F}"/>
              </a:ext>
            </a:extLst>
          </p:cNvPr>
          <p:cNvSpPr txBox="1"/>
          <p:nvPr/>
        </p:nvSpPr>
        <p:spPr>
          <a:xfrm>
            <a:off x="2480368" y="2828050"/>
            <a:ext cx="539051" cy="483776"/>
          </a:xfrm>
          <a:prstGeom prst="rect">
            <a:avLst/>
          </a:prstGeom>
          <a:noFill/>
        </p:spPr>
        <p:txBody>
          <a:bodyPr wrap="square" lIns="68580" tIns="34290" rIns="68580" bIns="34290" anchor="ctr">
            <a:noAutofit/>
          </a:bodyPr>
          <a:lstStyle/>
          <a:p>
            <a:pPr algn="ctr"/>
            <a:r>
              <a:rPr lang="zh-CN" altLang="en-US" sz="1350" b="1" dirty="0">
                <a:solidFill>
                  <a:schemeClr val="accent3"/>
                </a:solidFill>
                <a:latin typeface="Arial Narrow" panose="020B0606020202030204" pitchFamily="34" charset="0"/>
              </a:rPr>
              <a:t>盲目</a:t>
            </a:r>
            <a:endParaRPr lang="en-US" altLang="zh-CN" sz="1350" b="1" dirty="0">
              <a:solidFill>
                <a:schemeClr val="accent3"/>
              </a:solidFill>
              <a:latin typeface="Arial Narrow" panose="020B0606020202030204" pitchFamily="34" charset="0"/>
            </a:endParaRPr>
          </a:p>
          <a:p>
            <a:pPr algn="ctr"/>
            <a:r>
              <a:rPr lang="zh-CN" altLang="en-US" sz="1350" b="1" dirty="0">
                <a:solidFill>
                  <a:schemeClr val="accent3"/>
                </a:solidFill>
                <a:latin typeface="Arial Narrow" panose="020B0606020202030204" pitchFamily="34" charset="0"/>
              </a:rPr>
              <a:t>转发</a:t>
            </a:r>
          </a:p>
        </p:txBody>
      </p:sp>
      <p:cxnSp>
        <p:nvCxnSpPr>
          <p:cNvPr id="40" name="直接箭头连接符 39">
            <a:extLst>
              <a:ext uri="{FF2B5EF4-FFF2-40B4-BE49-F238E27FC236}">
                <a16:creationId xmlns:a16="http://schemas.microsoft.com/office/drawing/2014/main" id="{CC0D6C56-010E-4F4E-9833-3A2A5D1E13E4}"/>
              </a:ext>
            </a:extLst>
          </p:cNvPr>
          <p:cNvCxnSpPr>
            <a:cxnSpLocks/>
          </p:cNvCxnSpPr>
          <p:nvPr/>
        </p:nvCxnSpPr>
        <p:spPr>
          <a:xfrm>
            <a:off x="2749894" y="2644346"/>
            <a:ext cx="8763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1EB3621-E222-4ABF-BA81-AC12E172FF2E}"/>
              </a:ext>
            </a:extLst>
          </p:cNvPr>
          <p:cNvCxnSpPr>
            <a:cxnSpLocks/>
          </p:cNvCxnSpPr>
          <p:nvPr/>
        </p:nvCxnSpPr>
        <p:spPr>
          <a:xfrm>
            <a:off x="2421104" y="3032664"/>
            <a:ext cx="0" cy="55621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íşlïḍè">
            <a:extLst>
              <a:ext uri="{FF2B5EF4-FFF2-40B4-BE49-F238E27FC236}">
                <a16:creationId xmlns:a16="http://schemas.microsoft.com/office/drawing/2014/main" id="{B59EB9ED-B413-4FA5-A617-B67BDB9ED8D7}"/>
              </a:ext>
            </a:extLst>
          </p:cNvPr>
          <p:cNvSpPr txBox="1"/>
          <p:nvPr/>
        </p:nvSpPr>
        <p:spPr>
          <a:xfrm>
            <a:off x="1410525" y="4223409"/>
            <a:ext cx="2618584"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交换机转发数据帧的端口为</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42" name="平行四边形 41">
            <a:extLst>
              <a:ext uri="{FF2B5EF4-FFF2-40B4-BE49-F238E27FC236}">
                <a16:creationId xmlns:a16="http://schemas.microsoft.com/office/drawing/2014/main" id="{2CB45285-F984-65C2-E8C3-AF04C84E1B4E}"/>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00341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ppt_y</p:attrName>
                                        </p:attrNameLst>
                                      </p:cBhvr>
                                      <p:tavLst>
                                        <p:tav tm="0">
                                          <p:val>
                                            <p:strVal val="#ppt_y-#ppt_h*1.125000"/>
                                          </p:val>
                                        </p:tav>
                                        <p:tav tm="100000">
                                          <p:val>
                                            <p:strVal val="#ppt_y"/>
                                          </p:val>
                                        </p:tav>
                                      </p:tavLst>
                                    </p:anim>
                                    <p:animEffect transition="in" filter="wipe(down)">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par>
                                <p:cTn id="26" presetID="22" presetClass="entr" presetSubtype="1"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100"/>
                                  </p:iterate>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cxnSp>
        <p:nvCxnSpPr>
          <p:cNvPr id="20" name="直接连接符 19">
            <a:extLst>
              <a:ext uri="{FF2B5EF4-FFF2-40B4-BE49-F238E27FC236}">
                <a16:creationId xmlns:a16="http://schemas.microsoft.com/office/drawing/2014/main" id="{1D08DEA6-8B8C-4A9C-808B-4D83CA7588E6}"/>
              </a:ext>
            </a:extLst>
          </p:cNvPr>
          <p:cNvCxnSpPr/>
          <p:nvPr/>
        </p:nvCxnSpPr>
        <p:spPr>
          <a:xfrm>
            <a:off x="918243" y="2744450"/>
            <a:ext cx="318724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2812BCB-597E-4460-B8C5-3A61B95297F0}"/>
              </a:ext>
            </a:extLst>
          </p:cNvPr>
          <p:cNvCxnSpPr/>
          <p:nvPr/>
        </p:nvCxnSpPr>
        <p:spPr>
          <a:xfrm>
            <a:off x="2323826" y="2744451"/>
            <a:ext cx="0" cy="103785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8324324" cy="6509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【2014</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某以太网拓扑及交换机当前转发表如下图所示，主机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00-e1-d5-00-23-c1</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00-e1-d5-00-23-c1</a:t>
            </a:r>
            <a:r>
              <a:rPr lang="zh-CN" altLang="en-US" sz="1350" b="1" dirty="0">
                <a:latin typeface="Arial Narrow" panose="020B0606020202030204" pitchFamily="34" charset="0"/>
              </a:rPr>
              <a:t>收到该帧后，向主机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个确认帧，交</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换机对这两个帧的转发端口分别是（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1795749" y="1664319"/>
            <a:ext cx="893180"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4" name="íşlïḍè">
            <a:extLst>
              <a:ext uri="{FF2B5EF4-FFF2-40B4-BE49-F238E27FC236}">
                <a16:creationId xmlns:a16="http://schemas.microsoft.com/office/drawing/2014/main" id="{A4085E74-358D-47C9-A08A-4CA847FD5A5A}"/>
              </a:ext>
            </a:extLst>
          </p:cNvPr>
          <p:cNvSpPr txBox="1"/>
          <p:nvPr/>
        </p:nvSpPr>
        <p:spPr>
          <a:xfrm>
            <a:off x="3325559" y="1664319"/>
            <a:ext cx="1148915"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5" name="íşlïḍè">
            <a:extLst>
              <a:ext uri="{FF2B5EF4-FFF2-40B4-BE49-F238E27FC236}">
                <a16:creationId xmlns:a16="http://schemas.microsoft.com/office/drawing/2014/main" id="{060B6289-C751-4650-BC65-2FB8CB2D0044}"/>
              </a:ext>
            </a:extLst>
          </p:cNvPr>
          <p:cNvSpPr txBox="1"/>
          <p:nvPr/>
        </p:nvSpPr>
        <p:spPr>
          <a:xfrm>
            <a:off x="5111104"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60" name="íşlïḍè">
            <a:extLst>
              <a:ext uri="{FF2B5EF4-FFF2-40B4-BE49-F238E27FC236}">
                <a16:creationId xmlns:a16="http://schemas.microsoft.com/office/drawing/2014/main" id="{9E89E12A-9087-4A36-9F9E-B1092750D62D}"/>
              </a:ext>
            </a:extLst>
          </p:cNvPr>
          <p:cNvSpPr txBox="1"/>
          <p:nvPr/>
        </p:nvSpPr>
        <p:spPr>
          <a:xfrm>
            <a:off x="7107489"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pic>
        <p:nvPicPr>
          <p:cNvPr id="162" name="图形 161">
            <a:extLst>
              <a:ext uri="{FF2B5EF4-FFF2-40B4-BE49-F238E27FC236}">
                <a16:creationId xmlns:a16="http://schemas.microsoft.com/office/drawing/2014/main" id="{A2F9D49C-5E2E-4D9F-AAB6-33B471B714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64215" y="2385086"/>
            <a:ext cx="539051" cy="521376"/>
          </a:xfrm>
          <a:prstGeom prst="rect">
            <a:avLst/>
          </a:prstGeom>
        </p:spPr>
      </p:pic>
      <p:pic>
        <p:nvPicPr>
          <p:cNvPr id="163" name="图片 162" descr="图标&#10;&#10;描述已自动生成">
            <a:extLst>
              <a:ext uri="{FF2B5EF4-FFF2-40B4-BE49-F238E27FC236}">
                <a16:creationId xmlns:a16="http://schemas.microsoft.com/office/drawing/2014/main" id="{098FC307-200B-4135-8757-0932E39F0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671" y="2473461"/>
            <a:ext cx="421392" cy="543127"/>
          </a:xfrm>
          <a:prstGeom prst="rect">
            <a:avLst/>
          </a:prstGeom>
        </p:spPr>
      </p:pic>
      <p:pic>
        <p:nvPicPr>
          <p:cNvPr id="164" name="图形 163">
            <a:extLst>
              <a:ext uri="{FF2B5EF4-FFF2-40B4-BE49-F238E27FC236}">
                <a16:creationId xmlns:a16="http://schemas.microsoft.com/office/drawing/2014/main" id="{D551D37C-66CB-463B-96B4-A000CA7D6E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71468" y="2385086"/>
            <a:ext cx="539051" cy="521376"/>
          </a:xfrm>
          <a:prstGeom prst="rect">
            <a:avLst/>
          </a:prstGeom>
        </p:spPr>
      </p:pic>
      <p:pic>
        <p:nvPicPr>
          <p:cNvPr id="166" name="图形 165">
            <a:extLst>
              <a:ext uri="{FF2B5EF4-FFF2-40B4-BE49-F238E27FC236}">
                <a16:creationId xmlns:a16="http://schemas.microsoft.com/office/drawing/2014/main" id="{A0839210-7556-47F3-9CC5-A2BB21ECEA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972813" y="3521619"/>
            <a:ext cx="539051" cy="521376"/>
          </a:xfrm>
          <a:prstGeom prst="rect">
            <a:avLst/>
          </a:prstGeom>
        </p:spPr>
      </p:pic>
      <p:sp>
        <p:nvSpPr>
          <p:cNvPr id="167" name="íşlïḍè">
            <a:extLst>
              <a:ext uri="{FF2B5EF4-FFF2-40B4-BE49-F238E27FC236}">
                <a16:creationId xmlns:a16="http://schemas.microsoft.com/office/drawing/2014/main" id="{D64F3C05-A1F9-481F-8A33-375E1733727B}"/>
              </a:ext>
            </a:extLst>
          </p:cNvPr>
          <p:cNvSpPr txBox="1"/>
          <p:nvPr/>
        </p:nvSpPr>
        <p:spPr>
          <a:xfrm>
            <a:off x="1954916" y="2227612"/>
            <a:ext cx="764901" cy="24470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sp>
        <p:nvSpPr>
          <p:cNvPr id="168" name="íşlïḍè">
            <a:extLst>
              <a:ext uri="{FF2B5EF4-FFF2-40B4-BE49-F238E27FC236}">
                <a16:creationId xmlns:a16="http://schemas.microsoft.com/office/drawing/2014/main" id="{7B00BB0C-D68E-40DF-8ED6-C4F99E0089C1}"/>
              </a:ext>
            </a:extLst>
          </p:cNvPr>
          <p:cNvSpPr txBox="1"/>
          <p:nvPr/>
        </p:nvSpPr>
        <p:spPr>
          <a:xfrm>
            <a:off x="1945565" y="2523423"/>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69" name="íşlïḍè">
            <a:extLst>
              <a:ext uri="{FF2B5EF4-FFF2-40B4-BE49-F238E27FC236}">
                <a16:creationId xmlns:a16="http://schemas.microsoft.com/office/drawing/2014/main" id="{B5BFDF59-D022-45FA-887A-F62789F331A0}"/>
              </a:ext>
            </a:extLst>
          </p:cNvPr>
          <p:cNvSpPr txBox="1"/>
          <p:nvPr/>
        </p:nvSpPr>
        <p:spPr>
          <a:xfrm>
            <a:off x="2121996" y="2882787"/>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70" name="íşlïḍè">
            <a:extLst>
              <a:ext uri="{FF2B5EF4-FFF2-40B4-BE49-F238E27FC236}">
                <a16:creationId xmlns:a16="http://schemas.microsoft.com/office/drawing/2014/main" id="{E15BF6C4-1437-44B5-97CF-8A81562862CC}"/>
              </a:ext>
            </a:extLst>
          </p:cNvPr>
          <p:cNvSpPr txBox="1"/>
          <p:nvPr/>
        </p:nvSpPr>
        <p:spPr>
          <a:xfrm>
            <a:off x="2513311" y="2523422"/>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171" name="文本框 170">
            <a:extLst>
              <a:ext uri="{FF2B5EF4-FFF2-40B4-BE49-F238E27FC236}">
                <a16:creationId xmlns:a16="http://schemas.microsoft.com/office/drawing/2014/main" id="{5198A80A-F9E0-4C7D-AEED-79A95B2CD177}"/>
              </a:ext>
            </a:extLst>
          </p:cNvPr>
          <p:cNvSpPr txBox="1"/>
          <p:nvPr/>
        </p:nvSpPr>
        <p:spPr>
          <a:xfrm>
            <a:off x="138976"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172" name="文本框 171">
            <a:extLst>
              <a:ext uri="{FF2B5EF4-FFF2-40B4-BE49-F238E27FC236}">
                <a16:creationId xmlns:a16="http://schemas.microsoft.com/office/drawing/2014/main" id="{452AE955-1525-43A2-BFEF-FD490FEBCCE1}"/>
              </a:ext>
            </a:extLst>
          </p:cNvPr>
          <p:cNvSpPr txBox="1"/>
          <p:nvPr/>
        </p:nvSpPr>
        <p:spPr>
          <a:xfrm>
            <a:off x="3161728"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173" name="文本框 172">
            <a:extLst>
              <a:ext uri="{FF2B5EF4-FFF2-40B4-BE49-F238E27FC236}">
                <a16:creationId xmlns:a16="http://schemas.microsoft.com/office/drawing/2014/main" id="{C09FD4FE-21F0-4628-9773-AB55AA6F3509}"/>
              </a:ext>
            </a:extLst>
          </p:cNvPr>
          <p:cNvSpPr txBox="1"/>
          <p:nvPr/>
        </p:nvSpPr>
        <p:spPr>
          <a:xfrm>
            <a:off x="2357611" y="3696395"/>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00-e1-d5-00-23-b1</a:t>
            </a:r>
            <a:endParaRPr lang="zh-CN" altLang="en-US" sz="1350" dirty="0"/>
          </a:p>
        </p:txBody>
      </p:sp>
      <p:graphicFrame>
        <p:nvGraphicFramePr>
          <p:cNvPr id="24" name="表格 24">
            <a:extLst>
              <a:ext uri="{FF2B5EF4-FFF2-40B4-BE49-F238E27FC236}">
                <a16:creationId xmlns:a16="http://schemas.microsoft.com/office/drawing/2014/main" id="{CDC24889-FBDA-4406-A523-97BE775BF34F}"/>
              </a:ext>
            </a:extLst>
          </p:cNvPr>
          <p:cNvGraphicFramePr>
            <a:graphicFrameLocks noGrp="1"/>
          </p:cNvGraphicFramePr>
          <p:nvPr/>
        </p:nvGraphicFramePr>
        <p:xfrm>
          <a:off x="4933483" y="2523422"/>
          <a:ext cx="3358336" cy="1127760"/>
        </p:xfrm>
        <a:graphic>
          <a:graphicData uri="http://schemas.openxmlformats.org/drawingml/2006/table">
            <a:tbl>
              <a:tblPr firstRow="1" bandRow="1">
                <a:tableStyleId>{5C22544A-7EE6-4342-B048-85BDC9FD1C3A}</a:tableStyleId>
              </a:tblPr>
              <a:tblGrid>
                <a:gridCol w="2260016">
                  <a:extLst>
                    <a:ext uri="{9D8B030D-6E8A-4147-A177-3AD203B41FA5}">
                      <a16:colId xmlns:a16="http://schemas.microsoft.com/office/drawing/2014/main" val="2713634541"/>
                    </a:ext>
                  </a:extLst>
                </a:gridCol>
                <a:gridCol w="1098320">
                  <a:extLst>
                    <a:ext uri="{9D8B030D-6E8A-4147-A177-3AD203B41FA5}">
                      <a16:colId xmlns:a16="http://schemas.microsoft.com/office/drawing/2014/main" val="2892807485"/>
                    </a:ext>
                  </a:extLst>
                </a:gridCol>
              </a:tblGrid>
              <a:tr h="278130">
                <a:tc>
                  <a:txBody>
                    <a:bodyPr/>
                    <a:lstStyle/>
                    <a:p>
                      <a:pPr algn="ctr"/>
                      <a:r>
                        <a:rPr lang="zh-CN" altLang="en-US" sz="1400" b="1" dirty="0">
                          <a:solidFill>
                            <a:schemeClr val="tx1"/>
                          </a:solidFill>
                        </a:rPr>
                        <a:t>目的地址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端口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136129"/>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Narrow" panose="020B0606020202030204" pitchFamily="34" charset="0"/>
                        </a:rPr>
                        <a:t>00-e1-d5-00-23-b1</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624903"/>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672874"/>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333398"/>
                  </a:ext>
                </a:extLst>
              </a:tr>
            </a:tbl>
          </a:graphicData>
        </a:graphic>
      </p:graphicFrame>
      <p:sp>
        <p:nvSpPr>
          <p:cNvPr id="174" name="íşlïḍè">
            <a:extLst>
              <a:ext uri="{FF2B5EF4-FFF2-40B4-BE49-F238E27FC236}">
                <a16:creationId xmlns:a16="http://schemas.microsoft.com/office/drawing/2014/main" id="{68C318E3-61EF-4CBD-A3D1-A845D378FEC4}"/>
              </a:ext>
            </a:extLst>
          </p:cNvPr>
          <p:cNvSpPr txBox="1"/>
          <p:nvPr/>
        </p:nvSpPr>
        <p:spPr>
          <a:xfrm>
            <a:off x="4518120" y="131182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175" name="íşlïḍè">
            <a:extLst>
              <a:ext uri="{FF2B5EF4-FFF2-40B4-BE49-F238E27FC236}">
                <a16:creationId xmlns:a16="http://schemas.microsoft.com/office/drawing/2014/main" id="{C1614AF6-A49D-4F33-BE8B-57CE28597426}"/>
              </a:ext>
            </a:extLst>
          </p:cNvPr>
          <p:cNvSpPr txBox="1"/>
          <p:nvPr/>
        </p:nvSpPr>
        <p:spPr>
          <a:xfrm>
            <a:off x="556675" y="4042995"/>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cxnSp>
        <p:nvCxnSpPr>
          <p:cNvPr id="6" name="连接符: 曲线 5">
            <a:extLst>
              <a:ext uri="{FF2B5EF4-FFF2-40B4-BE49-F238E27FC236}">
                <a16:creationId xmlns:a16="http://schemas.microsoft.com/office/drawing/2014/main" id="{CC6D807D-D5EB-41D3-864F-42DC453F096D}"/>
              </a:ext>
            </a:extLst>
          </p:cNvPr>
          <p:cNvCxnSpPr>
            <a:cxnSpLocks/>
            <a:stCxn id="164" idx="0"/>
            <a:endCxn id="162" idx="0"/>
          </p:cNvCxnSpPr>
          <p:nvPr/>
        </p:nvCxnSpPr>
        <p:spPr>
          <a:xfrm rot="16200000" flipV="1">
            <a:off x="2337367" y="781459"/>
            <a:ext cx="9525" cy="3207254"/>
          </a:xfrm>
          <a:prstGeom prst="curvedConnector3">
            <a:avLst>
              <a:gd name="adj1" fmla="val 3094961"/>
            </a:avLst>
          </a:prstGeom>
          <a:ln w="25400">
            <a:solidFill>
              <a:schemeClr val="accent3"/>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1508F2F-CFBF-440C-9D12-655D1347DC25}"/>
              </a:ext>
            </a:extLst>
          </p:cNvPr>
          <p:cNvSpPr txBox="1"/>
          <p:nvPr/>
        </p:nvSpPr>
        <p:spPr>
          <a:xfrm>
            <a:off x="5282476" y="307968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32" name="íşlïḍè">
            <a:extLst>
              <a:ext uri="{FF2B5EF4-FFF2-40B4-BE49-F238E27FC236}">
                <a16:creationId xmlns:a16="http://schemas.microsoft.com/office/drawing/2014/main" id="{B22437D3-EC39-4E31-8B3D-4AFEFFCC3A49}"/>
              </a:ext>
            </a:extLst>
          </p:cNvPr>
          <p:cNvSpPr txBox="1"/>
          <p:nvPr/>
        </p:nvSpPr>
        <p:spPr>
          <a:xfrm>
            <a:off x="7635073" y="3095830"/>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46" name="íşlïḍè">
            <a:extLst>
              <a:ext uri="{FF2B5EF4-FFF2-40B4-BE49-F238E27FC236}">
                <a16:creationId xmlns:a16="http://schemas.microsoft.com/office/drawing/2014/main" id="{B59EB9ED-B413-4FA5-A617-B67BDB9ED8D7}"/>
              </a:ext>
            </a:extLst>
          </p:cNvPr>
          <p:cNvSpPr txBox="1"/>
          <p:nvPr/>
        </p:nvSpPr>
        <p:spPr>
          <a:xfrm>
            <a:off x="1410525" y="4223409"/>
            <a:ext cx="2618584"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交换机转发数据帧的端口为</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cxnSp>
        <p:nvCxnSpPr>
          <p:cNvPr id="42" name="直接箭头连接符 41">
            <a:extLst>
              <a:ext uri="{FF2B5EF4-FFF2-40B4-BE49-F238E27FC236}">
                <a16:creationId xmlns:a16="http://schemas.microsoft.com/office/drawing/2014/main" id="{392B230C-AF7A-468E-847F-8405EE56D041}"/>
              </a:ext>
            </a:extLst>
          </p:cNvPr>
          <p:cNvCxnSpPr>
            <a:cxnSpLocks/>
          </p:cNvCxnSpPr>
          <p:nvPr/>
        </p:nvCxnSpPr>
        <p:spPr>
          <a:xfrm flipH="1">
            <a:off x="2726180" y="2635771"/>
            <a:ext cx="87109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948D3E2-CA72-49B3-B219-4BA058BEA045}"/>
              </a:ext>
            </a:extLst>
          </p:cNvPr>
          <p:cNvSpPr txBox="1"/>
          <p:nvPr/>
        </p:nvSpPr>
        <p:spPr>
          <a:xfrm>
            <a:off x="5282476" y="3358942"/>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cxnSp>
        <p:nvCxnSpPr>
          <p:cNvPr id="14" name="直接箭头连接符 13">
            <a:extLst>
              <a:ext uri="{FF2B5EF4-FFF2-40B4-BE49-F238E27FC236}">
                <a16:creationId xmlns:a16="http://schemas.microsoft.com/office/drawing/2014/main" id="{64A3CF6F-8191-4CB0-82A8-A13F3DA193BC}"/>
              </a:ext>
            </a:extLst>
          </p:cNvPr>
          <p:cNvCxnSpPr/>
          <p:nvPr/>
        </p:nvCxnSpPr>
        <p:spPr>
          <a:xfrm>
            <a:off x="4518119" y="3079681"/>
            <a:ext cx="914009" cy="441938"/>
          </a:xfrm>
          <a:prstGeom prst="straightConnector1">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49F3EE09-3627-4215-964D-D71A823B0F23}"/>
              </a:ext>
            </a:extLst>
          </p:cNvPr>
          <p:cNvSpPr txBox="1"/>
          <p:nvPr/>
        </p:nvSpPr>
        <p:spPr>
          <a:xfrm>
            <a:off x="7635073" y="3375091"/>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cxnSp>
        <p:nvCxnSpPr>
          <p:cNvPr id="16" name="连接符: 曲线 15">
            <a:extLst>
              <a:ext uri="{FF2B5EF4-FFF2-40B4-BE49-F238E27FC236}">
                <a16:creationId xmlns:a16="http://schemas.microsoft.com/office/drawing/2014/main" id="{65564BD8-F23D-4300-977C-8C4C54343566}"/>
              </a:ext>
            </a:extLst>
          </p:cNvPr>
          <p:cNvCxnSpPr>
            <a:stCxn id="170" idx="2"/>
            <a:endCxn id="47" idx="2"/>
          </p:cNvCxnSpPr>
          <p:nvPr/>
        </p:nvCxnSpPr>
        <p:spPr>
          <a:xfrm rot="16200000" flipH="1">
            <a:off x="4751611" y="633078"/>
            <a:ext cx="851669" cy="5121763"/>
          </a:xfrm>
          <a:prstGeom prst="curvedConnector3">
            <a:avLst>
              <a:gd name="adj1" fmla="val 137184"/>
            </a:avLst>
          </a:prstGeom>
          <a:ln w="25400">
            <a:solidFill>
              <a:schemeClr val="accent1">
                <a:lumMod val="75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6" name="平行四边形 35">
            <a:extLst>
              <a:ext uri="{FF2B5EF4-FFF2-40B4-BE49-F238E27FC236}">
                <a16:creationId xmlns:a16="http://schemas.microsoft.com/office/drawing/2014/main" id="{F770DD58-9992-6750-A328-B8E225C91A57}"/>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07611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left)">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500"/>
                            </p:stCondLst>
                            <p:childTnLst>
                              <p:par>
                                <p:cTn id="20" presetID="1" presetClass="entr" presetSubtype="0" fill="hold" grpId="0" nodeType="afterEffect">
                                  <p:stCondLst>
                                    <p:cond delay="0"/>
                                  </p:stCondLst>
                                  <p:iterate type="lt">
                                    <p:tmAbs val="50"/>
                                  </p:iterate>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1000"/>
                                        <p:tgtEl>
                                          <p:spTgt spid="16"/>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fltVal val="0"/>
                                          </p:val>
                                        </p:tav>
                                        <p:tav tm="100000">
                                          <p:val>
                                            <p:strVal val="#ppt_w"/>
                                          </p:val>
                                        </p:tav>
                                      </p:tavLst>
                                    </p:anim>
                                    <p:anim calcmode="lin" valueType="num">
                                      <p:cBhvr>
                                        <p:cTn id="31" dur="500" fill="hold"/>
                                        <p:tgtEl>
                                          <p:spTgt spid="47"/>
                                        </p:tgtEl>
                                        <p:attrNameLst>
                                          <p:attrName>ppt_h</p:attrName>
                                        </p:attrNameLst>
                                      </p:cBhvr>
                                      <p:tavLst>
                                        <p:tav tm="0">
                                          <p:val>
                                            <p:fltVal val="0"/>
                                          </p:val>
                                        </p:tav>
                                        <p:tav tm="100000">
                                          <p:val>
                                            <p:strVal val="#ppt_h"/>
                                          </p:val>
                                        </p:tav>
                                      </p:tavLst>
                                    </p:anim>
                                    <p:animEffect transition="in" filter="fade">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cxnSp>
        <p:nvCxnSpPr>
          <p:cNvPr id="20" name="直接连接符 19">
            <a:extLst>
              <a:ext uri="{FF2B5EF4-FFF2-40B4-BE49-F238E27FC236}">
                <a16:creationId xmlns:a16="http://schemas.microsoft.com/office/drawing/2014/main" id="{1D08DEA6-8B8C-4A9C-808B-4D83CA7588E6}"/>
              </a:ext>
            </a:extLst>
          </p:cNvPr>
          <p:cNvCxnSpPr/>
          <p:nvPr/>
        </p:nvCxnSpPr>
        <p:spPr>
          <a:xfrm>
            <a:off x="918243" y="2744450"/>
            <a:ext cx="318724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2812BCB-597E-4460-B8C5-3A61B95297F0}"/>
              </a:ext>
            </a:extLst>
          </p:cNvPr>
          <p:cNvCxnSpPr/>
          <p:nvPr/>
        </p:nvCxnSpPr>
        <p:spPr>
          <a:xfrm>
            <a:off x="2323826" y="2744451"/>
            <a:ext cx="0" cy="103785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íşlïḍè">
            <a:extLst>
              <a:ext uri="{FF2B5EF4-FFF2-40B4-BE49-F238E27FC236}">
                <a16:creationId xmlns:a16="http://schemas.microsoft.com/office/drawing/2014/main" id="{0D95E7E5-F506-4649-9080-9456A3744336}"/>
              </a:ext>
            </a:extLst>
          </p:cNvPr>
          <p:cNvSpPr txBox="1"/>
          <p:nvPr/>
        </p:nvSpPr>
        <p:spPr>
          <a:xfrm>
            <a:off x="591076" y="937689"/>
            <a:ext cx="8324324" cy="65099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【2014</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某以太网拓扑及交换机当前转发表如下图所示，主机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00-e1-d5-00-23-c1</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00-e1-d5-00-23-c1</a:t>
            </a:r>
            <a:r>
              <a:rPr lang="zh-CN" altLang="en-US" sz="1350" b="1" dirty="0">
                <a:latin typeface="Arial Narrow" panose="020B0606020202030204" pitchFamily="34" charset="0"/>
              </a:rPr>
              <a:t>收到该帧后，向主机</a:t>
            </a:r>
            <a:r>
              <a:rPr lang="en-US" altLang="zh-CN" sz="1350" b="1" dirty="0">
                <a:latin typeface="Arial Narrow" panose="020B0606020202030204" pitchFamily="34" charset="0"/>
              </a:rPr>
              <a:t>00-e1-d5-00-23-a1</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个确认帧，交</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换机对这两个帧的转发端口分别是（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1795749" y="1664319"/>
            <a:ext cx="893180"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4" name="íşlïḍè">
            <a:extLst>
              <a:ext uri="{FF2B5EF4-FFF2-40B4-BE49-F238E27FC236}">
                <a16:creationId xmlns:a16="http://schemas.microsoft.com/office/drawing/2014/main" id="{A4085E74-358D-47C9-A08A-4CA847FD5A5A}"/>
              </a:ext>
            </a:extLst>
          </p:cNvPr>
          <p:cNvSpPr txBox="1"/>
          <p:nvPr/>
        </p:nvSpPr>
        <p:spPr>
          <a:xfrm>
            <a:off x="3325559" y="1664319"/>
            <a:ext cx="1148915"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35" name="íşlïḍè">
            <a:extLst>
              <a:ext uri="{FF2B5EF4-FFF2-40B4-BE49-F238E27FC236}">
                <a16:creationId xmlns:a16="http://schemas.microsoft.com/office/drawing/2014/main" id="{060B6289-C751-4650-BC65-2FB8CB2D0044}"/>
              </a:ext>
            </a:extLst>
          </p:cNvPr>
          <p:cNvSpPr txBox="1"/>
          <p:nvPr/>
        </p:nvSpPr>
        <p:spPr>
          <a:xfrm>
            <a:off x="5111104"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60" name="íşlïḍè">
            <a:extLst>
              <a:ext uri="{FF2B5EF4-FFF2-40B4-BE49-F238E27FC236}">
                <a16:creationId xmlns:a16="http://schemas.microsoft.com/office/drawing/2014/main" id="{9E89E12A-9087-4A36-9F9E-B1092750D62D}"/>
              </a:ext>
            </a:extLst>
          </p:cNvPr>
          <p:cNvSpPr txBox="1"/>
          <p:nvPr/>
        </p:nvSpPr>
        <p:spPr>
          <a:xfrm>
            <a:off x="7107489" y="1664319"/>
            <a:ext cx="1359756" cy="314677"/>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r>
              <a:rPr lang="zh-CN" altLang="en-US" sz="1350" b="1" dirty="0">
                <a:latin typeface="Arial Narrow" panose="020B0606020202030204" pitchFamily="34" charset="0"/>
              </a:rPr>
              <a:t>和</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pic>
        <p:nvPicPr>
          <p:cNvPr id="162" name="图形 161">
            <a:extLst>
              <a:ext uri="{FF2B5EF4-FFF2-40B4-BE49-F238E27FC236}">
                <a16:creationId xmlns:a16="http://schemas.microsoft.com/office/drawing/2014/main" id="{A2F9D49C-5E2E-4D9F-AAB6-33B471B7144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64215" y="2385086"/>
            <a:ext cx="539051" cy="521376"/>
          </a:xfrm>
          <a:prstGeom prst="rect">
            <a:avLst/>
          </a:prstGeom>
        </p:spPr>
      </p:pic>
      <p:pic>
        <p:nvPicPr>
          <p:cNvPr id="163" name="图片 162" descr="图标&#10;&#10;描述已自动生成">
            <a:extLst>
              <a:ext uri="{FF2B5EF4-FFF2-40B4-BE49-F238E27FC236}">
                <a16:creationId xmlns:a16="http://schemas.microsoft.com/office/drawing/2014/main" id="{098FC307-200B-4135-8757-0932E39F0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671" y="2473461"/>
            <a:ext cx="421392" cy="543127"/>
          </a:xfrm>
          <a:prstGeom prst="rect">
            <a:avLst/>
          </a:prstGeom>
        </p:spPr>
      </p:pic>
      <p:pic>
        <p:nvPicPr>
          <p:cNvPr id="164" name="图形 163">
            <a:extLst>
              <a:ext uri="{FF2B5EF4-FFF2-40B4-BE49-F238E27FC236}">
                <a16:creationId xmlns:a16="http://schemas.microsoft.com/office/drawing/2014/main" id="{D551D37C-66CB-463B-96B4-A000CA7D6E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71468" y="2385086"/>
            <a:ext cx="539051" cy="521376"/>
          </a:xfrm>
          <a:prstGeom prst="rect">
            <a:avLst/>
          </a:prstGeom>
        </p:spPr>
      </p:pic>
      <p:pic>
        <p:nvPicPr>
          <p:cNvPr id="166" name="图形 165">
            <a:extLst>
              <a:ext uri="{FF2B5EF4-FFF2-40B4-BE49-F238E27FC236}">
                <a16:creationId xmlns:a16="http://schemas.microsoft.com/office/drawing/2014/main" id="{A0839210-7556-47F3-9CC5-A2BB21ECEA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972813" y="3521619"/>
            <a:ext cx="539051" cy="521376"/>
          </a:xfrm>
          <a:prstGeom prst="rect">
            <a:avLst/>
          </a:prstGeom>
        </p:spPr>
      </p:pic>
      <p:sp>
        <p:nvSpPr>
          <p:cNvPr id="167" name="íşlïḍè">
            <a:extLst>
              <a:ext uri="{FF2B5EF4-FFF2-40B4-BE49-F238E27FC236}">
                <a16:creationId xmlns:a16="http://schemas.microsoft.com/office/drawing/2014/main" id="{D64F3C05-A1F9-481F-8A33-375E1733727B}"/>
              </a:ext>
            </a:extLst>
          </p:cNvPr>
          <p:cNvSpPr txBox="1"/>
          <p:nvPr/>
        </p:nvSpPr>
        <p:spPr>
          <a:xfrm>
            <a:off x="1954916" y="2227612"/>
            <a:ext cx="764901" cy="244703"/>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交换机</a:t>
            </a:r>
          </a:p>
        </p:txBody>
      </p:sp>
      <p:sp>
        <p:nvSpPr>
          <p:cNvPr id="168" name="íşlïḍè">
            <a:extLst>
              <a:ext uri="{FF2B5EF4-FFF2-40B4-BE49-F238E27FC236}">
                <a16:creationId xmlns:a16="http://schemas.microsoft.com/office/drawing/2014/main" id="{7B00BB0C-D68E-40DF-8ED6-C4F99E0089C1}"/>
              </a:ext>
            </a:extLst>
          </p:cNvPr>
          <p:cNvSpPr txBox="1"/>
          <p:nvPr/>
        </p:nvSpPr>
        <p:spPr>
          <a:xfrm>
            <a:off x="1945565" y="2523423"/>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169" name="íşlïḍè">
            <a:extLst>
              <a:ext uri="{FF2B5EF4-FFF2-40B4-BE49-F238E27FC236}">
                <a16:creationId xmlns:a16="http://schemas.microsoft.com/office/drawing/2014/main" id="{B5BFDF59-D022-45FA-887A-F62789F331A0}"/>
              </a:ext>
            </a:extLst>
          </p:cNvPr>
          <p:cNvSpPr txBox="1"/>
          <p:nvPr/>
        </p:nvSpPr>
        <p:spPr>
          <a:xfrm>
            <a:off x="2121996" y="2882787"/>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70" name="íşlïḍè">
            <a:extLst>
              <a:ext uri="{FF2B5EF4-FFF2-40B4-BE49-F238E27FC236}">
                <a16:creationId xmlns:a16="http://schemas.microsoft.com/office/drawing/2014/main" id="{E15BF6C4-1437-44B5-97CF-8A81562862CC}"/>
              </a:ext>
            </a:extLst>
          </p:cNvPr>
          <p:cNvSpPr txBox="1"/>
          <p:nvPr/>
        </p:nvSpPr>
        <p:spPr>
          <a:xfrm>
            <a:off x="2513311" y="2523422"/>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171" name="文本框 170">
            <a:extLst>
              <a:ext uri="{FF2B5EF4-FFF2-40B4-BE49-F238E27FC236}">
                <a16:creationId xmlns:a16="http://schemas.microsoft.com/office/drawing/2014/main" id="{5198A80A-F9E0-4C7D-AEED-79A95B2CD177}"/>
              </a:ext>
            </a:extLst>
          </p:cNvPr>
          <p:cNvSpPr txBox="1"/>
          <p:nvPr/>
        </p:nvSpPr>
        <p:spPr>
          <a:xfrm>
            <a:off x="138976"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172" name="文本框 171">
            <a:extLst>
              <a:ext uri="{FF2B5EF4-FFF2-40B4-BE49-F238E27FC236}">
                <a16:creationId xmlns:a16="http://schemas.microsoft.com/office/drawing/2014/main" id="{452AE955-1525-43A2-BFEF-FD490FEBCCE1}"/>
              </a:ext>
            </a:extLst>
          </p:cNvPr>
          <p:cNvSpPr txBox="1"/>
          <p:nvPr/>
        </p:nvSpPr>
        <p:spPr>
          <a:xfrm>
            <a:off x="3161728" y="290403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173" name="文本框 172">
            <a:extLst>
              <a:ext uri="{FF2B5EF4-FFF2-40B4-BE49-F238E27FC236}">
                <a16:creationId xmlns:a16="http://schemas.microsoft.com/office/drawing/2014/main" id="{C09FD4FE-21F0-4628-9773-AB55AA6F3509}"/>
              </a:ext>
            </a:extLst>
          </p:cNvPr>
          <p:cNvSpPr txBox="1"/>
          <p:nvPr/>
        </p:nvSpPr>
        <p:spPr>
          <a:xfrm>
            <a:off x="2357611" y="3696395"/>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00-e1-d5-00-23-b1</a:t>
            </a:r>
            <a:endParaRPr lang="zh-CN" altLang="en-US" sz="1350" dirty="0"/>
          </a:p>
        </p:txBody>
      </p:sp>
      <p:graphicFrame>
        <p:nvGraphicFramePr>
          <p:cNvPr id="24" name="表格 24">
            <a:extLst>
              <a:ext uri="{FF2B5EF4-FFF2-40B4-BE49-F238E27FC236}">
                <a16:creationId xmlns:a16="http://schemas.microsoft.com/office/drawing/2014/main" id="{CDC24889-FBDA-4406-A523-97BE775BF34F}"/>
              </a:ext>
            </a:extLst>
          </p:cNvPr>
          <p:cNvGraphicFramePr>
            <a:graphicFrameLocks noGrp="1"/>
          </p:cNvGraphicFramePr>
          <p:nvPr/>
        </p:nvGraphicFramePr>
        <p:xfrm>
          <a:off x="4933483" y="2523422"/>
          <a:ext cx="3358336" cy="1127760"/>
        </p:xfrm>
        <a:graphic>
          <a:graphicData uri="http://schemas.openxmlformats.org/drawingml/2006/table">
            <a:tbl>
              <a:tblPr firstRow="1" bandRow="1">
                <a:tableStyleId>{5C22544A-7EE6-4342-B048-85BDC9FD1C3A}</a:tableStyleId>
              </a:tblPr>
              <a:tblGrid>
                <a:gridCol w="2260016">
                  <a:extLst>
                    <a:ext uri="{9D8B030D-6E8A-4147-A177-3AD203B41FA5}">
                      <a16:colId xmlns:a16="http://schemas.microsoft.com/office/drawing/2014/main" val="2713634541"/>
                    </a:ext>
                  </a:extLst>
                </a:gridCol>
                <a:gridCol w="1098320">
                  <a:extLst>
                    <a:ext uri="{9D8B030D-6E8A-4147-A177-3AD203B41FA5}">
                      <a16:colId xmlns:a16="http://schemas.microsoft.com/office/drawing/2014/main" val="2892807485"/>
                    </a:ext>
                  </a:extLst>
                </a:gridCol>
              </a:tblGrid>
              <a:tr h="278130">
                <a:tc>
                  <a:txBody>
                    <a:bodyPr/>
                    <a:lstStyle/>
                    <a:p>
                      <a:pPr algn="ctr"/>
                      <a:r>
                        <a:rPr lang="zh-CN" altLang="en-US" sz="1400" b="1" dirty="0">
                          <a:solidFill>
                            <a:schemeClr val="tx1"/>
                          </a:solidFill>
                        </a:rPr>
                        <a:t>目的地址</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solidFill>
                            <a:schemeClr val="tx1"/>
                          </a:solidFill>
                        </a:rPr>
                        <a:t>端口</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3136129"/>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Narrow" panose="020B0606020202030204" pitchFamily="34" charset="0"/>
                        </a:rPr>
                        <a:t>00-e1-d5-00-23-b1</a:t>
                      </a:r>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1" dirty="0">
                          <a:solidFill>
                            <a:schemeClr val="tx1"/>
                          </a:solidFill>
                        </a:rPr>
                        <a:t>2</a:t>
                      </a: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624903"/>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672874"/>
                  </a:ext>
                </a:extLst>
              </a:tr>
              <a:tr h="278130">
                <a:tc>
                  <a:txBody>
                    <a:bodyPr/>
                    <a:lstStyle/>
                    <a:p>
                      <a:pPr algn="ctr"/>
                      <a:endParaRPr lang="zh-CN" altLang="en-US" sz="140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333398"/>
                  </a:ext>
                </a:extLst>
              </a:tr>
            </a:tbl>
          </a:graphicData>
        </a:graphic>
      </p:graphicFrame>
      <p:sp>
        <p:nvSpPr>
          <p:cNvPr id="174" name="íşlïḍè">
            <a:extLst>
              <a:ext uri="{FF2B5EF4-FFF2-40B4-BE49-F238E27FC236}">
                <a16:creationId xmlns:a16="http://schemas.microsoft.com/office/drawing/2014/main" id="{68C318E3-61EF-4CBD-A3D1-A845D378FEC4}"/>
              </a:ext>
            </a:extLst>
          </p:cNvPr>
          <p:cNvSpPr txBox="1"/>
          <p:nvPr/>
        </p:nvSpPr>
        <p:spPr>
          <a:xfrm>
            <a:off x="4518120" y="131182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175" name="íşlïḍè">
            <a:extLst>
              <a:ext uri="{FF2B5EF4-FFF2-40B4-BE49-F238E27FC236}">
                <a16:creationId xmlns:a16="http://schemas.microsoft.com/office/drawing/2014/main" id="{C1614AF6-A49D-4F33-BE8B-57CE28597426}"/>
              </a:ext>
            </a:extLst>
          </p:cNvPr>
          <p:cNvSpPr txBox="1"/>
          <p:nvPr/>
        </p:nvSpPr>
        <p:spPr>
          <a:xfrm>
            <a:off x="556675" y="4042995"/>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cxnSp>
        <p:nvCxnSpPr>
          <p:cNvPr id="6" name="连接符: 曲线 5">
            <a:extLst>
              <a:ext uri="{FF2B5EF4-FFF2-40B4-BE49-F238E27FC236}">
                <a16:creationId xmlns:a16="http://schemas.microsoft.com/office/drawing/2014/main" id="{CC6D807D-D5EB-41D3-864F-42DC453F096D}"/>
              </a:ext>
            </a:extLst>
          </p:cNvPr>
          <p:cNvCxnSpPr>
            <a:cxnSpLocks/>
            <a:stCxn id="164" idx="0"/>
            <a:endCxn id="162" idx="0"/>
          </p:cNvCxnSpPr>
          <p:nvPr/>
        </p:nvCxnSpPr>
        <p:spPr>
          <a:xfrm rot="16200000" flipV="1">
            <a:off x="2337367" y="781459"/>
            <a:ext cx="9525" cy="3207254"/>
          </a:xfrm>
          <a:prstGeom prst="curvedConnector3">
            <a:avLst>
              <a:gd name="adj1" fmla="val 3094961"/>
            </a:avLst>
          </a:prstGeom>
          <a:ln w="25400">
            <a:solidFill>
              <a:schemeClr val="accent3"/>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1508F2F-CFBF-440C-9D12-655D1347DC25}"/>
              </a:ext>
            </a:extLst>
          </p:cNvPr>
          <p:cNvSpPr txBox="1"/>
          <p:nvPr/>
        </p:nvSpPr>
        <p:spPr>
          <a:xfrm>
            <a:off x="5282476" y="3079681"/>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00-e1-d5-00-23-a1</a:t>
            </a:r>
            <a:endParaRPr lang="zh-CN" altLang="en-US" sz="1350" dirty="0"/>
          </a:p>
        </p:txBody>
      </p:sp>
      <p:sp>
        <p:nvSpPr>
          <p:cNvPr id="46" name="íşlïḍè">
            <a:extLst>
              <a:ext uri="{FF2B5EF4-FFF2-40B4-BE49-F238E27FC236}">
                <a16:creationId xmlns:a16="http://schemas.microsoft.com/office/drawing/2014/main" id="{B59EB9ED-B413-4FA5-A617-B67BDB9ED8D7}"/>
              </a:ext>
            </a:extLst>
          </p:cNvPr>
          <p:cNvSpPr txBox="1"/>
          <p:nvPr/>
        </p:nvSpPr>
        <p:spPr>
          <a:xfrm>
            <a:off x="1410525" y="4223409"/>
            <a:ext cx="2618584"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交换机转发数据帧的端口为</a:t>
            </a:r>
            <a:r>
              <a:rPr lang="en-US" altLang="zh-CN" sz="1350" b="1" dirty="0">
                <a:latin typeface="Arial Narrow" panose="020B0606020202030204" pitchFamily="34" charset="0"/>
              </a:rPr>
              <a:t>{2</a:t>
            </a:r>
            <a:r>
              <a:rPr lang="zh-CN" altLang="en-US" sz="1350" b="1" dirty="0">
                <a:latin typeface="Arial Narrow" panose="020B0606020202030204" pitchFamily="34" charset="0"/>
              </a:rPr>
              <a:t>，</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cxnSp>
        <p:nvCxnSpPr>
          <p:cNvPr id="42" name="直接箭头连接符 41">
            <a:extLst>
              <a:ext uri="{FF2B5EF4-FFF2-40B4-BE49-F238E27FC236}">
                <a16:creationId xmlns:a16="http://schemas.microsoft.com/office/drawing/2014/main" id="{392B230C-AF7A-468E-847F-8405EE56D041}"/>
              </a:ext>
            </a:extLst>
          </p:cNvPr>
          <p:cNvCxnSpPr>
            <a:cxnSpLocks/>
          </p:cNvCxnSpPr>
          <p:nvPr/>
        </p:nvCxnSpPr>
        <p:spPr>
          <a:xfrm flipH="1">
            <a:off x="2726180" y="2635771"/>
            <a:ext cx="87109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948D3E2-CA72-49B3-B219-4BA058BEA045}"/>
              </a:ext>
            </a:extLst>
          </p:cNvPr>
          <p:cNvSpPr txBox="1"/>
          <p:nvPr/>
        </p:nvSpPr>
        <p:spPr>
          <a:xfrm>
            <a:off x="5282476" y="3358942"/>
            <a:ext cx="1558532" cy="300082"/>
          </a:xfrm>
          <a:prstGeom prst="rect">
            <a:avLst/>
          </a:prstGeom>
          <a:noFill/>
        </p:spPr>
        <p:txBody>
          <a:bodyPr wrap="square">
            <a:spAutoFit/>
          </a:bodyPr>
          <a:lstStyle/>
          <a:p>
            <a:pPr algn="ctr"/>
            <a:r>
              <a:rPr lang="en-US" altLang="zh-CN" sz="1350" b="1" dirty="0">
                <a:latin typeface="Arial Narrow" panose="020B0606020202030204" pitchFamily="34" charset="0"/>
              </a:rPr>
              <a:t>00-e1-d5-00-23-c1</a:t>
            </a:r>
            <a:endParaRPr lang="zh-CN" altLang="en-US" sz="1350" dirty="0"/>
          </a:p>
        </p:txBody>
      </p:sp>
      <p:sp>
        <p:nvSpPr>
          <p:cNvPr id="47" name="íşlïḍè">
            <a:extLst>
              <a:ext uri="{FF2B5EF4-FFF2-40B4-BE49-F238E27FC236}">
                <a16:creationId xmlns:a16="http://schemas.microsoft.com/office/drawing/2014/main" id="{49F3EE09-3627-4215-964D-D71A823B0F23}"/>
              </a:ext>
            </a:extLst>
          </p:cNvPr>
          <p:cNvSpPr txBox="1"/>
          <p:nvPr/>
        </p:nvSpPr>
        <p:spPr>
          <a:xfrm>
            <a:off x="7635073" y="3375091"/>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grpSp>
        <p:nvGrpSpPr>
          <p:cNvPr id="13" name="组合 12">
            <a:extLst>
              <a:ext uri="{FF2B5EF4-FFF2-40B4-BE49-F238E27FC236}">
                <a16:creationId xmlns:a16="http://schemas.microsoft.com/office/drawing/2014/main" id="{5CFDA522-0523-4AF9-933F-4955B7948A2A}"/>
              </a:ext>
            </a:extLst>
          </p:cNvPr>
          <p:cNvGrpSpPr/>
          <p:nvPr/>
        </p:nvGrpSpPr>
        <p:grpSpPr>
          <a:xfrm>
            <a:off x="1410525" y="2829644"/>
            <a:ext cx="5524630" cy="882209"/>
            <a:chOff x="1880700" y="3772858"/>
            <a:chExt cx="7366173" cy="1176279"/>
          </a:xfrm>
        </p:grpSpPr>
        <p:sp>
          <p:nvSpPr>
            <p:cNvPr id="37" name="矩形 36">
              <a:extLst>
                <a:ext uri="{FF2B5EF4-FFF2-40B4-BE49-F238E27FC236}">
                  <a16:creationId xmlns:a16="http://schemas.microsoft.com/office/drawing/2014/main" id="{65AC29B2-F355-4910-8706-EDC6D91FEB7E}"/>
                </a:ext>
              </a:extLst>
            </p:cNvPr>
            <p:cNvSpPr/>
            <p:nvPr/>
          </p:nvSpPr>
          <p:spPr>
            <a:xfrm>
              <a:off x="6457624" y="3772858"/>
              <a:ext cx="2789249" cy="1042174"/>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iconfont-11673-5560710">
              <a:extLst>
                <a:ext uri="{FF2B5EF4-FFF2-40B4-BE49-F238E27FC236}">
                  <a16:creationId xmlns:a16="http://schemas.microsoft.com/office/drawing/2014/main" id="{7B6EFF5B-7EB2-4C95-A929-08DB4BF7957D}"/>
                </a:ext>
              </a:extLst>
            </p:cNvPr>
            <p:cNvSpPr/>
            <p:nvPr/>
          </p:nvSpPr>
          <p:spPr>
            <a:xfrm>
              <a:off x="6086693" y="4621719"/>
              <a:ext cx="304843" cy="327418"/>
            </a:xfrm>
            <a:custGeom>
              <a:avLst/>
              <a:gdLst>
                <a:gd name="connsiteX0" fmla="*/ 409852 w 609586"/>
                <a:gd name="connsiteY0" fmla="*/ 390766 h 609586"/>
                <a:gd name="connsiteX1" fmla="*/ 396374 w 609586"/>
                <a:gd name="connsiteY1" fmla="*/ 396374 h 609586"/>
                <a:gd name="connsiteX2" fmla="*/ 396374 w 609586"/>
                <a:gd name="connsiteY2" fmla="*/ 423329 h 609586"/>
                <a:gd name="connsiteX3" fmla="*/ 558009 w 609586"/>
                <a:gd name="connsiteY3" fmla="*/ 584964 h 609586"/>
                <a:gd name="connsiteX4" fmla="*/ 584964 w 609586"/>
                <a:gd name="connsiteY4" fmla="*/ 584964 h 609586"/>
                <a:gd name="connsiteX5" fmla="*/ 590536 w 609586"/>
                <a:gd name="connsiteY5" fmla="*/ 571487 h 609586"/>
                <a:gd name="connsiteX6" fmla="*/ 584964 w 609586"/>
                <a:gd name="connsiteY6" fmla="*/ 558009 h 609586"/>
                <a:gd name="connsiteX7" fmla="*/ 423329 w 609586"/>
                <a:gd name="connsiteY7" fmla="*/ 396374 h 609586"/>
                <a:gd name="connsiteX8" fmla="*/ 409852 w 609586"/>
                <a:gd name="connsiteY8" fmla="*/ 390766 h 609586"/>
                <a:gd name="connsiteX9" fmla="*/ 199987 w 609586"/>
                <a:gd name="connsiteY9" fmla="*/ 76185 h 609586"/>
                <a:gd name="connsiteX10" fmla="*/ 76185 w 609586"/>
                <a:gd name="connsiteY10" fmla="*/ 199988 h 609586"/>
                <a:gd name="connsiteX11" fmla="*/ 199987 w 609586"/>
                <a:gd name="connsiteY11" fmla="*/ 323790 h 609586"/>
                <a:gd name="connsiteX12" fmla="*/ 323790 w 609586"/>
                <a:gd name="connsiteY12" fmla="*/ 199988 h 609586"/>
                <a:gd name="connsiteX13" fmla="*/ 199987 w 609586"/>
                <a:gd name="connsiteY13" fmla="*/ 76185 h 609586"/>
                <a:gd name="connsiteX14" fmla="*/ 199987 w 609586"/>
                <a:gd name="connsiteY14" fmla="*/ 57139 h 609586"/>
                <a:gd name="connsiteX15" fmla="*/ 342836 w 609586"/>
                <a:gd name="connsiteY15" fmla="*/ 199988 h 609586"/>
                <a:gd name="connsiteX16" fmla="*/ 199987 w 609586"/>
                <a:gd name="connsiteY16" fmla="*/ 342836 h 609586"/>
                <a:gd name="connsiteX17" fmla="*/ 57139 w 609586"/>
                <a:gd name="connsiteY17" fmla="*/ 199988 h 609586"/>
                <a:gd name="connsiteX18" fmla="*/ 199987 w 609586"/>
                <a:gd name="connsiteY18" fmla="*/ 57139 h 609586"/>
                <a:gd name="connsiteX19" fmla="*/ 200020 w 609586"/>
                <a:gd name="connsiteY19" fmla="*/ 19050 h 609586"/>
                <a:gd name="connsiteX20" fmla="*/ 19050 w 609586"/>
                <a:gd name="connsiteY20" fmla="*/ 200020 h 609586"/>
                <a:gd name="connsiteX21" fmla="*/ 200020 w 609586"/>
                <a:gd name="connsiteY21" fmla="*/ 380991 h 609586"/>
                <a:gd name="connsiteX22" fmla="*/ 380991 w 609586"/>
                <a:gd name="connsiteY22" fmla="*/ 200020 h 609586"/>
                <a:gd name="connsiteX23" fmla="*/ 200020 w 609586"/>
                <a:gd name="connsiteY23" fmla="*/ 19050 h 609586"/>
                <a:gd name="connsiteX24" fmla="*/ 200020 w 609586"/>
                <a:gd name="connsiteY24" fmla="*/ 0 h 609586"/>
                <a:gd name="connsiteX25" fmla="*/ 400041 w 609586"/>
                <a:gd name="connsiteY25" fmla="*/ 200020 h 609586"/>
                <a:gd name="connsiteX26" fmla="*/ 347464 w 609586"/>
                <a:gd name="connsiteY26" fmla="*/ 334701 h 609586"/>
                <a:gd name="connsiteX27" fmla="*/ 349655 w 609586"/>
                <a:gd name="connsiteY27" fmla="*/ 336177 h 609586"/>
                <a:gd name="connsiteX28" fmla="*/ 390707 w 609586"/>
                <a:gd name="connsiteY28" fmla="*/ 377229 h 609586"/>
                <a:gd name="connsiteX29" fmla="*/ 436806 w 609586"/>
                <a:gd name="connsiteY29" fmla="*/ 382896 h 609586"/>
                <a:gd name="connsiteX30" fmla="*/ 598442 w 609586"/>
                <a:gd name="connsiteY30" fmla="*/ 544532 h 609586"/>
                <a:gd name="connsiteX31" fmla="*/ 609586 w 609586"/>
                <a:gd name="connsiteY31" fmla="*/ 571487 h 609586"/>
                <a:gd name="connsiteX32" fmla="*/ 598442 w 609586"/>
                <a:gd name="connsiteY32" fmla="*/ 598442 h 609586"/>
                <a:gd name="connsiteX33" fmla="*/ 571487 w 609586"/>
                <a:gd name="connsiteY33" fmla="*/ 609586 h 609586"/>
                <a:gd name="connsiteX34" fmla="*/ 544579 w 609586"/>
                <a:gd name="connsiteY34" fmla="*/ 598442 h 609586"/>
                <a:gd name="connsiteX35" fmla="*/ 382944 w 609586"/>
                <a:gd name="connsiteY35" fmla="*/ 436806 h 609586"/>
                <a:gd name="connsiteX36" fmla="*/ 377134 w 609586"/>
                <a:gd name="connsiteY36" fmla="*/ 390611 h 609586"/>
                <a:gd name="connsiteX37" fmla="*/ 336177 w 609586"/>
                <a:gd name="connsiteY37" fmla="*/ 349655 h 609586"/>
                <a:gd name="connsiteX38" fmla="*/ 334701 w 609586"/>
                <a:gd name="connsiteY38" fmla="*/ 347464 h 609586"/>
                <a:gd name="connsiteX39" fmla="*/ 200020 w 609586"/>
                <a:gd name="connsiteY39" fmla="*/ 400041 h 609586"/>
                <a:gd name="connsiteX40" fmla="*/ 0 w 609586"/>
                <a:gd name="connsiteY40" fmla="*/ 200020 h 609586"/>
                <a:gd name="connsiteX41" fmla="*/ 200020 w 609586"/>
                <a:gd name="connsiteY41"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586" h="609586">
                  <a:moveTo>
                    <a:pt x="409852" y="390766"/>
                  </a:moveTo>
                  <a:cubicBezTo>
                    <a:pt x="404970" y="390766"/>
                    <a:pt x="400089" y="392635"/>
                    <a:pt x="396374" y="396374"/>
                  </a:cubicBezTo>
                  <a:cubicBezTo>
                    <a:pt x="388897" y="403803"/>
                    <a:pt x="388897" y="415900"/>
                    <a:pt x="396374" y="423329"/>
                  </a:cubicBezTo>
                  <a:lnTo>
                    <a:pt x="558009" y="584964"/>
                  </a:lnTo>
                  <a:cubicBezTo>
                    <a:pt x="565581" y="592156"/>
                    <a:pt x="577392" y="592156"/>
                    <a:pt x="584964" y="584964"/>
                  </a:cubicBezTo>
                  <a:cubicBezTo>
                    <a:pt x="588536" y="581345"/>
                    <a:pt x="590536" y="576583"/>
                    <a:pt x="590536" y="571487"/>
                  </a:cubicBezTo>
                  <a:cubicBezTo>
                    <a:pt x="590536" y="566391"/>
                    <a:pt x="588536" y="561629"/>
                    <a:pt x="584964" y="558009"/>
                  </a:cubicBezTo>
                  <a:lnTo>
                    <a:pt x="423329" y="396374"/>
                  </a:lnTo>
                  <a:cubicBezTo>
                    <a:pt x="419614" y="392635"/>
                    <a:pt x="414733" y="390766"/>
                    <a:pt x="409852" y="390766"/>
                  </a:cubicBezTo>
                  <a:close/>
                  <a:moveTo>
                    <a:pt x="199987" y="76185"/>
                  </a:moveTo>
                  <a:cubicBezTo>
                    <a:pt x="131706" y="76185"/>
                    <a:pt x="76185" y="131706"/>
                    <a:pt x="76185" y="199988"/>
                  </a:cubicBezTo>
                  <a:cubicBezTo>
                    <a:pt x="76185" y="268269"/>
                    <a:pt x="131706" y="323790"/>
                    <a:pt x="199987" y="323790"/>
                  </a:cubicBezTo>
                  <a:cubicBezTo>
                    <a:pt x="268269" y="323790"/>
                    <a:pt x="323790" y="268269"/>
                    <a:pt x="323790" y="199988"/>
                  </a:cubicBezTo>
                  <a:cubicBezTo>
                    <a:pt x="323790" y="131706"/>
                    <a:pt x="268269" y="76185"/>
                    <a:pt x="199987" y="76185"/>
                  </a:cubicBezTo>
                  <a:close/>
                  <a:moveTo>
                    <a:pt x="199987" y="57139"/>
                  </a:moveTo>
                  <a:cubicBezTo>
                    <a:pt x="278745" y="57139"/>
                    <a:pt x="342836" y="121230"/>
                    <a:pt x="342836" y="199988"/>
                  </a:cubicBezTo>
                  <a:cubicBezTo>
                    <a:pt x="342836" y="278745"/>
                    <a:pt x="278745" y="342836"/>
                    <a:pt x="199987" y="342836"/>
                  </a:cubicBezTo>
                  <a:cubicBezTo>
                    <a:pt x="121230" y="342836"/>
                    <a:pt x="57139" y="278745"/>
                    <a:pt x="57139" y="199988"/>
                  </a:cubicBezTo>
                  <a:cubicBezTo>
                    <a:pt x="57139" y="121230"/>
                    <a:pt x="121230" y="57139"/>
                    <a:pt x="199987" y="57139"/>
                  </a:cubicBezTo>
                  <a:close/>
                  <a:moveTo>
                    <a:pt x="200020" y="19050"/>
                  </a:moveTo>
                  <a:cubicBezTo>
                    <a:pt x="100248" y="19050"/>
                    <a:pt x="19050" y="100248"/>
                    <a:pt x="19050" y="200020"/>
                  </a:cubicBezTo>
                  <a:cubicBezTo>
                    <a:pt x="19050" y="299793"/>
                    <a:pt x="100248" y="380991"/>
                    <a:pt x="200020" y="380991"/>
                  </a:cubicBezTo>
                  <a:cubicBezTo>
                    <a:pt x="299793" y="380991"/>
                    <a:pt x="380991" y="299793"/>
                    <a:pt x="380991" y="200020"/>
                  </a:cubicBezTo>
                  <a:cubicBezTo>
                    <a:pt x="380991" y="100248"/>
                    <a:pt x="299793" y="19050"/>
                    <a:pt x="200020" y="19050"/>
                  </a:cubicBezTo>
                  <a:close/>
                  <a:moveTo>
                    <a:pt x="200020" y="0"/>
                  </a:moveTo>
                  <a:cubicBezTo>
                    <a:pt x="310317" y="0"/>
                    <a:pt x="400041" y="89723"/>
                    <a:pt x="400041" y="200020"/>
                  </a:cubicBezTo>
                  <a:cubicBezTo>
                    <a:pt x="400041" y="249930"/>
                    <a:pt x="381277" y="297983"/>
                    <a:pt x="347464" y="334701"/>
                  </a:cubicBezTo>
                  <a:cubicBezTo>
                    <a:pt x="348226" y="335129"/>
                    <a:pt x="348988" y="335510"/>
                    <a:pt x="349655" y="336177"/>
                  </a:cubicBezTo>
                  <a:lnTo>
                    <a:pt x="390707" y="377229"/>
                  </a:lnTo>
                  <a:cubicBezTo>
                    <a:pt x="405184" y="369038"/>
                    <a:pt x="424710" y="370847"/>
                    <a:pt x="436806" y="382896"/>
                  </a:cubicBezTo>
                  <a:lnTo>
                    <a:pt x="598442" y="544532"/>
                  </a:lnTo>
                  <a:cubicBezTo>
                    <a:pt x="605633" y="551771"/>
                    <a:pt x="609586" y="561295"/>
                    <a:pt x="609586" y="571487"/>
                  </a:cubicBezTo>
                  <a:cubicBezTo>
                    <a:pt x="609586" y="581678"/>
                    <a:pt x="605633" y="591203"/>
                    <a:pt x="598442" y="598442"/>
                  </a:cubicBezTo>
                  <a:cubicBezTo>
                    <a:pt x="591203" y="605633"/>
                    <a:pt x="581678" y="609586"/>
                    <a:pt x="571487" y="609586"/>
                  </a:cubicBezTo>
                  <a:cubicBezTo>
                    <a:pt x="561295" y="609586"/>
                    <a:pt x="551771" y="605633"/>
                    <a:pt x="544579" y="598442"/>
                  </a:cubicBezTo>
                  <a:lnTo>
                    <a:pt x="382944" y="436806"/>
                  </a:lnTo>
                  <a:cubicBezTo>
                    <a:pt x="370562" y="424615"/>
                    <a:pt x="368180" y="405518"/>
                    <a:pt x="377134" y="390611"/>
                  </a:cubicBezTo>
                  <a:lnTo>
                    <a:pt x="336177" y="349655"/>
                  </a:lnTo>
                  <a:cubicBezTo>
                    <a:pt x="335510" y="348988"/>
                    <a:pt x="335129" y="348226"/>
                    <a:pt x="334701" y="347464"/>
                  </a:cubicBezTo>
                  <a:cubicBezTo>
                    <a:pt x="299126" y="379991"/>
                    <a:pt x="251930" y="400041"/>
                    <a:pt x="200020" y="400041"/>
                  </a:cubicBezTo>
                  <a:cubicBezTo>
                    <a:pt x="89723" y="400041"/>
                    <a:pt x="0" y="310317"/>
                    <a:pt x="0" y="200020"/>
                  </a:cubicBezTo>
                  <a:cubicBezTo>
                    <a:pt x="0" y="89723"/>
                    <a:pt x="89723" y="0"/>
                    <a:pt x="200020" y="0"/>
                  </a:cubicBezTo>
                  <a:close/>
                </a:path>
              </a:pathLst>
            </a:cu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直接箭头连接符 10">
              <a:extLst>
                <a:ext uri="{FF2B5EF4-FFF2-40B4-BE49-F238E27FC236}">
                  <a16:creationId xmlns:a16="http://schemas.microsoft.com/office/drawing/2014/main" id="{980B6C7C-018E-4B87-B6CF-C0F96BAB79D6}"/>
                </a:ext>
              </a:extLst>
            </p:cNvPr>
            <p:cNvCxnSpPr>
              <a:cxnSpLocks/>
            </p:cNvCxnSpPr>
            <p:nvPr/>
          </p:nvCxnSpPr>
          <p:spPr>
            <a:xfrm>
              <a:off x="1880700" y="4234889"/>
              <a:ext cx="4456950" cy="240685"/>
            </a:xfrm>
            <a:prstGeom prst="straightConnector1">
              <a:avLst/>
            </a:prstGeom>
            <a:ln w="254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8" name="iconfont-11899-5651560">
            <a:extLst>
              <a:ext uri="{FF2B5EF4-FFF2-40B4-BE49-F238E27FC236}">
                <a16:creationId xmlns:a16="http://schemas.microsoft.com/office/drawing/2014/main" id="{4B81E444-0C6B-40F4-B8AC-2CF53AF04AF3}"/>
              </a:ext>
            </a:extLst>
          </p:cNvPr>
          <p:cNvSpPr/>
          <p:nvPr/>
        </p:nvSpPr>
        <p:spPr>
          <a:xfrm>
            <a:off x="6681246" y="3124947"/>
            <a:ext cx="209328" cy="209328"/>
          </a:xfrm>
          <a:custGeom>
            <a:avLst/>
            <a:gdLst>
              <a:gd name="T0" fmla="*/ 4510 w 10378"/>
              <a:gd name="T1" fmla="*/ 5695 h 10377"/>
              <a:gd name="T2" fmla="*/ 3593 w 10378"/>
              <a:gd name="T3" fmla="*/ 4778 h 10377"/>
              <a:gd name="T4" fmla="*/ 2676 w 10378"/>
              <a:gd name="T5" fmla="*/ 4778 h 10377"/>
              <a:gd name="T6" fmla="*/ 2676 w 10378"/>
              <a:gd name="T7" fmla="*/ 5695 h 10377"/>
              <a:gd name="T8" fmla="*/ 3594 w 10378"/>
              <a:gd name="T9" fmla="*/ 6613 h 10377"/>
              <a:gd name="T10" fmla="*/ 4053 w 10378"/>
              <a:gd name="T11" fmla="*/ 7072 h 10377"/>
              <a:gd name="T12" fmla="*/ 4970 w 10378"/>
              <a:gd name="T13" fmla="*/ 7072 h 10377"/>
              <a:gd name="T14" fmla="*/ 7722 w 10378"/>
              <a:gd name="T15" fmla="*/ 4320 h 10377"/>
              <a:gd name="T16" fmla="*/ 7722 w 10378"/>
              <a:gd name="T17" fmla="*/ 3403 h 10377"/>
              <a:gd name="T18" fmla="*/ 6804 w 10378"/>
              <a:gd name="T19" fmla="*/ 3403 h 10377"/>
              <a:gd name="T20" fmla="*/ 4510 w 10378"/>
              <a:gd name="T21" fmla="*/ 5695 h 10377"/>
              <a:gd name="T22" fmla="*/ 5189 w 10378"/>
              <a:gd name="T23" fmla="*/ 10377 h 10377"/>
              <a:gd name="T24" fmla="*/ 0 w 10378"/>
              <a:gd name="T25" fmla="*/ 5188 h 10377"/>
              <a:gd name="T26" fmla="*/ 5189 w 10378"/>
              <a:gd name="T27" fmla="*/ 0 h 10377"/>
              <a:gd name="T28" fmla="*/ 10378 w 10378"/>
              <a:gd name="T29" fmla="*/ 5188 h 10377"/>
              <a:gd name="T30" fmla="*/ 5189 w 10378"/>
              <a:gd name="T31"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78" h="10377">
                <a:moveTo>
                  <a:pt x="4510" y="5695"/>
                </a:moveTo>
                <a:lnTo>
                  <a:pt x="3593" y="4778"/>
                </a:lnTo>
                <a:cubicBezTo>
                  <a:pt x="3339" y="4526"/>
                  <a:pt x="2929" y="4526"/>
                  <a:pt x="2676" y="4778"/>
                </a:cubicBezTo>
                <a:cubicBezTo>
                  <a:pt x="2423" y="5032"/>
                  <a:pt x="2423" y="5442"/>
                  <a:pt x="2676" y="5695"/>
                </a:cubicBezTo>
                <a:lnTo>
                  <a:pt x="3594" y="6613"/>
                </a:lnTo>
                <a:lnTo>
                  <a:pt x="4053" y="7072"/>
                </a:lnTo>
                <a:cubicBezTo>
                  <a:pt x="4307" y="7326"/>
                  <a:pt x="4717" y="7326"/>
                  <a:pt x="4970" y="7072"/>
                </a:cubicBezTo>
                <a:lnTo>
                  <a:pt x="7722" y="4320"/>
                </a:lnTo>
                <a:cubicBezTo>
                  <a:pt x="7975" y="4067"/>
                  <a:pt x="7975" y="3657"/>
                  <a:pt x="7722" y="3403"/>
                </a:cubicBezTo>
                <a:cubicBezTo>
                  <a:pt x="7468" y="3149"/>
                  <a:pt x="7058" y="3149"/>
                  <a:pt x="6804" y="3403"/>
                </a:cubicBezTo>
                <a:lnTo>
                  <a:pt x="4510" y="5695"/>
                </a:lnTo>
                <a:close/>
                <a:moveTo>
                  <a:pt x="5189" y="10377"/>
                </a:moveTo>
                <a:cubicBezTo>
                  <a:pt x="2324" y="10377"/>
                  <a:pt x="0" y="8054"/>
                  <a:pt x="0" y="5188"/>
                </a:cubicBezTo>
                <a:cubicBezTo>
                  <a:pt x="0" y="2322"/>
                  <a:pt x="2324" y="0"/>
                  <a:pt x="5189" y="0"/>
                </a:cubicBezTo>
                <a:cubicBezTo>
                  <a:pt x="8054" y="0"/>
                  <a:pt x="10378" y="2323"/>
                  <a:pt x="10378" y="5188"/>
                </a:cubicBezTo>
                <a:cubicBezTo>
                  <a:pt x="10378" y="8053"/>
                  <a:pt x="8054" y="10377"/>
                  <a:pt x="5189" y="10377"/>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矩形 14">
            <a:extLst>
              <a:ext uri="{FF2B5EF4-FFF2-40B4-BE49-F238E27FC236}">
                <a16:creationId xmlns:a16="http://schemas.microsoft.com/office/drawing/2014/main" id="{920B1576-1FED-4F41-8C32-6B821E559D74}"/>
              </a:ext>
            </a:extLst>
          </p:cNvPr>
          <p:cNvSpPr/>
          <p:nvPr/>
        </p:nvSpPr>
        <p:spPr>
          <a:xfrm>
            <a:off x="7520363" y="3108323"/>
            <a:ext cx="435926" cy="23241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íşlïḍè">
            <a:extLst>
              <a:ext uri="{FF2B5EF4-FFF2-40B4-BE49-F238E27FC236}">
                <a16:creationId xmlns:a16="http://schemas.microsoft.com/office/drawing/2014/main" id="{B22437D3-EC39-4E31-8B3D-4AFEFFCC3A49}"/>
              </a:ext>
            </a:extLst>
          </p:cNvPr>
          <p:cNvSpPr txBox="1"/>
          <p:nvPr/>
        </p:nvSpPr>
        <p:spPr>
          <a:xfrm>
            <a:off x="7635073" y="3095830"/>
            <a:ext cx="206507" cy="244703"/>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70F275E9-1964-432F-B588-6CC5B947F2AA}"/>
              </a:ext>
            </a:extLst>
          </p:cNvPr>
          <p:cNvSpPr txBox="1"/>
          <p:nvPr/>
        </p:nvSpPr>
        <p:spPr>
          <a:xfrm>
            <a:off x="1657910" y="2717714"/>
            <a:ext cx="539051" cy="483776"/>
          </a:xfrm>
          <a:prstGeom prst="rect">
            <a:avLst/>
          </a:prstGeom>
          <a:noFill/>
        </p:spPr>
        <p:txBody>
          <a:bodyPr wrap="square" lIns="68580" tIns="34290" rIns="68580" bIns="34290" anchor="ctr">
            <a:noAutofit/>
          </a:bodyPr>
          <a:lstStyle/>
          <a:p>
            <a:pPr algn="ctr"/>
            <a:r>
              <a:rPr lang="zh-CN" altLang="en-US" sz="1350" b="1" dirty="0">
                <a:solidFill>
                  <a:schemeClr val="accent3"/>
                </a:solidFill>
                <a:latin typeface="Arial Narrow" panose="020B0606020202030204" pitchFamily="34" charset="0"/>
              </a:rPr>
              <a:t>明确</a:t>
            </a:r>
            <a:endParaRPr lang="en-US" altLang="zh-CN" sz="1350" b="1" dirty="0">
              <a:solidFill>
                <a:schemeClr val="accent3"/>
              </a:solidFill>
              <a:latin typeface="Arial Narrow" panose="020B0606020202030204" pitchFamily="34" charset="0"/>
            </a:endParaRPr>
          </a:p>
          <a:p>
            <a:pPr algn="ctr"/>
            <a:r>
              <a:rPr lang="zh-CN" altLang="en-US" sz="1350" b="1" dirty="0">
                <a:solidFill>
                  <a:schemeClr val="accent3"/>
                </a:solidFill>
                <a:latin typeface="Arial Narrow" panose="020B0606020202030204" pitchFamily="34" charset="0"/>
              </a:rPr>
              <a:t>转发</a:t>
            </a:r>
          </a:p>
        </p:txBody>
      </p:sp>
      <p:cxnSp>
        <p:nvCxnSpPr>
          <p:cNvPr id="51" name="直接箭头连接符 50">
            <a:extLst>
              <a:ext uri="{FF2B5EF4-FFF2-40B4-BE49-F238E27FC236}">
                <a16:creationId xmlns:a16="http://schemas.microsoft.com/office/drawing/2014/main" id="{3769CACA-9891-42F0-A3AE-57D382612541}"/>
              </a:ext>
            </a:extLst>
          </p:cNvPr>
          <p:cNvCxnSpPr>
            <a:cxnSpLocks/>
          </p:cNvCxnSpPr>
          <p:nvPr/>
        </p:nvCxnSpPr>
        <p:spPr>
          <a:xfrm flipH="1">
            <a:off x="1056342" y="2635771"/>
            <a:ext cx="87109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2" name="íşlïḍè">
            <a:extLst>
              <a:ext uri="{FF2B5EF4-FFF2-40B4-BE49-F238E27FC236}">
                <a16:creationId xmlns:a16="http://schemas.microsoft.com/office/drawing/2014/main" id="{6FC56E2F-A706-4F21-A1CD-51BFF9E22DE9}"/>
              </a:ext>
            </a:extLst>
          </p:cNvPr>
          <p:cNvSpPr txBox="1"/>
          <p:nvPr/>
        </p:nvSpPr>
        <p:spPr>
          <a:xfrm>
            <a:off x="1410525" y="4473424"/>
            <a:ext cx="2618584"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交换机转发确认帧的端口为</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43" name="平行四边形 42">
            <a:extLst>
              <a:ext uri="{FF2B5EF4-FFF2-40B4-BE49-F238E27FC236}">
                <a16:creationId xmlns:a16="http://schemas.microsoft.com/office/drawing/2014/main" id="{1B77D4BA-7798-ACCD-A56C-3E1DC0DF5C81}"/>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41729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par>
                                <p:cTn id="29" presetID="12" presetClass="entr" presetSubtype="2"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p:tgtEl>
                                          <p:spTgt spid="51"/>
                                        </p:tgtEl>
                                        <p:attrNameLst>
                                          <p:attrName>ppt_x</p:attrName>
                                        </p:attrNameLst>
                                      </p:cBhvr>
                                      <p:tavLst>
                                        <p:tav tm="0">
                                          <p:val>
                                            <p:strVal val="#ppt_x+#ppt_w*1.125000"/>
                                          </p:val>
                                        </p:tav>
                                        <p:tav tm="100000">
                                          <p:val>
                                            <p:strVal val="#ppt_x"/>
                                          </p:val>
                                        </p:tav>
                                      </p:tavLst>
                                    </p:anim>
                                    <p:animEffect transition="in" filter="wipe(left)">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100"/>
                                  </p:iterate>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5" grpId="0" animBg="1"/>
      <p:bldP spid="50" grpId="0"/>
      <p:bldP spid="52"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grpSp>
        <p:nvGrpSpPr>
          <p:cNvPr id="5" name="组合 4">
            <a:extLst>
              <a:ext uri="{FF2B5EF4-FFF2-40B4-BE49-F238E27FC236}">
                <a16:creationId xmlns:a16="http://schemas.microsoft.com/office/drawing/2014/main" id="{B935FB1F-AD9C-4F95-B631-3327FF2FC843}"/>
              </a:ext>
            </a:extLst>
          </p:cNvPr>
          <p:cNvGrpSpPr/>
          <p:nvPr/>
        </p:nvGrpSpPr>
        <p:grpSpPr>
          <a:xfrm>
            <a:off x="591076" y="937689"/>
            <a:ext cx="8324324" cy="703048"/>
            <a:chOff x="788101" y="1250252"/>
            <a:chExt cx="11099099" cy="937397"/>
          </a:xfrm>
        </p:grpSpPr>
        <p:sp>
          <p:nvSpPr>
            <p:cNvPr id="102" name="íşlïḍè">
              <a:extLst>
                <a:ext uri="{FF2B5EF4-FFF2-40B4-BE49-F238E27FC236}">
                  <a16:creationId xmlns:a16="http://schemas.microsoft.com/office/drawing/2014/main" id="{0D95E7E5-F506-4649-9080-9456A3744336}"/>
                </a:ext>
              </a:extLst>
            </p:cNvPr>
            <p:cNvSpPr txBox="1"/>
            <p:nvPr/>
          </p:nvSpPr>
          <p:spPr>
            <a:xfrm>
              <a:off x="788101" y="1250252"/>
              <a:ext cx="11099099" cy="49885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【2009</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36】</a:t>
              </a:r>
              <a:r>
                <a:rPr lang="zh-CN" altLang="en-US" sz="1350" b="1" dirty="0">
                  <a:latin typeface="Arial Narrow" panose="020B0606020202030204" pitchFamily="34" charset="0"/>
                </a:rPr>
                <a:t>以太网交换机进行转发决策时使用的</a:t>
              </a:r>
              <a:r>
                <a:rPr lang="en-US" altLang="zh-CN" sz="1350" b="1" dirty="0">
                  <a:latin typeface="Arial Narrow" panose="020B0606020202030204" pitchFamily="34" charset="0"/>
                </a:rPr>
                <a:t>PDU</a:t>
              </a:r>
              <a:r>
                <a:rPr lang="zh-CN" altLang="en-US" sz="1350" b="1" dirty="0">
                  <a:latin typeface="Arial Narrow" panose="020B0606020202030204" pitchFamily="34" charset="0"/>
                </a:rPr>
                <a:t>地址是（      ）。</a:t>
              </a:r>
            </a:p>
          </p:txBody>
        </p:sp>
        <p:sp>
          <p:nvSpPr>
            <p:cNvPr id="133" name="íşlïḍè">
              <a:extLst>
                <a:ext uri="{FF2B5EF4-FFF2-40B4-BE49-F238E27FC236}">
                  <a16:creationId xmlns:a16="http://schemas.microsoft.com/office/drawing/2014/main" id="{77FBDFF3-30D6-4ECB-81F5-2CCD9CC310AE}"/>
                </a:ext>
              </a:extLst>
            </p:cNvPr>
            <p:cNvSpPr txBox="1"/>
            <p:nvPr/>
          </p:nvSpPr>
          <p:spPr>
            <a:xfrm>
              <a:off x="2400910" y="1768080"/>
              <a:ext cx="1861904"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目的物理地址</a:t>
              </a:r>
            </a:p>
          </p:txBody>
        </p:sp>
        <p:sp>
          <p:nvSpPr>
            <p:cNvPr id="134" name="íşlïḍè">
              <a:extLst>
                <a:ext uri="{FF2B5EF4-FFF2-40B4-BE49-F238E27FC236}">
                  <a16:creationId xmlns:a16="http://schemas.microsoft.com/office/drawing/2014/main" id="{A4085E74-358D-47C9-A08A-4CA847FD5A5A}"/>
                </a:ext>
              </a:extLst>
            </p:cNvPr>
            <p:cNvSpPr txBox="1"/>
            <p:nvPr/>
          </p:nvSpPr>
          <p:spPr>
            <a:xfrm>
              <a:off x="4887988" y="1768080"/>
              <a:ext cx="1531887"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目的</a:t>
              </a:r>
              <a:r>
                <a:rPr lang="en-US" altLang="zh-CN" sz="1350" b="1" dirty="0">
                  <a:latin typeface="Arial Narrow" panose="020B0606020202030204" pitchFamily="34" charset="0"/>
                </a:rPr>
                <a:t>IP</a:t>
              </a:r>
              <a:r>
                <a:rPr lang="zh-CN" altLang="en-US" sz="1350" b="1" dirty="0">
                  <a:latin typeface="Arial Narrow" panose="020B0606020202030204" pitchFamily="34" charset="0"/>
                </a:rPr>
                <a:t>地址</a:t>
              </a:r>
            </a:p>
          </p:txBody>
        </p:sp>
        <p:sp>
          <p:nvSpPr>
            <p:cNvPr id="135" name="íşlïḍè">
              <a:extLst>
                <a:ext uri="{FF2B5EF4-FFF2-40B4-BE49-F238E27FC236}">
                  <a16:creationId xmlns:a16="http://schemas.microsoft.com/office/drawing/2014/main" id="{060B6289-C751-4650-BC65-2FB8CB2D0044}"/>
                </a:ext>
              </a:extLst>
            </p:cNvPr>
            <p:cNvSpPr txBox="1"/>
            <p:nvPr/>
          </p:nvSpPr>
          <p:spPr>
            <a:xfrm>
              <a:off x="7045049" y="1768080"/>
              <a:ext cx="1813008"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源物理地址</a:t>
              </a:r>
            </a:p>
          </p:txBody>
        </p:sp>
        <p:sp>
          <p:nvSpPr>
            <p:cNvPr id="160" name="íşlïḍè">
              <a:extLst>
                <a:ext uri="{FF2B5EF4-FFF2-40B4-BE49-F238E27FC236}">
                  <a16:creationId xmlns:a16="http://schemas.microsoft.com/office/drawing/2014/main" id="{9E89E12A-9087-4A36-9F9E-B1092750D62D}"/>
                </a:ext>
              </a:extLst>
            </p:cNvPr>
            <p:cNvSpPr txBox="1"/>
            <p:nvPr/>
          </p:nvSpPr>
          <p:spPr>
            <a:xfrm>
              <a:off x="9483231" y="1768080"/>
              <a:ext cx="1813008"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源</a:t>
              </a:r>
              <a:r>
                <a:rPr lang="en-US" altLang="zh-CN" sz="1350" b="1" dirty="0">
                  <a:latin typeface="Arial Narrow" panose="020B0606020202030204" pitchFamily="34" charset="0"/>
                </a:rPr>
                <a:t>IP</a:t>
              </a:r>
              <a:r>
                <a:rPr lang="zh-CN" altLang="en-US" sz="1350" b="1" dirty="0">
                  <a:latin typeface="Arial Narrow" panose="020B0606020202030204" pitchFamily="34" charset="0"/>
                </a:rPr>
                <a:t>地址</a:t>
              </a:r>
            </a:p>
          </p:txBody>
        </p:sp>
      </p:grpSp>
      <p:sp>
        <p:nvSpPr>
          <p:cNvPr id="174" name="íşlïḍè">
            <a:extLst>
              <a:ext uri="{FF2B5EF4-FFF2-40B4-BE49-F238E27FC236}">
                <a16:creationId xmlns:a16="http://schemas.microsoft.com/office/drawing/2014/main" id="{68C318E3-61EF-4CBD-A3D1-A845D378FEC4}"/>
              </a:ext>
            </a:extLst>
          </p:cNvPr>
          <p:cNvSpPr txBox="1"/>
          <p:nvPr/>
        </p:nvSpPr>
        <p:spPr>
          <a:xfrm>
            <a:off x="5529552" y="971657"/>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A</a:t>
            </a:r>
            <a:endParaRPr lang="zh-CN" altLang="en-US" sz="2100" b="1" dirty="0">
              <a:solidFill>
                <a:schemeClr val="accent1">
                  <a:lumMod val="75000"/>
                </a:schemeClr>
              </a:solidFill>
              <a:latin typeface="Arial Black" panose="020B0A04020102020204" pitchFamily="34" charset="0"/>
            </a:endParaRPr>
          </a:p>
        </p:txBody>
      </p:sp>
      <p:sp>
        <p:nvSpPr>
          <p:cNvPr id="43" name="íşlïḍè">
            <a:extLst>
              <a:ext uri="{FF2B5EF4-FFF2-40B4-BE49-F238E27FC236}">
                <a16:creationId xmlns:a16="http://schemas.microsoft.com/office/drawing/2014/main" id="{F80C36A8-AE75-4774-9D93-35A9CED34AAF}"/>
              </a:ext>
            </a:extLst>
          </p:cNvPr>
          <p:cNvSpPr txBox="1"/>
          <p:nvPr/>
        </p:nvSpPr>
        <p:spPr>
          <a:xfrm>
            <a:off x="699829" y="1788243"/>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5" name="íşlïḍè">
            <a:extLst>
              <a:ext uri="{FF2B5EF4-FFF2-40B4-BE49-F238E27FC236}">
                <a16:creationId xmlns:a16="http://schemas.microsoft.com/office/drawing/2014/main" id="{40575C27-01D2-46D9-9C9B-6E811E3442A5}"/>
              </a:ext>
            </a:extLst>
          </p:cNvPr>
          <p:cNvSpPr txBox="1"/>
          <p:nvPr/>
        </p:nvSpPr>
        <p:spPr>
          <a:xfrm>
            <a:off x="1238880" y="2050556"/>
            <a:ext cx="7676520" cy="465689"/>
          </a:xfrm>
          <a:prstGeom prst="rect">
            <a:avLst/>
          </a:prstGeom>
          <a:noFill/>
        </p:spPr>
        <p:txBody>
          <a:bodyPr wrap="square" lIns="68580" tIns="34290" rIns="68580" bIns="34290" anchor="ctr">
            <a:noAutofit/>
          </a:bodyPr>
          <a:lstStyle/>
          <a:p>
            <a:r>
              <a:rPr lang="en-US" altLang="zh-CN" sz="1350" b="1" dirty="0">
                <a:solidFill>
                  <a:schemeClr val="accent1">
                    <a:lumMod val="75000"/>
                  </a:schemeClr>
                </a:solidFill>
                <a:latin typeface="Arial Narrow" panose="020B0606020202030204" pitchFamily="34" charset="0"/>
              </a:rPr>
              <a:t>        PDU</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P</a:t>
            </a:r>
            <a:r>
              <a:rPr lang="en-US" altLang="zh-CN" sz="1350" b="1" dirty="0">
                <a:latin typeface="Arial Narrow" panose="020B0606020202030204" pitchFamily="34" charset="0"/>
              </a:rPr>
              <a:t>rotocol </a:t>
            </a:r>
            <a:r>
              <a:rPr lang="en-US" altLang="zh-CN" sz="1350" b="1" dirty="0">
                <a:solidFill>
                  <a:schemeClr val="accent1">
                    <a:lumMod val="75000"/>
                  </a:schemeClr>
                </a:solidFill>
                <a:latin typeface="Arial Narrow" panose="020B0606020202030204" pitchFamily="34" charset="0"/>
              </a:rPr>
              <a:t>D</a:t>
            </a:r>
            <a:r>
              <a:rPr lang="en-US" altLang="zh-CN" sz="1350" b="1" dirty="0">
                <a:latin typeface="Arial Narrow" panose="020B0606020202030204" pitchFamily="34" charset="0"/>
              </a:rPr>
              <a:t>ata </a:t>
            </a:r>
            <a:r>
              <a:rPr lang="en-US" altLang="zh-CN" sz="1350" b="1" dirty="0">
                <a:solidFill>
                  <a:schemeClr val="accent1">
                    <a:lumMod val="75000"/>
                  </a:schemeClr>
                </a:solidFill>
                <a:latin typeface="Arial Narrow" panose="020B0606020202030204" pitchFamily="34" charset="0"/>
              </a:rPr>
              <a:t>U</a:t>
            </a:r>
            <a:r>
              <a:rPr lang="en-US" altLang="zh-CN" sz="1350" b="1" dirty="0">
                <a:latin typeface="Arial Narrow" panose="020B0606020202030204" pitchFamily="34" charset="0"/>
              </a:rPr>
              <a:t>nit</a:t>
            </a:r>
            <a:r>
              <a:rPr lang="zh-CN" altLang="en-US" sz="1350" b="1" dirty="0">
                <a:latin typeface="Arial Narrow" panose="020B0606020202030204" pitchFamily="34" charset="0"/>
              </a:rPr>
              <a:t>）的意思是</a:t>
            </a:r>
            <a:r>
              <a:rPr lang="zh-CN" altLang="en-US" sz="1350" b="1" dirty="0">
                <a:solidFill>
                  <a:schemeClr val="accent1">
                    <a:lumMod val="75000"/>
                  </a:schemeClr>
                </a:solidFill>
                <a:latin typeface="Arial Narrow" panose="020B0606020202030204" pitchFamily="34" charset="0"/>
              </a:rPr>
              <a:t>协议数据单元</a:t>
            </a:r>
            <a:r>
              <a:rPr lang="zh-CN" altLang="en-US" sz="1350" b="1" dirty="0">
                <a:latin typeface="Arial Narrow" panose="020B0606020202030204" pitchFamily="34" charset="0"/>
              </a:rPr>
              <a:t>，它是计算机网络体系结构中对等实体间逻辑通信的对象。</a:t>
            </a:r>
          </a:p>
        </p:txBody>
      </p:sp>
      <p:sp>
        <p:nvSpPr>
          <p:cNvPr id="49" name="íşlïḍè">
            <a:extLst>
              <a:ext uri="{FF2B5EF4-FFF2-40B4-BE49-F238E27FC236}">
                <a16:creationId xmlns:a16="http://schemas.microsoft.com/office/drawing/2014/main" id="{F1648585-F86C-494B-8259-DF84EF6D96AC}"/>
              </a:ext>
            </a:extLst>
          </p:cNvPr>
          <p:cNvSpPr txBox="1"/>
          <p:nvPr/>
        </p:nvSpPr>
        <p:spPr>
          <a:xfrm>
            <a:off x="1238880" y="2605924"/>
            <a:ext cx="7676520" cy="46568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        以太网交换机工作在数据链路层（包括物理层），它接收并转发的</a:t>
            </a:r>
            <a:r>
              <a:rPr lang="en-US" altLang="zh-CN" sz="1350" b="1" dirty="0">
                <a:latin typeface="Arial Narrow" panose="020B0606020202030204" pitchFamily="34" charset="0"/>
              </a:rPr>
              <a:t>PDU</a:t>
            </a:r>
            <a:r>
              <a:rPr lang="zh-CN" altLang="en-US" sz="1350" b="1" dirty="0">
                <a:latin typeface="Arial Narrow" panose="020B0606020202030204" pitchFamily="34" charset="0"/>
              </a:rPr>
              <a:t>通常称为</a:t>
            </a:r>
            <a:r>
              <a:rPr lang="zh-CN" altLang="en-US" sz="1350" b="1" dirty="0">
                <a:solidFill>
                  <a:schemeClr val="accent1">
                    <a:lumMod val="75000"/>
                  </a:schemeClr>
                </a:solidFill>
                <a:latin typeface="Arial Narrow" panose="020B0606020202030204" pitchFamily="34" charset="0"/>
              </a:rPr>
              <a:t>帧</a:t>
            </a:r>
            <a:r>
              <a:rPr lang="zh-CN" altLang="en-US" sz="1350" b="1" dirty="0">
                <a:latin typeface="Arial Narrow" panose="020B0606020202030204" pitchFamily="34" charset="0"/>
              </a:rPr>
              <a:t>。以太网交换机收到帧后，在转发表中查找帧的</a:t>
            </a:r>
            <a:r>
              <a:rPr lang="zh-CN" altLang="en-US" sz="1350" b="1" dirty="0">
                <a:solidFill>
                  <a:schemeClr val="accent1">
                    <a:lumMod val="75000"/>
                  </a:schemeClr>
                </a:solidFill>
                <a:latin typeface="Arial Narrow" panose="020B0606020202030204" pitchFamily="34" charset="0"/>
              </a:rPr>
              <a:t>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所对应的接口号，然后通过该接口转发帧。</a:t>
            </a:r>
          </a:p>
        </p:txBody>
      </p:sp>
      <p:sp>
        <p:nvSpPr>
          <p:cNvPr id="53" name="íşlïḍè">
            <a:extLst>
              <a:ext uri="{FF2B5EF4-FFF2-40B4-BE49-F238E27FC236}">
                <a16:creationId xmlns:a16="http://schemas.microsoft.com/office/drawing/2014/main" id="{9BA1B6B8-BE2A-4962-A76F-3480E7885E86}"/>
              </a:ext>
            </a:extLst>
          </p:cNvPr>
          <p:cNvSpPr txBox="1"/>
          <p:nvPr/>
        </p:nvSpPr>
        <p:spPr>
          <a:xfrm>
            <a:off x="1238880" y="3224090"/>
            <a:ext cx="7676520" cy="46568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        </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地址又称为硬件地址或物理地址</a:t>
            </a:r>
            <a:r>
              <a:rPr lang="zh-CN" altLang="en-US" sz="1350" b="1" dirty="0">
                <a:latin typeface="Arial Narrow" panose="020B0606020202030204" pitchFamily="34" charset="0"/>
              </a:rPr>
              <a:t>。请注意：不要被“物理”二字误导认为物理地址属于物理层范畴，物理地址属于数据链路层范畴。</a:t>
            </a:r>
          </a:p>
        </p:txBody>
      </p:sp>
      <p:sp>
        <p:nvSpPr>
          <p:cNvPr id="16" name="平行四边形 15">
            <a:extLst>
              <a:ext uri="{FF2B5EF4-FFF2-40B4-BE49-F238E27FC236}">
                <a16:creationId xmlns:a16="http://schemas.microsoft.com/office/drawing/2014/main" id="{792A6779-EC2B-86CD-3AF1-83E69B469DA5}"/>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4257360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sp>
        <p:nvSpPr>
          <p:cNvPr id="177" name="矩形 176">
            <a:extLst>
              <a:ext uri="{FF2B5EF4-FFF2-40B4-BE49-F238E27FC236}">
                <a16:creationId xmlns:a16="http://schemas.microsoft.com/office/drawing/2014/main" id="{4BC9E81E-83F3-4072-A94C-A24A3569F55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íşlïḍè">
            <a:extLst>
              <a:ext uri="{FF2B5EF4-FFF2-40B4-BE49-F238E27FC236}">
                <a16:creationId xmlns:a16="http://schemas.microsoft.com/office/drawing/2014/main" id="{0E588580-C72A-44E5-882F-88772CF8D42E}"/>
              </a:ext>
            </a:extLst>
          </p:cNvPr>
          <p:cNvSpPr txBox="1"/>
          <p:nvPr/>
        </p:nvSpPr>
        <p:spPr>
          <a:xfrm>
            <a:off x="1030396" y="960789"/>
            <a:ext cx="7885004" cy="47132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一般的交换机都采用“</a:t>
            </a:r>
            <a:r>
              <a:rPr lang="zh-CN" altLang="en-US" sz="1350" b="1" dirty="0">
                <a:solidFill>
                  <a:schemeClr val="accent1">
                    <a:lumMod val="75000"/>
                  </a:schemeClr>
                </a:solidFill>
                <a:latin typeface="Arial Narrow" panose="020B0606020202030204" pitchFamily="34" charset="0"/>
              </a:rPr>
              <a:t>存储转发</a:t>
            </a:r>
            <a:r>
              <a:rPr lang="zh-CN" altLang="en-US" sz="1350" b="1" dirty="0">
                <a:latin typeface="Arial Narrow" panose="020B0606020202030204" pitchFamily="34" charset="0"/>
              </a:rPr>
              <a:t>”方式，为了减小交换机的转发时延，某些交换机采用了</a:t>
            </a:r>
            <a:r>
              <a:rPr lang="zh-CN" altLang="en-US" sz="1350" b="1" dirty="0">
                <a:solidFill>
                  <a:schemeClr val="accent1">
                    <a:lumMod val="75000"/>
                  </a:schemeClr>
                </a:solidFill>
                <a:latin typeface="Arial Narrow" panose="020B0606020202030204" pitchFamily="34" charset="0"/>
              </a:rPr>
              <a:t>直通</a:t>
            </a:r>
            <a:r>
              <a:rPr lang="zh-CN" altLang="en-US" sz="1350" b="1" dirty="0">
                <a:latin typeface="Arial Narrow" panose="020B0606020202030204" pitchFamily="34" charset="0"/>
              </a:rPr>
              <a:t>（</a:t>
            </a:r>
            <a:r>
              <a:rPr lang="en-US" altLang="zh-CN" sz="1350" b="1" dirty="0">
                <a:latin typeface="Arial Narrow" panose="020B0606020202030204" pitchFamily="34" charset="0"/>
              </a:rPr>
              <a:t>Cut-Through</a:t>
            </a:r>
            <a:r>
              <a:rPr lang="zh-CN" altLang="en-US" sz="1350" b="1" dirty="0">
                <a:latin typeface="Arial Narrow" panose="020B0606020202030204" pitchFamily="34" charset="0"/>
              </a:rPr>
              <a:t>）交换方式。</a:t>
            </a:r>
          </a:p>
        </p:txBody>
      </p:sp>
      <p:sp>
        <p:nvSpPr>
          <p:cNvPr id="11" name="矩形 10">
            <a:extLst>
              <a:ext uri="{FF2B5EF4-FFF2-40B4-BE49-F238E27FC236}">
                <a16:creationId xmlns:a16="http://schemas.microsoft.com/office/drawing/2014/main" id="{B8A3BAEC-010F-4C22-9C53-8626A3FE1F1E}"/>
              </a:ext>
            </a:extLst>
          </p:cNvPr>
          <p:cNvSpPr/>
          <p:nvPr/>
        </p:nvSpPr>
        <p:spPr>
          <a:xfrm>
            <a:off x="792475" y="152428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íşlïḍè">
            <a:extLst>
              <a:ext uri="{FF2B5EF4-FFF2-40B4-BE49-F238E27FC236}">
                <a16:creationId xmlns:a16="http://schemas.microsoft.com/office/drawing/2014/main" id="{3CF722B6-5A80-4705-80E3-727B5DD023A6}"/>
              </a:ext>
            </a:extLst>
          </p:cNvPr>
          <p:cNvSpPr txBox="1"/>
          <p:nvPr/>
        </p:nvSpPr>
        <p:spPr>
          <a:xfrm>
            <a:off x="1030396" y="1483542"/>
            <a:ext cx="7885004" cy="47132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采用</a:t>
            </a:r>
            <a:r>
              <a:rPr lang="zh-CN" altLang="en-US" sz="1350" b="1" dirty="0">
                <a:solidFill>
                  <a:schemeClr val="accent1">
                    <a:lumMod val="75000"/>
                  </a:schemeClr>
                </a:solidFill>
                <a:latin typeface="Arial Narrow" panose="020B0606020202030204" pitchFamily="34" charset="0"/>
              </a:rPr>
              <a:t>直通交换方式</a:t>
            </a:r>
            <a:r>
              <a:rPr lang="zh-CN" altLang="en-US" sz="1350" b="1" dirty="0">
                <a:latin typeface="Arial Narrow" panose="020B0606020202030204" pitchFamily="34" charset="0"/>
              </a:rPr>
              <a:t>的交换机，在</a:t>
            </a:r>
            <a:r>
              <a:rPr lang="zh-CN" altLang="en-US" sz="1350" b="1" dirty="0">
                <a:solidFill>
                  <a:schemeClr val="accent1">
                    <a:lumMod val="75000"/>
                  </a:schemeClr>
                </a:solidFill>
                <a:latin typeface="Arial Narrow" panose="020B0606020202030204" pitchFamily="34" charset="0"/>
              </a:rPr>
              <a:t>接收帧的同时就立即按帧的目的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地址决定该帧的转发接口</a:t>
            </a:r>
            <a:r>
              <a:rPr lang="zh-CN" altLang="en-US" sz="1350" b="1" dirty="0">
                <a:latin typeface="Arial Narrow" panose="020B0606020202030204" pitchFamily="34" charset="0"/>
              </a:rPr>
              <a:t>，然后通过其内部</a:t>
            </a:r>
            <a:r>
              <a:rPr lang="zh-CN" altLang="en-US" sz="1350" b="1" dirty="0">
                <a:solidFill>
                  <a:schemeClr val="accent1">
                    <a:lumMod val="75000"/>
                  </a:schemeClr>
                </a:solidFill>
                <a:latin typeface="Arial Narrow" panose="020B0606020202030204" pitchFamily="34" charset="0"/>
              </a:rPr>
              <a:t>基于硬件的交叉矩阵</a:t>
            </a:r>
            <a:r>
              <a:rPr lang="zh-CN" altLang="en-US" sz="1350" b="1" dirty="0">
                <a:latin typeface="Arial Narrow" panose="020B0606020202030204" pitchFamily="34" charset="0"/>
              </a:rPr>
              <a:t>进行转发，而不必把整个帧先缓存后再进行处理。</a:t>
            </a:r>
          </a:p>
        </p:txBody>
      </p:sp>
      <p:sp>
        <p:nvSpPr>
          <p:cNvPr id="9" name="矩形 8">
            <a:extLst>
              <a:ext uri="{FF2B5EF4-FFF2-40B4-BE49-F238E27FC236}">
                <a16:creationId xmlns:a16="http://schemas.microsoft.com/office/drawing/2014/main" id="{4211DED3-3AB1-4726-839A-ED1A6EB2FB74}"/>
              </a:ext>
            </a:extLst>
          </p:cNvPr>
          <p:cNvSpPr/>
          <p:nvPr/>
        </p:nvSpPr>
        <p:spPr>
          <a:xfrm>
            <a:off x="1099193" y="2047037"/>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íşlïḍè">
            <a:extLst>
              <a:ext uri="{FF2B5EF4-FFF2-40B4-BE49-F238E27FC236}">
                <a16:creationId xmlns:a16="http://schemas.microsoft.com/office/drawing/2014/main" id="{1CB505E0-9507-4A66-891D-FCFB03C68705}"/>
              </a:ext>
            </a:extLst>
          </p:cNvPr>
          <p:cNvSpPr txBox="1"/>
          <p:nvPr/>
        </p:nvSpPr>
        <p:spPr>
          <a:xfrm>
            <a:off x="1337115" y="2006295"/>
            <a:ext cx="7578286" cy="29286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直通交换的</a:t>
            </a:r>
            <a:r>
              <a:rPr lang="zh-CN" altLang="en-US" sz="1350" b="1" dirty="0">
                <a:solidFill>
                  <a:schemeClr val="accent1">
                    <a:lumMod val="75000"/>
                  </a:schemeClr>
                </a:solidFill>
                <a:latin typeface="Arial Narrow" panose="020B0606020202030204" pitchFamily="34" charset="0"/>
              </a:rPr>
              <a:t>时延非常小</a:t>
            </a:r>
            <a:r>
              <a:rPr lang="zh-CN" altLang="en-US" sz="1350" b="1" dirty="0">
                <a:latin typeface="Arial Narrow" panose="020B0606020202030204" pitchFamily="34" charset="0"/>
              </a:rPr>
              <a:t>。</a:t>
            </a:r>
          </a:p>
        </p:txBody>
      </p:sp>
      <p:sp>
        <p:nvSpPr>
          <p:cNvPr id="13" name="矩形 12">
            <a:extLst>
              <a:ext uri="{FF2B5EF4-FFF2-40B4-BE49-F238E27FC236}">
                <a16:creationId xmlns:a16="http://schemas.microsoft.com/office/drawing/2014/main" id="{BC6F1464-7938-4DFB-8EB7-A2DF543F104E}"/>
              </a:ext>
            </a:extLst>
          </p:cNvPr>
          <p:cNvSpPr/>
          <p:nvPr/>
        </p:nvSpPr>
        <p:spPr>
          <a:xfrm>
            <a:off x="1099193" y="2432072"/>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íşlïḍè">
            <a:extLst>
              <a:ext uri="{FF2B5EF4-FFF2-40B4-BE49-F238E27FC236}">
                <a16:creationId xmlns:a16="http://schemas.microsoft.com/office/drawing/2014/main" id="{6FE4605D-46E1-49FB-A546-CA64A440DE51}"/>
              </a:ext>
            </a:extLst>
          </p:cNvPr>
          <p:cNvSpPr txBox="1"/>
          <p:nvPr/>
        </p:nvSpPr>
        <p:spPr>
          <a:xfrm>
            <a:off x="1337115" y="2391330"/>
            <a:ext cx="7578286" cy="29286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直通交换</a:t>
            </a:r>
            <a:r>
              <a:rPr lang="zh-CN" altLang="en-US" sz="1350" b="1" dirty="0">
                <a:solidFill>
                  <a:schemeClr val="accent1">
                    <a:lumMod val="75000"/>
                  </a:schemeClr>
                </a:solidFill>
                <a:latin typeface="Arial Narrow" panose="020B0606020202030204" pitchFamily="34" charset="0"/>
              </a:rPr>
              <a:t>不检查差错就直接将帧转发出去</a:t>
            </a:r>
            <a:r>
              <a:rPr lang="zh-CN" altLang="en-US" sz="1350" b="1" dirty="0">
                <a:latin typeface="Arial Narrow" panose="020B0606020202030204" pitchFamily="34" charset="0"/>
              </a:rPr>
              <a:t>，有可能会将一些无效帧转发给其他主机。</a:t>
            </a:r>
          </a:p>
        </p:txBody>
      </p:sp>
      <p:sp>
        <p:nvSpPr>
          <p:cNvPr id="15" name="平行四边形 14">
            <a:extLst>
              <a:ext uri="{FF2B5EF4-FFF2-40B4-BE49-F238E27FC236}">
                <a16:creationId xmlns:a16="http://schemas.microsoft.com/office/drawing/2014/main" id="{C372D2A0-80A7-FD13-C8B7-92E477A70D93}"/>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419519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p:cTn id="7" dur="500" fill="hold"/>
                                        <p:tgtEl>
                                          <p:spTgt spid="177"/>
                                        </p:tgtEl>
                                        <p:attrNameLst>
                                          <p:attrName>ppt_w</p:attrName>
                                        </p:attrNameLst>
                                      </p:cBhvr>
                                      <p:tavLst>
                                        <p:tav tm="0">
                                          <p:val>
                                            <p:fltVal val="0"/>
                                          </p:val>
                                        </p:tav>
                                        <p:tav tm="100000">
                                          <p:val>
                                            <p:strVal val="#ppt_w"/>
                                          </p:val>
                                        </p:tav>
                                      </p:tavLst>
                                    </p:anim>
                                    <p:anim calcmode="lin" valueType="num">
                                      <p:cBhvr>
                                        <p:cTn id="8" dur="500" fill="hold"/>
                                        <p:tgtEl>
                                          <p:spTgt spid="177"/>
                                        </p:tgtEl>
                                        <p:attrNameLst>
                                          <p:attrName>ppt_h</p:attrName>
                                        </p:attrNameLst>
                                      </p:cBhvr>
                                      <p:tavLst>
                                        <p:tav tm="0">
                                          <p:val>
                                            <p:fltVal val="0"/>
                                          </p:val>
                                        </p:tav>
                                        <p:tav tm="100000">
                                          <p:val>
                                            <p:strVal val="#ppt_h"/>
                                          </p:val>
                                        </p:tav>
                                      </p:tavLst>
                                    </p:anim>
                                    <p:anim calcmode="lin" valueType="num">
                                      <p:cBhvr>
                                        <p:cTn id="9" dur="500" fill="hold"/>
                                        <p:tgtEl>
                                          <p:spTgt spid="177"/>
                                        </p:tgtEl>
                                        <p:attrNameLst>
                                          <p:attrName>style.rotation</p:attrName>
                                        </p:attrNameLst>
                                      </p:cBhvr>
                                      <p:tavLst>
                                        <p:tav tm="0">
                                          <p:val>
                                            <p:fltVal val="360"/>
                                          </p:val>
                                        </p:tav>
                                        <p:tav tm="100000">
                                          <p:val>
                                            <p:fltVal val="0"/>
                                          </p:val>
                                        </p:tav>
                                      </p:tavLst>
                                    </p:anim>
                                    <p:animEffect transition="in" filter="fade">
                                      <p:cBhvr>
                                        <p:cTn id="10" dur="500"/>
                                        <p:tgtEl>
                                          <p:spTgt spid="17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7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360"/>
                                          </p:val>
                                        </p:tav>
                                        <p:tav tm="100000">
                                          <p:val>
                                            <p:fltVal val="0"/>
                                          </p:val>
                                        </p:tav>
                                      </p:tavLst>
                                    </p:anim>
                                    <p:animEffect transition="in" filter="fade">
                                      <p:cBhvr>
                                        <p:cTn id="21" dur="500"/>
                                        <p:tgtEl>
                                          <p:spTgt spid="1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 calcmode="lin" valueType="num">
                                      <p:cBhvr>
                                        <p:cTn id="42" dur="500" fill="hold"/>
                                        <p:tgtEl>
                                          <p:spTgt spid="13"/>
                                        </p:tgtEl>
                                        <p:attrNameLst>
                                          <p:attrName>style.rotation</p:attrName>
                                        </p:attrNameLst>
                                      </p:cBhvr>
                                      <p:tavLst>
                                        <p:tav tm="0">
                                          <p:val>
                                            <p:fltVal val="360"/>
                                          </p:val>
                                        </p:tav>
                                        <p:tav tm="100000">
                                          <p:val>
                                            <p:fltVal val="0"/>
                                          </p:val>
                                        </p:tav>
                                      </p:tavLst>
                                    </p:anim>
                                    <p:animEffect transition="in" filter="fade">
                                      <p:cBhvr>
                                        <p:cTn id="43" dur="500"/>
                                        <p:tgtEl>
                                          <p:spTgt spid="13"/>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p:bldP spid="11" grpId="0" animBg="1"/>
      <p:bldP spid="12" grpId="0"/>
      <p:bldP spid="9" grpId="0" animBg="1"/>
      <p:bldP spid="10" grpId="0"/>
      <p:bldP spid="13" grpId="0" animBg="1"/>
      <p:bldP spid="14"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D373FAE-2C36-46E6-8090-408B33B7DBCE}"/>
              </a:ext>
            </a:extLst>
          </p:cNvPr>
          <p:cNvSpPr/>
          <p:nvPr/>
        </p:nvSpPr>
        <p:spPr>
          <a:xfrm>
            <a:off x="3378015" y="1268014"/>
            <a:ext cx="1057483" cy="2220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矩形 22">
            <a:extLst>
              <a:ext uri="{FF2B5EF4-FFF2-40B4-BE49-F238E27FC236}">
                <a16:creationId xmlns:a16="http://schemas.microsoft.com/office/drawing/2014/main" id="{FFD22A99-703F-4D16-A7C5-E113732C8ACA}"/>
              </a:ext>
            </a:extLst>
          </p:cNvPr>
          <p:cNvSpPr/>
          <p:nvPr/>
        </p:nvSpPr>
        <p:spPr>
          <a:xfrm>
            <a:off x="5890813" y="1041094"/>
            <a:ext cx="735298" cy="2220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DA11CEF9-9C42-4817-B471-4CD3B2E8067A}"/>
              </a:ext>
            </a:extLst>
          </p:cNvPr>
          <p:cNvSpPr/>
          <p:nvPr/>
        </p:nvSpPr>
        <p:spPr>
          <a:xfrm>
            <a:off x="4348663" y="1055785"/>
            <a:ext cx="1206809" cy="2220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0" y="561975"/>
            <a:ext cx="4644260" cy="323165"/>
            <a:chOff x="424117" y="898245"/>
            <a:chExt cx="6192346"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4" y="898245"/>
              <a:ext cx="5564039" cy="430886"/>
            </a:xfrm>
            <a:prstGeom prst="rect">
              <a:avLst/>
            </a:prstGeom>
            <a:noFill/>
          </p:spPr>
          <p:txBody>
            <a:bodyPr wrap="square" rtlCol="0">
              <a:spAutoFit/>
            </a:bodyPr>
            <a:lstStyle/>
            <a:p>
              <a:r>
                <a:rPr lang="zh-CN" altLang="en-US" sz="1500" b="1" dirty="0">
                  <a:latin typeface="Arial Narrow" panose="020B0606020202030204" pitchFamily="34" charset="0"/>
                </a:rPr>
                <a:t>以太网交换机</a:t>
              </a:r>
              <a:endParaRPr lang="en-US" altLang="zh-CN" sz="1500" b="1" dirty="0">
                <a:latin typeface="Arial Narrow" panose="020B0606020202030204" pitchFamily="34" charset="0"/>
              </a:endParaRPr>
            </a:p>
          </p:txBody>
        </p:sp>
      </p:grpSp>
      <p:grpSp>
        <p:nvGrpSpPr>
          <p:cNvPr id="5" name="组合 4">
            <a:extLst>
              <a:ext uri="{FF2B5EF4-FFF2-40B4-BE49-F238E27FC236}">
                <a16:creationId xmlns:a16="http://schemas.microsoft.com/office/drawing/2014/main" id="{9D5F718C-1B2E-4BFA-A406-C3B26F6777B8}"/>
              </a:ext>
            </a:extLst>
          </p:cNvPr>
          <p:cNvGrpSpPr/>
          <p:nvPr/>
        </p:nvGrpSpPr>
        <p:grpSpPr>
          <a:xfrm>
            <a:off x="591076" y="937690"/>
            <a:ext cx="8324324" cy="982100"/>
            <a:chOff x="788101" y="1250252"/>
            <a:chExt cx="11099099" cy="1309467"/>
          </a:xfrm>
        </p:grpSpPr>
        <p:sp>
          <p:nvSpPr>
            <p:cNvPr id="18" name="íşlïḍè">
              <a:extLst>
                <a:ext uri="{FF2B5EF4-FFF2-40B4-BE49-F238E27FC236}">
                  <a16:creationId xmlns:a16="http://schemas.microsoft.com/office/drawing/2014/main" id="{97501658-3AD0-4F5C-8195-F42E6C95132A}"/>
                </a:ext>
              </a:extLst>
            </p:cNvPr>
            <p:cNvSpPr txBox="1"/>
            <p:nvPr/>
          </p:nvSpPr>
          <p:spPr>
            <a:xfrm>
              <a:off x="788101" y="1250252"/>
              <a:ext cx="11099099" cy="867998"/>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【2013</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38】</a:t>
              </a:r>
              <a:r>
                <a:rPr lang="zh-CN" altLang="en-US" sz="1350" b="1" dirty="0">
                  <a:latin typeface="Arial Narrow" panose="020B0606020202030204" pitchFamily="34" charset="0"/>
                </a:rPr>
                <a:t>对于</a:t>
              </a:r>
              <a:r>
                <a:rPr lang="en-US" altLang="zh-CN" sz="1350" b="1" dirty="0">
                  <a:latin typeface="Arial Narrow" panose="020B0606020202030204" pitchFamily="34" charset="0"/>
                </a:rPr>
                <a:t>100Mbps</a:t>
              </a:r>
              <a:r>
                <a:rPr lang="zh-CN" altLang="en-US" sz="1350" b="1" dirty="0">
                  <a:latin typeface="Arial Narrow" panose="020B0606020202030204" pitchFamily="34" charset="0"/>
                </a:rPr>
                <a:t>的以太网交换机，当输出端口无排队，以直通交换（</a:t>
              </a:r>
              <a:r>
                <a:rPr lang="en-US" altLang="zh-CN" sz="1350" b="1" dirty="0">
                  <a:latin typeface="Arial Narrow" panose="020B0606020202030204" pitchFamily="34" charset="0"/>
                </a:rPr>
                <a:t>cut-through switching</a:t>
              </a:r>
              <a:r>
                <a:rPr lang="zh-CN" altLang="en-US" sz="1350" b="1" dirty="0">
                  <a:latin typeface="Arial Narrow" panose="020B0606020202030204" pitchFamily="34" charset="0"/>
                </a:rPr>
                <a:t>）方式</a:t>
              </a:r>
              <a:endParaRPr lang="en-US" altLang="zh-CN" sz="1350" b="1" dirty="0">
                <a:latin typeface="Arial Narrow" panose="020B0606020202030204" pitchFamily="34" charset="0"/>
              </a:endParaRPr>
            </a:p>
            <a:p>
              <a:r>
                <a:rPr lang="en-US" altLang="zh-CN" sz="1350" b="1" dirty="0">
                  <a:latin typeface="Arial Narrow" panose="020B0606020202030204" pitchFamily="34" charset="0"/>
                </a:rPr>
                <a:t>                              </a:t>
              </a:r>
              <a:r>
                <a:rPr lang="zh-CN" altLang="en-US" sz="1350" b="1" dirty="0">
                  <a:latin typeface="Arial Narrow" panose="020B0606020202030204" pitchFamily="34" charset="0"/>
                </a:rPr>
                <a:t>转发一个以太网帧（不包括前导码）时，引入的转发延迟至少是（      ）。</a:t>
              </a:r>
            </a:p>
          </p:txBody>
        </p:sp>
        <p:sp>
          <p:nvSpPr>
            <p:cNvPr id="19" name="íşlïḍè">
              <a:extLst>
                <a:ext uri="{FF2B5EF4-FFF2-40B4-BE49-F238E27FC236}">
                  <a16:creationId xmlns:a16="http://schemas.microsoft.com/office/drawing/2014/main" id="{36148EBA-8085-4C03-B27D-99FA4412683C}"/>
                </a:ext>
              </a:extLst>
            </p:cNvPr>
            <p:cNvSpPr txBox="1"/>
            <p:nvPr/>
          </p:nvSpPr>
          <p:spPr>
            <a:xfrm>
              <a:off x="2394332" y="2140150"/>
              <a:ext cx="835671"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0</a:t>
              </a:r>
              <a:r>
                <a:rPr lang="el-GR" altLang="zh-CN" sz="1350" b="1" dirty="0">
                  <a:latin typeface="Arial Narrow" panose="020B0606020202030204" pitchFamily="34" charset="0"/>
                </a:rPr>
                <a:t>μ</a:t>
              </a:r>
              <a:r>
                <a:rPr lang="en-US" altLang="zh-CN" sz="1350" b="1" dirty="0">
                  <a:latin typeface="Arial Narrow" panose="020B0606020202030204" pitchFamily="34" charset="0"/>
                </a:rPr>
                <a:t>s</a:t>
              </a:r>
              <a:endParaRPr lang="zh-CN" altLang="en-US" sz="1350" b="1" dirty="0">
                <a:latin typeface="Arial Narrow" panose="020B0606020202030204" pitchFamily="34" charset="0"/>
              </a:endParaRPr>
            </a:p>
          </p:txBody>
        </p:sp>
        <p:sp>
          <p:nvSpPr>
            <p:cNvPr id="20" name="íşlïḍè">
              <a:extLst>
                <a:ext uri="{FF2B5EF4-FFF2-40B4-BE49-F238E27FC236}">
                  <a16:creationId xmlns:a16="http://schemas.microsoft.com/office/drawing/2014/main" id="{ED8D99B5-AB01-4CE4-9481-1501B532153D}"/>
                </a:ext>
              </a:extLst>
            </p:cNvPr>
            <p:cNvSpPr txBox="1"/>
            <p:nvPr/>
          </p:nvSpPr>
          <p:spPr>
            <a:xfrm>
              <a:off x="4561989" y="2140150"/>
              <a:ext cx="1125346"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0.48</a:t>
              </a:r>
              <a:r>
                <a:rPr lang="el-GR" altLang="zh-CN" sz="1350" b="1" dirty="0">
                  <a:latin typeface="Arial Narrow" panose="020B0606020202030204" pitchFamily="34" charset="0"/>
                </a:rPr>
                <a:t>μ</a:t>
              </a:r>
              <a:r>
                <a:rPr lang="en-US" altLang="zh-CN" sz="1350" b="1" dirty="0">
                  <a:latin typeface="Arial Narrow" panose="020B0606020202030204" pitchFamily="34" charset="0"/>
                </a:rPr>
                <a:t>s</a:t>
              </a:r>
              <a:endParaRPr lang="zh-CN" altLang="en-US" sz="1350" b="1" dirty="0">
                <a:latin typeface="Arial Narrow" panose="020B0606020202030204" pitchFamily="34" charset="0"/>
              </a:endParaRPr>
            </a:p>
          </p:txBody>
        </p:sp>
        <p:sp>
          <p:nvSpPr>
            <p:cNvPr id="21" name="íşlïḍè">
              <a:extLst>
                <a:ext uri="{FF2B5EF4-FFF2-40B4-BE49-F238E27FC236}">
                  <a16:creationId xmlns:a16="http://schemas.microsoft.com/office/drawing/2014/main" id="{B00094E5-B4A1-44B6-8739-132E3292DE11}"/>
                </a:ext>
              </a:extLst>
            </p:cNvPr>
            <p:cNvSpPr txBox="1"/>
            <p:nvPr/>
          </p:nvSpPr>
          <p:spPr>
            <a:xfrm>
              <a:off x="7019321" y="2140150"/>
              <a:ext cx="1125345"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5.12</a:t>
              </a:r>
              <a:r>
                <a:rPr lang="el-GR" altLang="zh-CN" sz="1350" b="1" dirty="0">
                  <a:latin typeface="Arial Narrow" panose="020B0606020202030204" pitchFamily="34" charset="0"/>
                </a:rPr>
                <a:t>μ</a:t>
              </a:r>
              <a:r>
                <a:rPr lang="en-US" altLang="zh-CN" sz="1350" b="1" dirty="0">
                  <a:latin typeface="Arial Narrow" panose="020B0606020202030204" pitchFamily="34" charset="0"/>
                </a:rPr>
                <a:t>s</a:t>
              </a:r>
              <a:endParaRPr lang="zh-CN" altLang="en-US" sz="1350" b="1" dirty="0">
                <a:latin typeface="Arial Narrow" panose="020B0606020202030204" pitchFamily="34" charset="0"/>
              </a:endParaRPr>
            </a:p>
          </p:txBody>
        </p:sp>
        <p:sp>
          <p:nvSpPr>
            <p:cNvPr id="22" name="íşlïḍè">
              <a:extLst>
                <a:ext uri="{FF2B5EF4-FFF2-40B4-BE49-F238E27FC236}">
                  <a16:creationId xmlns:a16="http://schemas.microsoft.com/office/drawing/2014/main" id="{69C92E01-AE15-4400-97EB-C2AC1BA1F446}"/>
                </a:ext>
              </a:extLst>
            </p:cNvPr>
            <p:cNvSpPr txBox="1"/>
            <p:nvPr/>
          </p:nvSpPr>
          <p:spPr>
            <a:xfrm>
              <a:off x="9476652" y="2140150"/>
              <a:ext cx="1272482" cy="419569"/>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121.44</a:t>
              </a:r>
              <a:r>
                <a:rPr lang="el-GR" altLang="zh-CN" sz="1350" b="1" dirty="0">
                  <a:latin typeface="Arial Narrow" panose="020B0606020202030204" pitchFamily="34" charset="0"/>
                </a:rPr>
                <a:t>μ</a:t>
              </a:r>
              <a:r>
                <a:rPr lang="en-US" altLang="zh-CN" sz="1350" b="1" dirty="0">
                  <a:latin typeface="Arial Narrow" panose="020B0606020202030204" pitchFamily="34" charset="0"/>
                </a:rPr>
                <a:t>s</a:t>
              </a:r>
              <a:endParaRPr lang="zh-CN" altLang="en-US" sz="1350" b="1" dirty="0">
                <a:latin typeface="Arial Narrow" panose="020B0606020202030204" pitchFamily="34" charset="0"/>
              </a:endParaRPr>
            </a:p>
          </p:txBody>
        </p:sp>
      </p:grpSp>
      <p:sp>
        <p:nvSpPr>
          <p:cNvPr id="34" name="íşlïḍè">
            <a:extLst>
              <a:ext uri="{FF2B5EF4-FFF2-40B4-BE49-F238E27FC236}">
                <a16:creationId xmlns:a16="http://schemas.microsoft.com/office/drawing/2014/main" id="{B8A3BBE5-CFB1-4B45-86A9-9D93D880F71E}"/>
              </a:ext>
            </a:extLst>
          </p:cNvPr>
          <p:cNvSpPr txBox="1"/>
          <p:nvPr/>
        </p:nvSpPr>
        <p:spPr>
          <a:xfrm>
            <a:off x="6752751" y="1223019"/>
            <a:ext cx="354739" cy="314677"/>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B</a:t>
            </a:r>
            <a:endParaRPr lang="zh-CN" altLang="en-US" sz="2100" b="1" dirty="0">
              <a:solidFill>
                <a:schemeClr val="accent1">
                  <a:lumMod val="75000"/>
                </a:schemeClr>
              </a:solidFill>
              <a:latin typeface="Arial Black" panose="020B0A04020102020204" pitchFamily="34" charset="0"/>
            </a:endParaRPr>
          </a:p>
        </p:txBody>
      </p:sp>
      <p:sp>
        <p:nvSpPr>
          <p:cNvPr id="35" name="íşlïḍè">
            <a:extLst>
              <a:ext uri="{FF2B5EF4-FFF2-40B4-BE49-F238E27FC236}">
                <a16:creationId xmlns:a16="http://schemas.microsoft.com/office/drawing/2014/main" id="{168AA4EA-EBEA-4337-B648-01222593028B}"/>
              </a:ext>
            </a:extLst>
          </p:cNvPr>
          <p:cNvSpPr txBox="1"/>
          <p:nvPr/>
        </p:nvSpPr>
        <p:spPr>
          <a:xfrm>
            <a:off x="699829" y="1904991"/>
            <a:ext cx="539051"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grpSp>
        <p:nvGrpSpPr>
          <p:cNvPr id="7" name="组合 6">
            <a:extLst>
              <a:ext uri="{FF2B5EF4-FFF2-40B4-BE49-F238E27FC236}">
                <a16:creationId xmlns:a16="http://schemas.microsoft.com/office/drawing/2014/main" id="{D0E769CE-1983-410C-AEEC-0DF71BB62474}"/>
              </a:ext>
            </a:extLst>
          </p:cNvPr>
          <p:cNvGrpSpPr/>
          <p:nvPr/>
        </p:nvGrpSpPr>
        <p:grpSpPr>
          <a:xfrm>
            <a:off x="854760" y="2219667"/>
            <a:ext cx="8061049" cy="436950"/>
            <a:chOff x="1139680" y="2959556"/>
            <a:chExt cx="10748065" cy="582600"/>
          </a:xfrm>
        </p:grpSpPr>
        <p:sp>
          <p:nvSpPr>
            <p:cNvPr id="6" name="矩形 5">
              <a:extLst>
                <a:ext uri="{FF2B5EF4-FFF2-40B4-BE49-F238E27FC236}">
                  <a16:creationId xmlns:a16="http://schemas.microsoft.com/office/drawing/2014/main" id="{3897CE79-DEFC-4B69-BB5D-6E0C49966901}"/>
                </a:ext>
              </a:extLst>
            </p:cNvPr>
            <p:cNvSpPr/>
            <p:nvPr/>
          </p:nvSpPr>
          <p:spPr>
            <a:xfrm>
              <a:off x="2731664" y="2959556"/>
              <a:ext cx="1618290" cy="5823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目的</a:t>
              </a:r>
              <a:r>
                <a:rPr lang="en-US" altLang="zh-CN" sz="1350" b="1" dirty="0"/>
                <a:t>MAC</a:t>
              </a:r>
              <a:r>
                <a:rPr lang="zh-CN" altLang="en-US" sz="1350" b="1" dirty="0"/>
                <a:t>地址</a:t>
              </a:r>
              <a:endParaRPr lang="en-US" altLang="zh-CN" sz="1350" b="1" dirty="0"/>
            </a:p>
            <a:p>
              <a:pPr algn="ctr"/>
              <a:r>
                <a:rPr lang="en-US" altLang="zh-CN" sz="1350" b="1" dirty="0"/>
                <a:t>6B</a:t>
              </a:r>
              <a:endParaRPr lang="zh-CN" altLang="en-US" sz="1350" b="1" dirty="0"/>
            </a:p>
          </p:txBody>
        </p:sp>
        <p:sp>
          <p:nvSpPr>
            <p:cNvPr id="36" name="矩形 35">
              <a:extLst>
                <a:ext uri="{FF2B5EF4-FFF2-40B4-BE49-F238E27FC236}">
                  <a16:creationId xmlns:a16="http://schemas.microsoft.com/office/drawing/2014/main" id="{3DE8E3FF-C789-4D87-913B-6AC9B59749AE}"/>
                </a:ext>
              </a:extLst>
            </p:cNvPr>
            <p:cNvSpPr/>
            <p:nvPr/>
          </p:nvSpPr>
          <p:spPr>
            <a:xfrm>
              <a:off x="4349954" y="2959556"/>
              <a:ext cx="1618290" cy="5823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源</a:t>
              </a:r>
              <a:r>
                <a:rPr lang="en-US" altLang="zh-CN" sz="1350" b="1" dirty="0"/>
                <a:t>MAC</a:t>
              </a:r>
              <a:r>
                <a:rPr lang="zh-CN" altLang="en-US" sz="1350" b="1" dirty="0"/>
                <a:t>地址</a:t>
              </a:r>
              <a:endParaRPr lang="en-US" altLang="zh-CN" sz="1350" b="1" dirty="0"/>
            </a:p>
            <a:p>
              <a:pPr algn="ctr"/>
              <a:r>
                <a:rPr lang="en-US" altLang="zh-CN" sz="1350" b="1" dirty="0"/>
                <a:t>6B</a:t>
              </a:r>
              <a:endParaRPr lang="zh-CN" altLang="en-US" sz="1350" b="1" dirty="0"/>
            </a:p>
          </p:txBody>
        </p:sp>
        <p:sp>
          <p:nvSpPr>
            <p:cNvPr id="37" name="矩形 36">
              <a:extLst>
                <a:ext uri="{FF2B5EF4-FFF2-40B4-BE49-F238E27FC236}">
                  <a16:creationId xmlns:a16="http://schemas.microsoft.com/office/drawing/2014/main" id="{6432DE23-5AD4-44C0-871C-03606606D031}"/>
                </a:ext>
              </a:extLst>
            </p:cNvPr>
            <p:cNvSpPr/>
            <p:nvPr/>
          </p:nvSpPr>
          <p:spPr>
            <a:xfrm>
              <a:off x="5968244" y="2959556"/>
              <a:ext cx="788872" cy="5823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类型</a:t>
              </a:r>
              <a:endParaRPr lang="en-US" altLang="zh-CN" sz="1350" b="1" dirty="0"/>
            </a:p>
            <a:p>
              <a:pPr algn="ctr"/>
              <a:r>
                <a:rPr lang="en-US" altLang="zh-CN" sz="1350" b="1" dirty="0"/>
                <a:t>2B</a:t>
              </a:r>
              <a:endParaRPr lang="zh-CN" altLang="en-US" sz="1350" b="1" dirty="0"/>
            </a:p>
          </p:txBody>
        </p:sp>
        <p:sp>
          <p:nvSpPr>
            <p:cNvPr id="38" name="矩形 37">
              <a:extLst>
                <a:ext uri="{FF2B5EF4-FFF2-40B4-BE49-F238E27FC236}">
                  <a16:creationId xmlns:a16="http://schemas.microsoft.com/office/drawing/2014/main" id="{2F76F714-FEE3-42E3-BC05-F805AEFAA267}"/>
                </a:ext>
              </a:extLst>
            </p:cNvPr>
            <p:cNvSpPr/>
            <p:nvPr/>
          </p:nvSpPr>
          <p:spPr>
            <a:xfrm>
              <a:off x="10835389" y="2959556"/>
              <a:ext cx="1051811" cy="5823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350" b="1" dirty="0"/>
                <a:t>FCS</a:t>
              </a:r>
            </a:p>
            <a:p>
              <a:pPr algn="ctr"/>
              <a:r>
                <a:rPr lang="en-US" altLang="zh-CN" sz="1350" b="1" dirty="0"/>
                <a:t>4B</a:t>
              </a:r>
              <a:endParaRPr lang="zh-CN" altLang="en-US" sz="1350" b="1" dirty="0"/>
            </a:p>
          </p:txBody>
        </p:sp>
        <p:sp>
          <p:nvSpPr>
            <p:cNvPr id="39" name="矩形 38">
              <a:extLst>
                <a:ext uri="{FF2B5EF4-FFF2-40B4-BE49-F238E27FC236}">
                  <a16:creationId xmlns:a16="http://schemas.microsoft.com/office/drawing/2014/main" id="{AC0AD19F-02F0-43F0-8838-52E61BCBB466}"/>
                </a:ext>
              </a:extLst>
            </p:cNvPr>
            <p:cNvSpPr/>
            <p:nvPr/>
          </p:nvSpPr>
          <p:spPr>
            <a:xfrm>
              <a:off x="6757116" y="2959772"/>
              <a:ext cx="5130629" cy="582384"/>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solidFill>
                    <a:schemeClr val="accent4"/>
                  </a:solidFill>
                </a:rPr>
                <a:t>数据载荷</a:t>
              </a:r>
              <a:endParaRPr lang="en-US" altLang="zh-CN" sz="1350" b="1" dirty="0">
                <a:solidFill>
                  <a:schemeClr val="accent4"/>
                </a:solidFill>
              </a:endParaRPr>
            </a:p>
            <a:p>
              <a:pPr algn="ctr"/>
              <a:r>
                <a:rPr lang="en-US" altLang="zh-CN" sz="1350" b="1" dirty="0">
                  <a:solidFill>
                    <a:schemeClr val="accent4"/>
                  </a:solidFill>
                </a:rPr>
                <a:t>46B~1500B</a:t>
              </a:r>
              <a:endParaRPr lang="zh-CN" altLang="en-US" sz="1350" b="1" dirty="0">
                <a:solidFill>
                  <a:schemeClr val="accent4"/>
                </a:solidFill>
              </a:endParaRPr>
            </a:p>
          </p:txBody>
        </p:sp>
        <p:sp>
          <p:nvSpPr>
            <p:cNvPr id="40" name="íşlïḍè">
              <a:extLst>
                <a:ext uri="{FF2B5EF4-FFF2-40B4-BE49-F238E27FC236}">
                  <a16:creationId xmlns:a16="http://schemas.microsoft.com/office/drawing/2014/main" id="{D034F5A5-31A1-44B3-903A-06E4E9F59666}"/>
                </a:ext>
              </a:extLst>
            </p:cNvPr>
            <p:cNvSpPr txBox="1"/>
            <p:nvPr/>
          </p:nvSpPr>
          <p:spPr>
            <a:xfrm>
              <a:off x="1139680" y="3040963"/>
              <a:ext cx="1672487" cy="41956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以太网帧格式</a:t>
              </a:r>
            </a:p>
          </p:txBody>
        </p:sp>
      </p:grpSp>
      <p:sp>
        <p:nvSpPr>
          <p:cNvPr id="42" name="íşlïḍè">
            <a:extLst>
              <a:ext uri="{FF2B5EF4-FFF2-40B4-BE49-F238E27FC236}">
                <a16:creationId xmlns:a16="http://schemas.microsoft.com/office/drawing/2014/main" id="{3E2FAF97-B223-4151-8876-9A5536B54805}"/>
              </a:ext>
            </a:extLst>
          </p:cNvPr>
          <p:cNvSpPr txBox="1"/>
          <p:nvPr/>
        </p:nvSpPr>
        <p:spPr>
          <a:xfrm>
            <a:off x="854760" y="2798994"/>
            <a:ext cx="8060640"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物理层在发送以太网帧之前还要在其前面添加</a:t>
            </a:r>
            <a:r>
              <a:rPr lang="en-US" altLang="zh-CN" sz="1350" b="1" dirty="0">
                <a:latin typeface="Arial Narrow" panose="020B0606020202030204" pitchFamily="34" charset="0"/>
              </a:rPr>
              <a:t>8B</a:t>
            </a:r>
            <a:r>
              <a:rPr lang="zh-CN" altLang="en-US" sz="1350" b="1" dirty="0">
                <a:latin typeface="Arial Narrow" panose="020B0606020202030204" pitchFamily="34" charset="0"/>
              </a:rPr>
              <a:t>的前导码。</a:t>
            </a:r>
          </a:p>
        </p:txBody>
      </p:sp>
      <p:sp>
        <p:nvSpPr>
          <p:cNvPr id="25" name="íşlïḍè">
            <a:extLst>
              <a:ext uri="{FF2B5EF4-FFF2-40B4-BE49-F238E27FC236}">
                <a16:creationId xmlns:a16="http://schemas.microsoft.com/office/drawing/2014/main" id="{83BF2265-606E-4E2C-BCA0-989D63EE5B73}"/>
              </a:ext>
            </a:extLst>
          </p:cNvPr>
          <p:cNvSpPr txBox="1"/>
          <p:nvPr/>
        </p:nvSpPr>
        <p:spPr>
          <a:xfrm>
            <a:off x="842538" y="3240137"/>
            <a:ext cx="987907"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题目给定：</a:t>
            </a:r>
          </a:p>
        </p:txBody>
      </p:sp>
      <p:sp>
        <p:nvSpPr>
          <p:cNvPr id="26" name="íşlïḍè">
            <a:extLst>
              <a:ext uri="{FF2B5EF4-FFF2-40B4-BE49-F238E27FC236}">
                <a16:creationId xmlns:a16="http://schemas.microsoft.com/office/drawing/2014/main" id="{DF3AFA29-2FA6-43E2-AE40-B88E80FCE5CE}"/>
              </a:ext>
            </a:extLst>
          </p:cNvPr>
          <p:cNvSpPr txBox="1"/>
          <p:nvPr/>
        </p:nvSpPr>
        <p:spPr>
          <a:xfrm>
            <a:off x="1830445" y="3240137"/>
            <a:ext cx="1378070"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输出端口无排队</a:t>
            </a:r>
          </a:p>
        </p:txBody>
      </p:sp>
      <p:sp>
        <p:nvSpPr>
          <p:cNvPr id="27" name="íşlïḍè">
            <a:extLst>
              <a:ext uri="{FF2B5EF4-FFF2-40B4-BE49-F238E27FC236}">
                <a16:creationId xmlns:a16="http://schemas.microsoft.com/office/drawing/2014/main" id="{9A8A94E6-E1F7-410F-9622-34AFAC1FAA79}"/>
              </a:ext>
            </a:extLst>
          </p:cNvPr>
          <p:cNvSpPr txBox="1"/>
          <p:nvPr/>
        </p:nvSpPr>
        <p:spPr>
          <a:xfrm>
            <a:off x="3266961" y="3240137"/>
            <a:ext cx="962416"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直通交换</a:t>
            </a:r>
          </a:p>
        </p:txBody>
      </p:sp>
      <p:sp>
        <p:nvSpPr>
          <p:cNvPr id="28" name="íşlïḍè">
            <a:extLst>
              <a:ext uri="{FF2B5EF4-FFF2-40B4-BE49-F238E27FC236}">
                <a16:creationId xmlns:a16="http://schemas.microsoft.com/office/drawing/2014/main" id="{E327FFB4-9A38-4CCA-B89E-D81B009A7134}"/>
              </a:ext>
            </a:extLst>
          </p:cNvPr>
          <p:cNvSpPr txBox="1"/>
          <p:nvPr/>
        </p:nvSpPr>
        <p:spPr>
          <a:xfrm>
            <a:off x="4287821" y="3240137"/>
            <a:ext cx="1319518"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不包括前导码</a:t>
            </a:r>
          </a:p>
        </p:txBody>
      </p:sp>
      <p:sp>
        <p:nvSpPr>
          <p:cNvPr id="29" name="íşlïḍè">
            <a:extLst>
              <a:ext uri="{FF2B5EF4-FFF2-40B4-BE49-F238E27FC236}">
                <a16:creationId xmlns:a16="http://schemas.microsoft.com/office/drawing/2014/main" id="{73B55E42-AADC-434C-9930-C1AC2F8AECE7}"/>
              </a:ext>
            </a:extLst>
          </p:cNvPr>
          <p:cNvSpPr txBox="1"/>
          <p:nvPr/>
        </p:nvSpPr>
        <p:spPr>
          <a:xfrm>
            <a:off x="842538" y="3554814"/>
            <a:ext cx="987907"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可以推出：</a:t>
            </a:r>
          </a:p>
        </p:txBody>
      </p:sp>
      <p:sp>
        <p:nvSpPr>
          <p:cNvPr id="30" name="íşlïḍè">
            <a:extLst>
              <a:ext uri="{FF2B5EF4-FFF2-40B4-BE49-F238E27FC236}">
                <a16:creationId xmlns:a16="http://schemas.microsoft.com/office/drawing/2014/main" id="{C9B5304B-636E-4242-8D90-C7050E2FCACE}"/>
              </a:ext>
            </a:extLst>
          </p:cNvPr>
          <p:cNvSpPr txBox="1"/>
          <p:nvPr/>
        </p:nvSpPr>
        <p:spPr>
          <a:xfrm>
            <a:off x="1830444" y="3554813"/>
            <a:ext cx="7218169" cy="314677"/>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只要接收完以太网帧的目的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地址就可以将帧直接转发到目的端口，而不缓存帧也不检验帧</a:t>
            </a:r>
            <a:r>
              <a:rPr lang="zh-CN" altLang="en-US" sz="1350" b="1" dirty="0">
                <a:latin typeface="Arial Narrow" panose="020B0606020202030204" pitchFamily="34" charset="0"/>
              </a:rPr>
              <a:t>。</a:t>
            </a:r>
          </a:p>
        </p:txBody>
      </p:sp>
      <p:sp>
        <p:nvSpPr>
          <p:cNvPr id="31" name="íşlïḍè">
            <a:extLst>
              <a:ext uri="{FF2B5EF4-FFF2-40B4-BE49-F238E27FC236}">
                <a16:creationId xmlns:a16="http://schemas.microsoft.com/office/drawing/2014/main" id="{EECDF026-5E99-4D7F-96D0-FEFE8D46F6DD}"/>
              </a:ext>
            </a:extLst>
          </p:cNvPr>
          <p:cNvSpPr txBox="1"/>
          <p:nvPr/>
        </p:nvSpPr>
        <p:spPr>
          <a:xfrm>
            <a:off x="846292" y="3869490"/>
            <a:ext cx="6738378" cy="31467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引入的</a:t>
            </a:r>
            <a:r>
              <a:rPr lang="zh-CN" altLang="en-US" sz="1350" b="1" dirty="0">
                <a:solidFill>
                  <a:schemeClr val="accent1">
                    <a:lumMod val="75000"/>
                  </a:schemeClr>
                </a:solidFill>
                <a:latin typeface="Arial Narrow" panose="020B0606020202030204" pitchFamily="34" charset="0"/>
              </a:rPr>
              <a:t>最小转发延迟</a:t>
            </a:r>
            <a:r>
              <a:rPr lang="zh-CN" altLang="en-US" sz="1350" b="1" dirty="0">
                <a:latin typeface="Arial Narrow" panose="020B0606020202030204" pitchFamily="34" charset="0"/>
              </a:rPr>
              <a:t>就是</a:t>
            </a:r>
            <a:r>
              <a:rPr lang="zh-CN" altLang="en-US" sz="1350" b="1" dirty="0">
                <a:solidFill>
                  <a:schemeClr val="accent1">
                    <a:lumMod val="75000"/>
                  </a:schemeClr>
                </a:solidFill>
                <a:latin typeface="Arial Narrow" panose="020B0606020202030204" pitchFamily="34" charset="0"/>
              </a:rPr>
              <a:t>接收完目的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地址所耗费的时间</a:t>
            </a:r>
            <a:r>
              <a:rPr lang="zh-CN" altLang="en-US" sz="1350" b="1" dirty="0">
                <a:latin typeface="Arial Narrow" panose="020B0606020202030204" pitchFamily="34" charset="0"/>
              </a:rPr>
              <a:t>。</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1275E8D-E606-4005-95C9-2A7CB37CA942}"/>
                  </a:ext>
                </a:extLst>
              </p:cNvPr>
              <p:cNvSpPr txBox="1"/>
              <p:nvPr/>
            </p:nvSpPr>
            <p:spPr>
              <a:xfrm>
                <a:off x="3386958" y="4250215"/>
                <a:ext cx="237718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panose="02040503050406030204" pitchFamily="18" charset="0"/>
                            </a:rPr>
                          </m:ctrlPr>
                        </m:fPr>
                        <m:num>
                          <m:r>
                            <a:rPr lang="en-US" altLang="zh-CN" b="1" i="1">
                              <a:latin typeface="Cambria Math" panose="02040503050406030204" pitchFamily="18" charset="0"/>
                            </a:rPr>
                            <m:t>𝟔</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𝟖</m:t>
                          </m:r>
                        </m:num>
                        <m:den>
                          <m:r>
                            <a:rPr lang="en-US" altLang="zh-CN" b="1" i="1">
                              <a:latin typeface="Cambria Math" panose="02040503050406030204" pitchFamily="18" charset="0"/>
                            </a:rPr>
                            <m:t>𝟏𝟎𝟎</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𝟏𝟎</m:t>
                              </m:r>
                            </m:e>
                            <m:sup>
                              <m:r>
                                <a:rPr lang="en-US" altLang="zh-CN" b="1" i="1">
                                  <a:latin typeface="Cambria Math" panose="02040503050406030204" pitchFamily="18" charset="0"/>
                                  <a:ea typeface="Cambria Math" panose="02040503050406030204" pitchFamily="18" charset="0"/>
                                </a:rPr>
                                <m:t>𝟔</m:t>
                              </m:r>
                            </m:sup>
                          </m:sSup>
                        </m:den>
                      </m:f>
                      <m:r>
                        <a:rPr lang="en-US" altLang="zh-CN" b="1" i="1">
                          <a:latin typeface="Cambria Math" panose="02040503050406030204" pitchFamily="18" charset="0"/>
                        </a:rPr>
                        <m:t>=</m:t>
                      </m:r>
                      <m:r>
                        <a:rPr lang="en-US" altLang="zh-CN" b="1" i="1">
                          <a:latin typeface="Cambria Math" panose="02040503050406030204" pitchFamily="18" charset="0"/>
                        </a:rPr>
                        <m:t>𝟎</m:t>
                      </m:r>
                      <m:r>
                        <a:rPr lang="en-US" altLang="zh-CN" b="1" i="1">
                          <a:latin typeface="Cambria Math" panose="02040503050406030204" pitchFamily="18" charset="0"/>
                        </a:rPr>
                        <m:t>.</m:t>
                      </m:r>
                      <m:r>
                        <a:rPr lang="en-US" altLang="zh-CN" b="1" i="1">
                          <a:latin typeface="Cambria Math" panose="02040503050406030204" pitchFamily="18" charset="0"/>
                        </a:rPr>
                        <m:t>𝟒𝟖</m:t>
                      </m:r>
                      <m:r>
                        <a:rPr lang="en-US" altLang="zh-CN" b="1" i="1">
                          <a:latin typeface="Cambria Math" panose="02040503050406030204" pitchFamily="18" charset="0"/>
                        </a:rPr>
                        <m:t>(</m:t>
                      </m:r>
                      <m:r>
                        <a:rPr lang="zh-CN" altLang="en-US" b="1" i="1">
                          <a:latin typeface="Cambria Math" panose="02040503050406030204" pitchFamily="18" charset="0"/>
                        </a:rPr>
                        <m:t>𝝁</m:t>
                      </m:r>
                      <m:r>
                        <a:rPr lang="en-US" altLang="zh-CN" b="1" i="1">
                          <a:latin typeface="Cambria Math" panose="02040503050406030204" pitchFamily="18" charset="0"/>
                        </a:rPr>
                        <m:t>𝒔</m:t>
                      </m:r>
                      <m:r>
                        <a:rPr lang="en-US" altLang="zh-CN" b="1" i="1">
                          <a:latin typeface="Cambria Math" panose="02040503050406030204" pitchFamily="18" charset="0"/>
                        </a:rPr>
                        <m:t>)</m:t>
                      </m:r>
                    </m:oMath>
                  </m:oMathPara>
                </a14:m>
                <a:endParaRPr lang="zh-CN" altLang="en-US" b="1" dirty="0"/>
              </a:p>
            </p:txBody>
          </p:sp>
        </mc:Choice>
        <mc:Fallback xmlns="">
          <p:sp>
            <p:nvSpPr>
              <p:cNvPr id="10" name="文本框 9">
                <a:extLst>
                  <a:ext uri="{FF2B5EF4-FFF2-40B4-BE49-F238E27FC236}">
                    <a16:creationId xmlns="" xmlns:a16="http://schemas.microsoft.com/office/drawing/2014/main" xmlns:a14="http://schemas.microsoft.com/office/drawing/2010/main" id="{B1275E8D-E606-4005-95C9-2A7CB37CA942}"/>
                  </a:ext>
                </a:extLst>
              </p:cNvPr>
              <p:cNvSpPr txBox="1">
                <a:spLocks noRot="1" noChangeAspect="1" noMove="1" noResize="1" noEditPoints="1" noAdjustHandles="1" noChangeArrowheads="1" noChangeShapeType="1" noTextEdit="1"/>
              </p:cNvSpPr>
              <p:nvPr/>
            </p:nvSpPr>
            <p:spPr>
              <a:xfrm>
                <a:off x="3386958" y="4250215"/>
                <a:ext cx="2377189" cy="520399"/>
              </a:xfrm>
              <a:prstGeom prst="rect">
                <a:avLst/>
              </a:prstGeom>
              <a:blipFill rotWithShape="0">
                <a:blip r:embed="rId3"/>
                <a:stretch>
                  <a:fillRect/>
                </a:stretch>
              </a:blipFill>
            </p:spPr>
            <p:txBody>
              <a:bodyPr/>
              <a:lstStyle/>
              <a:p>
                <a:r>
                  <a:rPr lang="zh-CN" altLang="en-US">
                    <a:noFill/>
                  </a:rPr>
                  <a:t> </a:t>
                </a:r>
              </a:p>
            </p:txBody>
          </p:sp>
        </mc:Fallback>
      </mc:AlternateContent>
      <p:sp>
        <p:nvSpPr>
          <p:cNvPr id="32" name="平行四边形 31">
            <a:extLst>
              <a:ext uri="{FF2B5EF4-FFF2-40B4-BE49-F238E27FC236}">
                <a16:creationId xmlns:a16="http://schemas.microsoft.com/office/drawing/2014/main" id="{BB4724C1-48EC-766D-DF03-75A9A442E4A1}"/>
              </a:ext>
            </a:extLst>
          </p:cNvPr>
          <p:cNvSpPr/>
          <p:nvPr/>
        </p:nvSpPr>
        <p:spPr>
          <a:xfrm>
            <a:off x="228600" y="561975"/>
            <a:ext cx="506538"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1305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26"/>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dur="1" fill="hold">
                                          <p:stCondLst>
                                            <p:cond delay="0"/>
                                          </p:stCondLst>
                                        </p:cTn>
                                        <p:tgtEl>
                                          <p:spTgt spid="27"/>
                                        </p:tgtEl>
                                        <p:attrNameLst>
                                          <p:attrName>style.visibility</p:attrName>
                                        </p:attrNameLst>
                                      </p:cBhvr>
                                      <p:to>
                                        <p:strVal val="visible"/>
                                      </p:to>
                                    </p:set>
                                  </p:childTnLst>
                                </p:cTn>
                              </p:par>
                              <p:par>
                                <p:cTn id="18" presetID="22" presetClass="entr" presetSubtype="8"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dur="1" fill="hold">
                                          <p:stCondLst>
                                            <p:cond delay="0"/>
                                          </p:stCondLst>
                                        </p:cTn>
                                        <p:tgtEl>
                                          <p:spTgt spid="28"/>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100"/>
                                  </p:iterate>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100"/>
                                  </p:iterate>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100"/>
                                  </p:iterate>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8" grpId="0" animBg="1"/>
      <p:bldP spid="25" grpId="0"/>
      <p:bldP spid="26" grpId="0"/>
      <p:bldP spid="27" grpId="0"/>
      <p:bldP spid="28" grpId="0"/>
      <p:bldP spid="29" grpId="0"/>
      <p:bldP spid="30" grpId="0"/>
      <p:bldP spid="31"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599" y="561975"/>
            <a:ext cx="3703650" cy="323165"/>
            <a:chOff x="424116" y="898245"/>
            <a:chExt cx="4938200"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8541"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4309893"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grpSp>
        <p:nvGrpSpPr>
          <p:cNvPr id="6" name="组合 5">
            <a:extLst>
              <a:ext uri="{FF2B5EF4-FFF2-40B4-BE49-F238E27FC236}">
                <a16:creationId xmlns:a16="http://schemas.microsoft.com/office/drawing/2014/main" id="{A1AC0F66-E7EA-4DE3-AB60-23ED0887B6E0}"/>
              </a:ext>
            </a:extLst>
          </p:cNvPr>
          <p:cNvGrpSpPr/>
          <p:nvPr/>
        </p:nvGrpSpPr>
        <p:grpSpPr>
          <a:xfrm>
            <a:off x="833980" y="1362888"/>
            <a:ext cx="3174053" cy="3436896"/>
            <a:chOff x="1111972" y="1817184"/>
            <a:chExt cx="4232071" cy="4582528"/>
          </a:xfrm>
        </p:grpSpPr>
        <p:sp>
          <p:nvSpPr>
            <p:cNvPr id="12" name="文本框 11">
              <a:extLst>
                <a:ext uri="{FF2B5EF4-FFF2-40B4-BE49-F238E27FC236}">
                  <a16:creationId xmlns:a16="http://schemas.microsoft.com/office/drawing/2014/main" id="{21965EDE-01A5-4F50-973F-ED47B5BE313F}"/>
                </a:ext>
              </a:extLst>
            </p:cNvPr>
            <p:cNvSpPr txBox="1"/>
            <p:nvPr/>
          </p:nvSpPr>
          <p:spPr>
            <a:xfrm>
              <a:off x="3241943" y="3925288"/>
              <a:ext cx="1076381" cy="400109"/>
            </a:xfrm>
            <a:prstGeom prst="rect">
              <a:avLst/>
            </a:prstGeom>
            <a:noFill/>
          </p:spPr>
          <p:txBody>
            <a:bodyPr wrap="square" rtlCol="0">
              <a:spAutoFit/>
            </a:bodyPr>
            <a:lstStyle/>
            <a:p>
              <a:pPr algn="ctr"/>
              <a:r>
                <a:rPr lang="zh-CN" altLang="en-US" sz="1350" b="1" dirty="0">
                  <a:latin typeface="+mn-ea"/>
                </a:rPr>
                <a:t>集线器</a:t>
              </a:r>
            </a:p>
          </p:txBody>
        </p:sp>
        <p:cxnSp>
          <p:nvCxnSpPr>
            <p:cNvPr id="13" name="直接连接符 12">
              <a:extLst>
                <a:ext uri="{FF2B5EF4-FFF2-40B4-BE49-F238E27FC236}">
                  <a16:creationId xmlns:a16="http://schemas.microsoft.com/office/drawing/2014/main" id="{7FE99D20-EEA5-47A3-81BE-65C5936FFFF9}"/>
                </a:ext>
              </a:extLst>
            </p:cNvPr>
            <p:cNvCxnSpPr>
              <a:cxnSpLocks/>
            </p:cNvCxnSpPr>
            <p:nvPr/>
          </p:nvCxnSpPr>
          <p:spPr>
            <a:xfrm flipH="1">
              <a:off x="1413982"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E3964-0D46-4C3B-830E-AA3E5BD1EE4E}"/>
                </a:ext>
              </a:extLst>
            </p:cNvPr>
            <p:cNvGrpSpPr/>
            <p:nvPr/>
          </p:nvGrpSpPr>
          <p:grpSpPr>
            <a:xfrm>
              <a:off x="1111972" y="3207395"/>
              <a:ext cx="662814" cy="641082"/>
              <a:chOff x="1235749" y="1557688"/>
              <a:chExt cx="662814" cy="641082"/>
            </a:xfrm>
          </p:grpSpPr>
          <p:pic>
            <p:nvPicPr>
              <p:cNvPr id="41" name="图形 10">
                <a:extLst>
                  <a:ext uri="{FF2B5EF4-FFF2-40B4-BE49-F238E27FC236}">
                    <a16:creationId xmlns:a16="http://schemas.microsoft.com/office/drawing/2014/main" id="{B0D68D12-20B3-43FA-BBB9-429BCD068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2" name="文本框 41">
                <a:extLst>
                  <a:ext uri="{FF2B5EF4-FFF2-40B4-BE49-F238E27FC236}">
                    <a16:creationId xmlns:a16="http://schemas.microsoft.com/office/drawing/2014/main" id="{E1462835-DE58-4800-BBC1-3B9D0DB7A083}"/>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15" name="直接连接符 14">
              <a:extLst>
                <a:ext uri="{FF2B5EF4-FFF2-40B4-BE49-F238E27FC236}">
                  <a16:creationId xmlns:a16="http://schemas.microsoft.com/office/drawing/2014/main" id="{4E4D70B5-6600-49DB-897B-40AFE24EABEA}"/>
                </a:ext>
              </a:extLst>
            </p:cNvPr>
            <p:cNvCxnSpPr>
              <a:cxnSpLocks/>
              <a:stCxn id="40" idx="2"/>
            </p:cNvCxnSpPr>
            <p:nvPr/>
          </p:nvCxnSpPr>
          <p:spPr>
            <a:xfrm flipV="1">
              <a:off x="3230139" y="2379207"/>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35A5DCC0-76A5-44EB-B46F-5A622A6252DC}"/>
                </a:ext>
              </a:extLst>
            </p:cNvPr>
            <p:cNvGrpSpPr/>
            <p:nvPr/>
          </p:nvGrpSpPr>
          <p:grpSpPr>
            <a:xfrm>
              <a:off x="2780490" y="4986378"/>
              <a:ext cx="662814" cy="641082"/>
              <a:chOff x="1235749" y="1557688"/>
              <a:chExt cx="662814" cy="641082"/>
            </a:xfrm>
          </p:grpSpPr>
          <p:pic>
            <p:nvPicPr>
              <p:cNvPr id="39" name="图形 10">
                <a:extLst>
                  <a:ext uri="{FF2B5EF4-FFF2-40B4-BE49-F238E27FC236}">
                    <a16:creationId xmlns:a16="http://schemas.microsoft.com/office/drawing/2014/main" id="{D15DDBF7-C513-4A24-BB75-29E856E702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0" name="文本框 39">
                <a:extLst>
                  <a:ext uri="{FF2B5EF4-FFF2-40B4-BE49-F238E27FC236}">
                    <a16:creationId xmlns:a16="http://schemas.microsoft.com/office/drawing/2014/main" id="{36AD15F4-F414-48EC-B1D3-D1A5297F5F24}"/>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17" name="组合 16">
              <a:extLst>
                <a:ext uri="{FF2B5EF4-FFF2-40B4-BE49-F238E27FC236}">
                  <a16:creationId xmlns:a16="http://schemas.microsoft.com/office/drawing/2014/main" id="{2DB258B5-749E-449E-9991-3F44FD0E523E}"/>
                </a:ext>
              </a:extLst>
            </p:cNvPr>
            <p:cNvGrpSpPr/>
            <p:nvPr/>
          </p:nvGrpSpPr>
          <p:grpSpPr>
            <a:xfrm>
              <a:off x="2918914" y="1817184"/>
              <a:ext cx="662814" cy="641082"/>
              <a:chOff x="1235749" y="1557688"/>
              <a:chExt cx="662814" cy="641082"/>
            </a:xfrm>
          </p:grpSpPr>
          <p:pic>
            <p:nvPicPr>
              <p:cNvPr id="37" name="图形 10">
                <a:extLst>
                  <a:ext uri="{FF2B5EF4-FFF2-40B4-BE49-F238E27FC236}">
                    <a16:creationId xmlns:a16="http://schemas.microsoft.com/office/drawing/2014/main" id="{0FFB7C25-4F8B-44F3-9D44-21B68E53F5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8" name="文本框 37">
                <a:extLst>
                  <a:ext uri="{FF2B5EF4-FFF2-40B4-BE49-F238E27FC236}">
                    <a16:creationId xmlns:a16="http://schemas.microsoft.com/office/drawing/2014/main" id="{2EFA039D-882A-474E-93FB-9082DFE299A8}"/>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pic>
          <p:nvPicPr>
            <p:cNvPr id="18" name="图片 17" descr="文本&#10;&#10;描述已自动生成">
              <a:extLst>
                <a:ext uri="{FF2B5EF4-FFF2-40B4-BE49-F238E27FC236}">
                  <a16:creationId xmlns:a16="http://schemas.microsoft.com/office/drawing/2014/main" id="{1591BE4B-9373-47E5-B54B-5645B5DE9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8531" y="3379364"/>
              <a:ext cx="705470" cy="661378"/>
            </a:xfrm>
            <a:prstGeom prst="rect">
              <a:avLst/>
            </a:prstGeom>
          </p:spPr>
        </p:pic>
        <p:grpSp>
          <p:nvGrpSpPr>
            <p:cNvPr id="19" name="组合 18">
              <a:extLst>
                <a:ext uri="{FF2B5EF4-FFF2-40B4-BE49-F238E27FC236}">
                  <a16:creationId xmlns:a16="http://schemas.microsoft.com/office/drawing/2014/main" id="{501B2417-864C-417B-8DC1-14F9957F9771}"/>
                </a:ext>
              </a:extLst>
            </p:cNvPr>
            <p:cNvGrpSpPr/>
            <p:nvPr/>
          </p:nvGrpSpPr>
          <p:grpSpPr>
            <a:xfrm>
              <a:off x="4681229" y="3207395"/>
              <a:ext cx="662814" cy="641082"/>
              <a:chOff x="1235749" y="1557688"/>
              <a:chExt cx="662814" cy="641082"/>
            </a:xfrm>
          </p:grpSpPr>
          <p:pic>
            <p:nvPicPr>
              <p:cNvPr id="35" name="图形 10">
                <a:extLst>
                  <a:ext uri="{FF2B5EF4-FFF2-40B4-BE49-F238E27FC236}">
                    <a16:creationId xmlns:a16="http://schemas.microsoft.com/office/drawing/2014/main" id="{43737DA3-F6AE-45F1-B0A6-88048F2548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6" name="文本框 35">
                <a:extLst>
                  <a:ext uri="{FF2B5EF4-FFF2-40B4-BE49-F238E27FC236}">
                    <a16:creationId xmlns:a16="http://schemas.microsoft.com/office/drawing/2014/main" id="{D6CFEE13-7CA0-48D4-B824-68F86392D95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sp>
          <p:nvSpPr>
            <p:cNvPr id="70" name="文本框 69">
              <a:extLst>
                <a:ext uri="{FF2B5EF4-FFF2-40B4-BE49-F238E27FC236}">
                  <a16:creationId xmlns:a16="http://schemas.microsoft.com/office/drawing/2014/main" id="{3AC1B828-CF53-4D3A-B8D4-D2EF67453A56}"/>
                </a:ext>
              </a:extLst>
            </p:cNvPr>
            <p:cNvSpPr txBox="1"/>
            <p:nvPr/>
          </p:nvSpPr>
          <p:spPr>
            <a:xfrm>
              <a:off x="2252603" y="5999603"/>
              <a:ext cx="1986839" cy="400109"/>
            </a:xfrm>
            <a:prstGeom prst="rect">
              <a:avLst/>
            </a:prstGeom>
            <a:noFill/>
          </p:spPr>
          <p:txBody>
            <a:bodyPr wrap="square" rtlCol="0">
              <a:spAutoFit/>
            </a:bodyPr>
            <a:lstStyle/>
            <a:p>
              <a:pPr algn="ctr"/>
              <a:r>
                <a:rPr lang="zh-CN" altLang="en-US" sz="1350" b="1" dirty="0">
                  <a:latin typeface="+mn-ea"/>
                </a:rPr>
                <a:t>共享式以太网</a:t>
              </a:r>
            </a:p>
          </p:txBody>
        </p:sp>
      </p:grpSp>
      <p:grpSp>
        <p:nvGrpSpPr>
          <p:cNvPr id="7" name="组合 6">
            <a:extLst>
              <a:ext uri="{FF2B5EF4-FFF2-40B4-BE49-F238E27FC236}">
                <a16:creationId xmlns:a16="http://schemas.microsoft.com/office/drawing/2014/main" id="{71902E0A-C687-4076-AEE8-FA6FB6B0EBE3}"/>
              </a:ext>
            </a:extLst>
          </p:cNvPr>
          <p:cNvGrpSpPr/>
          <p:nvPr/>
        </p:nvGrpSpPr>
        <p:grpSpPr>
          <a:xfrm>
            <a:off x="5146207" y="1362888"/>
            <a:ext cx="3174053" cy="3436896"/>
            <a:chOff x="6861608" y="1817184"/>
            <a:chExt cx="4232071" cy="4582528"/>
          </a:xfrm>
        </p:grpSpPr>
        <p:sp>
          <p:nvSpPr>
            <p:cNvPr id="43" name="文本框 42">
              <a:extLst>
                <a:ext uri="{FF2B5EF4-FFF2-40B4-BE49-F238E27FC236}">
                  <a16:creationId xmlns:a16="http://schemas.microsoft.com/office/drawing/2014/main" id="{B50B0264-DC40-447D-900A-6EE65028DCB0}"/>
                </a:ext>
              </a:extLst>
            </p:cNvPr>
            <p:cNvSpPr txBox="1"/>
            <p:nvPr/>
          </p:nvSpPr>
          <p:spPr>
            <a:xfrm>
              <a:off x="8991579" y="3925288"/>
              <a:ext cx="1076381" cy="400109"/>
            </a:xfrm>
            <a:prstGeom prst="rect">
              <a:avLst/>
            </a:prstGeom>
            <a:noFill/>
          </p:spPr>
          <p:txBody>
            <a:bodyPr wrap="square" rtlCol="0">
              <a:spAutoFit/>
            </a:bodyPr>
            <a:lstStyle/>
            <a:p>
              <a:pPr algn="ctr"/>
              <a:r>
                <a:rPr lang="zh-CN" altLang="en-US" sz="1350" b="1" dirty="0">
                  <a:latin typeface="+mn-ea"/>
                </a:rPr>
                <a:t>交换机</a:t>
              </a:r>
            </a:p>
          </p:txBody>
        </p:sp>
        <p:cxnSp>
          <p:nvCxnSpPr>
            <p:cNvPr id="44" name="直接连接符 43">
              <a:extLst>
                <a:ext uri="{FF2B5EF4-FFF2-40B4-BE49-F238E27FC236}">
                  <a16:creationId xmlns:a16="http://schemas.microsoft.com/office/drawing/2014/main" id="{CC036EF6-3C61-49A7-B8A5-B8666E867CD1}"/>
                </a:ext>
              </a:extLst>
            </p:cNvPr>
            <p:cNvCxnSpPr>
              <a:cxnSpLocks/>
            </p:cNvCxnSpPr>
            <p:nvPr/>
          </p:nvCxnSpPr>
          <p:spPr>
            <a:xfrm flipH="1">
              <a:off x="7163618"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09AED31-DB5D-49DC-A765-0A9CD1523C91}"/>
                </a:ext>
              </a:extLst>
            </p:cNvPr>
            <p:cNvGrpSpPr/>
            <p:nvPr/>
          </p:nvGrpSpPr>
          <p:grpSpPr>
            <a:xfrm>
              <a:off x="6861608" y="3207395"/>
              <a:ext cx="662814" cy="641082"/>
              <a:chOff x="1235749" y="1557688"/>
              <a:chExt cx="662814" cy="641082"/>
            </a:xfrm>
          </p:grpSpPr>
          <p:pic>
            <p:nvPicPr>
              <p:cNvPr id="46" name="图形 10">
                <a:extLst>
                  <a:ext uri="{FF2B5EF4-FFF2-40B4-BE49-F238E27FC236}">
                    <a16:creationId xmlns:a16="http://schemas.microsoft.com/office/drawing/2014/main" id="{8FA61B9C-16B8-4ED1-B105-294C3B7BB3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7" name="文本框 46">
                <a:extLst>
                  <a:ext uri="{FF2B5EF4-FFF2-40B4-BE49-F238E27FC236}">
                    <a16:creationId xmlns:a16="http://schemas.microsoft.com/office/drawing/2014/main" id="{9F4A8B92-BC68-4823-B3FF-1EECF75B772F}"/>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48" name="直接连接符 47">
              <a:extLst>
                <a:ext uri="{FF2B5EF4-FFF2-40B4-BE49-F238E27FC236}">
                  <a16:creationId xmlns:a16="http://schemas.microsoft.com/office/drawing/2014/main" id="{11302207-57CF-4224-92E8-D1F84BEE71C5}"/>
                </a:ext>
              </a:extLst>
            </p:cNvPr>
            <p:cNvCxnSpPr>
              <a:cxnSpLocks/>
              <a:stCxn id="51" idx="2"/>
            </p:cNvCxnSpPr>
            <p:nvPr/>
          </p:nvCxnSpPr>
          <p:spPr>
            <a:xfrm flipV="1">
              <a:off x="8979775" y="2372628"/>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BF2BE45A-31C7-4BEB-90CC-281327B31C56}"/>
                </a:ext>
              </a:extLst>
            </p:cNvPr>
            <p:cNvGrpSpPr/>
            <p:nvPr/>
          </p:nvGrpSpPr>
          <p:grpSpPr>
            <a:xfrm>
              <a:off x="8530126" y="4986378"/>
              <a:ext cx="662814" cy="641082"/>
              <a:chOff x="1235749" y="1557688"/>
              <a:chExt cx="662814" cy="641082"/>
            </a:xfrm>
          </p:grpSpPr>
          <p:pic>
            <p:nvPicPr>
              <p:cNvPr id="50" name="图形 10">
                <a:extLst>
                  <a:ext uri="{FF2B5EF4-FFF2-40B4-BE49-F238E27FC236}">
                    <a16:creationId xmlns:a16="http://schemas.microsoft.com/office/drawing/2014/main" id="{D8BB52B7-42CD-425A-8012-9894A8203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1" name="文本框 50">
                <a:extLst>
                  <a:ext uri="{FF2B5EF4-FFF2-40B4-BE49-F238E27FC236}">
                    <a16:creationId xmlns:a16="http://schemas.microsoft.com/office/drawing/2014/main" id="{77CC7DCC-EC9A-4F4E-B7F7-2E9BA02EDA7C}"/>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56" name="组合 55">
              <a:extLst>
                <a:ext uri="{FF2B5EF4-FFF2-40B4-BE49-F238E27FC236}">
                  <a16:creationId xmlns:a16="http://schemas.microsoft.com/office/drawing/2014/main" id="{0942FD9D-2108-4B0E-8619-649E4188B714}"/>
                </a:ext>
              </a:extLst>
            </p:cNvPr>
            <p:cNvGrpSpPr/>
            <p:nvPr/>
          </p:nvGrpSpPr>
          <p:grpSpPr>
            <a:xfrm>
              <a:off x="8668550" y="1817184"/>
              <a:ext cx="662814" cy="641082"/>
              <a:chOff x="1235749" y="1557688"/>
              <a:chExt cx="662814" cy="641082"/>
            </a:xfrm>
          </p:grpSpPr>
          <p:pic>
            <p:nvPicPr>
              <p:cNvPr id="57" name="图形 10">
                <a:extLst>
                  <a:ext uri="{FF2B5EF4-FFF2-40B4-BE49-F238E27FC236}">
                    <a16:creationId xmlns:a16="http://schemas.microsoft.com/office/drawing/2014/main" id="{239FE925-5B69-44FE-A994-EFD2ED271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8" name="文本框 57">
                <a:extLst>
                  <a:ext uri="{FF2B5EF4-FFF2-40B4-BE49-F238E27FC236}">
                    <a16:creationId xmlns:a16="http://schemas.microsoft.com/office/drawing/2014/main" id="{913E0766-C1BB-4CA8-9256-03A79C8A3DE8}"/>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grpSp>
          <p:nvGrpSpPr>
            <p:cNvPr id="59" name="组合 58">
              <a:extLst>
                <a:ext uri="{FF2B5EF4-FFF2-40B4-BE49-F238E27FC236}">
                  <a16:creationId xmlns:a16="http://schemas.microsoft.com/office/drawing/2014/main" id="{2852E6D1-309D-4FEC-918D-983E4E2EEA56}"/>
                </a:ext>
              </a:extLst>
            </p:cNvPr>
            <p:cNvGrpSpPr/>
            <p:nvPr/>
          </p:nvGrpSpPr>
          <p:grpSpPr>
            <a:xfrm>
              <a:off x="10430865" y="3207395"/>
              <a:ext cx="662814" cy="641082"/>
              <a:chOff x="1235749" y="1557688"/>
              <a:chExt cx="662814" cy="641082"/>
            </a:xfrm>
          </p:grpSpPr>
          <p:pic>
            <p:nvPicPr>
              <p:cNvPr id="60" name="图形 10">
                <a:extLst>
                  <a:ext uri="{FF2B5EF4-FFF2-40B4-BE49-F238E27FC236}">
                    <a16:creationId xmlns:a16="http://schemas.microsoft.com/office/drawing/2014/main" id="{A1A931C8-49BA-421A-94DE-8033FE334B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61" name="文本框 60">
                <a:extLst>
                  <a:ext uri="{FF2B5EF4-FFF2-40B4-BE49-F238E27FC236}">
                    <a16:creationId xmlns:a16="http://schemas.microsoft.com/office/drawing/2014/main" id="{4E9A45A7-8A2B-42B9-AF8A-48DBFC7D49C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pic>
          <p:nvPicPr>
            <p:cNvPr id="69" name="图片 68" descr="图标&#10;&#10;描述已自动生成">
              <a:extLst>
                <a:ext uri="{FF2B5EF4-FFF2-40B4-BE49-F238E27FC236}">
                  <a16:creationId xmlns:a16="http://schemas.microsoft.com/office/drawing/2014/main" id="{56B846AC-1958-4647-804E-6E3006D74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638" y="3386593"/>
              <a:ext cx="497392" cy="641082"/>
            </a:xfrm>
            <a:prstGeom prst="rect">
              <a:avLst/>
            </a:prstGeom>
          </p:spPr>
        </p:pic>
        <p:sp>
          <p:nvSpPr>
            <p:cNvPr id="71" name="文本框 70">
              <a:extLst>
                <a:ext uri="{FF2B5EF4-FFF2-40B4-BE49-F238E27FC236}">
                  <a16:creationId xmlns:a16="http://schemas.microsoft.com/office/drawing/2014/main" id="{EBA9184B-FAF2-4733-A498-9B71F3E74CC7}"/>
                </a:ext>
              </a:extLst>
            </p:cNvPr>
            <p:cNvSpPr txBox="1"/>
            <p:nvPr/>
          </p:nvSpPr>
          <p:spPr>
            <a:xfrm>
              <a:off x="7966387" y="5999603"/>
              <a:ext cx="1986839" cy="400109"/>
            </a:xfrm>
            <a:prstGeom prst="rect">
              <a:avLst/>
            </a:prstGeom>
            <a:noFill/>
          </p:spPr>
          <p:txBody>
            <a:bodyPr wrap="square" rtlCol="0">
              <a:spAutoFit/>
            </a:bodyPr>
            <a:lstStyle/>
            <a:p>
              <a:pPr algn="ctr"/>
              <a:r>
                <a:rPr lang="zh-CN" altLang="en-US" sz="1350" b="1" dirty="0">
                  <a:latin typeface="+mn-ea"/>
                </a:rPr>
                <a:t>交换式以太网</a:t>
              </a: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8" name="矩形 7">
            <a:extLst>
              <a:ext uri="{FF2B5EF4-FFF2-40B4-BE49-F238E27FC236}">
                <a16:creationId xmlns:a16="http://schemas.microsoft.com/office/drawing/2014/main" id="{27E624FC-743D-4AEE-8686-185520767380}"/>
              </a:ext>
            </a:extLst>
          </p:cNvPr>
          <p:cNvSpPr/>
          <p:nvPr/>
        </p:nvSpPr>
        <p:spPr>
          <a:xfrm>
            <a:off x="6192142" y="760391"/>
            <a:ext cx="2717657" cy="50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t>假设交换机的转发表已经学习到了所有主机与自己各接口的对应关系</a:t>
            </a:r>
          </a:p>
        </p:txBody>
      </p:sp>
    </p:spTree>
    <p:custDataLst>
      <p:tags r:id="rId1"/>
    </p:custDataLst>
    <p:extLst>
      <p:ext uri="{BB962C8B-B14F-4D97-AF65-F5344CB8AC3E}">
        <p14:creationId xmlns:p14="http://schemas.microsoft.com/office/powerpoint/2010/main" val="33462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p:tgtEl>
                                          <p:spTgt spid="72"/>
                                        </p:tgtEl>
                                        <p:attrNameLst>
                                          <p:attrName>ppt_x</p:attrName>
                                        </p:attrNameLst>
                                      </p:cBhvr>
                                      <p:tavLst>
                                        <p:tav tm="0">
                                          <p:val>
                                            <p:strVal val="#ppt_x-#ppt_w*1.125000"/>
                                          </p:val>
                                        </p:tav>
                                        <p:tav tm="100000">
                                          <p:val>
                                            <p:strVal val="#ppt_x"/>
                                          </p:val>
                                        </p:tav>
                                      </p:tavLst>
                                    </p:anim>
                                    <p:animEffect transition="in" filter="wipe(right)">
                                      <p:cBhvr>
                                        <p:cTn id="14" dur="500"/>
                                        <p:tgtEl>
                                          <p:spTgt spid="72"/>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800" decel="100000"/>
                                        <p:tgtEl>
                                          <p:spTgt spid="6"/>
                                        </p:tgtEl>
                                      </p:cBhvr>
                                    </p:animEffect>
                                    <p:anim calcmode="lin" valueType="num">
                                      <p:cBhvr>
                                        <p:cTn id="20" dur="800" decel="100000" fill="hold"/>
                                        <p:tgtEl>
                                          <p:spTgt spid="6"/>
                                        </p:tgtEl>
                                        <p:attrNameLst>
                                          <p:attrName>style.rotation</p:attrName>
                                        </p:attrNameLst>
                                      </p:cBhvr>
                                      <p:tavLst>
                                        <p:tav tm="0">
                                          <p:val>
                                            <p:fltVal val="-90"/>
                                          </p:val>
                                        </p:tav>
                                        <p:tav tm="100000">
                                          <p:val>
                                            <p:fltVal val="0"/>
                                          </p:val>
                                        </p:tav>
                                      </p:tavLst>
                                    </p:anim>
                                    <p:anim calcmode="lin" valueType="num">
                                      <p:cBhvr>
                                        <p:cTn id="21" dur="800" decel="100000" fill="hold"/>
                                        <p:tgtEl>
                                          <p:spTgt spid="6"/>
                                        </p:tgtEl>
                                        <p:attrNameLst>
                                          <p:attrName>ppt_x</p:attrName>
                                        </p:attrNameLst>
                                      </p:cBhvr>
                                      <p:tavLst>
                                        <p:tav tm="0">
                                          <p:val>
                                            <p:strVal val="#ppt_x+0.4"/>
                                          </p:val>
                                        </p:tav>
                                        <p:tav tm="100000">
                                          <p:val>
                                            <p:strVal val="#ppt_x-0.05"/>
                                          </p:val>
                                        </p:tav>
                                      </p:tavLst>
                                    </p:anim>
                                    <p:anim calcmode="lin" valueType="num">
                                      <p:cBhvr>
                                        <p:cTn id="22" dur="800" decel="100000" fill="hold"/>
                                        <p:tgtEl>
                                          <p:spTgt spid="6"/>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800" decel="100000"/>
                                        <p:tgtEl>
                                          <p:spTgt spid="7"/>
                                        </p:tgtEl>
                                      </p:cBhvr>
                                    </p:animEffect>
                                    <p:anim calcmode="lin" valueType="num">
                                      <p:cBhvr>
                                        <p:cTn id="30" dur="800" decel="100000" fill="hold"/>
                                        <p:tgtEl>
                                          <p:spTgt spid="7"/>
                                        </p:tgtEl>
                                        <p:attrNameLst>
                                          <p:attrName>style.rotation</p:attrName>
                                        </p:attrNameLst>
                                      </p:cBhvr>
                                      <p:tavLst>
                                        <p:tav tm="0">
                                          <p:val>
                                            <p:fltVal val="-90"/>
                                          </p:val>
                                        </p:tav>
                                        <p:tav tm="100000">
                                          <p:val>
                                            <p:fltVal val="0"/>
                                          </p:val>
                                        </p:tav>
                                      </p:tavLst>
                                    </p:anim>
                                    <p:anim calcmode="lin" valueType="num">
                                      <p:cBhvr>
                                        <p:cTn id="31" dur="800" decel="100000" fill="hold"/>
                                        <p:tgtEl>
                                          <p:spTgt spid="7"/>
                                        </p:tgtEl>
                                        <p:attrNameLst>
                                          <p:attrName>ppt_x</p:attrName>
                                        </p:attrNameLst>
                                      </p:cBhvr>
                                      <p:tavLst>
                                        <p:tav tm="0">
                                          <p:val>
                                            <p:strVal val="#ppt_x+0.4"/>
                                          </p:val>
                                        </p:tav>
                                        <p:tav tm="100000">
                                          <p:val>
                                            <p:strVal val="#ppt_x-0.05"/>
                                          </p:val>
                                        </p:tav>
                                      </p:tavLst>
                                    </p:anim>
                                    <p:anim calcmode="lin" valueType="num">
                                      <p:cBhvr>
                                        <p:cTn id="32" dur="800" decel="100000" fill="hold"/>
                                        <p:tgtEl>
                                          <p:spTgt spid="7"/>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466346" y="130030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3" name="矩形 12"/>
          <p:cNvSpPr/>
          <p:nvPr/>
        </p:nvSpPr>
        <p:spPr>
          <a:xfrm>
            <a:off x="616085" y="1248916"/>
            <a:ext cx="697627" cy="400110"/>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透明</a:t>
            </a:r>
          </a:p>
        </p:txBody>
      </p:sp>
      <p:sp>
        <p:nvSpPr>
          <p:cNvPr id="14" name="矩形 13"/>
          <p:cNvSpPr/>
          <p:nvPr/>
        </p:nvSpPr>
        <p:spPr>
          <a:xfrm>
            <a:off x="466346" y="1696709"/>
            <a:ext cx="8129015" cy="515523"/>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指某一个实际存在的事物看起来却好像不存在一样。</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6" name="对角圆角矩形 5"/>
          <p:cNvSpPr/>
          <p:nvPr/>
        </p:nvSpPr>
        <p:spPr>
          <a:xfrm>
            <a:off x="502923" y="2549913"/>
            <a:ext cx="8129015" cy="1453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7" name="矩形 6"/>
          <p:cNvSpPr/>
          <p:nvPr/>
        </p:nvSpPr>
        <p:spPr>
          <a:xfrm>
            <a:off x="1408177" y="2689286"/>
            <a:ext cx="6497857" cy="1131079"/>
          </a:xfrm>
          <a:prstGeom prst="rect">
            <a:avLst/>
          </a:prstGeom>
        </p:spPr>
        <p:txBody>
          <a:bodyPr wrap="square" lIns="91436" tIns="45718" rIns="91436" bIns="45718">
            <a:spAutoFit/>
          </a:bodyPr>
          <a:lstStyle/>
          <a:p>
            <a:pPr>
              <a:lnSpc>
                <a:spcPts val="2700"/>
              </a:lnSpc>
              <a:spcBef>
                <a:spcPts val="600"/>
              </a:spcBef>
            </a:pPr>
            <a:r>
              <a:rPr lang="zh-CN" altLang="en-US" sz="2000" b="1" dirty="0">
                <a:solidFill>
                  <a:prstClr val="white"/>
                </a:solidFill>
                <a:latin typeface="微软雅黑" panose="020B0503020204020204" pitchFamily="34" charset="-122"/>
                <a:ea typeface="微软雅黑" panose="020B0503020204020204" pitchFamily="34" charset="-122"/>
              </a:rPr>
              <a:t>“在数据链路层透明传送数据”表示无论发送什么样的比特组合的数据，这些数据都能够</a:t>
            </a:r>
            <a:r>
              <a:rPr lang="zh-CN" altLang="en-US" sz="2000" b="1" dirty="0">
                <a:solidFill>
                  <a:srgbClr val="FF0000"/>
                </a:solidFill>
                <a:latin typeface="微软雅黑" panose="020B0503020204020204" pitchFamily="34" charset="-122"/>
                <a:ea typeface="微软雅黑" panose="020B0503020204020204" pitchFamily="34" charset="-122"/>
              </a:rPr>
              <a:t>按照原样没有差错</a:t>
            </a:r>
            <a:r>
              <a:rPr lang="zh-CN" altLang="en-US" sz="2000" b="1" dirty="0">
                <a:solidFill>
                  <a:prstClr val="white"/>
                </a:solidFill>
                <a:latin typeface="微软雅黑" panose="020B0503020204020204" pitchFamily="34" charset="-122"/>
                <a:ea typeface="微软雅黑" panose="020B0503020204020204" pitchFamily="34" charset="-122"/>
              </a:rPr>
              <a:t>地通过这个数据链路层。</a:t>
            </a:r>
          </a:p>
        </p:txBody>
      </p:sp>
      <p:sp>
        <p:nvSpPr>
          <p:cNvPr id="8" name="AutoShape 5"/>
          <p:cNvSpPr>
            <a:spLocks noChangeArrowheads="1"/>
          </p:cNvSpPr>
          <p:nvPr/>
        </p:nvSpPr>
        <p:spPr bwMode="auto">
          <a:xfrm>
            <a:off x="447431" y="59557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3749700" y="562359"/>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透明传输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028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BB22ECC0-A236-4F98-A792-ADEF52D3A965}"/>
              </a:ext>
            </a:extLst>
          </p:cNvPr>
          <p:cNvGrpSpPr/>
          <p:nvPr/>
        </p:nvGrpSpPr>
        <p:grpSpPr>
          <a:xfrm>
            <a:off x="1449884" y="2495230"/>
            <a:ext cx="680999" cy="300082"/>
            <a:chOff x="7342643" y="3935811"/>
            <a:chExt cx="907999" cy="400109"/>
          </a:xfrm>
        </p:grpSpPr>
        <p:sp>
          <p:nvSpPr>
            <p:cNvPr id="53" name="标注: 右箭头 52">
              <a:extLst>
                <a:ext uri="{FF2B5EF4-FFF2-40B4-BE49-F238E27FC236}">
                  <a16:creationId xmlns:a16="http://schemas.microsoft.com/office/drawing/2014/main" id="{CD753C87-9C4D-45A2-9958-58137EDD97BD}"/>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6CD3390C-A66A-4CB4-BE7F-444A0C2E5A75}"/>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55" name="组合 54">
            <a:extLst>
              <a:ext uri="{FF2B5EF4-FFF2-40B4-BE49-F238E27FC236}">
                <a16:creationId xmlns:a16="http://schemas.microsoft.com/office/drawing/2014/main" id="{992EEAB4-AC41-4F7B-B23A-230FB7088ABD}"/>
              </a:ext>
            </a:extLst>
          </p:cNvPr>
          <p:cNvGrpSpPr/>
          <p:nvPr/>
        </p:nvGrpSpPr>
        <p:grpSpPr>
          <a:xfrm rot="16200000">
            <a:off x="1928888" y="2042154"/>
            <a:ext cx="680999" cy="300082"/>
            <a:chOff x="7342644" y="3920424"/>
            <a:chExt cx="907998" cy="400108"/>
          </a:xfrm>
        </p:grpSpPr>
        <p:sp>
          <p:nvSpPr>
            <p:cNvPr id="62" name="标注: 右箭头 61">
              <a:extLst>
                <a:ext uri="{FF2B5EF4-FFF2-40B4-BE49-F238E27FC236}">
                  <a16:creationId xmlns:a16="http://schemas.microsoft.com/office/drawing/2014/main" id="{06DF487D-A08E-44FB-86F6-A20FC46BA2AA}"/>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63" name="文本框 62">
              <a:extLst>
                <a:ext uri="{FF2B5EF4-FFF2-40B4-BE49-F238E27FC236}">
                  <a16:creationId xmlns:a16="http://schemas.microsoft.com/office/drawing/2014/main" id="{E94B9DE0-BBC3-4D82-8CCE-6D712B5A1CBE}"/>
                </a:ext>
              </a:extLst>
            </p:cNvPr>
            <p:cNvSpPr txBox="1"/>
            <p:nvPr/>
          </p:nvSpPr>
          <p:spPr>
            <a:xfrm>
              <a:off x="7342644" y="3920424"/>
              <a:ext cx="765667"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64" name="组合 63">
            <a:extLst>
              <a:ext uri="{FF2B5EF4-FFF2-40B4-BE49-F238E27FC236}">
                <a16:creationId xmlns:a16="http://schemas.microsoft.com/office/drawing/2014/main" id="{AF93D501-24D0-47AB-8060-D2E4B61C4FE4}"/>
              </a:ext>
            </a:extLst>
          </p:cNvPr>
          <p:cNvGrpSpPr/>
          <p:nvPr/>
        </p:nvGrpSpPr>
        <p:grpSpPr>
          <a:xfrm rot="5400000">
            <a:off x="1933120" y="3207957"/>
            <a:ext cx="680999" cy="300082"/>
            <a:chOff x="7342644" y="3920423"/>
            <a:chExt cx="907998" cy="400108"/>
          </a:xfrm>
        </p:grpSpPr>
        <p:sp>
          <p:nvSpPr>
            <p:cNvPr id="65" name="标注: 右箭头 64">
              <a:extLst>
                <a:ext uri="{FF2B5EF4-FFF2-40B4-BE49-F238E27FC236}">
                  <a16:creationId xmlns:a16="http://schemas.microsoft.com/office/drawing/2014/main" id="{EAFD70C7-E38D-4DA4-A5CF-5E3A62D4EB5E}"/>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66" name="文本框 65">
              <a:extLst>
                <a:ext uri="{FF2B5EF4-FFF2-40B4-BE49-F238E27FC236}">
                  <a16:creationId xmlns:a16="http://schemas.microsoft.com/office/drawing/2014/main" id="{024A45C9-E5F5-494B-BF8A-BAAE9320140B}"/>
                </a:ext>
              </a:extLst>
            </p:cNvPr>
            <p:cNvSpPr txBox="1"/>
            <p:nvPr/>
          </p:nvSpPr>
          <p:spPr>
            <a:xfrm>
              <a:off x="7342644" y="3920423"/>
              <a:ext cx="765667"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67" name="组合 66">
            <a:extLst>
              <a:ext uri="{FF2B5EF4-FFF2-40B4-BE49-F238E27FC236}">
                <a16:creationId xmlns:a16="http://schemas.microsoft.com/office/drawing/2014/main" id="{40010D7E-43D7-4EAD-A99C-100E8B534A21}"/>
              </a:ext>
            </a:extLst>
          </p:cNvPr>
          <p:cNvGrpSpPr/>
          <p:nvPr/>
        </p:nvGrpSpPr>
        <p:grpSpPr>
          <a:xfrm>
            <a:off x="2823184" y="2492161"/>
            <a:ext cx="680999" cy="300082"/>
            <a:chOff x="7342643" y="3935811"/>
            <a:chExt cx="907999" cy="400109"/>
          </a:xfrm>
        </p:grpSpPr>
        <p:sp>
          <p:nvSpPr>
            <p:cNvPr id="68" name="标注: 右箭头 67">
              <a:extLst>
                <a:ext uri="{FF2B5EF4-FFF2-40B4-BE49-F238E27FC236}">
                  <a16:creationId xmlns:a16="http://schemas.microsoft.com/office/drawing/2014/main" id="{DE305079-37CF-41DC-B023-3A0ABF42BC15}"/>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3" name="文本框 72">
              <a:extLst>
                <a:ext uri="{FF2B5EF4-FFF2-40B4-BE49-F238E27FC236}">
                  <a16:creationId xmlns:a16="http://schemas.microsoft.com/office/drawing/2014/main" id="{8B177B70-7871-4822-B187-49658035DEE9}"/>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74" name="组合 73">
            <a:extLst>
              <a:ext uri="{FF2B5EF4-FFF2-40B4-BE49-F238E27FC236}">
                <a16:creationId xmlns:a16="http://schemas.microsoft.com/office/drawing/2014/main" id="{4210CE2C-06C6-4E9C-8456-E7AD7EA981BA}"/>
              </a:ext>
            </a:extLst>
          </p:cNvPr>
          <p:cNvGrpSpPr/>
          <p:nvPr/>
        </p:nvGrpSpPr>
        <p:grpSpPr>
          <a:xfrm>
            <a:off x="5783734" y="2501652"/>
            <a:ext cx="680999" cy="300082"/>
            <a:chOff x="7342643" y="3935811"/>
            <a:chExt cx="907999" cy="400109"/>
          </a:xfrm>
        </p:grpSpPr>
        <p:sp>
          <p:nvSpPr>
            <p:cNvPr id="75" name="标注: 右箭头 74">
              <a:extLst>
                <a:ext uri="{FF2B5EF4-FFF2-40B4-BE49-F238E27FC236}">
                  <a16:creationId xmlns:a16="http://schemas.microsoft.com/office/drawing/2014/main" id="{E176543E-DB3E-4B4C-A47A-2CB573DBFE57}"/>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6" name="文本框 75">
              <a:extLst>
                <a:ext uri="{FF2B5EF4-FFF2-40B4-BE49-F238E27FC236}">
                  <a16:creationId xmlns:a16="http://schemas.microsoft.com/office/drawing/2014/main" id="{83B68D64-3F10-4147-A8C8-D03DA2B16F96}"/>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77" name="组合 76">
            <a:extLst>
              <a:ext uri="{FF2B5EF4-FFF2-40B4-BE49-F238E27FC236}">
                <a16:creationId xmlns:a16="http://schemas.microsoft.com/office/drawing/2014/main" id="{151A9CF4-151C-42B0-A182-797C6168350E}"/>
              </a:ext>
            </a:extLst>
          </p:cNvPr>
          <p:cNvGrpSpPr/>
          <p:nvPr/>
        </p:nvGrpSpPr>
        <p:grpSpPr>
          <a:xfrm rot="16200000">
            <a:off x="6262738" y="2048575"/>
            <a:ext cx="680999" cy="300082"/>
            <a:chOff x="7342643" y="3920424"/>
            <a:chExt cx="907999" cy="400108"/>
          </a:xfrm>
        </p:grpSpPr>
        <p:sp>
          <p:nvSpPr>
            <p:cNvPr id="78" name="标注: 右箭头 77">
              <a:extLst>
                <a:ext uri="{FF2B5EF4-FFF2-40B4-BE49-F238E27FC236}">
                  <a16:creationId xmlns:a16="http://schemas.microsoft.com/office/drawing/2014/main" id="{1B69BB57-06C8-4046-8A69-04990B32EA25}"/>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9" name="文本框 78">
              <a:extLst>
                <a:ext uri="{FF2B5EF4-FFF2-40B4-BE49-F238E27FC236}">
                  <a16:creationId xmlns:a16="http://schemas.microsoft.com/office/drawing/2014/main" id="{6270CEAF-27C1-4773-98B7-C05452A59ED8}"/>
                </a:ext>
              </a:extLst>
            </p:cNvPr>
            <p:cNvSpPr txBox="1"/>
            <p:nvPr/>
          </p:nvSpPr>
          <p:spPr>
            <a:xfrm>
              <a:off x="7342643" y="3920424"/>
              <a:ext cx="765668"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grpSp>
        <p:nvGrpSpPr>
          <p:cNvPr id="6" name="组合 5">
            <a:extLst>
              <a:ext uri="{FF2B5EF4-FFF2-40B4-BE49-F238E27FC236}">
                <a16:creationId xmlns:a16="http://schemas.microsoft.com/office/drawing/2014/main" id="{A1AC0F66-E7EA-4DE3-AB60-23ED0887B6E0}"/>
              </a:ext>
            </a:extLst>
          </p:cNvPr>
          <p:cNvGrpSpPr/>
          <p:nvPr/>
        </p:nvGrpSpPr>
        <p:grpSpPr>
          <a:xfrm>
            <a:off x="833980" y="1362888"/>
            <a:ext cx="3174053" cy="3436896"/>
            <a:chOff x="1111972" y="1817184"/>
            <a:chExt cx="4232071" cy="4582528"/>
          </a:xfrm>
        </p:grpSpPr>
        <p:sp>
          <p:nvSpPr>
            <p:cNvPr id="12" name="文本框 11">
              <a:extLst>
                <a:ext uri="{FF2B5EF4-FFF2-40B4-BE49-F238E27FC236}">
                  <a16:creationId xmlns:a16="http://schemas.microsoft.com/office/drawing/2014/main" id="{21965EDE-01A5-4F50-973F-ED47B5BE313F}"/>
                </a:ext>
              </a:extLst>
            </p:cNvPr>
            <p:cNvSpPr txBox="1"/>
            <p:nvPr/>
          </p:nvSpPr>
          <p:spPr>
            <a:xfrm>
              <a:off x="3241943" y="3925288"/>
              <a:ext cx="1076381" cy="400109"/>
            </a:xfrm>
            <a:prstGeom prst="rect">
              <a:avLst/>
            </a:prstGeom>
            <a:noFill/>
          </p:spPr>
          <p:txBody>
            <a:bodyPr wrap="square" rtlCol="0">
              <a:spAutoFit/>
            </a:bodyPr>
            <a:lstStyle/>
            <a:p>
              <a:pPr algn="ctr"/>
              <a:r>
                <a:rPr lang="zh-CN" altLang="en-US" sz="1350" b="1" dirty="0">
                  <a:latin typeface="+mn-ea"/>
                </a:rPr>
                <a:t>集线器</a:t>
              </a:r>
            </a:p>
          </p:txBody>
        </p:sp>
        <p:cxnSp>
          <p:nvCxnSpPr>
            <p:cNvPr id="13" name="直接连接符 12">
              <a:extLst>
                <a:ext uri="{FF2B5EF4-FFF2-40B4-BE49-F238E27FC236}">
                  <a16:creationId xmlns:a16="http://schemas.microsoft.com/office/drawing/2014/main" id="{7FE99D20-EEA5-47A3-81BE-65C5936FFFF9}"/>
                </a:ext>
              </a:extLst>
            </p:cNvPr>
            <p:cNvCxnSpPr>
              <a:cxnSpLocks/>
            </p:cNvCxnSpPr>
            <p:nvPr/>
          </p:nvCxnSpPr>
          <p:spPr>
            <a:xfrm flipH="1">
              <a:off x="1413982"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E3964-0D46-4C3B-830E-AA3E5BD1EE4E}"/>
                </a:ext>
              </a:extLst>
            </p:cNvPr>
            <p:cNvGrpSpPr/>
            <p:nvPr/>
          </p:nvGrpSpPr>
          <p:grpSpPr>
            <a:xfrm>
              <a:off x="1111972" y="3207395"/>
              <a:ext cx="662814" cy="641082"/>
              <a:chOff x="1235749" y="1557688"/>
              <a:chExt cx="662814" cy="641082"/>
            </a:xfrm>
          </p:grpSpPr>
          <p:pic>
            <p:nvPicPr>
              <p:cNvPr id="41" name="图形 10">
                <a:extLst>
                  <a:ext uri="{FF2B5EF4-FFF2-40B4-BE49-F238E27FC236}">
                    <a16:creationId xmlns:a16="http://schemas.microsoft.com/office/drawing/2014/main" id="{B0D68D12-20B3-43FA-BBB9-429BCD068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2" name="文本框 41">
                <a:extLst>
                  <a:ext uri="{FF2B5EF4-FFF2-40B4-BE49-F238E27FC236}">
                    <a16:creationId xmlns:a16="http://schemas.microsoft.com/office/drawing/2014/main" id="{E1462835-DE58-4800-BBC1-3B9D0DB7A083}"/>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15" name="直接连接符 14">
              <a:extLst>
                <a:ext uri="{FF2B5EF4-FFF2-40B4-BE49-F238E27FC236}">
                  <a16:creationId xmlns:a16="http://schemas.microsoft.com/office/drawing/2014/main" id="{4E4D70B5-6600-49DB-897B-40AFE24EABEA}"/>
                </a:ext>
              </a:extLst>
            </p:cNvPr>
            <p:cNvCxnSpPr>
              <a:cxnSpLocks/>
              <a:stCxn id="40" idx="2"/>
            </p:cNvCxnSpPr>
            <p:nvPr/>
          </p:nvCxnSpPr>
          <p:spPr>
            <a:xfrm flipV="1">
              <a:off x="3230139" y="2379207"/>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35A5DCC0-76A5-44EB-B46F-5A622A6252DC}"/>
                </a:ext>
              </a:extLst>
            </p:cNvPr>
            <p:cNvGrpSpPr/>
            <p:nvPr/>
          </p:nvGrpSpPr>
          <p:grpSpPr>
            <a:xfrm>
              <a:off x="2780490" y="4986378"/>
              <a:ext cx="662814" cy="641082"/>
              <a:chOff x="1235749" y="1557688"/>
              <a:chExt cx="662814" cy="641082"/>
            </a:xfrm>
          </p:grpSpPr>
          <p:pic>
            <p:nvPicPr>
              <p:cNvPr id="39" name="图形 10">
                <a:extLst>
                  <a:ext uri="{FF2B5EF4-FFF2-40B4-BE49-F238E27FC236}">
                    <a16:creationId xmlns:a16="http://schemas.microsoft.com/office/drawing/2014/main" id="{D15DDBF7-C513-4A24-BB75-29E856E702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0" name="文本框 39">
                <a:extLst>
                  <a:ext uri="{FF2B5EF4-FFF2-40B4-BE49-F238E27FC236}">
                    <a16:creationId xmlns:a16="http://schemas.microsoft.com/office/drawing/2014/main" id="{36AD15F4-F414-48EC-B1D3-D1A5297F5F24}"/>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17" name="组合 16">
              <a:extLst>
                <a:ext uri="{FF2B5EF4-FFF2-40B4-BE49-F238E27FC236}">
                  <a16:creationId xmlns:a16="http://schemas.microsoft.com/office/drawing/2014/main" id="{2DB258B5-749E-449E-9991-3F44FD0E523E}"/>
                </a:ext>
              </a:extLst>
            </p:cNvPr>
            <p:cNvGrpSpPr/>
            <p:nvPr/>
          </p:nvGrpSpPr>
          <p:grpSpPr>
            <a:xfrm>
              <a:off x="2918914" y="1817184"/>
              <a:ext cx="662814" cy="641082"/>
              <a:chOff x="1235749" y="1557688"/>
              <a:chExt cx="662814" cy="641082"/>
            </a:xfrm>
          </p:grpSpPr>
          <p:pic>
            <p:nvPicPr>
              <p:cNvPr id="37" name="图形 10">
                <a:extLst>
                  <a:ext uri="{FF2B5EF4-FFF2-40B4-BE49-F238E27FC236}">
                    <a16:creationId xmlns:a16="http://schemas.microsoft.com/office/drawing/2014/main" id="{0FFB7C25-4F8B-44F3-9D44-21B68E53F5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8" name="文本框 37">
                <a:extLst>
                  <a:ext uri="{FF2B5EF4-FFF2-40B4-BE49-F238E27FC236}">
                    <a16:creationId xmlns:a16="http://schemas.microsoft.com/office/drawing/2014/main" id="{2EFA039D-882A-474E-93FB-9082DFE299A8}"/>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pic>
          <p:nvPicPr>
            <p:cNvPr id="18" name="图片 17" descr="文本&#10;&#10;描述已自动生成">
              <a:extLst>
                <a:ext uri="{FF2B5EF4-FFF2-40B4-BE49-F238E27FC236}">
                  <a16:creationId xmlns:a16="http://schemas.microsoft.com/office/drawing/2014/main" id="{1591BE4B-9373-47E5-B54B-5645B5DE9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8531" y="3379364"/>
              <a:ext cx="705470" cy="661378"/>
            </a:xfrm>
            <a:prstGeom prst="rect">
              <a:avLst/>
            </a:prstGeom>
          </p:spPr>
        </p:pic>
        <p:grpSp>
          <p:nvGrpSpPr>
            <p:cNvPr id="19" name="组合 18">
              <a:extLst>
                <a:ext uri="{FF2B5EF4-FFF2-40B4-BE49-F238E27FC236}">
                  <a16:creationId xmlns:a16="http://schemas.microsoft.com/office/drawing/2014/main" id="{501B2417-864C-417B-8DC1-14F9957F9771}"/>
                </a:ext>
              </a:extLst>
            </p:cNvPr>
            <p:cNvGrpSpPr/>
            <p:nvPr/>
          </p:nvGrpSpPr>
          <p:grpSpPr>
            <a:xfrm>
              <a:off x="4681229" y="3207395"/>
              <a:ext cx="662814" cy="641082"/>
              <a:chOff x="1235749" y="1557688"/>
              <a:chExt cx="662814" cy="641082"/>
            </a:xfrm>
          </p:grpSpPr>
          <p:pic>
            <p:nvPicPr>
              <p:cNvPr id="35" name="图形 10">
                <a:extLst>
                  <a:ext uri="{FF2B5EF4-FFF2-40B4-BE49-F238E27FC236}">
                    <a16:creationId xmlns:a16="http://schemas.microsoft.com/office/drawing/2014/main" id="{43737DA3-F6AE-45F1-B0A6-88048F2548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6" name="文本框 35">
                <a:extLst>
                  <a:ext uri="{FF2B5EF4-FFF2-40B4-BE49-F238E27FC236}">
                    <a16:creationId xmlns:a16="http://schemas.microsoft.com/office/drawing/2014/main" id="{D6CFEE13-7CA0-48D4-B824-68F86392D95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sp>
          <p:nvSpPr>
            <p:cNvPr id="70" name="文本框 69">
              <a:extLst>
                <a:ext uri="{FF2B5EF4-FFF2-40B4-BE49-F238E27FC236}">
                  <a16:creationId xmlns:a16="http://schemas.microsoft.com/office/drawing/2014/main" id="{3AC1B828-CF53-4D3A-B8D4-D2EF67453A56}"/>
                </a:ext>
              </a:extLst>
            </p:cNvPr>
            <p:cNvSpPr txBox="1"/>
            <p:nvPr/>
          </p:nvSpPr>
          <p:spPr>
            <a:xfrm>
              <a:off x="2252603" y="5999603"/>
              <a:ext cx="1986839" cy="400109"/>
            </a:xfrm>
            <a:prstGeom prst="rect">
              <a:avLst/>
            </a:prstGeom>
            <a:noFill/>
          </p:spPr>
          <p:txBody>
            <a:bodyPr wrap="square" rtlCol="0">
              <a:spAutoFit/>
            </a:bodyPr>
            <a:lstStyle/>
            <a:p>
              <a:pPr algn="ctr"/>
              <a:r>
                <a:rPr lang="zh-CN" altLang="en-US" sz="1350" b="1" dirty="0">
                  <a:latin typeface="+mn-ea"/>
                </a:rPr>
                <a:t>共享式以太网</a:t>
              </a:r>
            </a:p>
          </p:txBody>
        </p:sp>
      </p:grpSp>
      <p:grpSp>
        <p:nvGrpSpPr>
          <p:cNvPr id="7" name="组合 6">
            <a:extLst>
              <a:ext uri="{FF2B5EF4-FFF2-40B4-BE49-F238E27FC236}">
                <a16:creationId xmlns:a16="http://schemas.microsoft.com/office/drawing/2014/main" id="{71902E0A-C687-4076-AEE8-FA6FB6B0EBE3}"/>
              </a:ext>
            </a:extLst>
          </p:cNvPr>
          <p:cNvGrpSpPr/>
          <p:nvPr/>
        </p:nvGrpSpPr>
        <p:grpSpPr>
          <a:xfrm>
            <a:off x="5146207" y="1362888"/>
            <a:ext cx="3174053" cy="3436896"/>
            <a:chOff x="6861608" y="1817184"/>
            <a:chExt cx="4232071" cy="4582528"/>
          </a:xfrm>
        </p:grpSpPr>
        <p:sp>
          <p:nvSpPr>
            <p:cNvPr id="43" name="文本框 42">
              <a:extLst>
                <a:ext uri="{FF2B5EF4-FFF2-40B4-BE49-F238E27FC236}">
                  <a16:creationId xmlns:a16="http://schemas.microsoft.com/office/drawing/2014/main" id="{B50B0264-DC40-447D-900A-6EE65028DCB0}"/>
                </a:ext>
              </a:extLst>
            </p:cNvPr>
            <p:cNvSpPr txBox="1"/>
            <p:nvPr/>
          </p:nvSpPr>
          <p:spPr>
            <a:xfrm>
              <a:off x="8991579" y="3925288"/>
              <a:ext cx="1076381" cy="400109"/>
            </a:xfrm>
            <a:prstGeom prst="rect">
              <a:avLst/>
            </a:prstGeom>
            <a:noFill/>
          </p:spPr>
          <p:txBody>
            <a:bodyPr wrap="square" rtlCol="0">
              <a:spAutoFit/>
            </a:bodyPr>
            <a:lstStyle/>
            <a:p>
              <a:pPr algn="ctr"/>
              <a:r>
                <a:rPr lang="zh-CN" altLang="en-US" sz="1350" b="1" dirty="0">
                  <a:latin typeface="+mn-ea"/>
                </a:rPr>
                <a:t>交换机</a:t>
              </a:r>
            </a:p>
          </p:txBody>
        </p:sp>
        <p:cxnSp>
          <p:nvCxnSpPr>
            <p:cNvPr id="44" name="直接连接符 43">
              <a:extLst>
                <a:ext uri="{FF2B5EF4-FFF2-40B4-BE49-F238E27FC236}">
                  <a16:creationId xmlns:a16="http://schemas.microsoft.com/office/drawing/2014/main" id="{CC036EF6-3C61-49A7-B8A5-B8666E867CD1}"/>
                </a:ext>
              </a:extLst>
            </p:cNvPr>
            <p:cNvCxnSpPr>
              <a:cxnSpLocks/>
            </p:cNvCxnSpPr>
            <p:nvPr/>
          </p:nvCxnSpPr>
          <p:spPr>
            <a:xfrm flipH="1">
              <a:off x="7163618"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09AED31-DB5D-49DC-A765-0A9CD1523C91}"/>
                </a:ext>
              </a:extLst>
            </p:cNvPr>
            <p:cNvGrpSpPr/>
            <p:nvPr/>
          </p:nvGrpSpPr>
          <p:grpSpPr>
            <a:xfrm>
              <a:off x="6861608" y="3207395"/>
              <a:ext cx="662814" cy="641082"/>
              <a:chOff x="1235749" y="1557688"/>
              <a:chExt cx="662814" cy="641082"/>
            </a:xfrm>
          </p:grpSpPr>
          <p:pic>
            <p:nvPicPr>
              <p:cNvPr id="46" name="图形 10">
                <a:extLst>
                  <a:ext uri="{FF2B5EF4-FFF2-40B4-BE49-F238E27FC236}">
                    <a16:creationId xmlns:a16="http://schemas.microsoft.com/office/drawing/2014/main" id="{8FA61B9C-16B8-4ED1-B105-294C3B7BB3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7" name="文本框 46">
                <a:extLst>
                  <a:ext uri="{FF2B5EF4-FFF2-40B4-BE49-F238E27FC236}">
                    <a16:creationId xmlns:a16="http://schemas.microsoft.com/office/drawing/2014/main" id="{9F4A8B92-BC68-4823-B3FF-1EECF75B772F}"/>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48" name="直接连接符 47">
              <a:extLst>
                <a:ext uri="{FF2B5EF4-FFF2-40B4-BE49-F238E27FC236}">
                  <a16:creationId xmlns:a16="http://schemas.microsoft.com/office/drawing/2014/main" id="{11302207-57CF-4224-92E8-D1F84BEE71C5}"/>
                </a:ext>
              </a:extLst>
            </p:cNvPr>
            <p:cNvCxnSpPr>
              <a:cxnSpLocks/>
              <a:stCxn id="51" idx="2"/>
            </p:cNvCxnSpPr>
            <p:nvPr/>
          </p:nvCxnSpPr>
          <p:spPr>
            <a:xfrm flipV="1">
              <a:off x="8979775" y="2372628"/>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BF2BE45A-31C7-4BEB-90CC-281327B31C56}"/>
                </a:ext>
              </a:extLst>
            </p:cNvPr>
            <p:cNvGrpSpPr/>
            <p:nvPr/>
          </p:nvGrpSpPr>
          <p:grpSpPr>
            <a:xfrm>
              <a:off x="8530126" y="4986378"/>
              <a:ext cx="662814" cy="641082"/>
              <a:chOff x="1235749" y="1557688"/>
              <a:chExt cx="662814" cy="641082"/>
            </a:xfrm>
          </p:grpSpPr>
          <p:pic>
            <p:nvPicPr>
              <p:cNvPr id="50" name="图形 10">
                <a:extLst>
                  <a:ext uri="{FF2B5EF4-FFF2-40B4-BE49-F238E27FC236}">
                    <a16:creationId xmlns:a16="http://schemas.microsoft.com/office/drawing/2014/main" id="{D8BB52B7-42CD-425A-8012-9894A8203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1" name="文本框 50">
                <a:extLst>
                  <a:ext uri="{FF2B5EF4-FFF2-40B4-BE49-F238E27FC236}">
                    <a16:creationId xmlns:a16="http://schemas.microsoft.com/office/drawing/2014/main" id="{77CC7DCC-EC9A-4F4E-B7F7-2E9BA02EDA7C}"/>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56" name="组合 55">
              <a:extLst>
                <a:ext uri="{FF2B5EF4-FFF2-40B4-BE49-F238E27FC236}">
                  <a16:creationId xmlns:a16="http://schemas.microsoft.com/office/drawing/2014/main" id="{0942FD9D-2108-4B0E-8619-649E4188B714}"/>
                </a:ext>
              </a:extLst>
            </p:cNvPr>
            <p:cNvGrpSpPr/>
            <p:nvPr/>
          </p:nvGrpSpPr>
          <p:grpSpPr>
            <a:xfrm>
              <a:off x="8668550" y="1817184"/>
              <a:ext cx="662814" cy="641082"/>
              <a:chOff x="1235749" y="1557688"/>
              <a:chExt cx="662814" cy="641082"/>
            </a:xfrm>
          </p:grpSpPr>
          <p:pic>
            <p:nvPicPr>
              <p:cNvPr id="57" name="图形 10">
                <a:extLst>
                  <a:ext uri="{FF2B5EF4-FFF2-40B4-BE49-F238E27FC236}">
                    <a16:creationId xmlns:a16="http://schemas.microsoft.com/office/drawing/2014/main" id="{239FE925-5B69-44FE-A994-EFD2ED271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8" name="文本框 57">
                <a:extLst>
                  <a:ext uri="{FF2B5EF4-FFF2-40B4-BE49-F238E27FC236}">
                    <a16:creationId xmlns:a16="http://schemas.microsoft.com/office/drawing/2014/main" id="{913E0766-C1BB-4CA8-9256-03A79C8A3DE8}"/>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grpSp>
          <p:nvGrpSpPr>
            <p:cNvPr id="59" name="组合 58">
              <a:extLst>
                <a:ext uri="{FF2B5EF4-FFF2-40B4-BE49-F238E27FC236}">
                  <a16:creationId xmlns:a16="http://schemas.microsoft.com/office/drawing/2014/main" id="{2852E6D1-309D-4FEC-918D-983E4E2EEA56}"/>
                </a:ext>
              </a:extLst>
            </p:cNvPr>
            <p:cNvGrpSpPr/>
            <p:nvPr/>
          </p:nvGrpSpPr>
          <p:grpSpPr>
            <a:xfrm>
              <a:off x="10430865" y="3207395"/>
              <a:ext cx="662814" cy="641082"/>
              <a:chOff x="1235749" y="1557688"/>
              <a:chExt cx="662814" cy="641082"/>
            </a:xfrm>
          </p:grpSpPr>
          <p:pic>
            <p:nvPicPr>
              <p:cNvPr id="60" name="图形 10">
                <a:extLst>
                  <a:ext uri="{FF2B5EF4-FFF2-40B4-BE49-F238E27FC236}">
                    <a16:creationId xmlns:a16="http://schemas.microsoft.com/office/drawing/2014/main" id="{A1A931C8-49BA-421A-94DE-8033FE334B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61" name="文本框 60">
                <a:extLst>
                  <a:ext uri="{FF2B5EF4-FFF2-40B4-BE49-F238E27FC236}">
                    <a16:creationId xmlns:a16="http://schemas.microsoft.com/office/drawing/2014/main" id="{4E9A45A7-8A2B-42B9-AF8A-48DBFC7D49C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pic>
          <p:nvPicPr>
            <p:cNvPr id="69" name="图片 68" descr="图标&#10;&#10;描述已自动生成">
              <a:extLst>
                <a:ext uri="{FF2B5EF4-FFF2-40B4-BE49-F238E27FC236}">
                  <a16:creationId xmlns:a16="http://schemas.microsoft.com/office/drawing/2014/main" id="{56B846AC-1958-4647-804E-6E3006D74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638" y="3386593"/>
              <a:ext cx="497392" cy="641082"/>
            </a:xfrm>
            <a:prstGeom prst="rect">
              <a:avLst/>
            </a:prstGeom>
          </p:spPr>
        </p:pic>
        <p:sp>
          <p:nvSpPr>
            <p:cNvPr id="71" name="文本框 70">
              <a:extLst>
                <a:ext uri="{FF2B5EF4-FFF2-40B4-BE49-F238E27FC236}">
                  <a16:creationId xmlns:a16="http://schemas.microsoft.com/office/drawing/2014/main" id="{EBA9184B-FAF2-4733-A498-9B71F3E74CC7}"/>
                </a:ext>
              </a:extLst>
            </p:cNvPr>
            <p:cNvSpPr txBox="1"/>
            <p:nvPr/>
          </p:nvSpPr>
          <p:spPr>
            <a:xfrm>
              <a:off x="7966387" y="5999603"/>
              <a:ext cx="1986839" cy="400109"/>
            </a:xfrm>
            <a:prstGeom prst="rect">
              <a:avLst/>
            </a:prstGeom>
            <a:noFill/>
          </p:spPr>
          <p:txBody>
            <a:bodyPr wrap="square" rtlCol="0">
              <a:spAutoFit/>
            </a:bodyPr>
            <a:lstStyle/>
            <a:p>
              <a:pPr algn="ctr"/>
              <a:r>
                <a:rPr lang="zh-CN" altLang="en-US" sz="1350" b="1" dirty="0">
                  <a:latin typeface="+mn-ea"/>
                </a:rPr>
                <a:t>交换式以太网</a:t>
              </a: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8" name="矩形 7">
            <a:extLst>
              <a:ext uri="{FF2B5EF4-FFF2-40B4-BE49-F238E27FC236}">
                <a16:creationId xmlns:a16="http://schemas.microsoft.com/office/drawing/2014/main" id="{27E624FC-743D-4AEE-8686-185520767380}"/>
              </a:ext>
            </a:extLst>
          </p:cNvPr>
          <p:cNvSpPr/>
          <p:nvPr/>
        </p:nvSpPr>
        <p:spPr>
          <a:xfrm>
            <a:off x="6192142" y="760391"/>
            <a:ext cx="2717657" cy="50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t>假设交换机的转发表已经学习到了所有主机与自己各接口的对应关系</a:t>
            </a:r>
          </a:p>
        </p:txBody>
      </p:sp>
      <p:sp>
        <p:nvSpPr>
          <p:cNvPr id="80" name="文本框 79">
            <a:extLst>
              <a:ext uri="{FF2B5EF4-FFF2-40B4-BE49-F238E27FC236}">
                <a16:creationId xmlns:a16="http://schemas.microsoft.com/office/drawing/2014/main" id="{DDE090F3-DDD1-43BE-84F9-49CD194CB48C}"/>
              </a:ext>
            </a:extLst>
          </p:cNvPr>
          <p:cNvSpPr txBox="1"/>
          <p:nvPr/>
        </p:nvSpPr>
        <p:spPr>
          <a:xfrm>
            <a:off x="1732259" y="1556460"/>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81" name="文本框 80">
            <a:extLst>
              <a:ext uri="{FF2B5EF4-FFF2-40B4-BE49-F238E27FC236}">
                <a16:creationId xmlns:a16="http://schemas.microsoft.com/office/drawing/2014/main" id="{DBE6B3B3-3090-4199-A1F9-676DBF7BA393}"/>
              </a:ext>
            </a:extLst>
          </p:cNvPr>
          <p:cNvSpPr txBox="1"/>
          <p:nvPr/>
        </p:nvSpPr>
        <p:spPr>
          <a:xfrm>
            <a:off x="3302713" y="2268231"/>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82" name="文本框 81">
            <a:extLst>
              <a:ext uri="{FF2B5EF4-FFF2-40B4-BE49-F238E27FC236}">
                <a16:creationId xmlns:a16="http://schemas.microsoft.com/office/drawing/2014/main" id="{3AE29D37-30DA-4E6E-A1F4-49AFB48742DF}"/>
              </a:ext>
            </a:extLst>
          </p:cNvPr>
          <p:cNvSpPr txBox="1"/>
          <p:nvPr/>
        </p:nvSpPr>
        <p:spPr>
          <a:xfrm>
            <a:off x="1732259" y="3699752"/>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83" name="文本框 82">
            <a:extLst>
              <a:ext uri="{FF2B5EF4-FFF2-40B4-BE49-F238E27FC236}">
                <a16:creationId xmlns:a16="http://schemas.microsoft.com/office/drawing/2014/main" id="{91D7CFA9-4A93-4687-95A5-3EB27433FA9F}"/>
              </a:ext>
            </a:extLst>
          </p:cNvPr>
          <p:cNvSpPr txBox="1"/>
          <p:nvPr/>
        </p:nvSpPr>
        <p:spPr>
          <a:xfrm>
            <a:off x="6058330" y="1556460"/>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84" name="平行四边形 83">
            <a:extLst>
              <a:ext uri="{FF2B5EF4-FFF2-40B4-BE49-F238E27FC236}">
                <a16:creationId xmlns:a16="http://schemas.microsoft.com/office/drawing/2014/main" id="{DAC46B01-2D0F-C288-75D2-049EB14B8597}"/>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66937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ppt_x</p:attrName>
                                        </p:attrNameLst>
                                      </p:cBhvr>
                                      <p:tavLst>
                                        <p:tav tm="0">
                                          <p:val>
                                            <p:strVal val="#ppt_x-#ppt_w*1.125000"/>
                                          </p:val>
                                        </p:tav>
                                        <p:tav tm="100000">
                                          <p:val>
                                            <p:strVal val="#ppt_x"/>
                                          </p:val>
                                        </p:tav>
                                      </p:tavLst>
                                    </p:anim>
                                    <p:animEffect transition="in" filter="wipe(right)">
                                      <p:cBhvr>
                                        <p:cTn id="8" dur="500"/>
                                        <p:tgtEl>
                                          <p:spTgt spid="52"/>
                                        </p:tgtEl>
                                      </p:cBhvr>
                                    </p:animEffect>
                                  </p:childTnLst>
                                </p:cTn>
                              </p:par>
                              <p:par>
                                <p:cTn id="9" presetID="12" presetClass="entr" presetSubtype="8"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p:tgtEl>
                                          <p:spTgt spid="74"/>
                                        </p:tgtEl>
                                        <p:attrNameLst>
                                          <p:attrName>ppt_x</p:attrName>
                                        </p:attrNameLst>
                                      </p:cBhvr>
                                      <p:tavLst>
                                        <p:tav tm="0">
                                          <p:val>
                                            <p:strVal val="#ppt_x-#ppt_w*1.125000"/>
                                          </p:val>
                                        </p:tav>
                                        <p:tav tm="100000">
                                          <p:val>
                                            <p:strVal val="#ppt_x"/>
                                          </p:val>
                                        </p:tav>
                                      </p:tavLst>
                                    </p:anim>
                                    <p:animEffect transition="in" filter="wipe(right)">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p:tgtEl>
                                          <p:spTgt spid="55"/>
                                        </p:tgtEl>
                                        <p:attrNameLst>
                                          <p:attrName>ppt_y</p:attrName>
                                        </p:attrNameLst>
                                      </p:cBhvr>
                                      <p:tavLst>
                                        <p:tav tm="0">
                                          <p:val>
                                            <p:strVal val="#ppt_y+#ppt_h*1.125000"/>
                                          </p:val>
                                        </p:tav>
                                        <p:tav tm="100000">
                                          <p:val>
                                            <p:strVal val="#ppt_y"/>
                                          </p:val>
                                        </p:tav>
                                      </p:tavLst>
                                    </p:anim>
                                    <p:animEffect transition="in" filter="wipe(up)">
                                      <p:cBhvr>
                                        <p:cTn id="18" dur="500"/>
                                        <p:tgtEl>
                                          <p:spTgt spid="55"/>
                                        </p:tgtEl>
                                      </p:cBhvr>
                                    </p:animEffect>
                                  </p:childTnLst>
                                </p:cTn>
                              </p:par>
                              <p:par>
                                <p:cTn id="19" presetID="12" presetClass="entr" presetSubtype="8"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p:tgtEl>
                                          <p:spTgt spid="67"/>
                                        </p:tgtEl>
                                        <p:attrNameLst>
                                          <p:attrName>ppt_x</p:attrName>
                                        </p:attrNameLst>
                                      </p:cBhvr>
                                      <p:tavLst>
                                        <p:tav tm="0">
                                          <p:val>
                                            <p:strVal val="#ppt_x-#ppt_w*1.125000"/>
                                          </p:val>
                                        </p:tav>
                                        <p:tav tm="100000">
                                          <p:val>
                                            <p:strVal val="#ppt_x"/>
                                          </p:val>
                                        </p:tav>
                                      </p:tavLst>
                                    </p:anim>
                                    <p:animEffect transition="in" filter="wipe(right)">
                                      <p:cBhvr>
                                        <p:cTn id="22" dur="500"/>
                                        <p:tgtEl>
                                          <p:spTgt spid="67"/>
                                        </p:tgtEl>
                                      </p:cBhvr>
                                    </p:animEffect>
                                  </p:childTnLst>
                                </p:cTn>
                              </p:par>
                              <p:par>
                                <p:cTn id="23" presetID="12" presetClass="entr" presetSubtype="1"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p:tgtEl>
                                          <p:spTgt spid="64"/>
                                        </p:tgtEl>
                                        <p:attrNameLst>
                                          <p:attrName>ppt_y</p:attrName>
                                        </p:attrNameLst>
                                      </p:cBhvr>
                                      <p:tavLst>
                                        <p:tav tm="0">
                                          <p:val>
                                            <p:strVal val="#ppt_y-#ppt_h*1.125000"/>
                                          </p:val>
                                        </p:tav>
                                        <p:tav tm="100000">
                                          <p:val>
                                            <p:strVal val="#ppt_y"/>
                                          </p:val>
                                        </p:tav>
                                      </p:tavLst>
                                    </p:anim>
                                    <p:animEffect transition="in" filter="wipe(down)">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p:cTn id="31" dur="500" fill="hold"/>
                                        <p:tgtEl>
                                          <p:spTgt spid="80"/>
                                        </p:tgtEl>
                                        <p:attrNameLst>
                                          <p:attrName>ppt_w</p:attrName>
                                        </p:attrNameLst>
                                      </p:cBhvr>
                                      <p:tavLst>
                                        <p:tav tm="0">
                                          <p:val>
                                            <p:fltVal val="0"/>
                                          </p:val>
                                        </p:tav>
                                        <p:tav tm="100000">
                                          <p:val>
                                            <p:strVal val="#ppt_w"/>
                                          </p:val>
                                        </p:tav>
                                      </p:tavLst>
                                    </p:anim>
                                    <p:anim calcmode="lin" valueType="num">
                                      <p:cBhvr>
                                        <p:cTn id="32" dur="500" fill="hold"/>
                                        <p:tgtEl>
                                          <p:spTgt spid="80"/>
                                        </p:tgtEl>
                                        <p:attrNameLst>
                                          <p:attrName>ppt_h</p:attrName>
                                        </p:attrNameLst>
                                      </p:cBhvr>
                                      <p:tavLst>
                                        <p:tav tm="0">
                                          <p:val>
                                            <p:fltVal val="0"/>
                                          </p:val>
                                        </p:tav>
                                        <p:tav tm="100000">
                                          <p:val>
                                            <p:strVal val="#ppt_h"/>
                                          </p:val>
                                        </p:tav>
                                      </p:tavLst>
                                    </p:anim>
                                    <p:animEffect transition="in" filter="fade">
                                      <p:cBhvr>
                                        <p:cTn id="33" dur="500"/>
                                        <p:tgtEl>
                                          <p:spTgt spid="8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81"/>
                                        </p:tgtEl>
                                        <p:attrNameLst>
                                          <p:attrName>style.visibility</p:attrName>
                                        </p:attrNameLst>
                                      </p:cBhvr>
                                      <p:to>
                                        <p:strVal val="visible"/>
                                      </p:to>
                                    </p:set>
                                    <p:anim calcmode="lin" valueType="num">
                                      <p:cBhvr>
                                        <p:cTn id="38" dur="500" fill="hold"/>
                                        <p:tgtEl>
                                          <p:spTgt spid="81"/>
                                        </p:tgtEl>
                                        <p:attrNameLst>
                                          <p:attrName>ppt_w</p:attrName>
                                        </p:attrNameLst>
                                      </p:cBhvr>
                                      <p:tavLst>
                                        <p:tav tm="0">
                                          <p:val>
                                            <p:fltVal val="0"/>
                                          </p:val>
                                        </p:tav>
                                        <p:tav tm="100000">
                                          <p:val>
                                            <p:strVal val="#ppt_w"/>
                                          </p:val>
                                        </p:tav>
                                      </p:tavLst>
                                    </p:anim>
                                    <p:anim calcmode="lin" valueType="num">
                                      <p:cBhvr>
                                        <p:cTn id="39" dur="500" fill="hold"/>
                                        <p:tgtEl>
                                          <p:spTgt spid="81"/>
                                        </p:tgtEl>
                                        <p:attrNameLst>
                                          <p:attrName>ppt_h</p:attrName>
                                        </p:attrNameLst>
                                      </p:cBhvr>
                                      <p:tavLst>
                                        <p:tav tm="0">
                                          <p:val>
                                            <p:fltVal val="0"/>
                                          </p:val>
                                        </p:tav>
                                        <p:tav tm="100000">
                                          <p:val>
                                            <p:strVal val="#ppt_h"/>
                                          </p:val>
                                        </p:tav>
                                      </p:tavLst>
                                    </p:anim>
                                    <p:animEffect transition="in" filter="fade">
                                      <p:cBhvr>
                                        <p:cTn id="40" dur="500"/>
                                        <p:tgtEl>
                                          <p:spTgt spid="8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p:cTn id="43" dur="500" fill="hold"/>
                                        <p:tgtEl>
                                          <p:spTgt spid="82"/>
                                        </p:tgtEl>
                                        <p:attrNameLst>
                                          <p:attrName>ppt_w</p:attrName>
                                        </p:attrNameLst>
                                      </p:cBhvr>
                                      <p:tavLst>
                                        <p:tav tm="0">
                                          <p:val>
                                            <p:fltVal val="0"/>
                                          </p:val>
                                        </p:tav>
                                        <p:tav tm="100000">
                                          <p:val>
                                            <p:strVal val="#ppt_w"/>
                                          </p:val>
                                        </p:tav>
                                      </p:tavLst>
                                    </p:anim>
                                    <p:anim calcmode="lin" valueType="num">
                                      <p:cBhvr>
                                        <p:cTn id="44" dur="500" fill="hold"/>
                                        <p:tgtEl>
                                          <p:spTgt spid="82"/>
                                        </p:tgtEl>
                                        <p:attrNameLst>
                                          <p:attrName>ppt_h</p:attrName>
                                        </p:attrNameLst>
                                      </p:cBhvr>
                                      <p:tavLst>
                                        <p:tav tm="0">
                                          <p:val>
                                            <p:fltVal val="0"/>
                                          </p:val>
                                        </p:tav>
                                        <p:tav tm="100000">
                                          <p:val>
                                            <p:strVal val="#ppt_h"/>
                                          </p:val>
                                        </p:tav>
                                      </p:tavLst>
                                    </p:anim>
                                    <p:animEffect transition="in" filter="fade">
                                      <p:cBhvr>
                                        <p:cTn id="45" dur="500"/>
                                        <p:tgtEl>
                                          <p:spTgt spid="8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additive="base">
                                        <p:cTn id="50" dur="500"/>
                                        <p:tgtEl>
                                          <p:spTgt spid="77"/>
                                        </p:tgtEl>
                                        <p:attrNameLst>
                                          <p:attrName>ppt_y</p:attrName>
                                        </p:attrNameLst>
                                      </p:cBhvr>
                                      <p:tavLst>
                                        <p:tav tm="0">
                                          <p:val>
                                            <p:strVal val="#ppt_y+#ppt_h*1.125000"/>
                                          </p:val>
                                        </p:tav>
                                        <p:tav tm="100000">
                                          <p:val>
                                            <p:strVal val="#ppt_y"/>
                                          </p:val>
                                        </p:tav>
                                      </p:tavLst>
                                    </p:anim>
                                    <p:animEffect transition="in" filter="wipe(up)">
                                      <p:cBhvr>
                                        <p:cTn id="51" dur="500"/>
                                        <p:tgtEl>
                                          <p:spTgt spid="7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p:cTn id="56" dur="500" fill="hold"/>
                                        <p:tgtEl>
                                          <p:spTgt spid="83"/>
                                        </p:tgtEl>
                                        <p:attrNameLst>
                                          <p:attrName>ppt_w</p:attrName>
                                        </p:attrNameLst>
                                      </p:cBhvr>
                                      <p:tavLst>
                                        <p:tav tm="0">
                                          <p:val>
                                            <p:fltVal val="0"/>
                                          </p:val>
                                        </p:tav>
                                        <p:tav tm="100000">
                                          <p:val>
                                            <p:strVal val="#ppt_w"/>
                                          </p:val>
                                        </p:tav>
                                      </p:tavLst>
                                    </p:anim>
                                    <p:anim calcmode="lin" valueType="num">
                                      <p:cBhvr>
                                        <p:cTn id="57" dur="500" fill="hold"/>
                                        <p:tgtEl>
                                          <p:spTgt spid="83"/>
                                        </p:tgtEl>
                                        <p:attrNameLst>
                                          <p:attrName>ppt_h</p:attrName>
                                        </p:attrNameLst>
                                      </p:cBhvr>
                                      <p:tavLst>
                                        <p:tav tm="0">
                                          <p:val>
                                            <p:fltVal val="0"/>
                                          </p:val>
                                        </p:tav>
                                        <p:tav tm="100000">
                                          <p:val>
                                            <p:strVal val="#ppt_h"/>
                                          </p:val>
                                        </p:tav>
                                      </p:tavLst>
                                    </p:anim>
                                    <p:animEffect transition="in" filter="fade">
                                      <p:cBhvr>
                                        <p:cTn id="5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BB22ECC0-A236-4F98-A792-ADEF52D3A965}"/>
              </a:ext>
            </a:extLst>
          </p:cNvPr>
          <p:cNvGrpSpPr/>
          <p:nvPr/>
        </p:nvGrpSpPr>
        <p:grpSpPr>
          <a:xfrm>
            <a:off x="1449884" y="2519896"/>
            <a:ext cx="680999" cy="246221"/>
            <a:chOff x="7342643" y="3968701"/>
            <a:chExt cx="907999" cy="328294"/>
          </a:xfrm>
        </p:grpSpPr>
        <p:sp>
          <p:nvSpPr>
            <p:cNvPr id="53" name="标注: 右箭头 52">
              <a:extLst>
                <a:ext uri="{FF2B5EF4-FFF2-40B4-BE49-F238E27FC236}">
                  <a16:creationId xmlns:a16="http://schemas.microsoft.com/office/drawing/2014/main" id="{CD753C87-9C4D-45A2-9958-58137EDD97BD}"/>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6CD3390C-A66A-4CB4-BE7F-444A0C2E5A75}"/>
                </a:ext>
              </a:extLst>
            </p:cNvPr>
            <p:cNvSpPr txBox="1"/>
            <p:nvPr/>
          </p:nvSpPr>
          <p:spPr>
            <a:xfrm>
              <a:off x="7342643" y="3968701"/>
              <a:ext cx="765668" cy="328294"/>
            </a:xfrm>
            <a:prstGeom prst="rect">
              <a:avLst/>
            </a:prstGeom>
            <a:noFill/>
          </p:spPr>
          <p:txBody>
            <a:bodyPr wrap="square">
              <a:spAutoFit/>
            </a:bodyPr>
            <a:lstStyle/>
            <a:p>
              <a:pPr algn="ctr"/>
              <a:r>
                <a:rPr lang="zh-CN" altLang="en-US" sz="1000" b="1" dirty="0">
                  <a:latin typeface="+mn-ea"/>
                </a:rPr>
                <a:t>广播帧</a:t>
              </a:r>
            </a:p>
          </p:txBody>
        </p:sp>
      </p:grpSp>
      <p:grpSp>
        <p:nvGrpSpPr>
          <p:cNvPr id="84" name="组合 83">
            <a:extLst>
              <a:ext uri="{FF2B5EF4-FFF2-40B4-BE49-F238E27FC236}">
                <a16:creationId xmlns:a16="http://schemas.microsoft.com/office/drawing/2014/main" id="{E98F4546-01DA-479C-BC85-013DDAFFCEA1}"/>
              </a:ext>
            </a:extLst>
          </p:cNvPr>
          <p:cNvGrpSpPr/>
          <p:nvPr/>
        </p:nvGrpSpPr>
        <p:grpSpPr>
          <a:xfrm rot="16200000">
            <a:off x="1939944" y="2053932"/>
            <a:ext cx="681000" cy="246221"/>
            <a:chOff x="7342643" y="3958444"/>
            <a:chExt cx="907999" cy="328294"/>
          </a:xfrm>
        </p:grpSpPr>
        <p:sp>
          <p:nvSpPr>
            <p:cNvPr id="85" name="标注: 右箭头 84">
              <a:extLst>
                <a:ext uri="{FF2B5EF4-FFF2-40B4-BE49-F238E27FC236}">
                  <a16:creationId xmlns:a16="http://schemas.microsoft.com/office/drawing/2014/main" id="{6BB1E185-172E-4EAE-80DB-D3DCBAB1AC33}"/>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86" name="文本框 85">
              <a:extLst>
                <a:ext uri="{FF2B5EF4-FFF2-40B4-BE49-F238E27FC236}">
                  <a16:creationId xmlns:a16="http://schemas.microsoft.com/office/drawing/2014/main" id="{C71D3F56-BD93-46CE-A9B8-07C92B337D24}"/>
                </a:ext>
              </a:extLst>
            </p:cNvPr>
            <p:cNvSpPr txBox="1"/>
            <p:nvPr/>
          </p:nvSpPr>
          <p:spPr>
            <a:xfrm>
              <a:off x="7342643" y="3958444"/>
              <a:ext cx="765667" cy="328294"/>
            </a:xfrm>
            <a:prstGeom prst="rect">
              <a:avLst/>
            </a:prstGeom>
            <a:noFill/>
          </p:spPr>
          <p:txBody>
            <a:bodyPr wrap="square">
              <a:spAutoFit/>
            </a:bodyPr>
            <a:lstStyle/>
            <a:p>
              <a:pPr algn="ctr"/>
              <a:r>
                <a:rPr lang="zh-CN" altLang="en-US" sz="1000" b="1" dirty="0">
                  <a:latin typeface="+mn-ea"/>
                </a:rPr>
                <a:t>广播帧</a:t>
              </a:r>
            </a:p>
          </p:txBody>
        </p:sp>
      </p:grpSp>
      <p:grpSp>
        <p:nvGrpSpPr>
          <p:cNvPr id="87" name="组合 86">
            <a:extLst>
              <a:ext uri="{FF2B5EF4-FFF2-40B4-BE49-F238E27FC236}">
                <a16:creationId xmlns:a16="http://schemas.microsoft.com/office/drawing/2014/main" id="{ECA7E5BB-48AF-4A43-B828-1E073752E4E8}"/>
              </a:ext>
            </a:extLst>
          </p:cNvPr>
          <p:cNvGrpSpPr/>
          <p:nvPr/>
        </p:nvGrpSpPr>
        <p:grpSpPr>
          <a:xfrm rot="5400000">
            <a:off x="1927771" y="3276174"/>
            <a:ext cx="680999" cy="246221"/>
            <a:chOff x="7342643" y="3958441"/>
            <a:chExt cx="907999" cy="328294"/>
          </a:xfrm>
        </p:grpSpPr>
        <p:sp>
          <p:nvSpPr>
            <p:cNvPr id="88" name="标注: 右箭头 87">
              <a:extLst>
                <a:ext uri="{FF2B5EF4-FFF2-40B4-BE49-F238E27FC236}">
                  <a16:creationId xmlns:a16="http://schemas.microsoft.com/office/drawing/2014/main" id="{CE8E074C-DB5B-4EF4-84A0-45367B712E03}"/>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89" name="文本框 88">
              <a:extLst>
                <a:ext uri="{FF2B5EF4-FFF2-40B4-BE49-F238E27FC236}">
                  <a16:creationId xmlns:a16="http://schemas.microsoft.com/office/drawing/2014/main" id="{56947277-1B16-41E4-BF34-95877819FC74}"/>
                </a:ext>
              </a:extLst>
            </p:cNvPr>
            <p:cNvSpPr txBox="1"/>
            <p:nvPr/>
          </p:nvSpPr>
          <p:spPr>
            <a:xfrm>
              <a:off x="7342643" y="3958441"/>
              <a:ext cx="765669" cy="328294"/>
            </a:xfrm>
            <a:prstGeom prst="rect">
              <a:avLst/>
            </a:prstGeom>
            <a:noFill/>
          </p:spPr>
          <p:txBody>
            <a:bodyPr wrap="square">
              <a:spAutoFit/>
            </a:bodyPr>
            <a:lstStyle/>
            <a:p>
              <a:pPr algn="ctr"/>
              <a:r>
                <a:rPr lang="zh-CN" altLang="en-US" sz="1000" b="1" dirty="0">
                  <a:latin typeface="+mn-ea"/>
                </a:rPr>
                <a:t>广播帧</a:t>
              </a:r>
            </a:p>
          </p:txBody>
        </p:sp>
      </p:grpSp>
      <p:grpSp>
        <p:nvGrpSpPr>
          <p:cNvPr id="90" name="组合 89">
            <a:extLst>
              <a:ext uri="{FF2B5EF4-FFF2-40B4-BE49-F238E27FC236}">
                <a16:creationId xmlns:a16="http://schemas.microsoft.com/office/drawing/2014/main" id="{CEA274AA-4D9E-44FA-9034-2AE5FE6121D4}"/>
              </a:ext>
            </a:extLst>
          </p:cNvPr>
          <p:cNvGrpSpPr/>
          <p:nvPr/>
        </p:nvGrpSpPr>
        <p:grpSpPr>
          <a:xfrm>
            <a:off x="2860994" y="2527570"/>
            <a:ext cx="680999" cy="246221"/>
            <a:chOff x="7342643" y="3968701"/>
            <a:chExt cx="907999" cy="328294"/>
          </a:xfrm>
        </p:grpSpPr>
        <p:sp>
          <p:nvSpPr>
            <p:cNvPr id="91" name="标注: 右箭头 90">
              <a:extLst>
                <a:ext uri="{FF2B5EF4-FFF2-40B4-BE49-F238E27FC236}">
                  <a16:creationId xmlns:a16="http://schemas.microsoft.com/office/drawing/2014/main" id="{CA99AE24-7CD7-43D7-B8AE-32F53B1451EC}"/>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92" name="文本框 91">
              <a:extLst>
                <a:ext uri="{FF2B5EF4-FFF2-40B4-BE49-F238E27FC236}">
                  <a16:creationId xmlns:a16="http://schemas.microsoft.com/office/drawing/2014/main" id="{96E06CB2-C40E-410A-9E41-681653BAFABF}"/>
                </a:ext>
              </a:extLst>
            </p:cNvPr>
            <p:cNvSpPr txBox="1"/>
            <p:nvPr/>
          </p:nvSpPr>
          <p:spPr>
            <a:xfrm>
              <a:off x="7342643" y="3968701"/>
              <a:ext cx="765668" cy="328294"/>
            </a:xfrm>
            <a:prstGeom prst="rect">
              <a:avLst/>
            </a:prstGeom>
            <a:noFill/>
          </p:spPr>
          <p:txBody>
            <a:bodyPr wrap="square">
              <a:spAutoFit/>
            </a:bodyPr>
            <a:lstStyle/>
            <a:p>
              <a:pPr algn="ctr"/>
              <a:r>
                <a:rPr lang="zh-CN" altLang="en-US" sz="1000" b="1" dirty="0">
                  <a:latin typeface="+mn-ea"/>
                </a:rPr>
                <a:t>广播帧</a:t>
              </a:r>
            </a:p>
          </p:txBody>
        </p:sp>
      </p:grpSp>
      <p:grpSp>
        <p:nvGrpSpPr>
          <p:cNvPr id="95" name="组合 94">
            <a:extLst>
              <a:ext uri="{FF2B5EF4-FFF2-40B4-BE49-F238E27FC236}">
                <a16:creationId xmlns:a16="http://schemas.microsoft.com/office/drawing/2014/main" id="{F998DAE8-6D97-4297-BBA8-95E7CAF40665}"/>
              </a:ext>
            </a:extLst>
          </p:cNvPr>
          <p:cNvGrpSpPr/>
          <p:nvPr/>
        </p:nvGrpSpPr>
        <p:grpSpPr>
          <a:xfrm>
            <a:off x="5767355" y="2522403"/>
            <a:ext cx="680999" cy="246221"/>
            <a:chOff x="7342643" y="3968701"/>
            <a:chExt cx="907999" cy="328294"/>
          </a:xfrm>
        </p:grpSpPr>
        <p:sp>
          <p:nvSpPr>
            <p:cNvPr id="96" name="标注: 右箭头 95">
              <a:extLst>
                <a:ext uri="{FF2B5EF4-FFF2-40B4-BE49-F238E27FC236}">
                  <a16:creationId xmlns:a16="http://schemas.microsoft.com/office/drawing/2014/main" id="{EF201494-8AA2-4945-893D-CAB0115B675A}"/>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97" name="文本框 96">
              <a:extLst>
                <a:ext uri="{FF2B5EF4-FFF2-40B4-BE49-F238E27FC236}">
                  <a16:creationId xmlns:a16="http://schemas.microsoft.com/office/drawing/2014/main" id="{16EECBF5-E20B-4C89-9127-54722BC0DC03}"/>
                </a:ext>
              </a:extLst>
            </p:cNvPr>
            <p:cNvSpPr txBox="1"/>
            <p:nvPr/>
          </p:nvSpPr>
          <p:spPr>
            <a:xfrm>
              <a:off x="7342643" y="3968701"/>
              <a:ext cx="765668" cy="328294"/>
            </a:xfrm>
            <a:prstGeom prst="rect">
              <a:avLst/>
            </a:prstGeom>
            <a:noFill/>
          </p:spPr>
          <p:txBody>
            <a:bodyPr wrap="square">
              <a:spAutoFit/>
            </a:bodyPr>
            <a:lstStyle/>
            <a:p>
              <a:pPr algn="ctr"/>
              <a:r>
                <a:rPr lang="zh-CN" altLang="en-US" sz="1000" b="1" dirty="0">
                  <a:latin typeface="+mn-ea"/>
                </a:rPr>
                <a:t>广播帧</a:t>
              </a:r>
            </a:p>
          </p:txBody>
        </p:sp>
      </p:grpSp>
      <p:grpSp>
        <p:nvGrpSpPr>
          <p:cNvPr id="98" name="组合 97">
            <a:extLst>
              <a:ext uri="{FF2B5EF4-FFF2-40B4-BE49-F238E27FC236}">
                <a16:creationId xmlns:a16="http://schemas.microsoft.com/office/drawing/2014/main" id="{A16E4D73-1DFC-498F-85F0-88DCF33C7E63}"/>
              </a:ext>
            </a:extLst>
          </p:cNvPr>
          <p:cNvGrpSpPr/>
          <p:nvPr/>
        </p:nvGrpSpPr>
        <p:grpSpPr>
          <a:xfrm rot="16200000">
            <a:off x="6257415" y="2056439"/>
            <a:ext cx="681000" cy="246221"/>
            <a:chOff x="7342643" y="3958444"/>
            <a:chExt cx="907999" cy="328294"/>
          </a:xfrm>
        </p:grpSpPr>
        <p:sp>
          <p:nvSpPr>
            <p:cNvPr id="99" name="标注: 右箭头 98">
              <a:extLst>
                <a:ext uri="{FF2B5EF4-FFF2-40B4-BE49-F238E27FC236}">
                  <a16:creationId xmlns:a16="http://schemas.microsoft.com/office/drawing/2014/main" id="{EDFA45FA-AEB6-4374-8F48-3C2EDE4B3D4E}"/>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00" name="文本框 99">
              <a:extLst>
                <a:ext uri="{FF2B5EF4-FFF2-40B4-BE49-F238E27FC236}">
                  <a16:creationId xmlns:a16="http://schemas.microsoft.com/office/drawing/2014/main" id="{5BD880FF-5362-40A1-A816-1483E88568F9}"/>
                </a:ext>
              </a:extLst>
            </p:cNvPr>
            <p:cNvSpPr txBox="1"/>
            <p:nvPr/>
          </p:nvSpPr>
          <p:spPr>
            <a:xfrm>
              <a:off x="7342643" y="3958444"/>
              <a:ext cx="765667" cy="328294"/>
            </a:xfrm>
            <a:prstGeom prst="rect">
              <a:avLst/>
            </a:prstGeom>
            <a:noFill/>
          </p:spPr>
          <p:txBody>
            <a:bodyPr wrap="square">
              <a:spAutoFit/>
            </a:bodyPr>
            <a:lstStyle/>
            <a:p>
              <a:pPr algn="ctr"/>
              <a:r>
                <a:rPr lang="zh-CN" altLang="en-US" sz="1000" b="1" dirty="0">
                  <a:latin typeface="+mn-ea"/>
                </a:rPr>
                <a:t>广播帧</a:t>
              </a:r>
            </a:p>
          </p:txBody>
        </p:sp>
      </p:grpSp>
      <p:grpSp>
        <p:nvGrpSpPr>
          <p:cNvPr id="101" name="组合 100">
            <a:extLst>
              <a:ext uri="{FF2B5EF4-FFF2-40B4-BE49-F238E27FC236}">
                <a16:creationId xmlns:a16="http://schemas.microsoft.com/office/drawing/2014/main" id="{52D46650-D03F-421A-ADA0-9AF70243AA39}"/>
              </a:ext>
            </a:extLst>
          </p:cNvPr>
          <p:cNvGrpSpPr/>
          <p:nvPr/>
        </p:nvGrpSpPr>
        <p:grpSpPr>
          <a:xfrm rot="5400000">
            <a:off x="6245242" y="3278681"/>
            <a:ext cx="680999" cy="246221"/>
            <a:chOff x="7342643" y="3958441"/>
            <a:chExt cx="907999" cy="328294"/>
          </a:xfrm>
        </p:grpSpPr>
        <p:sp>
          <p:nvSpPr>
            <p:cNvPr id="102" name="标注: 右箭头 101">
              <a:extLst>
                <a:ext uri="{FF2B5EF4-FFF2-40B4-BE49-F238E27FC236}">
                  <a16:creationId xmlns:a16="http://schemas.microsoft.com/office/drawing/2014/main" id="{B9DE1D9A-D96B-433D-AFD0-8E270995B3EF}"/>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03" name="文本框 102">
              <a:extLst>
                <a:ext uri="{FF2B5EF4-FFF2-40B4-BE49-F238E27FC236}">
                  <a16:creationId xmlns:a16="http://schemas.microsoft.com/office/drawing/2014/main" id="{04F1C50E-E2AC-4308-8F2E-C09163D2F3A9}"/>
                </a:ext>
              </a:extLst>
            </p:cNvPr>
            <p:cNvSpPr txBox="1"/>
            <p:nvPr/>
          </p:nvSpPr>
          <p:spPr>
            <a:xfrm>
              <a:off x="7342643" y="3958441"/>
              <a:ext cx="765669" cy="328294"/>
            </a:xfrm>
            <a:prstGeom prst="rect">
              <a:avLst/>
            </a:prstGeom>
            <a:noFill/>
          </p:spPr>
          <p:txBody>
            <a:bodyPr wrap="square">
              <a:spAutoFit/>
            </a:bodyPr>
            <a:lstStyle/>
            <a:p>
              <a:pPr algn="ctr"/>
              <a:r>
                <a:rPr lang="zh-CN" altLang="en-US" sz="1000" b="1" dirty="0">
                  <a:latin typeface="+mn-ea"/>
                </a:rPr>
                <a:t>广播帧</a:t>
              </a:r>
            </a:p>
          </p:txBody>
        </p:sp>
      </p:grpSp>
      <p:grpSp>
        <p:nvGrpSpPr>
          <p:cNvPr id="104" name="组合 103">
            <a:extLst>
              <a:ext uri="{FF2B5EF4-FFF2-40B4-BE49-F238E27FC236}">
                <a16:creationId xmlns:a16="http://schemas.microsoft.com/office/drawing/2014/main" id="{C8283C07-CF21-4600-AEF8-AF6499621052}"/>
              </a:ext>
            </a:extLst>
          </p:cNvPr>
          <p:cNvGrpSpPr/>
          <p:nvPr/>
        </p:nvGrpSpPr>
        <p:grpSpPr>
          <a:xfrm>
            <a:off x="7178465" y="2530078"/>
            <a:ext cx="680999" cy="246221"/>
            <a:chOff x="7342643" y="3968701"/>
            <a:chExt cx="907999" cy="328294"/>
          </a:xfrm>
        </p:grpSpPr>
        <p:sp>
          <p:nvSpPr>
            <p:cNvPr id="105" name="标注: 右箭头 104">
              <a:extLst>
                <a:ext uri="{FF2B5EF4-FFF2-40B4-BE49-F238E27FC236}">
                  <a16:creationId xmlns:a16="http://schemas.microsoft.com/office/drawing/2014/main" id="{734EEB01-D25F-4241-8B44-FC190152F92B}"/>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06" name="文本框 105">
              <a:extLst>
                <a:ext uri="{FF2B5EF4-FFF2-40B4-BE49-F238E27FC236}">
                  <a16:creationId xmlns:a16="http://schemas.microsoft.com/office/drawing/2014/main" id="{077769EC-84BA-4D5A-9DBF-ED7A6FF96C8C}"/>
                </a:ext>
              </a:extLst>
            </p:cNvPr>
            <p:cNvSpPr txBox="1"/>
            <p:nvPr/>
          </p:nvSpPr>
          <p:spPr>
            <a:xfrm>
              <a:off x="7342643" y="3968701"/>
              <a:ext cx="765668" cy="328294"/>
            </a:xfrm>
            <a:prstGeom prst="rect">
              <a:avLst/>
            </a:prstGeom>
            <a:noFill/>
          </p:spPr>
          <p:txBody>
            <a:bodyPr wrap="square">
              <a:spAutoFit/>
            </a:bodyPr>
            <a:lstStyle/>
            <a:p>
              <a:pPr algn="ctr"/>
              <a:r>
                <a:rPr lang="zh-CN" altLang="en-US" sz="1000" b="1" dirty="0">
                  <a:latin typeface="+mn-ea"/>
                </a:rPr>
                <a:t>广播帧</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grpSp>
        <p:nvGrpSpPr>
          <p:cNvPr id="6" name="组合 5">
            <a:extLst>
              <a:ext uri="{FF2B5EF4-FFF2-40B4-BE49-F238E27FC236}">
                <a16:creationId xmlns:a16="http://schemas.microsoft.com/office/drawing/2014/main" id="{A1AC0F66-E7EA-4DE3-AB60-23ED0887B6E0}"/>
              </a:ext>
            </a:extLst>
          </p:cNvPr>
          <p:cNvGrpSpPr/>
          <p:nvPr/>
        </p:nvGrpSpPr>
        <p:grpSpPr>
          <a:xfrm>
            <a:off x="833980" y="1362888"/>
            <a:ext cx="3174053" cy="3436896"/>
            <a:chOff x="1111972" y="1817184"/>
            <a:chExt cx="4232071" cy="4582528"/>
          </a:xfrm>
        </p:grpSpPr>
        <p:sp>
          <p:nvSpPr>
            <p:cNvPr id="12" name="文本框 11">
              <a:extLst>
                <a:ext uri="{FF2B5EF4-FFF2-40B4-BE49-F238E27FC236}">
                  <a16:creationId xmlns:a16="http://schemas.microsoft.com/office/drawing/2014/main" id="{21965EDE-01A5-4F50-973F-ED47B5BE313F}"/>
                </a:ext>
              </a:extLst>
            </p:cNvPr>
            <p:cNvSpPr txBox="1"/>
            <p:nvPr/>
          </p:nvSpPr>
          <p:spPr>
            <a:xfrm>
              <a:off x="3241943" y="3925288"/>
              <a:ext cx="1076381" cy="400109"/>
            </a:xfrm>
            <a:prstGeom prst="rect">
              <a:avLst/>
            </a:prstGeom>
            <a:noFill/>
          </p:spPr>
          <p:txBody>
            <a:bodyPr wrap="square" rtlCol="0">
              <a:spAutoFit/>
            </a:bodyPr>
            <a:lstStyle/>
            <a:p>
              <a:pPr algn="ctr"/>
              <a:r>
                <a:rPr lang="zh-CN" altLang="en-US" sz="1350" b="1" dirty="0">
                  <a:latin typeface="+mn-ea"/>
                </a:rPr>
                <a:t>集线器</a:t>
              </a:r>
            </a:p>
          </p:txBody>
        </p:sp>
        <p:cxnSp>
          <p:nvCxnSpPr>
            <p:cNvPr id="13" name="直接连接符 12">
              <a:extLst>
                <a:ext uri="{FF2B5EF4-FFF2-40B4-BE49-F238E27FC236}">
                  <a16:creationId xmlns:a16="http://schemas.microsoft.com/office/drawing/2014/main" id="{7FE99D20-EEA5-47A3-81BE-65C5936FFFF9}"/>
                </a:ext>
              </a:extLst>
            </p:cNvPr>
            <p:cNvCxnSpPr>
              <a:cxnSpLocks/>
            </p:cNvCxnSpPr>
            <p:nvPr/>
          </p:nvCxnSpPr>
          <p:spPr>
            <a:xfrm flipH="1">
              <a:off x="1413982"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E3964-0D46-4C3B-830E-AA3E5BD1EE4E}"/>
                </a:ext>
              </a:extLst>
            </p:cNvPr>
            <p:cNvGrpSpPr/>
            <p:nvPr/>
          </p:nvGrpSpPr>
          <p:grpSpPr>
            <a:xfrm>
              <a:off x="1111972" y="3207395"/>
              <a:ext cx="662814" cy="641082"/>
              <a:chOff x="1235749" y="1557688"/>
              <a:chExt cx="662814" cy="641082"/>
            </a:xfrm>
          </p:grpSpPr>
          <p:pic>
            <p:nvPicPr>
              <p:cNvPr id="41" name="图形 10">
                <a:extLst>
                  <a:ext uri="{FF2B5EF4-FFF2-40B4-BE49-F238E27FC236}">
                    <a16:creationId xmlns:a16="http://schemas.microsoft.com/office/drawing/2014/main" id="{B0D68D12-20B3-43FA-BBB9-429BCD068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2" name="文本框 41">
                <a:extLst>
                  <a:ext uri="{FF2B5EF4-FFF2-40B4-BE49-F238E27FC236}">
                    <a16:creationId xmlns:a16="http://schemas.microsoft.com/office/drawing/2014/main" id="{E1462835-DE58-4800-BBC1-3B9D0DB7A083}"/>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15" name="直接连接符 14">
              <a:extLst>
                <a:ext uri="{FF2B5EF4-FFF2-40B4-BE49-F238E27FC236}">
                  <a16:creationId xmlns:a16="http://schemas.microsoft.com/office/drawing/2014/main" id="{4E4D70B5-6600-49DB-897B-40AFE24EABEA}"/>
                </a:ext>
              </a:extLst>
            </p:cNvPr>
            <p:cNvCxnSpPr>
              <a:cxnSpLocks/>
              <a:stCxn id="40" idx="2"/>
            </p:cNvCxnSpPr>
            <p:nvPr/>
          </p:nvCxnSpPr>
          <p:spPr>
            <a:xfrm flipV="1">
              <a:off x="3230139" y="2379207"/>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35A5DCC0-76A5-44EB-B46F-5A622A6252DC}"/>
                </a:ext>
              </a:extLst>
            </p:cNvPr>
            <p:cNvGrpSpPr/>
            <p:nvPr/>
          </p:nvGrpSpPr>
          <p:grpSpPr>
            <a:xfrm>
              <a:off x="2780490" y="4986378"/>
              <a:ext cx="662814" cy="641082"/>
              <a:chOff x="1235749" y="1557688"/>
              <a:chExt cx="662814" cy="641082"/>
            </a:xfrm>
          </p:grpSpPr>
          <p:pic>
            <p:nvPicPr>
              <p:cNvPr id="39" name="图形 10">
                <a:extLst>
                  <a:ext uri="{FF2B5EF4-FFF2-40B4-BE49-F238E27FC236}">
                    <a16:creationId xmlns:a16="http://schemas.microsoft.com/office/drawing/2014/main" id="{D15DDBF7-C513-4A24-BB75-29E856E702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0" name="文本框 39">
                <a:extLst>
                  <a:ext uri="{FF2B5EF4-FFF2-40B4-BE49-F238E27FC236}">
                    <a16:creationId xmlns:a16="http://schemas.microsoft.com/office/drawing/2014/main" id="{36AD15F4-F414-48EC-B1D3-D1A5297F5F24}"/>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17" name="组合 16">
              <a:extLst>
                <a:ext uri="{FF2B5EF4-FFF2-40B4-BE49-F238E27FC236}">
                  <a16:creationId xmlns:a16="http://schemas.microsoft.com/office/drawing/2014/main" id="{2DB258B5-749E-449E-9991-3F44FD0E523E}"/>
                </a:ext>
              </a:extLst>
            </p:cNvPr>
            <p:cNvGrpSpPr/>
            <p:nvPr/>
          </p:nvGrpSpPr>
          <p:grpSpPr>
            <a:xfrm>
              <a:off x="2918914" y="1817184"/>
              <a:ext cx="662814" cy="641082"/>
              <a:chOff x="1235749" y="1557688"/>
              <a:chExt cx="662814" cy="641082"/>
            </a:xfrm>
          </p:grpSpPr>
          <p:pic>
            <p:nvPicPr>
              <p:cNvPr id="37" name="图形 10">
                <a:extLst>
                  <a:ext uri="{FF2B5EF4-FFF2-40B4-BE49-F238E27FC236}">
                    <a16:creationId xmlns:a16="http://schemas.microsoft.com/office/drawing/2014/main" id="{0FFB7C25-4F8B-44F3-9D44-21B68E53F5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8" name="文本框 37">
                <a:extLst>
                  <a:ext uri="{FF2B5EF4-FFF2-40B4-BE49-F238E27FC236}">
                    <a16:creationId xmlns:a16="http://schemas.microsoft.com/office/drawing/2014/main" id="{2EFA039D-882A-474E-93FB-9082DFE299A8}"/>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pic>
          <p:nvPicPr>
            <p:cNvPr id="18" name="图片 17" descr="文本&#10;&#10;描述已自动生成">
              <a:extLst>
                <a:ext uri="{FF2B5EF4-FFF2-40B4-BE49-F238E27FC236}">
                  <a16:creationId xmlns:a16="http://schemas.microsoft.com/office/drawing/2014/main" id="{1591BE4B-9373-47E5-B54B-5645B5DE9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8531" y="3379364"/>
              <a:ext cx="705470" cy="661378"/>
            </a:xfrm>
            <a:prstGeom prst="rect">
              <a:avLst/>
            </a:prstGeom>
          </p:spPr>
        </p:pic>
        <p:grpSp>
          <p:nvGrpSpPr>
            <p:cNvPr id="19" name="组合 18">
              <a:extLst>
                <a:ext uri="{FF2B5EF4-FFF2-40B4-BE49-F238E27FC236}">
                  <a16:creationId xmlns:a16="http://schemas.microsoft.com/office/drawing/2014/main" id="{501B2417-864C-417B-8DC1-14F9957F9771}"/>
                </a:ext>
              </a:extLst>
            </p:cNvPr>
            <p:cNvGrpSpPr/>
            <p:nvPr/>
          </p:nvGrpSpPr>
          <p:grpSpPr>
            <a:xfrm>
              <a:off x="4681229" y="3207395"/>
              <a:ext cx="662814" cy="641082"/>
              <a:chOff x="1235749" y="1557688"/>
              <a:chExt cx="662814" cy="641082"/>
            </a:xfrm>
          </p:grpSpPr>
          <p:pic>
            <p:nvPicPr>
              <p:cNvPr id="35" name="图形 10">
                <a:extLst>
                  <a:ext uri="{FF2B5EF4-FFF2-40B4-BE49-F238E27FC236}">
                    <a16:creationId xmlns:a16="http://schemas.microsoft.com/office/drawing/2014/main" id="{43737DA3-F6AE-45F1-B0A6-88048F2548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6" name="文本框 35">
                <a:extLst>
                  <a:ext uri="{FF2B5EF4-FFF2-40B4-BE49-F238E27FC236}">
                    <a16:creationId xmlns:a16="http://schemas.microsoft.com/office/drawing/2014/main" id="{D6CFEE13-7CA0-48D4-B824-68F86392D95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sp>
          <p:nvSpPr>
            <p:cNvPr id="70" name="文本框 69">
              <a:extLst>
                <a:ext uri="{FF2B5EF4-FFF2-40B4-BE49-F238E27FC236}">
                  <a16:creationId xmlns:a16="http://schemas.microsoft.com/office/drawing/2014/main" id="{3AC1B828-CF53-4D3A-B8D4-D2EF67453A56}"/>
                </a:ext>
              </a:extLst>
            </p:cNvPr>
            <p:cNvSpPr txBox="1"/>
            <p:nvPr/>
          </p:nvSpPr>
          <p:spPr>
            <a:xfrm>
              <a:off x="2252603" y="5999603"/>
              <a:ext cx="1986839" cy="400109"/>
            </a:xfrm>
            <a:prstGeom prst="rect">
              <a:avLst/>
            </a:prstGeom>
            <a:noFill/>
          </p:spPr>
          <p:txBody>
            <a:bodyPr wrap="square" rtlCol="0">
              <a:spAutoFit/>
            </a:bodyPr>
            <a:lstStyle/>
            <a:p>
              <a:pPr algn="ctr"/>
              <a:r>
                <a:rPr lang="zh-CN" altLang="en-US" sz="1350" b="1" dirty="0">
                  <a:latin typeface="+mn-ea"/>
                </a:rPr>
                <a:t>共享式以太网</a:t>
              </a:r>
            </a:p>
          </p:txBody>
        </p:sp>
      </p:grpSp>
      <p:grpSp>
        <p:nvGrpSpPr>
          <p:cNvPr id="7" name="组合 6">
            <a:extLst>
              <a:ext uri="{FF2B5EF4-FFF2-40B4-BE49-F238E27FC236}">
                <a16:creationId xmlns:a16="http://schemas.microsoft.com/office/drawing/2014/main" id="{71902E0A-C687-4076-AEE8-FA6FB6B0EBE3}"/>
              </a:ext>
            </a:extLst>
          </p:cNvPr>
          <p:cNvGrpSpPr/>
          <p:nvPr/>
        </p:nvGrpSpPr>
        <p:grpSpPr>
          <a:xfrm>
            <a:off x="5146207" y="1362888"/>
            <a:ext cx="3174053" cy="3436896"/>
            <a:chOff x="6861608" y="1817184"/>
            <a:chExt cx="4232071" cy="4582528"/>
          </a:xfrm>
        </p:grpSpPr>
        <p:sp>
          <p:nvSpPr>
            <p:cNvPr id="43" name="文本框 42">
              <a:extLst>
                <a:ext uri="{FF2B5EF4-FFF2-40B4-BE49-F238E27FC236}">
                  <a16:creationId xmlns:a16="http://schemas.microsoft.com/office/drawing/2014/main" id="{B50B0264-DC40-447D-900A-6EE65028DCB0}"/>
                </a:ext>
              </a:extLst>
            </p:cNvPr>
            <p:cNvSpPr txBox="1"/>
            <p:nvPr/>
          </p:nvSpPr>
          <p:spPr>
            <a:xfrm>
              <a:off x="8991579" y="3925288"/>
              <a:ext cx="1076381" cy="400109"/>
            </a:xfrm>
            <a:prstGeom prst="rect">
              <a:avLst/>
            </a:prstGeom>
            <a:noFill/>
          </p:spPr>
          <p:txBody>
            <a:bodyPr wrap="square" rtlCol="0">
              <a:spAutoFit/>
            </a:bodyPr>
            <a:lstStyle/>
            <a:p>
              <a:pPr algn="ctr"/>
              <a:r>
                <a:rPr lang="zh-CN" altLang="en-US" sz="1350" b="1" dirty="0">
                  <a:latin typeface="+mn-ea"/>
                </a:rPr>
                <a:t>交换机</a:t>
              </a:r>
            </a:p>
          </p:txBody>
        </p:sp>
        <p:cxnSp>
          <p:nvCxnSpPr>
            <p:cNvPr id="44" name="直接连接符 43">
              <a:extLst>
                <a:ext uri="{FF2B5EF4-FFF2-40B4-BE49-F238E27FC236}">
                  <a16:creationId xmlns:a16="http://schemas.microsoft.com/office/drawing/2014/main" id="{CC036EF6-3C61-49A7-B8A5-B8666E867CD1}"/>
                </a:ext>
              </a:extLst>
            </p:cNvPr>
            <p:cNvCxnSpPr>
              <a:cxnSpLocks/>
            </p:cNvCxnSpPr>
            <p:nvPr/>
          </p:nvCxnSpPr>
          <p:spPr>
            <a:xfrm flipH="1">
              <a:off x="7163618"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09AED31-DB5D-49DC-A765-0A9CD1523C91}"/>
                </a:ext>
              </a:extLst>
            </p:cNvPr>
            <p:cNvGrpSpPr/>
            <p:nvPr/>
          </p:nvGrpSpPr>
          <p:grpSpPr>
            <a:xfrm>
              <a:off x="6861608" y="3207395"/>
              <a:ext cx="662814" cy="641082"/>
              <a:chOff x="1235749" y="1557688"/>
              <a:chExt cx="662814" cy="641082"/>
            </a:xfrm>
          </p:grpSpPr>
          <p:pic>
            <p:nvPicPr>
              <p:cNvPr id="46" name="图形 10">
                <a:extLst>
                  <a:ext uri="{FF2B5EF4-FFF2-40B4-BE49-F238E27FC236}">
                    <a16:creationId xmlns:a16="http://schemas.microsoft.com/office/drawing/2014/main" id="{8FA61B9C-16B8-4ED1-B105-294C3B7BB3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7" name="文本框 46">
                <a:extLst>
                  <a:ext uri="{FF2B5EF4-FFF2-40B4-BE49-F238E27FC236}">
                    <a16:creationId xmlns:a16="http://schemas.microsoft.com/office/drawing/2014/main" id="{9F4A8B92-BC68-4823-B3FF-1EECF75B772F}"/>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48" name="直接连接符 47">
              <a:extLst>
                <a:ext uri="{FF2B5EF4-FFF2-40B4-BE49-F238E27FC236}">
                  <a16:creationId xmlns:a16="http://schemas.microsoft.com/office/drawing/2014/main" id="{11302207-57CF-4224-92E8-D1F84BEE71C5}"/>
                </a:ext>
              </a:extLst>
            </p:cNvPr>
            <p:cNvCxnSpPr>
              <a:cxnSpLocks/>
              <a:stCxn id="51" idx="2"/>
            </p:cNvCxnSpPr>
            <p:nvPr/>
          </p:nvCxnSpPr>
          <p:spPr>
            <a:xfrm flipV="1">
              <a:off x="8979775" y="2372628"/>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BF2BE45A-31C7-4BEB-90CC-281327B31C56}"/>
                </a:ext>
              </a:extLst>
            </p:cNvPr>
            <p:cNvGrpSpPr/>
            <p:nvPr/>
          </p:nvGrpSpPr>
          <p:grpSpPr>
            <a:xfrm>
              <a:off x="8530126" y="4986378"/>
              <a:ext cx="662814" cy="641082"/>
              <a:chOff x="1235749" y="1557688"/>
              <a:chExt cx="662814" cy="641082"/>
            </a:xfrm>
          </p:grpSpPr>
          <p:pic>
            <p:nvPicPr>
              <p:cNvPr id="50" name="图形 10">
                <a:extLst>
                  <a:ext uri="{FF2B5EF4-FFF2-40B4-BE49-F238E27FC236}">
                    <a16:creationId xmlns:a16="http://schemas.microsoft.com/office/drawing/2014/main" id="{D8BB52B7-42CD-425A-8012-9894A8203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1" name="文本框 50">
                <a:extLst>
                  <a:ext uri="{FF2B5EF4-FFF2-40B4-BE49-F238E27FC236}">
                    <a16:creationId xmlns:a16="http://schemas.microsoft.com/office/drawing/2014/main" id="{77CC7DCC-EC9A-4F4E-B7F7-2E9BA02EDA7C}"/>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56" name="组合 55">
              <a:extLst>
                <a:ext uri="{FF2B5EF4-FFF2-40B4-BE49-F238E27FC236}">
                  <a16:creationId xmlns:a16="http://schemas.microsoft.com/office/drawing/2014/main" id="{0942FD9D-2108-4B0E-8619-649E4188B714}"/>
                </a:ext>
              </a:extLst>
            </p:cNvPr>
            <p:cNvGrpSpPr/>
            <p:nvPr/>
          </p:nvGrpSpPr>
          <p:grpSpPr>
            <a:xfrm>
              <a:off x="8668550" y="1817184"/>
              <a:ext cx="662814" cy="641082"/>
              <a:chOff x="1235749" y="1557688"/>
              <a:chExt cx="662814" cy="641082"/>
            </a:xfrm>
          </p:grpSpPr>
          <p:pic>
            <p:nvPicPr>
              <p:cNvPr id="57" name="图形 10">
                <a:extLst>
                  <a:ext uri="{FF2B5EF4-FFF2-40B4-BE49-F238E27FC236}">
                    <a16:creationId xmlns:a16="http://schemas.microsoft.com/office/drawing/2014/main" id="{239FE925-5B69-44FE-A994-EFD2ED271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8" name="文本框 57">
                <a:extLst>
                  <a:ext uri="{FF2B5EF4-FFF2-40B4-BE49-F238E27FC236}">
                    <a16:creationId xmlns:a16="http://schemas.microsoft.com/office/drawing/2014/main" id="{913E0766-C1BB-4CA8-9256-03A79C8A3DE8}"/>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grpSp>
          <p:nvGrpSpPr>
            <p:cNvPr id="59" name="组合 58">
              <a:extLst>
                <a:ext uri="{FF2B5EF4-FFF2-40B4-BE49-F238E27FC236}">
                  <a16:creationId xmlns:a16="http://schemas.microsoft.com/office/drawing/2014/main" id="{2852E6D1-309D-4FEC-918D-983E4E2EEA56}"/>
                </a:ext>
              </a:extLst>
            </p:cNvPr>
            <p:cNvGrpSpPr/>
            <p:nvPr/>
          </p:nvGrpSpPr>
          <p:grpSpPr>
            <a:xfrm>
              <a:off x="10430865" y="3207395"/>
              <a:ext cx="662814" cy="641082"/>
              <a:chOff x="1235749" y="1557688"/>
              <a:chExt cx="662814" cy="641082"/>
            </a:xfrm>
          </p:grpSpPr>
          <p:pic>
            <p:nvPicPr>
              <p:cNvPr id="60" name="图形 10">
                <a:extLst>
                  <a:ext uri="{FF2B5EF4-FFF2-40B4-BE49-F238E27FC236}">
                    <a16:creationId xmlns:a16="http://schemas.microsoft.com/office/drawing/2014/main" id="{A1A931C8-49BA-421A-94DE-8033FE334B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61" name="文本框 60">
                <a:extLst>
                  <a:ext uri="{FF2B5EF4-FFF2-40B4-BE49-F238E27FC236}">
                    <a16:creationId xmlns:a16="http://schemas.microsoft.com/office/drawing/2014/main" id="{4E9A45A7-8A2B-42B9-AF8A-48DBFC7D49C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pic>
          <p:nvPicPr>
            <p:cNvPr id="69" name="图片 68" descr="图标&#10;&#10;描述已自动生成">
              <a:extLst>
                <a:ext uri="{FF2B5EF4-FFF2-40B4-BE49-F238E27FC236}">
                  <a16:creationId xmlns:a16="http://schemas.microsoft.com/office/drawing/2014/main" id="{56B846AC-1958-4647-804E-6E3006D74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638" y="3386593"/>
              <a:ext cx="497392" cy="641082"/>
            </a:xfrm>
            <a:prstGeom prst="rect">
              <a:avLst/>
            </a:prstGeom>
          </p:spPr>
        </p:pic>
        <p:sp>
          <p:nvSpPr>
            <p:cNvPr id="71" name="文本框 70">
              <a:extLst>
                <a:ext uri="{FF2B5EF4-FFF2-40B4-BE49-F238E27FC236}">
                  <a16:creationId xmlns:a16="http://schemas.microsoft.com/office/drawing/2014/main" id="{EBA9184B-FAF2-4733-A498-9B71F3E74CC7}"/>
                </a:ext>
              </a:extLst>
            </p:cNvPr>
            <p:cNvSpPr txBox="1"/>
            <p:nvPr/>
          </p:nvSpPr>
          <p:spPr>
            <a:xfrm>
              <a:off x="7966387" y="5999603"/>
              <a:ext cx="1986839" cy="400109"/>
            </a:xfrm>
            <a:prstGeom prst="rect">
              <a:avLst/>
            </a:prstGeom>
            <a:noFill/>
          </p:spPr>
          <p:txBody>
            <a:bodyPr wrap="square" rtlCol="0">
              <a:spAutoFit/>
            </a:bodyPr>
            <a:lstStyle/>
            <a:p>
              <a:pPr algn="ctr"/>
              <a:r>
                <a:rPr lang="zh-CN" altLang="en-US" sz="1350" b="1" dirty="0">
                  <a:latin typeface="+mn-ea"/>
                </a:rPr>
                <a:t>交换式以太网</a:t>
              </a: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8" name="矩形 7">
            <a:extLst>
              <a:ext uri="{FF2B5EF4-FFF2-40B4-BE49-F238E27FC236}">
                <a16:creationId xmlns:a16="http://schemas.microsoft.com/office/drawing/2014/main" id="{27E624FC-743D-4AEE-8686-185520767380}"/>
              </a:ext>
            </a:extLst>
          </p:cNvPr>
          <p:cNvSpPr/>
          <p:nvPr/>
        </p:nvSpPr>
        <p:spPr>
          <a:xfrm>
            <a:off x="6192142" y="760391"/>
            <a:ext cx="2717657" cy="50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t>假设交换机的转发表已经学习到了所有主机与自己各接口的对应关系</a:t>
            </a:r>
          </a:p>
        </p:txBody>
      </p:sp>
      <p:sp>
        <p:nvSpPr>
          <p:cNvPr id="80" name="文本框 79">
            <a:extLst>
              <a:ext uri="{FF2B5EF4-FFF2-40B4-BE49-F238E27FC236}">
                <a16:creationId xmlns:a16="http://schemas.microsoft.com/office/drawing/2014/main" id="{DDE090F3-DDD1-43BE-84F9-49CD194CB48C}"/>
              </a:ext>
            </a:extLst>
          </p:cNvPr>
          <p:cNvSpPr txBox="1"/>
          <p:nvPr/>
        </p:nvSpPr>
        <p:spPr>
          <a:xfrm>
            <a:off x="1732259" y="1556460"/>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83" name="文本框 82">
            <a:extLst>
              <a:ext uri="{FF2B5EF4-FFF2-40B4-BE49-F238E27FC236}">
                <a16:creationId xmlns:a16="http://schemas.microsoft.com/office/drawing/2014/main" id="{91D7CFA9-4A93-4687-95A5-3EB27433FA9F}"/>
              </a:ext>
            </a:extLst>
          </p:cNvPr>
          <p:cNvSpPr txBox="1"/>
          <p:nvPr/>
        </p:nvSpPr>
        <p:spPr>
          <a:xfrm>
            <a:off x="6107959" y="1556460"/>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93" name="文本框 92">
            <a:extLst>
              <a:ext uri="{FF2B5EF4-FFF2-40B4-BE49-F238E27FC236}">
                <a16:creationId xmlns:a16="http://schemas.microsoft.com/office/drawing/2014/main" id="{BB4F090E-C730-48A8-8BAB-91C25DD7724C}"/>
              </a:ext>
            </a:extLst>
          </p:cNvPr>
          <p:cNvSpPr txBox="1"/>
          <p:nvPr/>
        </p:nvSpPr>
        <p:spPr>
          <a:xfrm>
            <a:off x="3296624" y="2272123"/>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94" name="文本框 93">
            <a:extLst>
              <a:ext uri="{FF2B5EF4-FFF2-40B4-BE49-F238E27FC236}">
                <a16:creationId xmlns:a16="http://schemas.microsoft.com/office/drawing/2014/main" id="{16C9BD79-158E-4934-85BA-DDD9028F5B81}"/>
              </a:ext>
            </a:extLst>
          </p:cNvPr>
          <p:cNvSpPr txBox="1"/>
          <p:nvPr/>
        </p:nvSpPr>
        <p:spPr>
          <a:xfrm>
            <a:off x="1732259" y="3739783"/>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107" name="文本框 106">
            <a:extLst>
              <a:ext uri="{FF2B5EF4-FFF2-40B4-BE49-F238E27FC236}">
                <a16:creationId xmlns:a16="http://schemas.microsoft.com/office/drawing/2014/main" id="{A4914396-754F-4062-B749-24193CA80DB8}"/>
              </a:ext>
            </a:extLst>
          </p:cNvPr>
          <p:cNvSpPr txBox="1"/>
          <p:nvPr/>
        </p:nvSpPr>
        <p:spPr>
          <a:xfrm>
            <a:off x="7610908" y="2272123"/>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108" name="文本框 107">
            <a:extLst>
              <a:ext uri="{FF2B5EF4-FFF2-40B4-BE49-F238E27FC236}">
                <a16:creationId xmlns:a16="http://schemas.microsoft.com/office/drawing/2014/main" id="{167BA2F8-5DFA-4B02-B8A5-56EAC521A212}"/>
              </a:ext>
            </a:extLst>
          </p:cNvPr>
          <p:cNvSpPr txBox="1"/>
          <p:nvPr/>
        </p:nvSpPr>
        <p:spPr>
          <a:xfrm>
            <a:off x="6107959" y="3742562"/>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5" name="对话气泡: 圆角矩形 4">
            <a:extLst>
              <a:ext uri="{FF2B5EF4-FFF2-40B4-BE49-F238E27FC236}">
                <a16:creationId xmlns:a16="http://schemas.microsoft.com/office/drawing/2014/main" id="{E5C2F7D8-25ED-4C03-8E63-3FAB2224E630}"/>
              </a:ext>
            </a:extLst>
          </p:cNvPr>
          <p:cNvSpPr/>
          <p:nvPr/>
        </p:nvSpPr>
        <p:spPr>
          <a:xfrm>
            <a:off x="3918986" y="1377729"/>
            <a:ext cx="2100662" cy="510124"/>
          </a:xfrm>
          <a:prstGeom prst="wedgeRoundRectCallout">
            <a:avLst>
              <a:gd name="adj1" fmla="val 57275"/>
              <a:gd name="adj2" fmla="val 1785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latin typeface="Arial Narrow" panose="020B0606020202030204" pitchFamily="34" charset="0"/>
              </a:rPr>
              <a:t>目的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地址为广播地址</a:t>
            </a:r>
            <a:endParaRPr lang="en-US" altLang="zh-CN" sz="1350" b="1" dirty="0">
              <a:latin typeface="Arial Narrow" panose="020B0606020202030204" pitchFamily="34" charset="0"/>
            </a:endParaRPr>
          </a:p>
          <a:p>
            <a:pPr algn="ctr"/>
            <a:r>
              <a:rPr lang="en-US" altLang="zh-CN" sz="1350" b="1" dirty="0">
                <a:latin typeface="Arial Narrow" panose="020B0606020202030204" pitchFamily="34" charset="0"/>
              </a:rPr>
              <a:t>FF-FF-FF-FF-FF-FF</a:t>
            </a:r>
            <a:endParaRPr lang="zh-CN" altLang="en-US" sz="1350" b="1" dirty="0">
              <a:latin typeface="Arial Narrow" panose="020B0606020202030204" pitchFamily="34" charset="0"/>
            </a:endParaRPr>
          </a:p>
        </p:txBody>
      </p:sp>
      <p:sp>
        <p:nvSpPr>
          <p:cNvPr id="74" name="平行四边形 73">
            <a:extLst>
              <a:ext uri="{FF2B5EF4-FFF2-40B4-BE49-F238E27FC236}">
                <a16:creationId xmlns:a16="http://schemas.microsoft.com/office/drawing/2014/main" id="{83F31629-5BA0-2B91-2E58-8202F816E08C}"/>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40923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ppt_x</p:attrName>
                                        </p:attrNameLst>
                                      </p:cBhvr>
                                      <p:tavLst>
                                        <p:tav tm="0">
                                          <p:val>
                                            <p:strVal val="#ppt_x-#ppt_w*1.125000"/>
                                          </p:val>
                                        </p:tav>
                                        <p:tav tm="100000">
                                          <p:val>
                                            <p:strVal val="#ppt_x"/>
                                          </p:val>
                                        </p:tav>
                                      </p:tavLst>
                                    </p:anim>
                                    <p:animEffect transition="in" filter="wipe(right)">
                                      <p:cBhvr>
                                        <p:cTn id="8" dur="500"/>
                                        <p:tgtEl>
                                          <p:spTgt spid="52"/>
                                        </p:tgtEl>
                                      </p:cBhvr>
                                    </p:animEffect>
                                  </p:childTnLst>
                                </p:cTn>
                              </p:par>
                              <p:par>
                                <p:cTn id="9" presetID="12" presetClass="entr" presetSubtype="8"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p:tgtEl>
                                          <p:spTgt spid="95"/>
                                        </p:tgtEl>
                                        <p:attrNameLst>
                                          <p:attrName>ppt_x</p:attrName>
                                        </p:attrNameLst>
                                      </p:cBhvr>
                                      <p:tavLst>
                                        <p:tav tm="0">
                                          <p:val>
                                            <p:strVal val="#ppt_x-#ppt_w*1.125000"/>
                                          </p:val>
                                        </p:tav>
                                        <p:tav tm="100000">
                                          <p:val>
                                            <p:strVal val="#ppt_x"/>
                                          </p:val>
                                        </p:tav>
                                      </p:tavLst>
                                    </p:anim>
                                    <p:animEffect transition="in" filter="wipe(right)">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additive="base">
                                        <p:cTn id="23" dur="500"/>
                                        <p:tgtEl>
                                          <p:spTgt spid="84"/>
                                        </p:tgtEl>
                                        <p:attrNameLst>
                                          <p:attrName>ppt_y</p:attrName>
                                        </p:attrNameLst>
                                      </p:cBhvr>
                                      <p:tavLst>
                                        <p:tav tm="0">
                                          <p:val>
                                            <p:strVal val="#ppt_y+#ppt_h*1.125000"/>
                                          </p:val>
                                        </p:tav>
                                        <p:tav tm="100000">
                                          <p:val>
                                            <p:strVal val="#ppt_y"/>
                                          </p:val>
                                        </p:tav>
                                      </p:tavLst>
                                    </p:anim>
                                    <p:animEffect transition="in" filter="wipe(up)">
                                      <p:cBhvr>
                                        <p:cTn id="24" dur="500"/>
                                        <p:tgtEl>
                                          <p:spTgt spid="84"/>
                                        </p:tgtEl>
                                      </p:cBhvr>
                                    </p:animEffect>
                                  </p:childTnLst>
                                </p:cTn>
                              </p:par>
                              <p:par>
                                <p:cTn id="25" presetID="12" presetClass="entr" presetSubtype="1"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p:tgtEl>
                                          <p:spTgt spid="87"/>
                                        </p:tgtEl>
                                        <p:attrNameLst>
                                          <p:attrName>ppt_y</p:attrName>
                                        </p:attrNameLst>
                                      </p:cBhvr>
                                      <p:tavLst>
                                        <p:tav tm="0">
                                          <p:val>
                                            <p:strVal val="#ppt_y-#ppt_h*1.125000"/>
                                          </p:val>
                                        </p:tav>
                                        <p:tav tm="100000">
                                          <p:val>
                                            <p:strVal val="#ppt_y"/>
                                          </p:val>
                                        </p:tav>
                                      </p:tavLst>
                                    </p:anim>
                                    <p:animEffect transition="in" filter="wipe(down)">
                                      <p:cBhvr>
                                        <p:cTn id="28" dur="500"/>
                                        <p:tgtEl>
                                          <p:spTgt spid="87"/>
                                        </p:tgtEl>
                                      </p:cBhvr>
                                    </p:animEffect>
                                  </p:childTnLst>
                                </p:cTn>
                              </p:par>
                              <p:par>
                                <p:cTn id="29" presetID="12" presetClass="entr" presetSubtype="8"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p:tgtEl>
                                          <p:spTgt spid="90"/>
                                        </p:tgtEl>
                                        <p:attrNameLst>
                                          <p:attrName>ppt_x</p:attrName>
                                        </p:attrNameLst>
                                      </p:cBhvr>
                                      <p:tavLst>
                                        <p:tav tm="0">
                                          <p:val>
                                            <p:strVal val="#ppt_x-#ppt_w*1.125000"/>
                                          </p:val>
                                        </p:tav>
                                        <p:tav tm="100000">
                                          <p:val>
                                            <p:strVal val="#ppt_x"/>
                                          </p:val>
                                        </p:tav>
                                      </p:tavLst>
                                    </p:anim>
                                    <p:animEffect transition="in" filter="wipe(right)">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p:cTn id="37" dur="500" fill="hold"/>
                                        <p:tgtEl>
                                          <p:spTgt spid="80"/>
                                        </p:tgtEl>
                                        <p:attrNameLst>
                                          <p:attrName>ppt_w</p:attrName>
                                        </p:attrNameLst>
                                      </p:cBhvr>
                                      <p:tavLst>
                                        <p:tav tm="0">
                                          <p:val>
                                            <p:fltVal val="0"/>
                                          </p:val>
                                        </p:tav>
                                        <p:tav tm="100000">
                                          <p:val>
                                            <p:strVal val="#ppt_w"/>
                                          </p:val>
                                        </p:tav>
                                      </p:tavLst>
                                    </p:anim>
                                    <p:anim calcmode="lin" valueType="num">
                                      <p:cBhvr>
                                        <p:cTn id="38" dur="500" fill="hold"/>
                                        <p:tgtEl>
                                          <p:spTgt spid="80"/>
                                        </p:tgtEl>
                                        <p:attrNameLst>
                                          <p:attrName>ppt_h</p:attrName>
                                        </p:attrNameLst>
                                      </p:cBhvr>
                                      <p:tavLst>
                                        <p:tav tm="0">
                                          <p:val>
                                            <p:fltVal val="0"/>
                                          </p:val>
                                        </p:tav>
                                        <p:tav tm="100000">
                                          <p:val>
                                            <p:strVal val="#ppt_h"/>
                                          </p:val>
                                        </p:tav>
                                      </p:tavLst>
                                    </p:anim>
                                    <p:animEffect transition="in" filter="fade">
                                      <p:cBhvr>
                                        <p:cTn id="39" dur="500"/>
                                        <p:tgtEl>
                                          <p:spTgt spid="8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3"/>
                                        </p:tgtEl>
                                        <p:attrNameLst>
                                          <p:attrName>style.visibility</p:attrName>
                                        </p:attrNameLst>
                                      </p:cBhvr>
                                      <p:to>
                                        <p:strVal val="visible"/>
                                      </p:to>
                                    </p:set>
                                    <p:anim calcmode="lin" valueType="num">
                                      <p:cBhvr>
                                        <p:cTn id="42" dur="500" fill="hold"/>
                                        <p:tgtEl>
                                          <p:spTgt spid="93"/>
                                        </p:tgtEl>
                                        <p:attrNameLst>
                                          <p:attrName>ppt_w</p:attrName>
                                        </p:attrNameLst>
                                      </p:cBhvr>
                                      <p:tavLst>
                                        <p:tav tm="0">
                                          <p:val>
                                            <p:fltVal val="0"/>
                                          </p:val>
                                        </p:tav>
                                        <p:tav tm="100000">
                                          <p:val>
                                            <p:strVal val="#ppt_w"/>
                                          </p:val>
                                        </p:tav>
                                      </p:tavLst>
                                    </p:anim>
                                    <p:anim calcmode="lin" valueType="num">
                                      <p:cBhvr>
                                        <p:cTn id="43" dur="500" fill="hold"/>
                                        <p:tgtEl>
                                          <p:spTgt spid="93"/>
                                        </p:tgtEl>
                                        <p:attrNameLst>
                                          <p:attrName>ppt_h</p:attrName>
                                        </p:attrNameLst>
                                      </p:cBhvr>
                                      <p:tavLst>
                                        <p:tav tm="0">
                                          <p:val>
                                            <p:fltVal val="0"/>
                                          </p:val>
                                        </p:tav>
                                        <p:tav tm="100000">
                                          <p:val>
                                            <p:strVal val="#ppt_h"/>
                                          </p:val>
                                        </p:tav>
                                      </p:tavLst>
                                    </p:anim>
                                    <p:animEffect transition="in" filter="fade">
                                      <p:cBhvr>
                                        <p:cTn id="44" dur="500"/>
                                        <p:tgtEl>
                                          <p:spTgt spid="9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p:cTn id="47" dur="500" fill="hold"/>
                                        <p:tgtEl>
                                          <p:spTgt spid="94"/>
                                        </p:tgtEl>
                                        <p:attrNameLst>
                                          <p:attrName>ppt_w</p:attrName>
                                        </p:attrNameLst>
                                      </p:cBhvr>
                                      <p:tavLst>
                                        <p:tav tm="0">
                                          <p:val>
                                            <p:fltVal val="0"/>
                                          </p:val>
                                        </p:tav>
                                        <p:tav tm="100000">
                                          <p:val>
                                            <p:strVal val="#ppt_w"/>
                                          </p:val>
                                        </p:tav>
                                      </p:tavLst>
                                    </p:anim>
                                    <p:anim calcmode="lin" valueType="num">
                                      <p:cBhvr>
                                        <p:cTn id="48" dur="500" fill="hold"/>
                                        <p:tgtEl>
                                          <p:spTgt spid="94"/>
                                        </p:tgtEl>
                                        <p:attrNameLst>
                                          <p:attrName>ppt_h</p:attrName>
                                        </p:attrNameLst>
                                      </p:cBhvr>
                                      <p:tavLst>
                                        <p:tav tm="0">
                                          <p:val>
                                            <p:fltVal val="0"/>
                                          </p:val>
                                        </p:tav>
                                        <p:tav tm="100000">
                                          <p:val>
                                            <p:strVal val="#ppt_h"/>
                                          </p:val>
                                        </p:tav>
                                      </p:tavLst>
                                    </p:anim>
                                    <p:animEffect transition="in" filter="fade">
                                      <p:cBhvr>
                                        <p:cTn id="49" dur="500"/>
                                        <p:tgtEl>
                                          <p:spTgt spid="94"/>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98"/>
                                        </p:tgtEl>
                                        <p:attrNameLst>
                                          <p:attrName>style.visibility</p:attrName>
                                        </p:attrNameLst>
                                      </p:cBhvr>
                                      <p:to>
                                        <p:strVal val="visible"/>
                                      </p:to>
                                    </p:set>
                                    <p:anim calcmode="lin" valueType="num">
                                      <p:cBhvr additive="base">
                                        <p:cTn id="54" dur="500"/>
                                        <p:tgtEl>
                                          <p:spTgt spid="98"/>
                                        </p:tgtEl>
                                        <p:attrNameLst>
                                          <p:attrName>ppt_y</p:attrName>
                                        </p:attrNameLst>
                                      </p:cBhvr>
                                      <p:tavLst>
                                        <p:tav tm="0">
                                          <p:val>
                                            <p:strVal val="#ppt_y+#ppt_h*1.125000"/>
                                          </p:val>
                                        </p:tav>
                                        <p:tav tm="100000">
                                          <p:val>
                                            <p:strVal val="#ppt_y"/>
                                          </p:val>
                                        </p:tav>
                                      </p:tavLst>
                                    </p:anim>
                                    <p:animEffect transition="in" filter="wipe(up)">
                                      <p:cBhvr>
                                        <p:cTn id="55" dur="500"/>
                                        <p:tgtEl>
                                          <p:spTgt spid="98"/>
                                        </p:tgtEl>
                                      </p:cBhvr>
                                    </p:animEffect>
                                  </p:childTnLst>
                                </p:cTn>
                              </p:par>
                              <p:par>
                                <p:cTn id="56" presetID="12" presetClass="entr" presetSubtype="8" fill="hold" nodeType="with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p:tgtEl>
                                          <p:spTgt spid="104"/>
                                        </p:tgtEl>
                                        <p:attrNameLst>
                                          <p:attrName>ppt_x</p:attrName>
                                        </p:attrNameLst>
                                      </p:cBhvr>
                                      <p:tavLst>
                                        <p:tav tm="0">
                                          <p:val>
                                            <p:strVal val="#ppt_x-#ppt_w*1.125000"/>
                                          </p:val>
                                        </p:tav>
                                        <p:tav tm="100000">
                                          <p:val>
                                            <p:strVal val="#ppt_x"/>
                                          </p:val>
                                        </p:tav>
                                      </p:tavLst>
                                    </p:anim>
                                    <p:animEffect transition="in" filter="wipe(right)">
                                      <p:cBhvr>
                                        <p:cTn id="59" dur="500"/>
                                        <p:tgtEl>
                                          <p:spTgt spid="104"/>
                                        </p:tgtEl>
                                      </p:cBhvr>
                                    </p:animEffect>
                                  </p:childTnLst>
                                </p:cTn>
                              </p:par>
                              <p:par>
                                <p:cTn id="60" presetID="12" presetClass="entr" presetSubtype="1" fill="hold" nodeType="withEffect">
                                  <p:stCondLst>
                                    <p:cond delay="0"/>
                                  </p:stCondLst>
                                  <p:childTnLst>
                                    <p:set>
                                      <p:cBhvr>
                                        <p:cTn id="61" dur="1" fill="hold">
                                          <p:stCondLst>
                                            <p:cond delay="0"/>
                                          </p:stCondLst>
                                        </p:cTn>
                                        <p:tgtEl>
                                          <p:spTgt spid="101"/>
                                        </p:tgtEl>
                                        <p:attrNameLst>
                                          <p:attrName>style.visibility</p:attrName>
                                        </p:attrNameLst>
                                      </p:cBhvr>
                                      <p:to>
                                        <p:strVal val="visible"/>
                                      </p:to>
                                    </p:set>
                                    <p:anim calcmode="lin" valueType="num">
                                      <p:cBhvr additive="base">
                                        <p:cTn id="62" dur="500"/>
                                        <p:tgtEl>
                                          <p:spTgt spid="101"/>
                                        </p:tgtEl>
                                        <p:attrNameLst>
                                          <p:attrName>ppt_y</p:attrName>
                                        </p:attrNameLst>
                                      </p:cBhvr>
                                      <p:tavLst>
                                        <p:tav tm="0">
                                          <p:val>
                                            <p:strVal val="#ppt_y-#ppt_h*1.125000"/>
                                          </p:val>
                                        </p:tav>
                                        <p:tav tm="100000">
                                          <p:val>
                                            <p:strVal val="#ppt_y"/>
                                          </p:val>
                                        </p:tav>
                                      </p:tavLst>
                                    </p:anim>
                                    <p:animEffect transition="in" filter="wipe(down)">
                                      <p:cBhvr>
                                        <p:cTn id="63" dur="500"/>
                                        <p:tgtEl>
                                          <p:spTgt spid="101"/>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anim calcmode="lin" valueType="num">
                                      <p:cBhvr>
                                        <p:cTn id="68" dur="500" fill="hold"/>
                                        <p:tgtEl>
                                          <p:spTgt spid="83"/>
                                        </p:tgtEl>
                                        <p:attrNameLst>
                                          <p:attrName>ppt_w</p:attrName>
                                        </p:attrNameLst>
                                      </p:cBhvr>
                                      <p:tavLst>
                                        <p:tav tm="0">
                                          <p:val>
                                            <p:fltVal val="0"/>
                                          </p:val>
                                        </p:tav>
                                        <p:tav tm="100000">
                                          <p:val>
                                            <p:strVal val="#ppt_w"/>
                                          </p:val>
                                        </p:tav>
                                      </p:tavLst>
                                    </p:anim>
                                    <p:anim calcmode="lin" valueType="num">
                                      <p:cBhvr>
                                        <p:cTn id="69" dur="500" fill="hold"/>
                                        <p:tgtEl>
                                          <p:spTgt spid="83"/>
                                        </p:tgtEl>
                                        <p:attrNameLst>
                                          <p:attrName>ppt_h</p:attrName>
                                        </p:attrNameLst>
                                      </p:cBhvr>
                                      <p:tavLst>
                                        <p:tav tm="0">
                                          <p:val>
                                            <p:fltVal val="0"/>
                                          </p:val>
                                        </p:tav>
                                        <p:tav tm="100000">
                                          <p:val>
                                            <p:strVal val="#ppt_h"/>
                                          </p:val>
                                        </p:tav>
                                      </p:tavLst>
                                    </p:anim>
                                    <p:animEffect transition="in" filter="fade">
                                      <p:cBhvr>
                                        <p:cTn id="70" dur="500"/>
                                        <p:tgtEl>
                                          <p:spTgt spid="8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anim calcmode="lin" valueType="num">
                                      <p:cBhvr>
                                        <p:cTn id="73" dur="500" fill="hold"/>
                                        <p:tgtEl>
                                          <p:spTgt spid="107"/>
                                        </p:tgtEl>
                                        <p:attrNameLst>
                                          <p:attrName>ppt_w</p:attrName>
                                        </p:attrNameLst>
                                      </p:cBhvr>
                                      <p:tavLst>
                                        <p:tav tm="0">
                                          <p:val>
                                            <p:fltVal val="0"/>
                                          </p:val>
                                        </p:tav>
                                        <p:tav tm="100000">
                                          <p:val>
                                            <p:strVal val="#ppt_w"/>
                                          </p:val>
                                        </p:tav>
                                      </p:tavLst>
                                    </p:anim>
                                    <p:anim calcmode="lin" valueType="num">
                                      <p:cBhvr>
                                        <p:cTn id="74" dur="500" fill="hold"/>
                                        <p:tgtEl>
                                          <p:spTgt spid="107"/>
                                        </p:tgtEl>
                                        <p:attrNameLst>
                                          <p:attrName>ppt_h</p:attrName>
                                        </p:attrNameLst>
                                      </p:cBhvr>
                                      <p:tavLst>
                                        <p:tav tm="0">
                                          <p:val>
                                            <p:fltVal val="0"/>
                                          </p:val>
                                        </p:tav>
                                        <p:tav tm="100000">
                                          <p:val>
                                            <p:strVal val="#ppt_h"/>
                                          </p:val>
                                        </p:tav>
                                      </p:tavLst>
                                    </p:anim>
                                    <p:animEffect transition="in" filter="fade">
                                      <p:cBhvr>
                                        <p:cTn id="75" dur="500"/>
                                        <p:tgtEl>
                                          <p:spTgt spid="107"/>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08"/>
                                        </p:tgtEl>
                                        <p:attrNameLst>
                                          <p:attrName>style.visibility</p:attrName>
                                        </p:attrNameLst>
                                      </p:cBhvr>
                                      <p:to>
                                        <p:strVal val="visible"/>
                                      </p:to>
                                    </p:set>
                                    <p:anim calcmode="lin" valueType="num">
                                      <p:cBhvr>
                                        <p:cTn id="78" dur="500" fill="hold"/>
                                        <p:tgtEl>
                                          <p:spTgt spid="108"/>
                                        </p:tgtEl>
                                        <p:attrNameLst>
                                          <p:attrName>ppt_w</p:attrName>
                                        </p:attrNameLst>
                                      </p:cBhvr>
                                      <p:tavLst>
                                        <p:tav tm="0">
                                          <p:val>
                                            <p:fltVal val="0"/>
                                          </p:val>
                                        </p:tav>
                                        <p:tav tm="100000">
                                          <p:val>
                                            <p:strVal val="#ppt_w"/>
                                          </p:val>
                                        </p:tav>
                                      </p:tavLst>
                                    </p:anim>
                                    <p:anim calcmode="lin" valueType="num">
                                      <p:cBhvr>
                                        <p:cTn id="79" dur="500" fill="hold"/>
                                        <p:tgtEl>
                                          <p:spTgt spid="108"/>
                                        </p:tgtEl>
                                        <p:attrNameLst>
                                          <p:attrName>ppt_h</p:attrName>
                                        </p:attrNameLst>
                                      </p:cBhvr>
                                      <p:tavLst>
                                        <p:tav tm="0">
                                          <p:val>
                                            <p:fltVal val="0"/>
                                          </p:val>
                                        </p:tav>
                                        <p:tav tm="100000">
                                          <p:val>
                                            <p:strVal val="#ppt_h"/>
                                          </p:val>
                                        </p:tav>
                                      </p:tavLst>
                                    </p:anim>
                                    <p:animEffect transition="in" filter="fade">
                                      <p:cBhvr>
                                        <p:cTn id="8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3" grpId="0"/>
      <p:bldP spid="93" grpId="0"/>
      <p:bldP spid="94" grpId="0"/>
      <p:bldP spid="107" grpId="0"/>
      <p:bldP spid="108" grpId="0"/>
      <p:bldP spid="5"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EB00E40A-F3AF-48B4-8BFE-9B46D0345616}"/>
              </a:ext>
            </a:extLst>
          </p:cNvPr>
          <p:cNvGrpSpPr/>
          <p:nvPr/>
        </p:nvGrpSpPr>
        <p:grpSpPr>
          <a:xfrm>
            <a:off x="1410559" y="2499754"/>
            <a:ext cx="680999" cy="300082"/>
            <a:chOff x="7342643" y="3935811"/>
            <a:chExt cx="907999" cy="400109"/>
          </a:xfrm>
        </p:grpSpPr>
        <p:sp>
          <p:nvSpPr>
            <p:cNvPr id="75" name="标注: 右箭头 74">
              <a:extLst>
                <a:ext uri="{FF2B5EF4-FFF2-40B4-BE49-F238E27FC236}">
                  <a16:creationId xmlns:a16="http://schemas.microsoft.com/office/drawing/2014/main" id="{BE1E6C82-6E56-4B38-BF87-DD743FB7F202}"/>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6" name="文本框 75">
              <a:extLst>
                <a:ext uri="{FF2B5EF4-FFF2-40B4-BE49-F238E27FC236}">
                  <a16:creationId xmlns:a16="http://schemas.microsoft.com/office/drawing/2014/main" id="{F330DBE3-2442-4A34-8153-2AD512D624D3}"/>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77" name="组合 76">
            <a:extLst>
              <a:ext uri="{FF2B5EF4-FFF2-40B4-BE49-F238E27FC236}">
                <a16:creationId xmlns:a16="http://schemas.microsoft.com/office/drawing/2014/main" id="{9D40EE7E-DD81-4AA7-AD3C-0F48E6639150}"/>
              </a:ext>
            </a:extLst>
          </p:cNvPr>
          <p:cNvGrpSpPr/>
          <p:nvPr/>
        </p:nvGrpSpPr>
        <p:grpSpPr>
          <a:xfrm>
            <a:off x="2747331" y="2499755"/>
            <a:ext cx="674552" cy="300082"/>
            <a:chOff x="5890175" y="5558878"/>
            <a:chExt cx="899402" cy="400109"/>
          </a:xfrm>
        </p:grpSpPr>
        <p:sp>
          <p:nvSpPr>
            <p:cNvPr id="78" name="标注: 右箭头 77">
              <a:extLst>
                <a:ext uri="{FF2B5EF4-FFF2-40B4-BE49-F238E27FC236}">
                  <a16:creationId xmlns:a16="http://schemas.microsoft.com/office/drawing/2014/main" id="{7204F0B3-AF58-4178-8237-2312D0286DFE}"/>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9" name="文本框 78">
              <a:extLst>
                <a:ext uri="{FF2B5EF4-FFF2-40B4-BE49-F238E27FC236}">
                  <a16:creationId xmlns:a16="http://schemas.microsoft.com/office/drawing/2014/main" id="{EFFF432A-003F-4602-BB7D-D9C1873D7344}"/>
                </a:ext>
              </a:extLst>
            </p:cNvPr>
            <p:cNvSpPr txBox="1"/>
            <p:nvPr/>
          </p:nvSpPr>
          <p:spPr>
            <a:xfrm>
              <a:off x="6041206" y="5558878"/>
              <a:ext cx="748371"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grpSp>
        <p:nvGrpSpPr>
          <p:cNvPr id="81" name="组合 80">
            <a:extLst>
              <a:ext uri="{FF2B5EF4-FFF2-40B4-BE49-F238E27FC236}">
                <a16:creationId xmlns:a16="http://schemas.microsoft.com/office/drawing/2014/main" id="{DAC697C6-EAB9-47C6-B182-AF80C8E8829A}"/>
              </a:ext>
            </a:extLst>
          </p:cNvPr>
          <p:cNvGrpSpPr/>
          <p:nvPr/>
        </p:nvGrpSpPr>
        <p:grpSpPr>
          <a:xfrm>
            <a:off x="5724055" y="2489711"/>
            <a:ext cx="680999" cy="300082"/>
            <a:chOff x="7342643" y="3935811"/>
            <a:chExt cx="907999" cy="400109"/>
          </a:xfrm>
        </p:grpSpPr>
        <p:sp>
          <p:nvSpPr>
            <p:cNvPr id="82" name="标注: 右箭头 81">
              <a:extLst>
                <a:ext uri="{FF2B5EF4-FFF2-40B4-BE49-F238E27FC236}">
                  <a16:creationId xmlns:a16="http://schemas.microsoft.com/office/drawing/2014/main" id="{8018F5F3-B58C-4F7C-8F01-DEF86F4BE4D3}"/>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09" name="文本框 108">
              <a:extLst>
                <a:ext uri="{FF2B5EF4-FFF2-40B4-BE49-F238E27FC236}">
                  <a16:creationId xmlns:a16="http://schemas.microsoft.com/office/drawing/2014/main" id="{B78D2CEC-3147-4ABA-B2C5-4C33FF6CC1E3}"/>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110" name="组合 109">
            <a:extLst>
              <a:ext uri="{FF2B5EF4-FFF2-40B4-BE49-F238E27FC236}">
                <a16:creationId xmlns:a16="http://schemas.microsoft.com/office/drawing/2014/main" id="{A1A590C1-703F-4274-97F1-AF0A8C3AF6A3}"/>
              </a:ext>
            </a:extLst>
          </p:cNvPr>
          <p:cNvGrpSpPr/>
          <p:nvPr/>
        </p:nvGrpSpPr>
        <p:grpSpPr>
          <a:xfrm>
            <a:off x="7060827" y="2489712"/>
            <a:ext cx="674552" cy="300082"/>
            <a:chOff x="5890175" y="5558878"/>
            <a:chExt cx="899402" cy="400109"/>
          </a:xfrm>
        </p:grpSpPr>
        <p:sp>
          <p:nvSpPr>
            <p:cNvPr id="111" name="标注: 右箭头 110">
              <a:extLst>
                <a:ext uri="{FF2B5EF4-FFF2-40B4-BE49-F238E27FC236}">
                  <a16:creationId xmlns:a16="http://schemas.microsoft.com/office/drawing/2014/main" id="{B8D36C13-D228-4E84-909E-310CE867D8E1}"/>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12" name="文本框 111">
              <a:extLst>
                <a:ext uri="{FF2B5EF4-FFF2-40B4-BE49-F238E27FC236}">
                  <a16:creationId xmlns:a16="http://schemas.microsoft.com/office/drawing/2014/main" id="{4C681F4B-CB1F-45A8-9788-0BA56B7819BD}"/>
                </a:ext>
              </a:extLst>
            </p:cNvPr>
            <p:cNvSpPr txBox="1"/>
            <p:nvPr/>
          </p:nvSpPr>
          <p:spPr>
            <a:xfrm>
              <a:off x="6041206" y="5558878"/>
              <a:ext cx="748371"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grpSp>
        <p:nvGrpSpPr>
          <p:cNvPr id="6" name="组合 5">
            <a:extLst>
              <a:ext uri="{FF2B5EF4-FFF2-40B4-BE49-F238E27FC236}">
                <a16:creationId xmlns:a16="http://schemas.microsoft.com/office/drawing/2014/main" id="{A1AC0F66-E7EA-4DE3-AB60-23ED0887B6E0}"/>
              </a:ext>
            </a:extLst>
          </p:cNvPr>
          <p:cNvGrpSpPr/>
          <p:nvPr/>
        </p:nvGrpSpPr>
        <p:grpSpPr>
          <a:xfrm>
            <a:off x="833980" y="1362888"/>
            <a:ext cx="3174053" cy="3436896"/>
            <a:chOff x="1111972" y="1817184"/>
            <a:chExt cx="4232071" cy="4582528"/>
          </a:xfrm>
        </p:grpSpPr>
        <p:sp>
          <p:nvSpPr>
            <p:cNvPr id="12" name="文本框 11">
              <a:extLst>
                <a:ext uri="{FF2B5EF4-FFF2-40B4-BE49-F238E27FC236}">
                  <a16:creationId xmlns:a16="http://schemas.microsoft.com/office/drawing/2014/main" id="{21965EDE-01A5-4F50-973F-ED47B5BE313F}"/>
                </a:ext>
              </a:extLst>
            </p:cNvPr>
            <p:cNvSpPr txBox="1"/>
            <p:nvPr/>
          </p:nvSpPr>
          <p:spPr>
            <a:xfrm>
              <a:off x="3241943" y="3925288"/>
              <a:ext cx="1076381" cy="400109"/>
            </a:xfrm>
            <a:prstGeom prst="rect">
              <a:avLst/>
            </a:prstGeom>
            <a:noFill/>
          </p:spPr>
          <p:txBody>
            <a:bodyPr wrap="square" rtlCol="0">
              <a:spAutoFit/>
            </a:bodyPr>
            <a:lstStyle/>
            <a:p>
              <a:pPr algn="ctr"/>
              <a:r>
                <a:rPr lang="zh-CN" altLang="en-US" sz="1350" b="1" dirty="0">
                  <a:latin typeface="+mn-ea"/>
                </a:rPr>
                <a:t>集线器</a:t>
              </a:r>
            </a:p>
          </p:txBody>
        </p:sp>
        <p:cxnSp>
          <p:nvCxnSpPr>
            <p:cNvPr id="13" name="直接连接符 12">
              <a:extLst>
                <a:ext uri="{FF2B5EF4-FFF2-40B4-BE49-F238E27FC236}">
                  <a16:creationId xmlns:a16="http://schemas.microsoft.com/office/drawing/2014/main" id="{7FE99D20-EEA5-47A3-81BE-65C5936FFFF9}"/>
                </a:ext>
              </a:extLst>
            </p:cNvPr>
            <p:cNvCxnSpPr>
              <a:cxnSpLocks/>
            </p:cNvCxnSpPr>
            <p:nvPr/>
          </p:nvCxnSpPr>
          <p:spPr>
            <a:xfrm flipH="1">
              <a:off x="1413982"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E3964-0D46-4C3B-830E-AA3E5BD1EE4E}"/>
                </a:ext>
              </a:extLst>
            </p:cNvPr>
            <p:cNvGrpSpPr/>
            <p:nvPr/>
          </p:nvGrpSpPr>
          <p:grpSpPr>
            <a:xfrm>
              <a:off x="1111972" y="3207395"/>
              <a:ext cx="662814" cy="641082"/>
              <a:chOff x="1235749" y="1557688"/>
              <a:chExt cx="662814" cy="641082"/>
            </a:xfrm>
          </p:grpSpPr>
          <p:pic>
            <p:nvPicPr>
              <p:cNvPr id="41" name="图形 10">
                <a:extLst>
                  <a:ext uri="{FF2B5EF4-FFF2-40B4-BE49-F238E27FC236}">
                    <a16:creationId xmlns:a16="http://schemas.microsoft.com/office/drawing/2014/main" id="{B0D68D12-20B3-43FA-BBB9-429BCD068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2" name="文本框 41">
                <a:extLst>
                  <a:ext uri="{FF2B5EF4-FFF2-40B4-BE49-F238E27FC236}">
                    <a16:creationId xmlns:a16="http://schemas.microsoft.com/office/drawing/2014/main" id="{E1462835-DE58-4800-BBC1-3B9D0DB7A083}"/>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15" name="直接连接符 14">
              <a:extLst>
                <a:ext uri="{FF2B5EF4-FFF2-40B4-BE49-F238E27FC236}">
                  <a16:creationId xmlns:a16="http://schemas.microsoft.com/office/drawing/2014/main" id="{4E4D70B5-6600-49DB-897B-40AFE24EABEA}"/>
                </a:ext>
              </a:extLst>
            </p:cNvPr>
            <p:cNvCxnSpPr>
              <a:cxnSpLocks/>
              <a:stCxn id="40" idx="2"/>
            </p:cNvCxnSpPr>
            <p:nvPr/>
          </p:nvCxnSpPr>
          <p:spPr>
            <a:xfrm flipV="1">
              <a:off x="3230139" y="2379207"/>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35A5DCC0-76A5-44EB-B46F-5A622A6252DC}"/>
                </a:ext>
              </a:extLst>
            </p:cNvPr>
            <p:cNvGrpSpPr/>
            <p:nvPr/>
          </p:nvGrpSpPr>
          <p:grpSpPr>
            <a:xfrm>
              <a:off x="2780490" y="4986378"/>
              <a:ext cx="662814" cy="641082"/>
              <a:chOff x="1235749" y="1557688"/>
              <a:chExt cx="662814" cy="641082"/>
            </a:xfrm>
          </p:grpSpPr>
          <p:pic>
            <p:nvPicPr>
              <p:cNvPr id="39" name="图形 10">
                <a:extLst>
                  <a:ext uri="{FF2B5EF4-FFF2-40B4-BE49-F238E27FC236}">
                    <a16:creationId xmlns:a16="http://schemas.microsoft.com/office/drawing/2014/main" id="{D15DDBF7-C513-4A24-BB75-29E856E702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0" name="文本框 39">
                <a:extLst>
                  <a:ext uri="{FF2B5EF4-FFF2-40B4-BE49-F238E27FC236}">
                    <a16:creationId xmlns:a16="http://schemas.microsoft.com/office/drawing/2014/main" id="{36AD15F4-F414-48EC-B1D3-D1A5297F5F24}"/>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17" name="组合 16">
              <a:extLst>
                <a:ext uri="{FF2B5EF4-FFF2-40B4-BE49-F238E27FC236}">
                  <a16:creationId xmlns:a16="http://schemas.microsoft.com/office/drawing/2014/main" id="{2DB258B5-749E-449E-9991-3F44FD0E523E}"/>
                </a:ext>
              </a:extLst>
            </p:cNvPr>
            <p:cNvGrpSpPr/>
            <p:nvPr/>
          </p:nvGrpSpPr>
          <p:grpSpPr>
            <a:xfrm>
              <a:off x="2918914" y="1817184"/>
              <a:ext cx="662814" cy="641082"/>
              <a:chOff x="1235749" y="1557688"/>
              <a:chExt cx="662814" cy="641082"/>
            </a:xfrm>
          </p:grpSpPr>
          <p:pic>
            <p:nvPicPr>
              <p:cNvPr id="37" name="图形 10">
                <a:extLst>
                  <a:ext uri="{FF2B5EF4-FFF2-40B4-BE49-F238E27FC236}">
                    <a16:creationId xmlns:a16="http://schemas.microsoft.com/office/drawing/2014/main" id="{0FFB7C25-4F8B-44F3-9D44-21B68E53F5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8" name="文本框 37">
                <a:extLst>
                  <a:ext uri="{FF2B5EF4-FFF2-40B4-BE49-F238E27FC236}">
                    <a16:creationId xmlns:a16="http://schemas.microsoft.com/office/drawing/2014/main" id="{2EFA039D-882A-474E-93FB-9082DFE299A8}"/>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pic>
          <p:nvPicPr>
            <p:cNvPr id="18" name="图片 17" descr="文本&#10;&#10;描述已自动生成">
              <a:extLst>
                <a:ext uri="{FF2B5EF4-FFF2-40B4-BE49-F238E27FC236}">
                  <a16:creationId xmlns:a16="http://schemas.microsoft.com/office/drawing/2014/main" id="{1591BE4B-9373-47E5-B54B-5645B5DE9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8531" y="3379364"/>
              <a:ext cx="705470" cy="661378"/>
            </a:xfrm>
            <a:prstGeom prst="rect">
              <a:avLst/>
            </a:prstGeom>
          </p:spPr>
        </p:pic>
        <p:grpSp>
          <p:nvGrpSpPr>
            <p:cNvPr id="19" name="组合 18">
              <a:extLst>
                <a:ext uri="{FF2B5EF4-FFF2-40B4-BE49-F238E27FC236}">
                  <a16:creationId xmlns:a16="http://schemas.microsoft.com/office/drawing/2014/main" id="{501B2417-864C-417B-8DC1-14F9957F9771}"/>
                </a:ext>
              </a:extLst>
            </p:cNvPr>
            <p:cNvGrpSpPr/>
            <p:nvPr/>
          </p:nvGrpSpPr>
          <p:grpSpPr>
            <a:xfrm>
              <a:off x="4681229" y="3207395"/>
              <a:ext cx="662814" cy="641082"/>
              <a:chOff x="1235749" y="1557688"/>
              <a:chExt cx="662814" cy="641082"/>
            </a:xfrm>
          </p:grpSpPr>
          <p:pic>
            <p:nvPicPr>
              <p:cNvPr id="35" name="图形 10">
                <a:extLst>
                  <a:ext uri="{FF2B5EF4-FFF2-40B4-BE49-F238E27FC236}">
                    <a16:creationId xmlns:a16="http://schemas.microsoft.com/office/drawing/2014/main" id="{43737DA3-F6AE-45F1-B0A6-88048F2548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6" name="文本框 35">
                <a:extLst>
                  <a:ext uri="{FF2B5EF4-FFF2-40B4-BE49-F238E27FC236}">
                    <a16:creationId xmlns:a16="http://schemas.microsoft.com/office/drawing/2014/main" id="{D6CFEE13-7CA0-48D4-B824-68F86392D95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sp>
          <p:nvSpPr>
            <p:cNvPr id="70" name="文本框 69">
              <a:extLst>
                <a:ext uri="{FF2B5EF4-FFF2-40B4-BE49-F238E27FC236}">
                  <a16:creationId xmlns:a16="http://schemas.microsoft.com/office/drawing/2014/main" id="{3AC1B828-CF53-4D3A-B8D4-D2EF67453A56}"/>
                </a:ext>
              </a:extLst>
            </p:cNvPr>
            <p:cNvSpPr txBox="1"/>
            <p:nvPr/>
          </p:nvSpPr>
          <p:spPr>
            <a:xfrm>
              <a:off x="2252603" y="5999603"/>
              <a:ext cx="1986839" cy="400109"/>
            </a:xfrm>
            <a:prstGeom prst="rect">
              <a:avLst/>
            </a:prstGeom>
            <a:noFill/>
          </p:spPr>
          <p:txBody>
            <a:bodyPr wrap="square" rtlCol="0">
              <a:spAutoFit/>
            </a:bodyPr>
            <a:lstStyle/>
            <a:p>
              <a:pPr algn="ctr"/>
              <a:r>
                <a:rPr lang="zh-CN" altLang="en-US" sz="1350" b="1" dirty="0">
                  <a:latin typeface="+mn-ea"/>
                </a:rPr>
                <a:t>共享式以太网</a:t>
              </a:r>
            </a:p>
          </p:txBody>
        </p:sp>
      </p:grpSp>
      <p:grpSp>
        <p:nvGrpSpPr>
          <p:cNvPr id="7" name="组合 6">
            <a:extLst>
              <a:ext uri="{FF2B5EF4-FFF2-40B4-BE49-F238E27FC236}">
                <a16:creationId xmlns:a16="http://schemas.microsoft.com/office/drawing/2014/main" id="{71902E0A-C687-4076-AEE8-FA6FB6B0EBE3}"/>
              </a:ext>
            </a:extLst>
          </p:cNvPr>
          <p:cNvGrpSpPr/>
          <p:nvPr/>
        </p:nvGrpSpPr>
        <p:grpSpPr>
          <a:xfrm>
            <a:off x="5146207" y="1362888"/>
            <a:ext cx="3174053" cy="3436896"/>
            <a:chOff x="6861608" y="1817184"/>
            <a:chExt cx="4232071" cy="4582528"/>
          </a:xfrm>
        </p:grpSpPr>
        <p:sp>
          <p:nvSpPr>
            <p:cNvPr id="43" name="文本框 42">
              <a:extLst>
                <a:ext uri="{FF2B5EF4-FFF2-40B4-BE49-F238E27FC236}">
                  <a16:creationId xmlns:a16="http://schemas.microsoft.com/office/drawing/2014/main" id="{B50B0264-DC40-447D-900A-6EE65028DCB0}"/>
                </a:ext>
              </a:extLst>
            </p:cNvPr>
            <p:cNvSpPr txBox="1"/>
            <p:nvPr/>
          </p:nvSpPr>
          <p:spPr>
            <a:xfrm>
              <a:off x="8991579" y="3925288"/>
              <a:ext cx="1076381" cy="400109"/>
            </a:xfrm>
            <a:prstGeom prst="rect">
              <a:avLst/>
            </a:prstGeom>
            <a:noFill/>
          </p:spPr>
          <p:txBody>
            <a:bodyPr wrap="square" rtlCol="0">
              <a:spAutoFit/>
            </a:bodyPr>
            <a:lstStyle/>
            <a:p>
              <a:pPr algn="ctr"/>
              <a:r>
                <a:rPr lang="zh-CN" altLang="en-US" sz="1350" b="1" dirty="0">
                  <a:latin typeface="+mn-ea"/>
                </a:rPr>
                <a:t>交换机</a:t>
              </a:r>
            </a:p>
          </p:txBody>
        </p:sp>
        <p:cxnSp>
          <p:nvCxnSpPr>
            <p:cNvPr id="44" name="直接连接符 43">
              <a:extLst>
                <a:ext uri="{FF2B5EF4-FFF2-40B4-BE49-F238E27FC236}">
                  <a16:creationId xmlns:a16="http://schemas.microsoft.com/office/drawing/2014/main" id="{CC036EF6-3C61-49A7-B8A5-B8666E867CD1}"/>
                </a:ext>
              </a:extLst>
            </p:cNvPr>
            <p:cNvCxnSpPr>
              <a:cxnSpLocks/>
            </p:cNvCxnSpPr>
            <p:nvPr/>
          </p:nvCxnSpPr>
          <p:spPr>
            <a:xfrm flipH="1">
              <a:off x="7163618"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09AED31-DB5D-49DC-A765-0A9CD1523C91}"/>
                </a:ext>
              </a:extLst>
            </p:cNvPr>
            <p:cNvGrpSpPr/>
            <p:nvPr/>
          </p:nvGrpSpPr>
          <p:grpSpPr>
            <a:xfrm>
              <a:off x="6861608" y="3207395"/>
              <a:ext cx="662814" cy="641082"/>
              <a:chOff x="1235749" y="1557688"/>
              <a:chExt cx="662814" cy="641082"/>
            </a:xfrm>
          </p:grpSpPr>
          <p:pic>
            <p:nvPicPr>
              <p:cNvPr id="46" name="图形 10">
                <a:extLst>
                  <a:ext uri="{FF2B5EF4-FFF2-40B4-BE49-F238E27FC236}">
                    <a16:creationId xmlns:a16="http://schemas.microsoft.com/office/drawing/2014/main" id="{8FA61B9C-16B8-4ED1-B105-294C3B7BB3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7" name="文本框 46">
                <a:extLst>
                  <a:ext uri="{FF2B5EF4-FFF2-40B4-BE49-F238E27FC236}">
                    <a16:creationId xmlns:a16="http://schemas.microsoft.com/office/drawing/2014/main" id="{9F4A8B92-BC68-4823-B3FF-1EECF75B772F}"/>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48" name="直接连接符 47">
              <a:extLst>
                <a:ext uri="{FF2B5EF4-FFF2-40B4-BE49-F238E27FC236}">
                  <a16:creationId xmlns:a16="http://schemas.microsoft.com/office/drawing/2014/main" id="{11302207-57CF-4224-92E8-D1F84BEE71C5}"/>
                </a:ext>
              </a:extLst>
            </p:cNvPr>
            <p:cNvCxnSpPr>
              <a:cxnSpLocks/>
              <a:stCxn id="51" idx="2"/>
            </p:cNvCxnSpPr>
            <p:nvPr/>
          </p:nvCxnSpPr>
          <p:spPr>
            <a:xfrm flipV="1">
              <a:off x="8979775" y="2372628"/>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BF2BE45A-31C7-4BEB-90CC-281327B31C56}"/>
                </a:ext>
              </a:extLst>
            </p:cNvPr>
            <p:cNvGrpSpPr/>
            <p:nvPr/>
          </p:nvGrpSpPr>
          <p:grpSpPr>
            <a:xfrm>
              <a:off x="8530126" y="4986378"/>
              <a:ext cx="662814" cy="641082"/>
              <a:chOff x="1235749" y="1557688"/>
              <a:chExt cx="662814" cy="641082"/>
            </a:xfrm>
          </p:grpSpPr>
          <p:pic>
            <p:nvPicPr>
              <p:cNvPr id="50" name="图形 10">
                <a:extLst>
                  <a:ext uri="{FF2B5EF4-FFF2-40B4-BE49-F238E27FC236}">
                    <a16:creationId xmlns:a16="http://schemas.microsoft.com/office/drawing/2014/main" id="{D8BB52B7-42CD-425A-8012-9894A8203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1" name="文本框 50">
                <a:extLst>
                  <a:ext uri="{FF2B5EF4-FFF2-40B4-BE49-F238E27FC236}">
                    <a16:creationId xmlns:a16="http://schemas.microsoft.com/office/drawing/2014/main" id="{77CC7DCC-EC9A-4F4E-B7F7-2E9BA02EDA7C}"/>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56" name="组合 55">
              <a:extLst>
                <a:ext uri="{FF2B5EF4-FFF2-40B4-BE49-F238E27FC236}">
                  <a16:creationId xmlns:a16="http://schemas.microsoft.com/office/drawing/2014/main" id="{0942FD9D-2108-4B0E-8619-649E4188B714}"/>
                </a:ext>
              </a:extLst>
            </p:cNvPr>
            <p:cNvGrpSpPr/>
            <p:nvPr/>
          </p:nvGrpSpPr>
          <p:grpSpPr>
            <a:xfrm>
              <a:off x="8668550" y="1817184"/>
              <a:ext cx="662814" cy="641082"/>
              <a:chOff x="1235749" y="1557688"/>
              <a:chExt cx="662814" cy="641082"/>
            </a:xfrm>
          </p:grpSpPr>
          <p:pic>
            <p:nvPicPr>
              <p:cNvPr id="57" name="图形 10">
                <a:extLst>
                  <a:ext uri="{FF2B5EF4-FFF2-40B4-BE49-F238E27FC236}">
                    <a16:creationId xmlns:a16="http://schemas.microsoft.com/office/drawing/2014/main" id="{239FE925-5B69-44FE-A994-EFD2ED271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8" name="文本框 57">
                <a:extLst>
                  <a:ext uri="{FF2B5EF4-FFF2-40B4-BE49-F238E27FC236}">
                    <a16:creationId xmlns:a16="http://schemas.microsoft.com/office/drawing/2014/main" id="{913E0766-C1BB-4CA8-9256-03A79C8A3DE8}"/>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grpSp>
          <p:nvGrpSpPr>
            <p:cNvPr id="59" name="组合 58">
              <a:extLst>
                <a:ext uri="{FF2B5EF4-FFF2-40B4-BE49-F238E27FC236}">
                  <a16:creationId xmlns:a16="http://schemas.microsoft.com/office/drawing/2014/main" id="{2852E6D1-309D-4FEC-918D-983E4E2EEA56}"/>
                </a:ext>
              </a:extLst>
            </p:cNvPr>
            <p:cNvGrpSpPr/>
            <p:nvPr/>
          </p:nvGrpSpPr>
          <p:grpSpPr>
            <a:xfrm>
              <a:off x="10430865" y="3207395"/>
              <a:ext cx="662814" cy="641082"/>
              <a:chOff x="1235749" y="1557688"/>
              <a:chExt cx="662814" cy="641082"/>
            </a:xfrm>
          </p:grpSpPr>
          <p:pic>
            <p:nvPicPr>
              <p:cNvPr id="60" name="图形 10">
                <a:extLst>
                  <a:ext uri="{FF2B5EF4-FFF2-40B4-BE49-F238E27FC236}">
                    <a16:creationId xmlns:a16="http://schemas.microsoft.com/office/drawing/2014/main" id="{A1A931C8-49BA-421A-94DE-8033FE334B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61" name="文本框 60">
                <a:extLst>
                  <a:ext uri="{FF2B5EF4-FFF2-40B4-BE49-F238E27FC236}">
                    <a16:creationId xmlns:a16="http://schemas.microsoft.com/office/drawing/2014/main" id="{4E9A45A7-8A2B-42B9-AF8A-48DBFC7D49C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pic>
          <p:nvPicPr>
            <p:cNvPr id="69" name="图片 68" descr="图标&#10;&#10;描述已自动生成">
              <a:extLst>
                <a:ext uri="{FF2B5EF4-FFF2-40B4-BE49-F238E27FC236}">
                  <a16:creationId xmlns:a16="http://schemas.microsoft.com/office/drawing/2014/main" id="{56B846AC-1958-4647-804E-6E3006D74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638" y="3386593"/>
              <a:ext cx="497392" cy="641082"/>
            </a:xfrm>
            <a:prstGeom prst="rect">
              <a:avLst/>
            </a:prstGeom>
          </p:spPr>
        </p:pic>
        <p:sp>
          <p:nvSpPr>
            <p:cNvPr id="71" name="文本框 70">
              <a:extLst>
                <a:ext uri="{FF2B5EF4-FFF2-40B4-BE49-F238E27FC236}">
                  <a16:creationId xmlns:a16="http://schemas.microsoft.com/office/drawing/2014/main" id="{EBA9184B-FAF2-4733-A498-9B71F3E74CC7}"/>
                </a:ext>
              </a:extLst>
            </p:cNvPr>
            <p:cNvSpPr txBox="1"/>
            <p:nvPr/>
          </p:nvSpPr>
          <p:spPr>
            <a:xfrm>
              <a:off x="7966387" y="5999603"/>
              <a:ext cx="1986839" cy="400109"/>
            </a:xfrm>
            <a:prstGeom prst="rect">
              <a:avLst/>
            </a:prstGeom>
            <a:noFill/>
          </p:spPr>
          <p:txBody>
            <a:bodyPr wrap="square" rtlCol="0">
              <a:spAutoFit/>
            </a:bodyPr>
            <a:lstStyle/>
            <a:p>
              <a:pPr algn="ctr"/>
              <a:r>
                <a:rPr lang="zh-CN" altLang="en-US" sz="1350" b="1" dirty="0">
                  <a:latin typeface="+mn-ea"/>
                </a:rPr>
                <a:t>交换式以太网</a:t>
              </a: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8" name="矩形 7">
            <a:extLst>
              <a:ext uri="{FF2B5EF4-FFF2-40B4-BE49-F238E27FC236}">
                <a16:creationId xmlns:a16="http://schemas.microsoft.com/office/drawing/2014/main" id="{27E624FC-743D-4AEE-8686-185520767380}"/>
              </a:ext>
            </a:extLst>
          </p:cNvPr>
          <p:cNvSpPr/>
          <p:nvPr/>
        </p:nvSpPr>
        <p:spPr>
          <a:xfrm>
            <a:off x="6192142" y="760391"/>
            <a:ext cx="2717657" cy="50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t>假设交换机的转发表已经学习到了所有主机与自己各接口的对应关系</a:t>
            </a:r>
          </a:p>
        </p:txBody>
      </p:sp>
      <p:sp>
        <p:nvSpPr>
          <p:cNvPr id="55" name="平行四边形 54">
            <a:extLst>
              <a:ext uri="{FF2B5EF4-FFF2-40B4-BE49-F238E27FC236}">
                <a16:creationId xmlns:a16="http://schemas.microsoft.com/office/drawing/2014/main" id="{8615188E-7E1E-AD09-E2F0-C6AF3D544AE3}"/>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19668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p:tgtEl>
                                          <p:spTgt spid="74"/>
                                        </p:tgtEl>
                                        <p:attrNameLst>
                                          <p:attrName>ppt_x</p:attrName>
                                        </p:attrNameLst>
                                      </p:cBhvr>
                                      <p:tavLst>
                                        <p:tav tm="0">
                                          <p:val>
                                            <p:strVal val="#ppt_x-#ppt_w*1.125000"/>
                                          </p:val>
                                        </p:tav>
                                        <p:tav tm="100000">
                                          <p:val>
                                            <p:strVal val="#ppt_x"/>
                                          </p:val>
                                        </p:tav>
                                      </p:tavLst>
                                    </p:anim>
                                    <p:animEffect transition="in" filter="wipe(right)">
                                      <p:cBhvr>
                                        <p:cTn id="8" dur="500"/>
                                        <p:tgtEl>
                                          <p:spTgt spid="74"/>
                                        </p:tgtEl>
                                      </p:cBhvr>
                                    </p:animEffect>
                                  </p:childTnLst>
                                </p:cTn>
                              </p:par>
                              <p:par>
                                <p:cTn id="9" presetID="12" presetClass="entr" presetSubtype="2"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p:tgtEl>
                                          <p:spTgt spid="77"/>
                                        </p:tgtEl>
                                        <p:attrNameLst>
                                          <p:attrName>ppt_x</p:attrName>
                                        </p:attrNameLst>
                                      </p:cBhvr>
                                      <p:tavLst>
                                        <p:tav tm="0">
                                          <p:val>
                                            <p:strVal val="#ppt_x+#ppt_w*1.125000"/>
                                          </p:val>
                                        </p:tav>
                                        <p:tav tm="100000">
                                          <p:val>
                                            <p:strVal val="#ppt_x"/>
                                          </p:val>
                                        </p:tav>
                                      </p:tavLst>
                                    </p:anim>
                                    <p:animEffect transition="in" filter="wipe(left)">
                                      <p:cBhvr>
                                        <p:cTn id="12" dur="500"/>
                                        <p:tgtEl>
                                          <p:spTgt spid="77"/>
                                        </p:tgtEl>
                                      </p:cBhvr>
                                    </p:animEffect>
                                  </p:childTnLst>
                                </p:cTn>
                              </p:par>
                              <p:par>
                                <p:cTn id="13" presetID="12" presetClass="entr" presetSubtype="8"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p:tgtEl>
                                          <p:spTgt spid="81"/>
                                        </p:tgtEl>
                                        <p:attrNameLst>
                                          <p:attrName>ppt_x</p:attrName>
                                        </p:attrNameLst>
                                      </p:cBhvr>
                                      <p:tavLst>
                                        <p:tav tm="0">
                                          <p:val>
                                            <p:strVal val="#ppt_x-#ppt_w*1.125000"/>
                                          </p:val>
                                        </p:tav>
                                        <p:tav tm="100000">
                                          <p:val>
                                            <p:strVal val="#ppt_x"/>
                                          </p:val>
                                        </p:tav>
                                      </p:tavLst>
                                    </p:anim>
                                    <p:animEffect transition="in" filter="wipe(right)">
                                      <p:cBhvr>
                                        <p:cTn id="16" dur="500"/>
                                        <p:tgtEl>
                                          <p:spTgt spid="81"/>
                                        </p:tgtEl>
                                      </p:cBhvr>
                                    </p:animEffect>
                                  </p:childTnLst>
                                </p:cTn>
                              </p:par>
                              <p:par>
                                <p:cTn id="17" presetID="12" presetClass="entr" presetSubtype="2"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p:tgtEl>
                                          <p:spTgt spid="110"/>
                                        </p:tgtEl>
                                        <p:attrNameLst>
                                          <p:attrName>ppt_x</p:attrName>
                                        </p:attrNameLst>
                                      </p:cBhvr>
                                      <p:tavLst>
                                        <p:tav tm="0">
                                          <p:val>
                                            <p:strVal val="#ppt_x+#ppt_w*1.125000"/>
                                          </p:val>
                                        </p:tav>
                                        <p:tav tm="100000">
                                          <p:val>
                                            <p:strVal val="#ppt_x"/>
                                          </p:val>
                                        </p:tav>
                                      </p:tavLst>
                                    </p:anim>
                                    <p:animEffect transition="in" filter="wipe(left)">
                                      <p:cBhvr>
                                        <p:cTn id="2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a:extLst>
              <a:ext uri="{FF2B5EF4-FFF2-40B4-BE49-F238E27FC236}">
                <a16:creationId xmlns:a16="http://schemas.microsoft.com/office/drawing/2014/main" id="{8E832205-24DC-4CE0-9E01-E24A0AF51721}"/>
              </a:ext>
            </a:extLst>
          </p:cNvPr>
          <p:cNvGrpSpPr/>
          <p:nvPr/>
        </p:nvGrpSpPr>
        <p:grpSpPr>
          <a:xfrm rot="10800000">
            <a:off x="2857276" y="2799826"/>
            <a:ext cx="674550" cy="415498"/>
            <a:chOff x="5890175" y="5345547"/>
            <a:chExt cx="899400" cy="553998"/>
          </a:xfrm>
        </p:grpSpPr>
        <p:sp>
          <p:nvSpPr>
            <p:cNvPr id="99" name="标注: 右箭头 98">
              <a:extLst>
                <a:ext uri="{FF2B5EF4-FFF2-40B4-BE49-F238E27FC236}">
                  <a16:creationId xmlns:a16="http://schemas.microsoft.com/office/drawing/2014/main" id="{D165FAA9-AF08-4D73-B0B2-48FA37F1BADA}"/>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100" name="文本框 99">
              <a:extLst>
                <a:ext uri="{FF2B5EF4-FFF2-40B4-BE49-F238E27FC236}">
                  <a16:creationId xmlns:a16="http://schemas.microsoft.com/office/drawing/2014/main" id="{81973D32-97E7-47B8-8FBD-91651E44ED40}"/>
                </a:ext>
              </a:extLst>
            </p:cNvPr>
            <p:cNvSpPr txBox="1"/>
            <p:nvPr/>
          </p:nvSpPr>
          <p:spPr>
            <a:xfrm rot="10800000">
              <a:off x="6041204" y="5345547"/>
              <a:ext cx="748371" cy="553998"/>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86" name="组合 85">
            <a:extLst>
              <a:ext uri="{FF2B5EF4-FFF2-40B4-BE49-F238E27FC236}">
                <a16:creationId xmlns:a16="http://schemas.microsoft.com/office/drawing/2014/main" id="{857AC8A9-E951-4460-9BBD-7A0CE2C3CCAE}"/>
              </a:ext>
            </a:extLst>
          </p:cNvPr>
          <p:cNvGrpSpPr/>
          <p:nvPr/>
        </p:nvGrpSpPr>
        <p:grpSpPr>
          <a:xfrm>
            <a:off x="1458524" y="2846959"/>
            <a:ext cx="674552" cy="415498"/>
            <a:chOff x="5890175" y="5591768"/>
            <a:chExt cx="899402" cy="553996"/>
          </a:xfrm>
        </p:grpSpPr>
        <p:sp>
          <p:nvSpPr>
            <p:cNvPr id="87" name="标注: 右箭头 86">
              <a:extLst>
                <a:ext uri="{FF2B5EF4-FFF2-40B4-BE49-F238E27FC236}">
                  <a16:creationId xmlns:a16="http://schemas.microsoft.com/office/drawing/2014/main" id="{03AB0EB8-3CD1-4808-8607-A77F6833D75E}"/>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88" name="文本框 87">
              <a:extLst>
                <a:ext uri="{FF2B5EF4-FFF2-40B4-BE49-F238E27FC236}">
                  <a16:creationId xmlns:a16="http://schemas.microsoft.com/office/drawing/2014/main" id="{FB045444-6F08-48C7-8B92-BC6AF4996EB0}"/>
                </a:ext>
              </a:extLst>
            </p:cNvPr>
            <p:cNvSpPr txBox="1"/>
            <p:nvPr/>
          </p:nvSpPr>
          <p:spPr>
            <a:xfrm>
              <a:off x="6041206" y="5591768"/>
              <a:ext cx="748371" cy="553996"/>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89" name="组合 88">
            <a:extLst>
              <a:ext uri="{FF2B5EF4-FFF2-40B4-BE49-F238E27FC236}">
                <a16:creationId xmlns:a16="http://schemas.microsoft.com/office/drawing/2014/main" id="{0447672C-D948-4F27-8050-DDDD9C07A3D4}"/>
              </a:ext>
            </a:extLst>
          </p:cNvPr>
          <p:cNvGrpSpPr/>
          <p:nvPr/>
        </p:nvGrpSpPr>
        <p:grpSpPr>
          <a:xfrm rot="16200000">
            <a:off x="1935349" y="3196681"/>
            <a:ext cx="674550" cy="415498"/>
            <a:chOff x="5890175" y="5468659"/>
            <a:chExt cx="899400" cy="553997"/>
          </a:xfrm>
        </p:grpSpPr>
        <p:sp>
          <p:nvSpPr>
            <p:cNvPr id="90" name="标注: 右箭头 89">
              <a:extLst>
                <a:ext uri="{FF2B5EF4-FFF2-40B4-BE49-F238E27FC236}">
                  <a16:creationId xmlns:a16="http://schemas.microsoft.com/office/drawing/2014/main" id="{5FF089DF-9194-430C-923F-957118267E71}"/>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91" name="文本框 90">
              <a:extLst>
                <a:ext uri="{FF2B5EF4-FFF2-40B4-BE49-F238E27FC236}">
                  <a16:creationId xmlns:a16="http://schemas.microsoft.com/office/drawing/2014/main" id="{F2DB5E60-8847-47CC-B51D-CBD7E5326FE9}"/>
                </a:ext>
              </a:extLst>
            </p:cNvPr>
            <p:cNvSpPr txBox="1"/>
            <p:nvPr/>
          </p:nvSpPr>
          <p:spPr>
            <a:xfrm>
              <a:off x="6041204" y="5468659"/>
              <a:ext cx="748371" cy="553997"/>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92" name="组合 91">
            <a:extLst>
              <a:ext uri="{FF2B5EF4-FFF2-40B4-BE49-F238E27FC236}">
                <a16:creationId xmlns:a16="http://schemas.microsoft.com/office/drawing/2014/main" id="{F6FA22DE-A103-49F0-95B8-E75630DF460A}"/>
              </a:ext>
            </a:extLst>
          </p:cNvPr>
          <p:cNvGrpSpPr/>
          <p:nvPr/>
        </p:nvGrpSpPr>
        <p:grpSpPr>
          <a:xfrm rot="5400000">
            <a:off x="1937609" y="1956648"/>
            <a:ext cx="674551" cy="415498"/>
            <a:chOff x="5890175" y="5468657"/>
            <a:chExt cx="899401" cy="553997"/>
          </a:xfrm>
        </p:grpSpPr>
        <p:sp>
          <p:nvSpPr>
            <p:cNvPr id="93" name="标注: 右箭头 92">
              <a:extLst>
                <a:ext uri="{FF2B5EF4-FFF2-40B4-BE49-F238E27FC236}">
                  <a16:creationId xmlns:a16="http://schemas.microsoft.com/office/drawing/2014/main" id="{314FF6C0-3D48-46FC-BDBE-729C784888EC}"/>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94" name="文本框 93">
              <a:extLst>
                <a:ext uri="{FF2B5EF4-FFF2-40B4-BE49-F238E27FC236}">
                  <a16:creationId xmlns:a16="http://schemas.microsoft.com/office/drawing/2014/main" id="{BC6D6403-B193-4078-82A4-10819CC72BD6}"/>
                </a:ext>
              </a:extLst>
            </p:cNvPr>
            <p:cNvSpPr txBox="1"/>
            <p:nvPr/>
          </p:nvSpPr>
          <p:spPr>
            <a:xfrm>
              <a:off x="6041205" y="5468657"/>
              <a:ext cx="748371" cy="553997"/>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74" name="组合 73">
            <a:extLst>
              <a:ext uri="{FF2B5EF4-FFF2-40B4-BE49-F238E27FC236}">
                <a16:creationId xmlns:a16="http://schemas.microsoft.com/office/drawing/2014/main" id="{EB00E40A-F3AF-48B4-8BFE-9B46D0345616}"/>
              </a:ext>
            </a:extLst>
          </p:cNvPr>
          <p:cNvGrpSpPr/>
          <p:nvPr/>
        </p:nvGrpSpPr>
        <p:grpSpPr>
          <a:xfrm>
            <a:off x="1410559" y="2499754"/>
            <a:ext cx="680999" cy="300082"/>
            <a:chOff x="7342643" y="3935811"/>
            <a:chExt cx="907999" cy="400109"/>
          </a:xfrm>
        </p:grpSpPr>
        <p:sp>
          <p:nvSpPr>
            <p:cNvPr id="75" name="标注: 右箭头 74">
              <a:extLst>
                <a:ext uri="{FF2B5EF4-FFF2-40B4-BE49-F238E27FC236}">
                  <a16:creationId xmlns:a16="http://schemas.microsoft.com/office/drawing/2014/main" id="{BE1E6C82-6E56-4B38-BF87-DD743FB7F202}"/>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6" name="文本框 75">
              <a:extLst>
                <a:ext uri="{FF2B5EF4-FFF2-40B4-BE49-F238E27FC236}">
                  <a16:creationId xmlns:a16="http://schemas.microsoft.com/office/drawing/2014/main" id="{F330DBE3-2442-4A34-8153-2AD512D624D3}"/>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77" name="组合 76">
            <a:extLst>
              <a:ext uri="{FF2B5EF4-FFF2-40B4-BE49-F238E27FC236}">
                <a16:creationId xmlns:a16="http://schemas.microsoft.com/office/drawing/2014/main" id="{9D40EE7E-DD81-4AA7-AD3C-0F48E6639150}"/>
              </a:ext>
            </a:extLst>
          </p:cNvPr>
          <p:cNvGrpSpPr/>
          <p:nvPr/>
        </p:nvGrpSpPr>
        <p:grpSpPr>
          <a:xfrm>
            <a:off x="2747331" y="2499755"/>
            <a:ext cx="674552" cy="300082"/>
            <a:chOff x="5890175" y="5558878"/>
            <a:chExt cx="899402" cy="400109"/>
          </a:xfrm>
        </p:grpSpPr>
        <p:sp>
          <p:nvSpPr>
            <p:cNvPr id="78" name="标注: 右箭头 77">
              <a:extLst>
                <a:ext uri="{FF2B5EF4-FFF2-40B4-BE49-F238E27FC236}">
                  <a16:creationId xmlns:a16="http://schemas.microsoft.com/office/drawing/2014/main" id="{7204F0B3-AF58-4178-8237-2312D0286DFE}"/>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9" name="文本框 78">
              <a:extLst>
                <a:ext uri="{FF2B5EF4-FFF2-40B4-BE49-F238E27FC236}">
                  <a16:creationId xmlns:a16="http://schemas.microsoft.com/office/drawing/2014/main" id="{EFFF432A-003F-4602-BB7D-D9C1873D7344}"/>
                </a:ext>
              </a:extLst>
            </p:cNvPr>
            <p:cNvSpPr txBox="1"/>
            <p:nvPr/>
          </p:nvSpPr>
          <p:spPr>
            <a:xfrm>
              <a:off x="6041206" y="5558878"/>
              <a:ext cx="748371"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grpSp>
        <p:nvGrpSpPr>
          <p:cNvPr id="81" name="组合 80">
            <a:extLst>
              <a:ext uri="{FF2B5EF4-FFF2-40B4-BE49-F238E27FC236}">
                <a16:creationId xmlns:a16="http://schemas.microsoft.com/office/drawing/2014/main" id="{DAC697C6-EAB9-47C6-B182-AF80C8E8829A}"/>
              </a:ext>
            </a:extLst>
          </p:cNvPr>
          <p:cNvGrpSpPr/>
          <p:nvPr/>
        </p:nvGrpSpPr>
        <p:grpSpPr>
          <a:xfrm>
            <a:off x="5724055" y="2489711"/>
            <a:ext cx="680999" cy="300082"/>
            <a:chOff x="7342643" y="3935811"/>
            <a:chExt cx="907999" cy="400109"/>
          </a:xfrm>
        </p:grpSpPr>
        <p:sp>
          <p:nvSpPr>
            <p:cNvPr id="82" name="标注: 右箭头 81">
              <a:extLst>
                <a:ext uri="{FF2B5EF4-FFF2-40B4-BE49-F238E27FC236}">
                  <a16:creationId xmlns:a16="http://schemas.microsoft.com/office/drawing/2014/main" id="{8018F5F3-B58C-4F7C-8F01-DEF86F4BE4D3}"/>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09" name="文本框 108">
              <a:extLst>
                <a:ext uri="{FF2B5EF4-FFF2-40B4-BE49-F238E27FC236}">
                  <a16:creationId xmlns:a16="http://schemas.microsoft.com/office/drawing/2014/main" id="{B78D2CEC-3147-4ABA-B2C5-4C33FF6CC1E3}"/>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110" name="组合 109">
            <a:extLst>
              <a:ext uri="{FF2B5EF4-FFF2-40B4-BE49-F238E27FC236}">
                <a16:creationId xmlns:a16="http://schemas.microsoft.com/office/drawing/2014/main" id="{A1A590C1-703F-4274-97F1-AF0A8C3AF6A3}"/>
              </a:ext>
            </a:extLst>
          </p:cNvPr>
          <p:cNvGrpSpPr/>
          <p:nvPr/>
        </p:nvGrpSpPr>
        <p:grpSpPr>
          <a:xfrm>
            <a:off x="7060827" y="2489712"/>
            <a:ext cx="674552" cy="300082"/>
            <a:chOff x="5890175" y="5558878"/>
            <a:chExt cx="899402" cy="400109"/>
          </a:xfrm>
        </p:grpSpPr>
        <p:sp>
          <p:nvSpPr>
            <p:cNvPr id="111" name="标注: 右箭头 110">
              <a:extLst>
                <a:ext uri="{FF2B5EF4-FFF2-40B4-BE49-F238E27FC236}">
                  <a16:creationId xmlns:a16="http://schemas.microsoft.com/office/drawing/2014/main" id="{B8D36C13-D228-4E84-909E-310CE867D8E1}"/>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12" name="文本框 111">
              <a:extLst>
                <a:ext uri="{FF2B5EF4-FFF2-40B4-BE49-F238E27FC236}">
                  <a16:creationId xmlns:a16="http://schemas.microsoft.com/office/drawing/2014/main" id="{4C681F4B-CB1F-45A8-9788-0BA56B7819BD}"/>
                </a:ext>
              </a:extLst>
            </p:cNvPr>
            <p:cNvSpPr txBox="1"/>
            <p:nvPr/>
          </p:nvSpPr>
          <p:spPr>
            <a:xfrm>
              <a:off x="6041206" y="5558878"/>
              <a:ext cx="748371"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grpSp>
        <p:nvGrpSpPr>
          <p:cNvPr id="6" name="组合 5">
            <a:extLst>
              <a:ext uri="{FF2B5EF4-FFF2-40B4-BE49-F238E27FC236}">
                <a16:creationId xmlns:a16="http://schemas.microsoft.com/office/drawing/2014/main" id="{A1AC0F66-E7EA-4DE3-AB60-23ED0887B6E0}"/>
              </a:ext>
            </a:extLst>
          </p:cNvPr>
          <p:cNvGrpSpPr/>
          <p:nvPr/>
        </p:nvGrpSpPr>
        <p:grpSpPr>
          <a:xfrm>
            <a:off x="833980" y="1362888"/>
            <a:ext cx="3174053" cy="3436896"/>
            <a:chOff x="1111972" y="1817184"/>
            <a:chExt cx="4232071" cy="4582528"/>
          </a:xfrm>
        </p:grpSpPr>
        <p:sp>
          <p:nvSpPr>
            <p:cNvPr id="12" name="文本框 11">
              <a:extLst>
                <a:ext uri="{FF2B5EF4-FFF2-40B4-BE49-F238E27FC236}">
                  <a16:creationId xmlns:a16="http://schemas.microsoft.com/office/drawing/2014/main" id="{21965EDE-01A5-4F50-973F-ED47B5BE313F}"/>
                </a:ext>
              </a:extLst>
            </p:cNvPr>
            <p:cNvSpPr txBox="1"/>
            <p:nvPr/>
          </p:nvSpPr>
          <p:spPr>
            <a:xfrm>
              <a:off x="3241943" y="3925288"/>
              <a:ext cx="1076381" cy="400109"/>
            </a:xfrm>
            <a:prstGeom prst="rect">
              <a:avLst/>
            </a:prstGeom>
            <a:noFill/>
          </p:spPr>
          <p:txBody>
            <a:bodyPr wrap="square" rtlCol="0">
              <a:spAutoFit/>
            </a:bodyPr>
            <a:lstStyle/>
            <a:p>
              <a:pPr algn="ctr"/>
              <a:r>
                <a:rPr lang="zh-CN" altLang="en-US" sz="1350" b="1" dirty="0">
                  <a:latin typeface="+mn-ea"/>
                </a:rPr>
                <a:t>集线器</a:t>
              </a:r>
            </a:p>
          </p:txBody>
        </p:sp>
        <p:cxnSp>
          <p:nvCxnSpPr>
            <p:cNvPr id="13" name="直接连接符 12">
              <a:extLst>
                <a:ext uri="{FF2B5EF4-FFF2-40B4-BE49-F238E27FC236}">
                  <a16:creationId xmlns:a16="http://schemas.microsoft.com/office/drawing/2014/main" id="{7FE99D20-EEA5-47A3-81BE-65C5936FFFF9}"/>
                </a:ext>
              </a:extLst>
            </p:cNvPr>
            <p:cNvCxnSpPr>
              <a:cxnSpLocks/>
            </p:cNvCxnSpPr>
            <p:nvPr/>
          </p:nvCxnSpPr>
          <p:spPr>
            <a:xfrm flipH="1">
              <a:off x="1413982"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E3964-0D46-4C3B-830E-AA3E5BD1EE4E}"/>
                </a:ext>
              </a:extLst>
            </p:cNvPr>
            <p:cNvGrpSpPr/>
            <p:nvPr/>
          </p:nvGrpSpPr>
          <p:grpSpPr>
            <a:xfrm>
              <a:off x="1111972" y="3207395"/>
              <a:ext cx="662814" cy="641082"/>
              <a:chOff x="1235749" y="1557688"/>
              <a:chExt cx="662814" cy="641082"/>
            </a:xfrm>
          </p:grpSpPr>
          <p:pic>
            <p:nvPicPr>
              <p:cNvPr id="41" name="图形 10">
                <a:extLst>
                  <a:ext uri="{FF2B5EF4-FFF2-40B4-BE49-F238E27FC236}">
                    <a16:creationId xmlns:a16="http://schemas.microsoft.com/office/drawing/2014/main" id="{B0D68D12-20B3-43FA-BBB9-429BCD068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2" name="文本框 41">
                <a:extLst>
                  <a:ext uri="{FF2B5EF4-FFF2-40B4-BE49-F238E27FC236}">
                    <a16:creationId xmlns:a16="http://schemas.microsoft.com/office/drawing/2014/main" id="{E1462835-DE58-4800-BBC1-3B9D0DB7A083}"/>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15" name="直接连接符 14">
              <a:extLst>
                <a:ext uri="{FF2B5EF4-FFF2-40B4-BE49-F238E27FC236}">
                  <a16:creationId xmlns:a16="http://schemas.microsoft.com/office/drawing/2014/main" id="{4E4D70B5-6600-49DB-897B-40AFE24EABEA}"/>
                </a:ext>
              </a:extLst>
            </p:cNvPr>
            <p:cNvCxnSpPr>
              <a:cxnSpLocks/>
              <a:stCxn id="40" idx="2"/>
            </p:cNvCxnSpPr>
            <p:nvPr/>
          </p:nvCxnSpPr>
          <p:spPr>
            <a:xfrm flipV="1">
              <a:off x="3230139" y="2379207"/>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35A5DCC0-76A5-44EB-B46F-5A622A6252DC}"/>
                </a:ext>
              </a:extLst>
            </p:cNvPr>
            <p:cNvGrpSpPr/>
            <p:nvPr/>
          </p:nvGrpSpPr>
          <p:grpSpPr>
            <a:xfrm>
              <a:off x="2780490" y="4986378"/>
              <a:ext cx="662814" cy="641082"/>
              <a:chOff x="1235749" y="1557688"/>
              <a:chExt cx="662814" cy="641082"/>
            </a:xfrm>
          </p:grpSpPr>
          <p:pic>
            <p:nvPicPr>
              <p:cNvPr id="39" name="图形 10">
                <a:extLst>
                  <a:ext uri="{FF2B5EF4-FFF2-40B4-BE49-F238E27FC236}">
                    <a16:creationId xmlns:a16="http://schemas.microsoft.com/office/drawing/2014/main" id="{D15DDBF7-C513-4A24-BB75-29E856E702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0" name="文本框 39">
                <a:extLst>
                  <a:ext uri="{FF2B5EF4-FFF2-40B4-BE49-F238E27FC236}">
                    <a16:creationId xmlns:a16="http://schemas.microsoft.com/office/drawing/2014/main" id="{36AD15F4-F414-48EC-B1D3-D1A5297F5F24}"/>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17" name="组合 16">
              <a:extLst>
                <a:ext uri="{FF2B5EF4-FFF2-40B4-BE49-F238E27FC236}">
                  <a16:creationId xmlns:a16="http://schemas.microsoft.com/office/drawing/2014/main" id="{2DB258B5-749E-449E-9991-3F44FD0E523E}"/>
                </a:ext>
              </a:extLst>
            </p:cNvPr>
            <p:cNvGrpSpPr/>
            <p:nvPr/>
          </p:nvGrpSpPr>
          <p:grpSpPr>
            <a:xfrm>
              <a:off x="2918914" y="1817184"/>
              <a:ext cx="662814" cy="641082"/>
              <a:chOff x="1235749" y="1557688"/>
              <a:chExt cx="662814" cy="641082"/>
            </a:xfrm>
          </p:grpSpPr>
          <p:pic>
            <p:nvPicPr>
              <p:cNvPr id="37" name="图形 10">
                <a:extLst>
                  <a:ext uri="{FF2B5EF4-FFF2-40B4-BE49-F238E27FC236}">
                    <a16:creationId xmlns:a16="http://schemas.microsoft.com/office/drawing/2014/main" id="{0FFB7C25-4F8B-44F3-9D44-21B68E53F5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8" name="文本框 37">
                <a:extLst>
                  <a:ext uri="{FF2B5EF4-FFF2-40B4-BE49-F238E27FC236}">
                    <a16:creationId xmlns:a16="http://schemas.microsoft.com/office/drawing/2014/main" id="{2EFA039D-882A-474E-93FB-9082DFE299A8}"/>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pic>
          <p:nvPicPr>
            <p:cNvPr id="18" name="图片 17" descr="文本&#10;&#10;描述已自动生成">
              <a:extLst>
                <a:ext uri="{FF2B5EF4-FFF2-40B4-BE49-F238E27FC236}">
                  <a16:creationId xmlns:a16="http://schemas.microsoft.com/office/drawing/2014/main" id="{1591BE4B-9373-47E5-B54B-5645B5DE9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8531" y="3379364"/>
              <a:ext cx="705470" cy="661378"/>
            </a:xfrm>
            <a:prstGeom prst="rect">
              <a:avLst/>
            </a:prstGeom>
          </p:spPr>
        </p:pic>
        <p:grpSp>
          <p:nvGrpSpPr>
            <p:cNvPr id="19" name="组合 18">
              <a:extLst>
                <a:ext uri="{FF2B5EF4-FFF2-40B4-BE49-F238E27FC236}">
                  <a16:creationId xmlns:a16="http://schemas.microsoft.com/office/drawing/2014/main" id="{501B2417-864C-417B-8DC1-14F9957F9771}"/>
                </a:ext>
              </a:extLst>
            </p:cNvPr>
            <p:cNvGrpSpPr/>
            <p:nvPr/>
          </p:nvGrpSpPr>
          <p:grpSpPr>
            <a:xfrm>
              <a:off x="4681229" y="3207395"/>
              <a:ext cx="662814" cy="641082"/>
              <a:chOff x="1235749" y="1557688"/>
              <a:chExt cx="662814" cy="641082"/>
            </a:xfrm>
          </p:grpSpPr>
          <p:pic>
            <p:nvPicPr>
              <p:cNvPr id="35" name="图形 10">
                <a:extLst>
                  <a:ext uri="{FF2B5EF4-FFF2-40B4-BE49-F238E27FC236}">
                    <a16:creationId xmlns:a16="http://schemas.microsoft.com/office/drawing/2014/main" id="{43737DA3-F6AE-45F1-B0A6-88048F2548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6" name="文本框 35">
                <a:extLst>
                  <a:ext uri="{FF2B5EF4-FFF2-40B4-BE49-F238E27FC236}">
                    <a16:creationId xmlns:a16="http://schemas.microsoft.com/office/drawing/2014/main" id="{D6CFEE13-7CA0-48D4-B824-68F86392D95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sp>
          <p:nvSpPr>
            <p:cNvPr id="70" name="文本框 69">
              <a:extLst>
                <a:ext uri="{FF2B5EF4-FFF2-40B4-BE49-F238E27FC236}">
                  <a16:creationId xmlns:a16="http://schemas.microsoft.com/office/drawing/2014/main" id="{3AC1B828-CF53-4D3A-B8D4-D2EF67453A56}"/>
                </a:ext>
              </a:extLst>
            </p:cNvPr>
            <p:cNvSpPr txBox="1"/>
            <p:nvPr/>
          </p:nvSpPr>
          <p:spPr>
            <a:xfrm>
              <a:off x="2252603" y="5999603"/>
              <a:ext cx="1986839" cy="400109"/>
            </a:xfrm>
            <a:prstGeom prst="rect">
              <a:avLst/>
            </a:prstGeom>
            <a:noFill/>
          </p:spPr>
          <p:txBody>
            <a:bodyPr wrap="square" rtlCol="0">
              <a:spAutoFit/>
            </a:bodyPr>
            <a:lstStyle/>
            <a:p>
              <a:pPr algn="ctr"/>
              <a:r>
                <a:rPr lang="zh-CN" altLang="en-US" sz="1350" b="1" dirty="0">
                  <a:latin typeface="+mn-ea"/>
                </a:rPr>
                <a:t>共享式以太网</a:t>
              </a:r>
            </a:p>
          </p:txBody>
        </p:sp>
      </p:grpSp>
      <p:grpSp>
        <p:nvGrpSpPr>
          <p:cNvPr id="7" name="组合 6">
            <a:extLst>
              <a:ext uri="{FF2B5EF4-FFF2-40B4-BE49-F238E27FC236}">
                <a16:creationId xmlns:a16="http://schemas.microsoft.com/office/drawing/2014/main" id="{71902E0A-C687-4076-AEE8-FA6FB6B0EBE3}"/>
              </a:ext>
            </a:extLst>
          </p:cNvPr>
          <p:cNvGrpSpPr/>
          <p:nvPr/>
        </p:nvGrpSpPr>
        <p:grpSpPr>
          <a:xfrm>
            <a:off x="5146207" y="1362888"/>
            <a:ext cx="3174053" cy="3436896"/>
            <a:chOff x="6861608" y="1817184"/>
            <a:chExt cx="4232071" cy="4582528"/>
          </a:xfrm>
        </p:grpSpPr>
        <p:sp>
          <p:nvSpPr>
            <p:cNvPr id="43" name="文本框 42">
              <a:extLst>
                <a:ext uri="{FF2B5EF4-FFF2-40B4-BE49-F238E27FC236}">
                  <a16:creationId xmlns:a16="http://schemas.microsoft.com/office/drawing/2014/main" id="{B50B0264-DC40-447D-900A-6EE65028DCB0}"/>
                </a:ext>
              </a:extLst>
            </p:cNvPr>
            <p:cNvSpPr txBox="1"/>
            <p:nvPr/>
          </p:nvSpPr>
          <p:spPr>
            <a:xfrm>
              <a:off x="8991579" y="3925288"/>
              <a:ext cx="1076381" cy="400109"/>
            </a:xfrm>
            <a:prstGeom prst="rect">
              <a:avLst/>
            </a:prstGeom>
            <a:noFill/>
          </p:spPr>
          <p:txBody>
            <a:bodyPr wrap="square" rtlCol="0">
              <a:spAutoFit/>
            </a:bodyPr>
            <a:lstStyle/>
            <a:p>
              <a:pPr algn="ctr"/>
              <a:r>
                <a:rPr lang="zh-CN" altLang="en-US" sz="1350" b="1" dirty="0">
                  <a:latin typeface="+mn-ea"/>
                </a:rPr>
                <a:t>交换机</a:t>
              </a:r>
            </a:p>
          </p:txBody>
        </p:sp>
        <p:cxnSp>
          <p:nvCxnSpPr>
            <p:cNvPr id="44" name="直接连接符 43">
              <a:extLst>
                <a:ext uri="{FF2B5EF4-FFF2-40B4-BE49-F238E27FC236}">
                  <a16:creationId xmlns:a16="http://schemas.microsoft.com/office/drawing/2014/main" id="{CC036EF6-3C61-49A7-B8A5-B8666E867CD1}"/>
                </a:ext>
              </a:extLst>
            </p:cNvPr>
            <p:cNvCxnSpPr>
              <a:cxnSpLocks/>
            </p:cNvCxnSpPr>
            <p:nvPr/>
          </p:nvCxnSpPr>
          <p:spPr>
            <a:xfrm flipH="1">
              <a:off x="7163618"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09AED31-DB5D-49DC-A765-0A9CD1523C91}"/>
                </a:ext>
              </a:extLst>
            </p:cNvPr>
            <p:cNvGrpSpPr/>
            <p:nvPr/>
          </p:nvGrpSpPr>
          <p:grpSpPr>
            <a:xfrm>
              <a:off x="6861608" y="3207395"/>
              <a:ext cx="662814" cy="641082"/>
              <a:chOff x="1235749" y="1557688"/>
              <a:chExt cx="662814" cy="641082"/>
            </a:xfrm>
          </p:grpSpPr>
          <p:pic>
            <p:nvPicPr>
              <p:cNvPr id="46" name="图形 10">
                <a:extLst>
                  <a:ext uri="{FF2B5EF4-FFF2-40B4-BE49-F238E27FC236}">
                    <a16:creationId xmlns:a16="http://schemas.microsoft.com/office/drawing/2014/main" id="{8FA61B9C-16B8-4ED1-B105-294C3B7BB3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7" name="文本框 46">
                <a:extLst>
                  <a:ext uri="{FF2B5EF4-FFF2-40B4-BE49-F238E27FC236}">
                    <a16:creationId xmlns:a16="http://schemas.microsoft.com/office/drawing/2014/main" id="{9F4A8B92-BC68-4823-B3FF-1EECF75B772F}"/>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48" name="直接连接符 47">
              <a:extLst>
                <a:ext uri="{FF2B5EF4-FFF2-40B4-BE49-F238E27FC236}">
                  <a16:creationId xmlns:a16="http://schemas.microsoft.com/office/drawing/2014/main" id="{11302207-57CF-4224-92E8-D1F84BEE71C5}"/>
                </a:ext>
              </a:extLst>
            </p:cNvPr>
            <p:cNvCxnSpPr>
              <a:cxnSpLocks/>
              <a:stCxn id="51" idx="2"/>
            </p:cNvCxnSpPr>
            <p:nvPr/>
          </p:nvCxnSpPr>
          <p:spPr>
            <a:xfrm flipV="1">
              <a:off x="8979775" y="2372628"/>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BF2BE45A-31C7-4BEB-90CC-281327B31C56}"/>
                </a:ext>
              </a:extLst>
            </p:cNvPr>
            <p:cNvGrpSpPr/>
            <p:nvPr/>
          </p:nvGrpSpPr>
          <p:grpSpPr>
            <a:xfrm>
              <a:off x="8530126" y="4986378"/>
              <a:ext cx="662814" cy="641082"/>
              <a:chOff x="1235749" y="1557688"/>
              <a:chExt cx="662814" cy="641082"/>
            </a:xfrm>
          </p:grpSpPr>
          <p:pic>
            <p:nvPicPr>
              <p:cNvPr id="50" name="图形 10">
                <a:extLst>
                  <a:ext uri="{FF2B5EF4-FFF2-40B4-BE49-F238E27FC236}">
                    <a16:creationId xmlns:a16="http://schemas.microsoft.com/office/drawing/2014/main" id="{D8BB52B7-42CD-425A-8012-9894A8203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1" name="文本框 50">
                <a:extLst>
                  <a:ext uri="{FF2B5EF4-FFF2-40B4-BE49-F238E27FC236}">
                    <a16:creationId xmlns:a16="http://schemas.microsoft.com/office/drawing/2014/main" id="{77CC7DCC-EC9A-4F4E-B7F7-2E9BA02EDA7C}"/>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56" name="组合 55">
              <a:extLst>
                <a:ext uri="{FF2B5EF4-FFF2-40B4-BE49-F238E27FC236}">
                  <a16:creationId xmlns:a16="http://schemas.microsoft.com/office/drawing/2014/main" id="{0942FD9D-2108-4B0E-8619-649E4188B714}"/>
                </a:ext>
              </a:extLst>
            </p:cNvPr>
            <p:cNvGrpSpPr/>
            <p:nvPr/>
          </p:nvGrpSpPr>
          <p:grpSpPr>
            <a:xfrm>
              <a:off x="8668550" y="1817184"/>
              <a:ext cx="662814" cy="641082"/>
              <a:chOff x="1235749" y="1557688"/>
              <a:chExt cx="662814" cy="641082"/>
            </a:xfrm>
          </p:grpSpPr>
          <p:pic>
            <p:nvPicPr>
              <p:cNvPr id="57" name="图形 10">
                <a:extLst>
                  <a:ext uri="{FF2B5EF4-FFF2-40B4-BE49-F238E27FC236}">
                    <a16:creationId xmlns:a16="http://schemas.microsoft.com/office/drawing/2014/main" id="{239FE925-5B69-44FE-A994-EFD2ED271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8" name="文本框 57">
                <a:extLst>
                  <a:ext uri="{FF2B5EF4-FFF2-40B4-BE49-F238E27FC236}">
                    <a16:creationId xmlns:a16="http://schemas.microsoft.com/office/drawing/2014/main" id="{913E0766-C1BB-4CA8-9256-03A79C8A3DE8}"/>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grpSp>
          <p:nvGrpSpPr>
            <p:cNvPr id="59" name="组合 58">
              <a:extLst>
                <a:ext uri="{FF2B5EF4-FFF2-40B4-BE49-F238E27FC236}">
                  <a16:creationId xmlns:a16="http://schemas.microsoft.com/office/drawing/2014/main" id="{2852E6D1-309D-4FEC-918D-983E4E2EEA56}"/>
                </a:ext>
              </a:extLst>
            </p:cNvPr>
            <p:cNvGrpSpPr/>
            <p:nvPr/>
          </p:nvGrpSpPr>
          <p:grpSpPr>
            <a:xfrm>
              <a:off x="10430865" y="3207395"/>
              <a:ext cx="662814" cy="641082"/>
              <a:chOff x="1235749" y="1557688"/>
              <a:chExt cx="662814" cy="641082"/>
            </a:xfrm>
          </p:grpSpPr>
          <p:pic>
            <p:nvPicPr>
              <p:cNvPr id="60" name="图形 10">
                <a:extLst>
                  <a:ext uri="{FF2B5EF4-FFF2-40B4-BE49-F238E27FC236}">
                    <a16:creationId xmlns:a16="http://schemas.microsoft.com/office/drawing/2014/main" id="{A1A931C8-49BA-421A-94DE-8033FE334B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61" name="文本框 60">
                <a:extLst>
                  <a:ext uri="{FF2B5EF4-FFF2-40B4-BE49-F238E27FC236}">
                    <a16:creationId xmlns:a16="http://schemas.microsoft.com/office/drawing/2014/main" id="{4E9A45A7-8A2B-42B9-AF8A-48DBFC7D49C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pic>
          <p:nvPicPr>
            <p:cNvPr id="69" name="图片 68" descr="图标&#10;&#10;描述已自动生成">
              <a:extLst>
                <a:ext uri="{FF2B5EF4-FFF2-40B4-BE49-F238E27FC236}">
                  <a16:creationId xmlns:a16="http://schemas.microsoft.com/office/drawing/2014/main" id="{56B846AC-1958-4647-804E-6E3006D74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638" y="3386593"/>
              <a:ext cx="497392" cy="641082"/>
            </a:xfrm>
            <a:prstGeom prst="rect">
              <a:avLst/>
            </a:prstGeom>
          </p:spPr>
        </p:pic>
        <p:sp>
          <p:nvSpPr>
            <p:cNvPr id="71" name="文本框 70">
              <a:extLst>
                <a:ext uri="{FF2B5EF4-FFF2-40B4-BE49-F238E27FC236}">
                  <a16:creationId xmlns:a16="http://schemas.microsoft.com/office/drawing/2014/main" id="{EBA9184B-FAF2-4733-A498-9B71F3E74CC7}"/>
                </a:ext>
              </a:extLst>
            </p:cNvPr>
            <p:cNvSpPr txBox="1"/>
            <p:nvPr/>
          </p:nvSpPr>
          <p:spPr>
            <a:xfrm>
              <a:off x="7966387" y="5999603"/>
              <a:ext cx="1986839" cy="400109"/>
            </a:xfrm>
            <a:prstGeom prst="rect">
              <a:avLst/>
            </a:prstGeom>
            <a:noFill/>
          </p:spPr>
          <p:txBody>
            <a:bodyPr wrap="square" rtlCol="0">
              <a:spAutoFit/>
            </a:bodyPr>
            <a:lstStyle/>
            <a:p>
              <a:pPr algn="ctr"/>
              <a:r>
                <a:rPr lang="zh-CN" altLang="en-US" sz="1350" b="1" dirty="0">
                  <a:latin typeface="+mn-ea"/>
                </a:rPr>
                <a:t>交换式以太网</a:t>
              </a: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8" name="矩形 7">
            <a:extLst>
              <a:ext uri="{FF2B5EF4-FFF2-40B4-BE49-F238E27FC236}">
                <a16:creationId xmlns:a16="http://schemas.microsoft.com/office/drawing/2014/main" id="{27E624FC-743D-4AEE-8686-185520767380}"/>
              </a:ext>
            </a:extLst>
          </p:cNvPr>
          <p:cNvSpPr/>
          <p:nvPr/>
        </p:nvSpPr>
        <p:spPr>
          <a:xfrm>
            <a:off x="6192142" y="760391"/>
            <a:ext cx="2717657" cy="50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t>假设交换机的转发表已经学习到了所有主机与自己各接口的对应关系</a:t>
            </a:r>
          </a:p>
        </p:txBody>
      </p:sp>
      <p:sp>
        <p:nvSpPr>
          <p:cNvPr id="55" name="爆炸形: 8 pt  54">
            <a:extLst>
              <a:ext uri="{FF2B5EF4-FFF2-40B4-BE49-F238E27FC236}">
                <a16:creationId xmlns:a16="http://schemas.microsoft.com/office/drawing/2014/main" id="{1EF0AEBC-9845-44EB-8FD6-AC6689EFC830}"/>
              </a:ext>
            </a:extLst>
          </p:cNvPr>
          <p:cNvSpPr/>
          <p:nvPr/>
        </p:nvSpPr>
        <p:spPr>
          <a:xfrm>
            <a:off x="2021746" y="2374438"/>
            <a:ext cx="870461" cy="723958"/>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latin typeface="+mn-ea"/>
              </a:rPr>
              <a:t>碰撞</a:t>
            </a:r>
          </a:p>
        </p:txBody>
      </p:sp>
      <p:sp>
        <p:nvSpPr>
          <p:cNvPr id="95" name="文本框 94">
            <a:extLst>
              <a:ext uri="{FF2B5EF4-FFF2-40B4-BE49-F238E27FC236}">
                <a16:creationId xmlns:a16="http://schemas.microsoft.com/office/drawing/2014/main" id="{33CF5C16-3C4F-48CF-8226-037CEF7411C0}"/>
              </a:ext>
            </a:extLst>
          </p:cNvPr>
          <p:cNvSpPr txBox="1"/>
          <p:nvPr/>
        </p:nvSpPr>
        <p:spPr>
          <a:xfrm>
            <a:off x="1732259" y="1556460"/>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96" name="文本框 95">
            <a:extLst>
              <a:ext uri="{FF2B5EF4-FFF2-40B4-BE49-F238E27FC236}">
                <a16:creationId xmlns:a16="http://schemas.microsoft.com/office/drawing/2014/main" id="{C51E0EE8-3267-4B0C-9078-57A9BE7BF3A0}"/>
              </a:ext>
            </a:extLst>
          </p:cNvPr>
          <p:cNvSpPr txBox="1"/>
          <p:nvPr/>
        </p:nvSpPr>
        <p:spPr>
          <a:xfrm>
            <a:off x="3296624" y="2272123"/>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97" name="文本框 96">
            <a:extLst>
              <a:ext uri="{FF2B5EF4-FFF2-40B4-BE49-F238E27FC236}">
                <a16:creationId xmlns:a16="http://schemas.microsoft.com/office/drawing/2014/main" id="{19BE4B2A-98C7-4108-8858-D12F1DBB4812}"/>
              </a:ext>
            </a:extLst>
          </p:cNvPr>
          <p:cNvSpPr txBox="1"/>
          <p:nvPr/>
        </p:nvSpPr>
        <p:spPr>
          <a:xfrm>
            <a:off x="1732259" y="3739783"/>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73" name="平行四边形 72">
            <a:extLst>
              <a:ext uri="{FF2B5EF4-FFF2-40B4-BE49-F238E27FC236}">
                <a16:creationId xmlns:a16="http://schemas.microsoft.com/office/drawing/2014/main" id="{EADB8627-B420-867C-3AA3-06BA366E6C16}"/>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9362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 calcmode="lin" valueType="num">
                                      <p:cBhvr>
                                        <p:cTn id="9" dur="500" fill="hold"/>
                                        <p:tgtEl>
                                          <p:spTgt spid="55"/>
                                        </p:tgtEl>
                                        <p:attrNameLst>
                                          <p:attrName>style.rotation</p:attrName>
                                        </p:attrNameLst>
                                      </p:cBhvr>
                                      <p:tavLst>
                                        <p:tav tm="0">
                                          <p:val>
                                            <p:fltVal val="360"/>
                                          </p:val>
                                        </p:tav>
                                        <p:tav tm="100000">
                                          <p:val>
                                            <p:fltVal val="0"/>
                                          </p:val>
                                        </p:tav>
                                      </p:tavLst>
                                    </p:anim>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p:tgtEl>
                                          <p:spTgt spid="86"/>
                                        </p:tgtEl>
                                        <p:attrNameLst>
                                          <p:attrName>ppt_x</p:attrName>
                                        </p:attrNameLst>
                                      </p:cBhvr>
                                      <p:tavLst>
                                        <p:tav tm="0">
                                          <p:val>
                                            <p:strVal val="#ppt_x+#ppt_w*1.125000"/>
                                          </p:val>
                                        </p:tav>
                                        <p:tav tm="100000">
                                          <p:val>
                                            <p:strVal val="#ppt_x"/>
                                          </p:val>
                                        </p:tav>
                                      </p:tavLst>
                                    </p:anim>
                                    <p:animEffect transition="in" filter="wipe(left)">
                                      <p:cBhvr>
                                        <p:cTn id="16" dur="500"/>
                                        <p:tgtEl>
                                          <p:spTgt spid="86"/>
                                        </p:tgtEl>
                                      </p:cBhvr>
                                    </p:animEffect>
                                  </p:childTnLst>
                                </p:cTn>
                              </p:par>
                              <p:par>
                                <p:cTn id="17" presetID="12" presetClass="entr" presetSubtype="4"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500"/>
                                        <p:tgtEl>
                                          <p:spTgt spid="92"/>
                                        </p:tgtEl>
                                        <p:attrNameLst>
                                          <p:attrName>ppt_y</p:attrName>
                                        </p:attrNameLst>
                                      </p:cBhvr>
                                      <p:tavLst>
                                        <p:tav tm="0">
                                          <p:val>
                                            <p:strVal val="#ppt_y+#ppt_h*1.125000"/>
                                          </p:val>
                                        </p:tav>
                                        <p:tav tm="100000">
                                          <p:val>
                                            <p:strVal val="#ppt_y"/>
                                          </p:val>
                                        </p:tav>
                                      </p:tavLst>
                                    </p:anim>
                                    <p:animEffect transition="in" filter="wipe(up)">
                                      <p:cBhvr>
                                        <p:cTn id="20" dur="500"/>
                                        <p:tgtEl>
                                          <p:spTgt spid="92"/>
                                        </p:tgtEl>
                                      </p:cBhvr>
                                    </p:animEffect>
                                  </p:childTnLst>
                                </p:cTn>
                              </p:par>
                              <p:par>
                                <p:cTn id="21" presetID="12" presetClass="entr" presetSubtype="1"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anim calcmode="lin" valueType="num">
                                      <p:cBhvr additive="base">
                                        <p:cTn id="23" dur="500"/>
                                        <p:tgtEl>
                                          <p:spTgt spid="89"/>
                                        </p:tgtEl>
                                        <p:attrNameLst>
                                          <p:attrName>ppt_y</p:attrName>
                                        </p:attrNameLst>
                                      </p:cBhvr>
                                      <p:tavLst>
                                        <p:tav tm="0">
                                          <p:val>
                                            <p:strVal val="#ppt_y-#ppt_h*1.125000"/>
                                          </p:val>
                                        </p:tav>
                                        <p:tav tm="100000">
                                          <p:val>
                                            <p:strVal val="#ppt_y"/>
                                          </p:val>
                                        </p:tav>
                                      </p:tavLst>
                                    </p:anim>
                                    <p:animEffect transition="in" filter="wipe(down)">
                                      <p:cBhvr>
                                        <p:cTn id="24" dur="500"/>
                                        <p:tgtEl>
                                          <p:spTgt spid="89"/>
                                        </p:tgtEl>
                                      </p:cBhvr>
                                    </p:animEffect>
                                  </p:childTnLst>
                                </p:cTn>
                              </p:par>
                              <p:par>
                                <p:cTn id="25" presetID="12" presetClass="entr" presetSubtype="8"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p:tgtEl>
                                          <p:spTgt spid="98"/>
                                        </p:tgtEl>
                                        <p:attrNameLst>
                                          <p:attrName>ppt_x</p:attrName>
                                        </p:attrNameLst>
                                      </p:cBhvr>
                                      <p:tavLst>
                                        <p:tav tm="0">
                                          <p:val>
                                            <p:strVal val="#ppt_x-#ppt_w*1.125000"/>
                                          </p:val>
                                        </p:tav>
                                        <p:tav tm="100000">
                                          <p:val>
                                            <p:strVal val="#ppt_x"/>
                                          </p:val>
                                        </p:tav>
                                      </p:tavLst>
                                    </p:anim>
                                    <p:animEffect transition="in" filter="wipe(right)">
                                      <p:cBhvr>
                                        <p:cTn id="28" dur="500"/>
                                        <p:tgtEl>
                                          <p:spTgt spid="9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5"/>
                                        </p:tgtEl>
                                        <p:attrNameLst>
                                          <p:attrName>style.visibility</p:attrName>
                                        </p:attrNameLst>
                                      </p:cBhvr>
                                      <p:to>
                                        <p:strVal val="visible"/>
                                      </p:to>
                                    </p:set>
                                    <p:anim calcmode="lin" valueType="num">
                                      <p:cBhvr>
                                        <p:cTn id="33" dur="500" fill="hold"/>
                                        <p:tgtEl>
                                          <p:spTgt spid="95"/>
                                        </p:tgtEl>
                                        <p:attrNameLst>
                                          <p:attrName>ppt_w</p:attrName>
                                        </p:attrNameLst>
                                      </p:cBhvr>
                                      <p:tavLst>
                                        <p:tav tm="0">
                                          <p:val>
                                            <p:fltVal val="0"/>
                                          </p:val>
                                        </p:tav>
                                        <p:tav tm="100000">
                                          <p:val>
                                            <p:strVal val="#ppt_w"/>
                                          </p:val>
                                        </p:tav>
                                      </p:tavLst>
                                    </p:anim>
                                    <p:anim calcmode="lin" valueType="num">
                                      <p:cBhvr>
                                        <p:cTn id="34" dur="500" fill="hold"/>
                                        <p:tgtEl>
                                          <p:spTgt spid="95"/>
                                        </p:tgtEl>
                                        <p:attrNameLst>
                                          <p:attrName>ppt_h</p:attrName>
                                        </p:attrNameLst>
                                      </p:cBhvr>
                                      <p:tavLst>
                                        <p:tav tm="0">
                                          <p:val>
                                            <p:fltVal val="0"/>
                                          </p:val>
                                        </p:tav>
                                        <p:tav tm="100000">
                                          <p:val>
                                            <p:strVal val="#ppt_h"/>
                                          </p:val>
                                        </p:tav>
                                      </p:tavLst>
                                    </p:anim>
                                    <p:animEffect transition="in" filter="fade">
                                      <p:cBhvr>
                                        <p:cTn id="35" dur="500"/>
                                        <p:tgtEl>
                                          <p:spTgt spid="9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p:cTn id="38" dur="500" fill="hold"/>
                                        <p:tgtEl>
                                          <p:spTgt spid="96"/>
                                        </p:tgtEl>
                                        <p:attrNameLst>
                                          <p:attrName>ppt_w</p:attrName>
                                        </p:attrNameLst>
                                      </p:cBhvr>
                                      <p:tavLst>
                                        <p:tav tm="0">
                                          <p:val>
                                            <p:fltVal val="0"/>
                                          </p:val>
                                        </p:tav>
                                        <p:tav tm="100000">
                                          <p:val>
                                            <p:strVal val="#ppt_w"/>
                                          </p:val>
                                        </p:tav>
                                      </p:tavLst>
                                    </p:anim>
                                    <p:anim calcmode="lin" valueType="num">
                                      <p:cBhvr>
                                        <p:cTn id="39" dur="500" fill="hold"/>
                                        <p:tgtEl>
                                          <p:spTgt spid="96"/>
                                        </p:tgtEl>
                                        <p:attrNameLst>
                                          <p:attrName>ppt_h</p:attrName>
                                        </p:attrNameLst>
                                      </p:cBhvr>
                                      <p:tavLst>
                                        <p:tav tm="0">
                                          <p:val>
                                            <p:fltVal val="0"/>
                                          </p:val>
                                        </p:tav>
                                        <p:tav tm="100000">
                                          <p:val>
                                            <p:strVal val="#ppt_h"/>
                                          </p:val>
                                        </p:tav>
                                      </p:tavLst>
                                    </p:anim>
                                    <p:animEffect transition="in" filter="fade">
                                      <p:cBhvr>
                                        <p:cTn id="40" dur="500"/>
                                        <p:tgtEl>
                                          <p:spTgt spid="9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ppt_w</p:attrName>
                                        </p:attrNameLst>
                                      </p:cBhvr>
                                      <p:tavLst>
                                        <p:tav tm="0">
                                          <p:val>
                                            <p:fltVal val="0"/>
                                          </p:val>
                                        </p:tav>
                                        <p:tav tm="100000">
                                          <p:val>
                                            <p:strVal val="#ppt_w"/>
                                          </p:val>
                                        </p:tav>
                                      </p:tavLst>
                                    </p:anim>
                                    <p:anim calcmode="lin" valueType="num">
                                      <p:cBhvr>
                                        <p:cTn id="44" dur="500" fill="hold"/>
                                        <p:tgtEl>
                                          <p:spTgt spid="97"/>
                                        </p:tgtEl>
                                        <p:attrNameLst>
                                          <p:attrName>ppt_h</p:attrName>
                                        </p:attrNameLst>
                                      </p:cBhvr>
                                      <p:tavLst>
                                        <p:tav tm="0">
                                          <p:val>
                                            <p:fltVal val="0"/>
                                          </p:val>
                                        </p:tav>
                                        <p:tav tm="100000">
                                          <p:val>
                                            <p:strVal val="#ppt_h"/>
                                          </p:val>
                                        </p:tav>
                                      </p:tavLst>
                                    </p:anim>
                                    <p:animEffect transition="in" filter="fade">
                                      <p:cBhvr>
                                        <p:cTn id="45"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95" grpId="0"/>
      <p:bldP spid="96" grpId="0"/>
      <p:bldP spid="97"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a:extLst>
              <a:ext uri="{FF2B5EF4-FFF2-40B4-BE49-F238E27FC236}">
                <a16:creationId xmlns:a16="http://schemas.microsoft.com/office/drawing/2014/main" id="{857AC8A9-E951-4460-9BBD-7A0CE2C3CCAE}"/>
              </a:ext>
            </a:extLst>
          </p:cNvPr>
          <p:cNvGrpSpPr/>
          <p:nvPr/>
        </p:nvGrpSpPr>
        <p:grpSpPr>
          <a:xfrm>
            <a:off x="1458524" y="2846959"/>
            <a:ext cx="674552" cy="415498"/>
            <a:chOff x="5890175" y="5591768"/>
            <a:chExt cx="899402" cy="553996"/>
          </a:xfrm>
        </p:grpSpPr>
        <p:sp>
          <p:nvSpPr>
            <p:cNvPr id="87" name="标注: 右箭头 86">
              <a:extLst>
                <a:ext uri="{FF2B5EF4-FFF2-40B4-BE49-F238E27FC236}">
                  <a16:creationId xmlns:a16="http://schemas.microsoft.com/office/drawing/2014/main" id="{03AB0EB8-3CD1-4808-8607-A77F6833D75E}"/>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88" name="文本框 87">
              <a:extLst>
                <a:ext uri="{FF2B5EF4-FFF2-40B4-BE49-F238E27FC236}">
                  <a16:creationId xmlns:a16="http://schemas.microsoft.com/office/drawing/2014/main" id="{FB045444-6F08-48C7-8B92-BC6AF4996EB0}"/>
                </a:ext>
              </a:extLst>
            </p:cNvPr>
            <p:cNvSpPr txBox="1"/>
            <p:nvPr/>
          </p:nvSpPr>
          <p:spPr>
            <a:xfrm>
              <a:off x="6041206" y="5591768"/>
              <a:ext cx="748371" cy="553996"/>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89" name="组合 88">
            <a:extLst>
              <a:ext uri="{FF2B5EF4-FFF2-40B4-BE49-F238E27FC236}">
                <a16:creationId xmlns:a16="http://schemas.microsoft.com/office/drawing/2014/main" id="{0447672C-D948-4F27-8050-DDDD9C07A3D4}"/>
              </a:ext>
            </a:extLst>
          </p:cNvPr>
          <p:cNvGrpSpPr/>
          <p:nvPr/>
        </p:nvGrpSpPr>
        <p:grpSpPr>
          <a:xfrm rot="16200000">
            <a:off x="1935349" y="3196681"/>
            <a:ext cx="674550" cy="415498"/>
            <a:chOff x="5890175" y="5468659"/>
            <a:chExt cx="899400" cy="553997"/>
          </a:xfrm>
        </p:grpSpPr>
        <p:sp>
          <p:nvSpPr>
            <p:cNvPr id="90" name="标注: 右箭头 89">
              <a:extLst>
                <a:ext uri="{FF2B5EF4-FFF2-40B4-BE49-F238E27FC236}">
                  <a16:creationId xmlns:a16="http://schemas.microsoft.com/office/drawing/2014/main" id="{5FF089DF-9194-430C-923F-957118267E71}"/>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91" name="文本框 90">
              <a:extLst>
                <a:ext uri="{FF2B5EF4-FFF2-40B4-BE49-F238E27FC236}">
                  <a16:creationId xmlns:a16="http://schemas.microsoft.com/office/drawing/2014/main" id="{F2DB5E60-8847-47CC-B51D-CBD7E5326FE9}"/>
                </a:ext>
              </a:extLst>
            </p:cNvPr>
            <p:cNvSpPr txBox="1"/>
            <p:nvPr/>
          </p:nvSpPr>
          <p:spPr>
            <a:xfrm>
              <a:off x="6041204" y="5468659"/>
              <a:ext cx="748371" cy="553997"/>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92" name="组合 91">
            <a:extLst>
              <a:ext uri="{FF2B5EF4-FFF2-40B4-BE49-F238E27FC236}">
                <a16:creationId xmlns:a16="http://schemas.microsoft.com/office/drawing/2014/main" id="{F6FA22DE-A103-49F0-95B8-E75630DF460A}"/>
              </a:ext>
            </a:extLst>
          </p:cNvPr>
          <p:cNvGrpSpPr/>
          <p:nvPr/>
        </p:nvGrpSpPr>
        <p:grpSpPr>
          <a:xfrm rot="5400000">
            <a:off x="1937609" y="1956648"/>
            <a:ext cx="674551" cy="415498"/>
            <a:chOff x="5890175" y="5468657"/>
            <a:chExt cx="899401" cy="553997"/>
          </a:xfrm>
        </p:grpSpPr>
        <p:sp>
          <p:nvSpPr>
            <p:cNvPr id="93" name="标注: 右箭头 92">
              <a:extLst>
                <a:ext uri="{FF2B5EF4-FFF2-40B4-BE49-F238E27FC236}">
                  <a16:creationId xmlns:a16="http://schemas.microsoft.com/office/drawing/2014/main" id="{314FF6C0-3D48-46FC-BDBE-729C784888EC}"/>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94" name="文本框 93">
              <a:extLst>
                <a:ext uri="{FF2B5EF4-FFF2-40B4-BE49-F238E27FC236}">
                  <a16:creationId xmlns:a16="http://schemas.microsoft.com/office/drawing/2014/main" id="{BC6D6403-B193-4078-82A4-10819CC72BD6}"/>
                </a:ext>
              </a:extLst>
            </p:cNvPr>
            <p:cNvSpPr txBox="1"/>
            <p:nvPr/>
          </p:nvSpPr>
          <p:spPr>
            <a:xfrm>
              <a:off x="6041205" y="5468657"/>
              <a:ext cx="748371" cy="553997"/>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grpSp>
        <p:nvGrpSpPr>
          <p:cNvPr id="74" name="组合 73">
            <a:extLst>
              <a:ext uri="{FF2B5EF4-FFF2-40B4-BE49-F238E27FC236}">
                <a16:creationId xmlns:a16="http://schemas.microsoft.com/office/drawing/2014/main" id="{EB00E40A-F3AF-48B4-8BFE-9B46D0345616}"/>
              </a:ext>
            </a:extLst>
          </p:cNvPr>
          <p:cNvGrpSpPr/>
          <p:nvPr/>
        </p:nvGrpSpPr>
        <p:grpSpPr>
          <a:xfrm>
            <a:off x="1410559" y="2499754"/>
            <a:ext cx="680999" cy="300082"/>
            <a:chOff x="7342643" y="3935811"/>
            <a:chExt cx="907999" cy="400109"/>
          </a:xfrm>
        </p:grpSpPr>
        <p:sp>
          <p:nvSpPr>
            <p:cNvPr id="75" name="标注: 右箭头 74">
              <a:extLst>
                <a:ext uri="{FF2B5EF4-FFF2-40B4-BE49-F238E27FC236}">
                  <a16:creationId xmlns:a16="http://schemas.microsoft.com/office/drawing/2014/main" id="{BE1E6C82-6E56-4B38-BF87-DD743FB7F202}"/>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6" name="文本框 75">
              <a:extLst>
                <a:ext uri="{FF2B5EF4-FFF2-40B4-BE49-F238E27FC236}">
                  <a16:creationId xmlns:a16="http://schemas.microsoft.com/office/drawing/2014/main" id="{F330DBE3-2442-4A34-8153-2AD512D624D3}"/>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77" name="组合 76">
            <a:extLst>
              <a:ext uri="{FF2B5EF4-FFF2-40B4-BE49-F238E27FC236}">
                <a16:creationId xmlns:a16="http://schemas.microsoft.com/office/drawing/2014/main" id="{9D40EE7E-DD81-4AA7-AD3C-0F48E6639150}"/>
              </a:ext>
            </a:extLst>
          </p:cNvPr>
          <p:cNvGrpSpPr/>
          <p:nvPr/>
        </p:nvGrpSpPr>
        <p:grpSpPr>
          <a:xfrm>
            <a:off x="2747331" y="2499755"/>
            <a:ext cx="674552" cy="300082"/>
            <a:chOff x="5890175" y="5558878"/>
            <a:chExt cx="899402" cy="400109"/>
          </a:xfrm>
        </p:grpSpPr>
        <p:sp>
          <p:nvSpPr>
            <p:cNvPr id="78" name="标注: 右箭头 77">
              <a:extLst>
                <a:ext uri="{FF2B5EF4-FFF2-40B4-BE49-F238E27FC236}">
                  <a16:creationId xmlns:a16="http://schemas.microsoft.com/office/drawing/2014/main" id="{7204F0B3-AF58-4178-8237-2312D0286DFE}"/>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9" name="文本框 78">
              <a:extLst>
                <a:ext uri="{FF2B5EF4-FFF2-40B4-BE49-F238E27FC236}">
                  <a16:creationId xmlns:a16="http://schemas.microsoft.com/office/drawing/2014/main" id="{EFFF432A-003F-4602-BB7D-D9C1873D7344}"/>
                </a:ext>
              </a:extLst>
            </p:cNvPr>
            <p:cNvSpPr txBox="1"/>
            <p:nvPr/>
          </p:nvSpPr>
          <p:spPr>
            <a:xfrm>
              <a:off x="6041206" y="5558878"/>
              <a:ext cx="748371"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grpSp>
        <p:nvGrpSpPr>
          <p:cNvPr id="81" name="组合 80">
            <a:extLst>
              <a:ext uri="{FF2B5EF4-FFF2-40B4-BE49-F238E27FC236}">
                <a16:creationId xmlns:a16="http://schemas.microsoft.com/office/drawing/2014/main" id="{DAC697C6-EAB9-47C6-B182-AF80C8E8829A}"/>
              </a:ext>
            </a:extLst>
          </p:cNvPr>
          <p:cNvGrpSpPr/>
          <p:nvPr/>
        </p:nvGrpSpPr>
        <p:grpSpPr>
          <a:xfrm>
            <a:off x="5724055" y="2489711"/>
            <a:ext cx="680999" cy="300082"/>
            <a:chOff x="7342643" y="3935811"/>
            <a:chExt cx="907999" cy="400109"/>
          </a:xfrm>
        </p:grpSpPr>
        <p:sp>
          <p:nvSpPr>
            <p:cNvPr id="82" name="标注: 右箭头 81">
              <a:extLst>
                <a:ext uri="{FF2B5EF4-FFF2-40B4-BE49-F238E27FC236}">
                  <a16:creationId xmlns:a16="http://schemas.microsoft.com/office/drawing/2014/main" id="{8018F5F3-B58C-4F7C-8F01-DEF86F4BE4D3}"/>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09" name="文本框 108">
              <a:extLst>
                <a:ext uri="{FF2B5EF4-FFF2-40B4-BE49-F238E27FC236}">
                  <a16:creationId xmlns:a16="http://schemas.microsoft.com/office/drawing/2014/main" id="{B78D2CEC-3147-4ABA-B2C5-4C33FF6CC1E3}"/>
                </a:ext>
              </a:extLst>
            </p:cNvPr>
            <p:cNvSpPr txBox="1"/>
            <p:nvPr/>
          </p:nvSpPr>
          <p:spPr>
            <a:xfrm>
              <a:off x="7342643" y="3935811"/>
              <a:ext cx="765668"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110" name="组合 109">
            <a:extLst>
              <a:ext uri="{FF2B5EF4-FFF2-40B4-BE49-F238E27FC236}">
                <a16:creationId xmlns:a16="http://schemas.microsoft.com/office/drawing/2014/main" id="{A1A590C1-703F-4274-97F1-AF0A8C3AF6A3}"/>
              </a:ext>
            </a:extLst>
          </p:cNvPr>
          <p:cNvGrpSpPr/>
          <p:nvPr/>
        </p:nvGrpSpPr>
        <p:grpSpPr>
          <a:xfrm>
            <a:off x="7060827" y="2489712"/>
            <a:ext cx="674552" cy="300082"/>
            <a:chOff x="5890175" y="5558878"/>
            <a:chExt cx="899402" cy="400109"/>
          </a:xfrm>
        </p:grpSpPr>
        <p:sp>
          <p:nvSpPr>
            <p:cNvPr id="111" name="标注: 右箭头 110">
              <a:extLst>
                <a:ext uri="{FF2B5EF4-FFF2-40B4-BE49-F238E27FC236}">
                  <a16:creationId xmlns:a16="http://schemas.microsoft.com/office/drawing/2014/main" id="{B8D36C13-D228-4E84-909E-310CE867D8E1}"/>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112" name="文本框 111">
              <a:extLst>
                <a:ext uri="{FF2B5EF4-FFF2-40B4-BE49-F238E27FC236}">
                  <a16:creationId xmlns:a16="http://schemas.microsoft.com/office/drawing/2014/main" id="{4C681F4B-CB1F-45A8-9788-0BA56B7819BD}"/>
                </a:ext>
              </a:extLst>
            </p:cNvPr>
            <p:cNvSpPr txBox="1"/>
            <p:nvPr/>
          </p:nvSpPr>
          <p:spPr>
            <a:xfrm>
              <a:off x="6041206" y="5558878"/>
              <a:ext cx="748371"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grpSp>
        <p:nvGrpSpPr>
          <p:cNvPr id="6" name="组合 5">
            <a:extLst>
              <a:ext uri="{FF2B5EF4-FFF2-40B4-BE49-F238E27FC236}">
                <a16:creationId xmlns:a16="http://schemas.microsoft.com/office/drawing/2014/main" id="{A1AC0F66-E7EA-4DE3-AB60-23ED0887B6E0}"/>
              </a:ext>
            </a:extLst>
          </p:cNvPr>
          <p:cNvGrpSpPr/>
          <p:nvPr/>
        </p:nvGrpSpPr>
        <p:grpSpPr>
          <a:xfrm>
            <a:off x="833980" y="1362888"/>
            <a:ext cx="3174053" cy="3436896"/>
            <a:chOff x="1111972" y="1817184"/>
            <a:chExt cx="4232071" cy="4582528"/>
          </a:xfrm>
        </p:grpSpPr>
        <p:sp>
          <p:nvSpPr>
            <p:cNvPr id="12" name="文本框 11">
              <a:extLst>
                <a:ext uri="{FF2B5EF4-FFF2-40B4-BE49-F238E27FC236}">
                  <a16:creationId xmlns:a16="http://schemas.microsoft.com/office/drawing/2014/main" id="{21965EDE-01A5-4F50-973F-ED47B5BE313F}"/>
                </a:ext>
              </a:extLst>
            </p:cNvPr>
            <p:cNvSpPr txBox="1"/>
            <p:nvPr/>
          </p:nvSpPr>
          <p:spPr>
            <a:xfrm>
              <a:off x="3241943" y="3925288"/>
              <a:ext cx="1076381" cy="400109"/>
            </a:xfrm>
            <a:prstGeom prst="rect">
              <a:avLst/>
            </a:prstGeom>
            <a:noFill/>
          </p:spPr>
          <p:txBody>
            <a:bodyPr wrap="square" rtlCol="0">
              <a:spAutoFit/>
            </a:bodyPr>
            <a:lstStyle/>
            <a:p>
              <a:pPr algn="ctr"/>
              <a:r>
                <a:rPr lang="zh-CN" altLang="en-US" sz="1350" b="1" dirty="0">
                  <a:latin typeface="+mn-ea"/>
                </a:rPr>
                <a:t>集线器</a:t>
              </a:r>
            </a:p>
          </p:txBody>
        </p:sp>
        <p:cxnSp>
          <p:nvCxnSpPr>
            <p:cNvPr id="13" name="直接连接符 12">
              <a:extLst>
                <a:ext uri="{FF2B5EF4-FFF2-40B4-BE49-F238E27FC236}">
                  <a16:creationId xmlns:a16="http://schemas.microsoft.com/office/drawing/2014/main" id="{7FE99D20-EEA5-47A3-81BE-65C5936FFFF9}"/>
                </a:ext>
              </a:extLst>
            </p:cNvPr>
            <p:cNvCxnSpPr>
              <a:cxnSpLocks/>
            </p:cNvCxnSpPr>
            <p:nvPr/>
          </p:nvCxnSpPr>
          <p:spPr>
            <a:xfrm flipH="1">
              <a:off x="1413982"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E3964-0D46-4C3B-830E-AA3E5BD1EE4E}"/>
                </a:ext>
              </a:extLst>
            </p:cNvPr>
            <p:cNvGrpSpPr/>
            <p:nvPr/>
          </p:nvGrpSpPr>
          <p:grpSpPr>
            <a:xfrm>
              <a:off x="1111972" y="3207395"/>
              <a:ext cx="662814" cy="641082"/>
              <a:chOff x="1235749" y="1557688"/>
              <a:chExt cx="662814" cy="641082"/>
            </a:xfrm>
          </p:grpSpPr>
          <p:pic>
            <p:nvPicPr>
              <p:cNvPr id="41" name="图形 10">
                <a:extLst>
                  <a:ext uri="{FF2B5EF4-FFF2-40B4-BE49-F238E27FC236}">
                    <a16:creationId xmlns:a16="http://schemas.microsoft.com/office/drawing/2014/main" id="{B0D68D12-20B3-43FA-BBB9-429BCD068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2" name="文本框 41">
                <a:extLst>
                  <a:ext uri="{FF2B5EF4-FFF2-40B4-BE49-F238E27FC236}">
                    <a16:creationId xmlns:a16="http://schemas.microsoft.com/office/drawing/2014/main" id="{E1462835-DE58-4800-BBC1-3B9D0DB7A083}"/>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15" name="直接连接符 14">
              <a:extLst>
                <a:ext uri="{FF2B5EF4-FFF2-40B4-BE49-F238E27FC236}">
                  <a16:creationId xmlns:a16="http://schemas.microsoft.com/office/drawing/2014/main" id="{4E4D70B5-6600-49DB-897B-40AFE24EABEA}"/>
                </a:ext>
              </a:extLst>
            </p:cNvPr>
            <p:cNvCxnSpPr>
              <a:cxnSpLocks/>
              <a:stCxn id="40" idx="2"/>
            </p:cNvCxnSpPr>
            <p:nvPr/>
          </p:nvCxnSpPr>
          <p:spPr>
            <a:xfrm flipV="1">
              <a:off x="3230139" y="2379207"/>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35A5DCC0-76A5-44EB-B46F-5A622A6252DC}"/>
                </a:ext>
              </a:extLst>
            </p:cNvPr>
            <p:cNvGrpSpPr/>
            <p:nvPr/>
          </p:nvGrpSpPr>
          <p:grpSpPr>
            <a:xfrm>
              <a:off x="2780490" y="4986378"/>
              <a:ext cx="662814" cy="641082"/>
              <a:chOff x="1235749" y="1557688"/>
              <a:chExt cx="662814" cy="641082"/>
            </a:xfrm>
          </p:grpSpPr>
          <p:pic>
            <p:nvPicPr>
              <p:cNvPr id="39" name="图形 10">
                <a:extLst>
                  <a:ext uri="{FF2B5EF4-FFF2-40B4-BE49-F238E27FC236}">
                    <a16:creationId xmlns:a16="http://schemas.microsoft.com/office/drawing/2014/main" id="{D15DDBF7-C513-4A24-BB75-29E856E702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0" name="文本框 39">
                <a:extLst>
                  <a:ext uri="{FF2B5EF4-FFF2-40B4-BE49-F238E27FC236}">
                    <a16:creationId xmlns:a16="http://schemas.microsoft.com/office/drawing/2014/main" id="{36AD15F4-F414-48EC-B1D3-D1A5297F5F24}"/>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17" name="组合 16">
              <a:extLst>
                <a:ext uri="{FF2B5EF4-FFF2-40B4-BE49-F238E27FC236}">
                  <a16:creationId xmlns:a16="http://schemas.microsoft.com/office/drawing/2014/main" id="{2DB258B5-749E-449E-9991-3F44FD0E523E}"/>
                </a:ext>
              </a:extLst>
            </p:cNvPr>
            <p:cNvGrpSpPr/>
            <p:nvPr/>
          </p:nvGrpSpPr>
          <p:grpSpPr>
            <a:xfrm>
              <a:off x="2918914" y="1817184"/>
              <a:ext cx="662814" cy="641082"/>
              <a:chOff x="1235749" y="1557688"/>
              <a:chExt cx="662814" cy="641082"/>
            </a:xfrm>
          </p:grpSpPr>
          <p:pic>
            <p:nvPicPr>
              <p:cNvPr id="37" name="图形 10">
                <a:extLst>
                  <a:ext uri="{FF2B5EF4-FFF2-40B4-BE49-F238E27FC236}">
                    <a16:creationId xmlns:a16="http://schemas.microsoft.com/office/drawing/2014/main" id="{0FFB7C25-4F8B-44F3-9D44-21B68E53F5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8" name="文本框 37">
                <a:extLst>
                  <a:ext uri="{FF2B5EF4-FFF2-40B4-BE49-F238E27FC236}">
                    <a16:creationId xmlns:a16="http://schemas.microsoft.com/office/drawing/2014/main" id="{2EFA039D-882A-474E-93FB-9082DFE299A8}"/>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pic>
          <p:nvPicPr>
            <p:cNvPr id="18" name="图片 17" descr="文本&#10;&#10;描述已自动生成">
              <a:extLst>
                <a:ext uri="{FF2B5EF4-FFF2-40B4-BE49-F238E27FC236}">
                  <a16:creationId xmlns:a16="http://schemas.microsoft.com/office/drawing/2014/main" id="{1591BE4B-9373-47E5-B54B-5645B5DE9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8531" y="3379364"/>
              <a:ext cx="705470" cy="661378"/>
            </a:xfrm>
            <a:prstGeom prst="rect">
              <a:avLst/>
            </a:prstGeom>
          </p:spPr>
        </p:pic>
        <p:grpSp>
          <p:nvGrpSpPr>
            <p:cNvPr id="19" name="组合 18">
              <a:extLst>
                <a:ext uri="{FF2B5EF4-FFF2-40B4-BE49-F238E27FC236}">
                  <a16:creationId xmlns:a16="http://schemas.microsoft.com/office/drawing/2014/main" id="{501B2417-864C-417B-8DC1-14F9957F9771}"/>
                </a:ext>
              </a:extLst>
            </p:cNvPr>
            <p:cNvGrpSpPr/>
            <p:nvPr/>
          </p:nvGrpSpPr>
          <p:grpSpPr>
            <a:xfrm>
              <a:off x="4681229" y="3207395"/>
              <a:ext cx="662814" cy="641082"/>
              <a:chOff x="1235749" y="1557688"/>
              <a:chExt cx="662814" cy="641082"/>
            </a:xfrm>
          </p:grpSpPr>
          <p:pic>
            <p:nvPicPr>
              <p:cNvPr id="35" name="图形 10">
                <a:extLst>
                  <a:ext uri="{FF2B5EF4-FFF2-40B4-BE49-F238E27FC236}">
                    <a16:creationId xmlns:a16="http://schemas.microsoft.com/office/drawing/2014/main" id="{43737DA3-F6AE-45F1-B0A6-88048F2548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36" name="文本框 35">
                <a:extLst>
                  <a:ext uri="{FF2B5EF4-FFF2-40B4-BE49-F238E27FC236}">
                    <a16:creationId xmlns:a16="http://schemas.microsoft.com/office/drawing/2014/main" id="{D6CFEE13-7CA0-48D4-B824-68F86392D95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sp>
          <p:nvSpPr>
            <p:cNvPr id="70" name="文本框 69">
              <a:extLst>
                <a:ext uri="{FF2B5EF4-FFF2-40B4-BE49-F238E27FC236}">
                  <a16:creationId xmlns:a16="http://schemas.microsoft.com/office/drawing/2014/main" id="{3AC1B828-CF53-4D3A-B8D4-D2EF67453A56}"/>
                </a:ext>
              </a:extLst>
            </p:cNvPr>
            <p:cNvSpPr txBox="1"/>
            <p:nvPr/>
          </p:nvSpPr>
          <p:spPr>
            <a:xfrm>
              <a:off x="2252603" y="5999603"/>
              <a:ext cx="1986839" cy="400109"/>
            </a:xfrm>
            <a:prstGeom prst="rect">
              <a:avLst/>
            </a:prstGeom>
            <a:noFill/>
          </p:spPr>
          <p:txBody>
            <a:bodyPr wrap="square" rtlCol="0">
              <a:spAutoFit/>
            </a:bodyPr>
            <a:lstStyle/>
            <a:p>
              <a:pPr algn="ctr"/>
              <a:r>
                <a:rPr lang="zh-CN" altLang="en-US" sz="1350" b="1" dirty="0">
                  <a:latin typeface="+mn-ea"/>
                </a:rPr>
                <a:t>共享式以太网</a:t>
              </a:r>
            </a:p>
          </p:txBody>
        </p:sp>
      </p:grpSp>
      <p:grpSp>
        <p:nvGrpSpPr>
          <p:cNvPr id="7" name="组合 6">
            <a:extLst>
              <a:ext uri="{FF2B5EF4-FFF2-40B4-BE49-F238E27FC236}">
                <a16:creationId xmlns:a16="http://schemas.microsoft.com/office/drawing/2014/main" id="{71902E0A-C687-4076-AEE8-FA6FB6B0EBE3}"/>
              </a:ext>
            </a:extLst>
          </p:cNvPr>
          <p:cNvGrpSpPr/>
          <p:nvPr/>
        </p:nvGrpSpPr>
        <p:grpSpPr>
          <a:xfrm>
            <a:off x="5146207" y="1362888"/>
            <a:ext cx="3174053" cy="3436896"/>
            <a:chOff x="6861608" y="1817184"/>
            <a:chExt cx="4232071" cy="4582528"/>
          </a:xfrm>
        </p:grpSpPr>
        <p:sp>
          <p:nvSpPr>
            <p:cNvPr id="43" name="文本框 42">
              <a:extLst>
                <a:ext uri="{FF2B5EF4-FFF2-40B4-BE49-F238E27FC236}">
                  <a16:creationId xmlns:a16="http://schemas.microsoft.com/office/drawing/2014/main" id="{B50B0264-DC40-447D-900A-6EE65028DCB0}"/>
                </a:ext>
              </a:extLst>
            </p:cNvPr>
            <p:cNvSpPr txBox="1"/>
            <p:nvPr/>
          </p:nvSpPr>
          <p:spPr>
            <a:xfrm>
              <a:off x="8991579" y="3925288"/>
              <a:ext cx="1076381" cy="400109"/>
            </a:xfrm>
            <a:prstGeom prst="rect">
              <a:avLst/>
            </a:prstGeom>
            <a:noFill/>
          </p:spPr>
          <p:txBody>
            <a:bodyPr wrap="square" rtlCol="0">
              <a:spAutoFit/>
            </a:bodyPr>
            <a:lstStyle/>
            <a:p>
              <a:pPr algn="ctr"/>
              <a:r>
                <a:rPr lang="zh-CN" altLang="en-US" sz="1350" b="1" dirty="0">
                  <a:latin typeface="+mn-ea"/>
                </a:rPr>
                <a:t>交换机</a:t>
              </a:r>
            </a:p>
          </p:txBody>
        </p:sp>
        <p:cxnSp>
          <p:nvCxnSpPr>
            <p:cNvPr id="44" name="直接连接符 43">
              <a:extLst>
                <a:ext uri="{FF2B5EF4-FFF2-40B4-BE49-F238E27FC236}">
                  <a16:creationId xmlns:a16="http://schemas.microsoft.com/office/drawing/2014/main" id="{CC036EF6-3C61-49A7-B8A5-B8666E867CD1}"/>
                </a:ext>
              </a:extLst>
            </p:cNvPr>
            <p:cNvCxnSpPr>
              <a:cxnSpLocks/>
            </p:cNvCxnSpPr>
            <p:nvPr/>
          </p:nvCxnSpPr>
          <p:spPr>
            <a:xfrm flipH="1">
              <a:off x="7163618" y="3710053"/>
              <a:ext cx="3558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309AED31-DB5D-49DC-A765-0A9CD1523C91}"/>
                </a:ext>
              </a:extLst>
            </p:cNvPr>
            <p:cNvGrpSpPr/>
            <p:nvPr/>
          </p:nvGrpSpPr>
          <p:grpSpPr>
            <a:xfrm>
              <a:off x="6861608" y="3207395"/>
              <a:ext cx="662814" cy="641082"/>
              <a:chOff x="1235749" y="1557688"/>
              <a:chExt cx="662814" cy="641082"/>
            </a:xfrm>
          </p:grpSpPr>
          <p:pic>
            <p:nvPicPr>
              <p:cNvPr id="46" name="图形 10">
                <a:extLst>
                  <a:ext uri="{FF2B5EF4-FFF2-40B4-BE49-F238E27FC236}">
                    <a16:creationId xmlns:a16="http://schemas.microsoft.com/office/drawing/2014/main" id="{8FA61B9C-16B8-4ED1-B105-294C3B7BB3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47" name="文本框 46">
                <a:extLst>
                  <a:ext uri="{FF2B5EF4-FFF2-40B4-BE49-F238E27FC236}">
                    <a16:creationId xmlns:a16="http://schemas.microsoft.com/office/drawing/2014/main" id="{9F4A8B92-BC68-4823-B3FF-1EECF75B772F}"/>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A</a:t>
                </a:r>
                <a:endParaRPr lang="zh-CN" altLang="en-US" sz="1350" b="1" dirty="0">
                  <a:solidFill>
                    <a:schemeClr val="bg1"/>
                  </a:solidFill>
                  <a:latin typeface="+mn-ea"/>
                </a:endParaRPr>
              </a:p>
            </p:txBody>
          </p:sp>
        </p:grpSp>
        <p:cxnSp>
          <p:nvCxnSpPr>
            <p:cNvPr id="48" name="直接连接符 47">
              <a:extLst>
                <a:ext uri="{FF2B5EF4-FFF2-40B4-BE49-F238E27FC236}">
                  <a16:creationId xmlns:a16="http://schemas.microsoft.com/office/drawing/2014/main" id="{11302207-57CF-4224-92E8-D1F84BEE71C5}"/>
                </a:ext>
              </a:extLst>
            </p:cNvPr>
            <p:cNvCxnSpPr>
              <a:cxnSpLocks/>
              <a:stCxn id="51" idx="2"/>
            </p:cNvCxnSpPr>
            <p:nvPr/>
          </p:nvCxnSpPr>
          <p:spPr>
            <a:xfrm flipV="1">
              <a:off x="8979775" y="2372628"/>
              <a:ext cx="23609" cy="30560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BF2BE45A-31C7-4BEB-90CC-281327B31C56}"/>
                </a:ext>
              </a:extLst>
            </p:cNvPr>
            <p:cNvGrpSpPr/>
            <p:nvPr/>
          </p:nvGrpSpPr>
          <p:grpSpPr>
            <a:xfrm>
              <a:off x="8530126" y="4986378"/>
              <a:ext cx="662814" cy="641082"/>
              <a:chOff x="1235749" y="1557688"/>
              <a:chExt cx="662814" cy="641082"/>
            </a:xfrm>
          </p:grpSpPr>
          <p:pic>
            <p:nvPicPr>
              <p:cNvPr id="50" name="图形 10">
                <a:extLst>
                  <a:ext uri="{FF2B5EF4-FFF2-40B4-BE49-F238E27FC236}">
                    <a16:creationId xmlns:a16="http://schemas.microsoft.com/office/drawing/2014/main" id="{D8BB52B7-42CD-425A-8012-9894A8203C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1" name="文本框 50">
                <a:extLst>
                  <a:ext uri="{FF2B5EF4-FFF2-40B4-BE49-F238E27FC236}">
                    <a16:creationId xmlns:a16="http://schemas.microsoft.com/office/drawing/2014/main" id="{77CC7DCC-EC9A-4F4E-B7F7-2E9BA02EDA7C}"/>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D</a:t>
                </a:r>
                <a:endParaRPr lang="zh-CN" altLang="en-US" sz="1350" b="1" dirty="0">
                  <a:solidFill>
                    <a:schemeClr val="bg1"/>
                  </a:solidFill>
                  <a:latin typeface="+mn-ea"/>
                </a:endParaRPr>
              </a:p>
            </p:txBody>
          </p:sp>
        </p:grpSp>
        <p:grpSp>
          <p:nvGrpSpPr>
            <p:cNvPr id="56" name="组合 55">
              <a:extLst>
                <a:ext uri="{FF2B5EF4-FFF2-40B4-BE49-F238E27FC236}">
                  <a16:creationId xmlns:a16="http://schemas.microsoft.com/office/drawing/2014/main" id="{0942FD9D-2108-4B0E-8619-649E4188B714}"/>
                </a:ext>
              </a:extLst>
            </p:cNvPr>
            <p:cNvGrpSpPr/>
            <p:nvPr/>
          </p:nvGrpSpPr>
          <p:grpSpPr>
            <a:xfrm>
              <a:off x="8668550" y="1817184"/>
              <a:ext cx="662814" cy="641082"/>
              <a:chOff x="1235749" y="1557688"/>
              <a:chExt cx="662814" cy="641082"/>
            </a:xfrm>
          </p:grpSpPr>
          <p:pic>
            <p:nvPicPr>
              <p:cNvPr id="57" name="图形 10">
                <a:extLst>
                  <a:ext uri="{FF2B5EF4-FFF2-40B4-BE49-F238E27FC236}">
                    <a16:creationId xmlns:a16="http://schemas.microsoft.com/office/drawing/2014/main" id="{239FE925-5B69-44FE-A994-EFD2ED271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58" name="文本框 57">
                <a:extLst>
                  <a:ext uri="{FF2B5EF4-FFF2-40B4-BE49-F238E27FC236}">
                    <a16:creationId xmlns:a16="http://schemas.microsoft.com/office/drawing/2014/main" id="{913E0766-C1BB-4CA8-9256-03A79C8A3DE8}"/>
                  </a:ext>
                </a:extLst>
              </p:cNvPr>
              <p:cNvSpPr txBox="1"/>
              <p:nvPr/>
            </p:nvSpPr>
            <p:spPr>
              <a:xfrm>
                <a:off x="1527007" y="1599907"/>
                <a:ext cx="316784" cy="400109"/>
              </a:xfrm>
              <a:prstGeom prst="rect">
                <a:avLst/>
              </a:prstGeom>
              <a:noFill/>
            </p:spPr>
            <p:txBody>
              <a:bodyPr wrap="square" rtlCol="0">
                <a:spAutoFit/>
              </a:bodyPr>
              <a:lstStyle/>
              <a:p>
                <a:pPr algn="ctr"/>
                <a:r>
                  <a:rPr lang="en-US" altLang="zh-CN" sz="1350" b="1" dirty="0">
                    <a:solidFill>
                      <a:schemeClr val="bg1"/>
                    </a:solidFill>
                    <a:latin typeface="+mn-ea"/>
                  </a:rPr>
                  <a:t>B</a:t>
                </a:r>
                <a:endParaRPr lang="zh-CN" altLang="en-US" sz="1350" b="1" dirty="0">
                  <a:solidFill>
                    <a:schemeClr val="bg1"/>
                  </a:solidFill>
                  <a:latin typeface="+mn-ea"/>
                </a:endParaRPr>
              </a:p>
            </p:txBody>
          </p:sp>
        </p:grpSp>
        <p:grpSp>
          <p:nvGrpSpPr>
            <p:cNvPr id="59" name="组合 58">
              <a:extLst>
                <a:ext uri="{FF2B5EF4-FFF2-40B4-BE49-F238E27FC236}">
                  <a16:creationId xmlns:a16="http://schemas.microsoft.com/office/drawing/2014/main" id="{2852E6D1-309D-4FEC-918D-983E4E2EEA56}"/>
                </a:ext>
              </a:extLst>
            </p:cNvPr>
            <p:cNvGrpSpPr/>
            <p:nvPr/>
          </p:nvGrpSpPr>
          <p:grpSpPr>
            <a:xfrm>
              <a:off x="10430865" y="3207395"/>
              <a:ext cx="662814" cy="641082"/>
              <a:chOff x="1235749" y="1557688"/>
              <a:chExt cx="662814" cy="641082"/>
            </a:xfrm>
          </p:grpSpPr>
          <p:pic>
            <p:nvPicPr>
              <p:cNvPr id="60" name="图形 10">
                <a:extLst>
                  <a:ext uri="{FF2B5EF4-FFF2-40B4-BE49-F238E27FC236}">
                    <a16:creationId xmlns:a16="http://schemas.microsoft.com/office/drawing/2014/main" id="{A1A931C8-49BA-421A-94DE-8033FE334B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5749" y="1557688"/>
                <a:ext cx="662814" cy="641082"/>
              </a:xfrm>
              <a:prstGeom prst="rect">
                <a:avLst/>
              </a:prstGeom>
            </p:spPr>
          </p:pic>
          <p:sp>
            <p:nvSpPr>
              <p:cNvPr id="61" name="文本框 60">
                <a:extLst>
                  <a:ext uri="{FF2B5EF4-FFF2-40B4-BE49-F238E27FC236}">
                    <a16:creationId xmlns:a16="http://schemas.microsoft.com/office/drawing/2014/main" id="{4E9A45A7-8A2B-42B9-AF8A-48DBFC7D49C5}"/>
                  </a:ext>
                </a:extLst>
              </p:cNvPr>
              <p:cNvSpPr txBox="1"/>
              <p:nvPr/>
            </p:nvSpPr>
            <p:spPr>
              <a:xfrm>
                <a:off x="1527007" y="1606485"/>
                <a:ext cx="316784" cy="400109"/>
              </a:xfrm>
              <a:prstGeom prst="rect">
                <a:avLst/>
              </a:prstGeom>
              <a:noFill/>
            </p:spPr>
            <p:txBody>
              <a:bodyPr wrap="square" rtlCol="0">
                <a:spAutoFit/>
              </a:bodyPr>
              <a:lstStyle/>
              <a:p>
                <a:pPr algn="ctr"/>
                <a:r>
                  <a:rPr lang="en-US" altLang="zh-CN" sz="1350" b="1" dirty="0">
                    <a:solidFill>
                      <a:schemeClr val="bg1"/>
                    </a:solidFill>
                    <a:latin typeface="+mn-ea"/>
                  </a:rPr>
                  <a:t>C</a:t>
                </a:r>
                <a:endParaRPr lang="zh-CN" altLang="en-US" sz="1350" b="1" dirty="0">
                  <a:solidFill>
                    <a:schemeClr val="bg1"/>
                  </a:solidFill>
                  <a:latin typeface="+mn-ea"/>
                </a:endParaRPr>
              </a:p>
            </p:txBody>
          </p:sp>
        </p:grpSp>
        <p:pic>
          <p:nvPicPr>
            <p:cNvPr id="69" name="图片 68" descr="图标&#10;&#10;描述已自动生成">
              <a:extLst>
                <a:ext uri="{FF2B5EF4-FFF2-40B4-BE49-F238E27FC236}">
                  <a16:creationId xmlns:a16="http://schemas.microsoft.com/office/drawing/2014/main" id="{56B846AC-1958-4647-804E-6E3006D74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3638" y="3386593"/>
              <a:ext cx="497392" cy="641082"/>
            </a:xfrm>
            <a:prstGeom prst="rect">
              <a:avLst/>
            </a:prstGeom>
          </p:spPr>
        </p:pic>
        <p:sp>
          <p:nvSpPr>
            <p:cNvPr id="71" name="文本框 70">
              <a:extLst>
                <a:ext uri="{FF2B5EF4-FFF2-40B4-BE49-F238E27FC236}">
                  <a16:creationId xmlns:a16="http://schemas.microsoft.com/office/drawing/2014/main" id="{EBA9184B-FAF2-4733-A498-9B71F3E74CC7}"/>
                </a:ext>
              </a:extLst>
            </p:cNvPr>
            <p:cNvSpPr txBox="1"/>
            <p:nvPr/>
          </p:nvSpPr>
          <p:spPr>
            <a:xfrm>
              <a:off x="7966387" y="5999603"/>
              <a:ext cx="1986839" cy="400109"/>
            </a:xfrm>
            <a:prstGeom prst="rect">
              <a:avLst/>
            </a:prstGeom>
            <a:noFill/>
          </p:spPr>
          <p:txBody>
            <a:bodyPr wrap="square" rtlCol="0">
              <a:spAutoFit/>
            </a:bodyPr>
            <a:lstStyle/>
            <a:p>
              <a:pPr algn="ctr"/>
              <a:r>
                <a:rPr lang="zh-CN" altLang="en-US" sz="1350" b="1" dirty="0">
                  <a:latin typeface="+mn-ea"/>
                </a:rPr>
                <a:t>交换式以太网</a:t>
              </a: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8" name="矩形 7">
            <a:extLst>
              <a:ext uri="{FF2B5EF4-FFF2-40B4-BE49-F238E27FC236}">
                <a16:creationId xmlns:a16="http://schemas.microsoft.com/office/drawing/2014/main" id="{27E624FC-743D-4AEE-8686-185520767380}"/>
              </a:ext>
            </a:extLst>
          </p:cNvPr>
          <p:cNvSpPr/>
          <p:nvPr/>
        </p:nvSpPr>
        <p:spPr>
          <a:xfrm>
            <a:off x="6192142" y="760391"/>
            <a:ext cx="2717657" cy="50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t>假设交换机的转发表已经学习到了所有主机与自己各接口的对应关系</a:t>
            </a:r>
          </a:p>
        </p:txBody>
      </p:sp>
      <p:sp>
        <p:nvSpPr>
          <p:cNvPr id="55" name="爆炸形: 8 pt  54">
            <a:extLst>
              <a:ext uri="{FF2B5EF4-FFF2-40B4-BE49-F238E27FC236}">
                <a16:creationId xmlns:a16="http://schemas.microsoft.com/office/drawing/2014/main" id="{1EF0AEBC-9845-44EB-8FD6-AC6689EFC830}"/>
              </a:ext>
            </a:extLst>
          </p:cNvPr>
          <p:cNvSpPr/>
          <p:nvPr/>
        </p:nvSpPr>
        <p:spPr>
          <a:xfrm>
            <a:off x="2021746" y="2374438"/>
            <a:ext cx="870461" cy="723958"/>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latin typeface="+mn-ea"/>
              </a:rPr>
              <a:t>碰撞</a:t>
            </a:r>
          </a:p>
        </p:txBody>
      </p:sp>
      <p:sp>
        <p:nvSpPr>
          <p:cNvPr id="95" name="文本框 94">
            <a:extLst>
              <a:ext uri="{FF2B5EF4-FFF2-40B4-BE49-F238E27FC236}">
                <a16:creationId xmlns:a16="http://schemas.microsoft.com/office/drawing/2014/main" id="{33CF5C16-3C4F-48CF-8226-037CEF7411C0}"/>
              </a:ext>
            </a:extLst>
          </p:cNvPr>
          <p:cNvSpPr txBox="1"/>
          <p:nvPr/>
        </p:nvSpPr>
        <p:spPr>
          <a:xfrm>
            <a:off x="1732259" y="1556460"/>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96" name="文本框 95">
            <a:extLst>
              <a:ext uri="{FF2B5EF4-FFF2-40B4-BE49-F238E27FC236}">
                <a16:creationId xmlns:a16="http://schemas.microsoft.com/office/drawing/2014/main" id="{C51E0EE8-3267-4B0C-9078-57A9BE7BF3A0}"/>
              </a:ext>
            </a:extLst>
          </p:cNvPr>
          <p:cNvSpPr txBox="1"/>
          <p:nvPr/>
        </p:nvSpPr>
        <p:spPr>
          <a:xfrm>
            <a:off x="3296624" y="2272123"/>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97" name="文本框 96">
            <a:extLst>
              <a:ext uri="{FF2B5EF4-FFF2-40B4-BE49-F238E27FC236}">
                <a16:creationId xmlns:a16="http://schemas.microsoft.com/office/drawing/2014/main" id="{19BE4B2A-98C7-4108-8858-D12F1DBB4812}"/>
              </a:ext>
            </a:extLst>
          </p:cNvPr>
          <p:cNvSpPr txBox="1"/>
          <p:nvPr/>
        </p:nvSpPr>
        <p:spPr>
          <a:xfrm>
            <a:off x="1732259" y="3739783"/>
            <a:ext cx="497111"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丢弃</a:t>
            </a:r>
            <a:endParaRPr lang="en-US" altLang="zh-CN" sz="1350" b="1" dirty="0">
              <a:solidFill>
                <a:schemeClr val="accent1">
                  <a:lumMod val="75000"/>
                </a:schemeClr>
              </a:solidFill>
              <a:latin typeface="+mn-ea"/>
            </a:endParaRPr>
          </a:p>
        </p:txBody>
      </p:sp>
      <p:sp>
        <p:nvSpPr>
          <p:cNvPr id="9" name="对话气泡: 椭圆形 8">
            <a:extLst>
              <a:ext uri="{FF2B5EF4-FFF2-40B4-BE49-F238E27FC236}">
                <a16:creationId xmlns:a16="http://schemas.microsoft.com/office/drawing/2014/main" id="{46A714DB-680E-4010-8343-AFF752BB98B7}"/>
              </a:ext>
            </a:extLst>
          </p:cNvPr>
          <p:cNvSpPr/>
          <p:nvPr/>
        </p:nvSpPr>
        <p:spPr>
          <a:xfrm>
            <a:off x="6949165" y="1791590"/>
            <a:ext cx="725474" cy="582848"/>
          </a:xfrm>
          <a:prstGeom prst="wedgeEllipseCallout">
            <a:avLst>
              <a:gd name="adj1" fmla="val -67759"/>
              <a:gd name="adj2" fmla="val 82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latin typeface="+mn-ea"/>
              </a:rPr>
              <a:t>存储</a:t>
            </a:r>
            <a:endParaRPr lang="en-US" altLang="zh-CN" sz="1350" b="1" dirty="0">
              <a:latin typeface="+mn-ea"/>
            </a:endParaRPr>
          </a:p>
          <a:p>
            <a:pPr algn="ctr"/>
            <a:r>
              <a:rPr lang="zh-CN" altLang="en-US" sz="1350" b="1" dirty="0">
                <a:latin typeface="+mn-ea"/>
              </a:rPr>
              <a:t>转发</a:t>
            </a:r>
          </a:p>
        </p:txBody>
      </p:sp>
      <p:grpSp>
        <p:nvGrpSpPr>
          <p:cNvPr id="73" name="组合 72">
            <a:extLst>
              <a:ext uri="{FF2B5EF4-FFF2-40B4-BE49-F238E27FC236}">
                <a16:creationId xmlns:a16="http://schemas.microsoft.com/office/drawing/2014/main" id="{5307F2C5-9027-48E4-81A1-39C865E227E6}"/>
              </a:ext>
            </a:extLst>
          </p:cNvPr>
          <p:cNvGrpSpPr/>
          <p:nvPr/>
        </p:nvGrpSpPr>
        <p:grpSpPr>
          <a:xfrm rot="16200000">
            <a:off x="6245074" y="2039590"/>
            <a:ext cx="680999" cy="300082"/>
            <a:chOff x="7342643" y="3920424"/>
            <a:chExt cx="907999" cy="400108"/>
          </a:xfrm>
        </p:grpSpPr>
        <p:sp>
          <p:nvSpPr>
            <p:cNvPr id="80" name="标注: 右箭头 79">
              <a:extLst>
                <a:ext uri="{FF2B5EF4-FFF2-40B4-BE49-F238E27FC236}">
                  <a16:creationId xmlns:a16="http://schemas.microsoft.com/office/drawing/2014/main" id="{C898DA46-53FB-4E72-A69E-DBF1FCB12DC1}"/>
                </a:ext>
              </a:extLst>
            </p:cNvPr>
            <p:cNvSpPr/>
            <p:nvPr/>
          </p:nvSpPr>
          <p:spPr>
            <a:xfrm>
              <a:off x="7396201" y="3974323"/>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83" name="文本框 82">
              <a:extLst>
                <a:ext uri="{FF2B5EF4-FFF2-40B4-BE49-F238E27FC236}">
                  <a16:creationId xmlns:a16="http://schemas.microsoft.com/office/drawing/2014/main" id="{7763D576-B71A-4B06-8B0C-BD729EB34BB8}"/>
                </a:ext>
              </a:extLst>
            </p:cNvPr>
            <p:cNvSpPr txBox="1"/>
            <p:nvPr/>
          </p:nvSpPr>
          <p:spPr>
            <a:xfrm>
              <a:off x="7342643" y="3920424"/>
              <a:ext cx="765668"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A→B</a:t>
              </a:r>
              <a:endParaRPr lang="zh-CN" altLang="en-US" sz="1350" b="1" dirty="0">
                <a:latin typeface="Arial Narrow" panose="020B0606020202030204" pitchFamily="34" charset="0"/>
                <a:ea typeface="宋体" panose="02010600030101010101" pitchFamily="2" charset="-122"/>
              </a:endParaRPr>
            </a:p>
          </p:txBody>
        </p:sp>
      </p:grpSp>
      <p:grpSp>
        <p:nvGrpSpPr>
          <p:cNvPr id="84" name="组合 83">
            <a:extLst>
              <a:ext uri="{FF2B5EF4-FFF2-40B4-BE49-F238E27FC236}">
                <a16:creationId xmlns:a16="http://schemas.microsoft.com/office/drawing/2014/main" id="{1457761E-607A-45DF-B459-FA36FF062E01}"/>
              </a:ext>
            </a:extLst>
          </p:cNvPr>
          <p:cNvGrpSpPr/>
          <p:nvPr/>
        </p:nvGrpSpPr>
        <p:grpSpPr>
          <a:xfrm rot="16200000">
            <a:off x="6241878" y="3199551"/>
            <a:ext cx="674550" cy="300082"/>
            <a:chOff x="5890175" y="5543490"/>
            <a:chExt cx="899400" cy="400108"/>
          </a:xfrm>
        </p:grpSpPr>
        <p:sp>
          <p:nvSpPr>
            <p:cNvPr id="85" name="标注: 右箭头 84">
              <a:extLst>
                <a:ext uri="{FF2B5EF4-FFF2-40B4-BE49-F238E27FC236}">
                  <a16:creationId xmlns:a16="http://schemas.microsoft.com/office/drawing/2014/main" id="{59912E36-F878-4F3D-AB23-C87B547068DB}"/>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98" name="文本框 97">
              <a:extLst>
                <a:ext uri="{FF2B5EF4-FFF2-40B4-BE49-F238E27FC236}">
                  <a16:creationId xmlns:a16="http://schemas.microsoft.com/office/drawing/2014/main" id="{4D5979B6-48F7-428E-8431-3B30589EC881}"/>
                </a:ext>
              </a:extLst>
            </p:cNvPr>
            <p:cNvSpPr txBox="1"/>
            <p:nvPr/>
          </p:nvSpPr>
          <p:spPr>
            <a:xfrm>
              <a:off x="6041204" y="5543490"/>
              <a:ext cx="748371"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D←C</a:t>
              </a:r>
              <a:endParaRPr lang="zh-CN" altLang="en-US" sz="1350" b="1" dirty="0">
                <a:latin typeface="Arial Narrow" panose="020B0606020202030204" pitchFamily="34" charset="0"/>
                <a:ea typeface="宋体" panose="02010600030101010101" pitchFamily="2" charset="-122"/>
              </a:endParaRPr>
            </a:p>
          </p:txBody>
        </p:sp>
      </p:grpSp>
      <p:sp>
        <p:nvSpPr>
          <p:cNvPr id="99" name="文本框 98">
            <a:extLst>
              <a:ext uri="{FF2B5EF4-FFF2-40B4-BE49-F238E27FC236}">
                <a16:creationId xmlns:a16="http://schemas.microsoft.com/office/drawing/2014/main" id="{D93D5EFF-1C48-4541-A3C7-202DEFB21238}"/>
              </a:ext>
            </a:extLst>
          </p:cNvPr>
          <p:cNvSpPr txBox="1"/>
          <p:nvPr/>
        </p:nvSpPr>
        <p:spPr>
          <a:xfrm>
            <a:off x="6107959" y="1556460"/>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sp>
        <p:nvSpPr>
          <p:cNvPr id="100" name="文本框 99">
            <a:extLst>
              <a:ext uri="{FF2B5EF4-FFF2-40B4-BE49-F238E27FC236}">
                <a16:creationId xmlns:a16="http://schemas.microsoft.com/office/drawing/2014/main" id="{6D2B443A-34E7-48B8-B9BE-A044C9C10072}"/>
              </a:ext>
            </a:extLst>
          </p:cNvPr>
          <p:cNvSpPr txBox="1"/>
          <p:nvPr/>
        </p:nvSpPr>
        <p:spPr>
          <a:xfrm>
            <a:off x="6107959" y="3742562"/>
            <a:ext cx="497111" cy="507831"/>
          </a:xfrm>
          <a:prstGeom prst="rect">
            <a:avLst/>
          </a:prstGeom>
          <a:noFill/>
        </p:spPr>
        <p:txBody>
          <a:bodyPr wrap="square" rtlCol="0">
            <a:spAutoFit/>
          </a:bodyPr>
          <a:lstStyle/>
          <a:p>
            <a:pPr algn="ctr"/>
            <a:r>
              <a:rPr lang="zh-CN" altLang="en-US" sz="1350" b="1" dirty="0">
                <a:solidFill>
                  <a:schemeClr val="accent4"/>
                </a:solidFill>
                <a:latin typeface="+mn-ea"/>
              </a:rPr>
              <a:t>接受</a:t>
            </a:r>
            <a:endParaRPr lang="en-US" altLang="zh-CN" sz="1350" b="1" dirty="0">
              <a:solidFill>
                <a:schemeClr val="accent4"/>
              </a:solidFill>
              <a:latin typeface="+mn-ea"/>
            </a:endParaRPr>
          </a:p>
        </p:txBody>
      </p:sp>
      <p:grpSp>
        <p:nvGrpSpPr>
          <p:cNvPr id="104" name="组合 103">
            <a:extLst>
              <a:ext uri="{FF2B5EF4-FFF2-40B4-BE49-F238E27FC236}">
                <a16:creationId xmlns:a16="http://schemas.microsoft.com/office/drawing/2014/main" id="{09612D12-B8C6-4C16-B5EA-8D76737417C6}"/>
              </a:ext>
            </a:extLst>
          </p:cNvPr>
          <p:cNvGrpSpPr/>
          <p:nvPr/>
        </p:nvGrpSpPr>
        <p:grpSpPr>
          <a:xfrm rot="10800000">
            <a:off x="2857276" y="2799826"/>
            <a:ext cx="674550" cy="415498"/>
            <a:chOff x="5890175" y="5345547"/>
            <a:chExt cx="899400" cy="553998"/>
          </a:xfrm>
        </p:grpSpPr>
        <p:sp>
          <p:nvSpPr>
            <p:cNvPr id="105" name="标注: 右箭头 104">
              <a:extLst>
                <a:ext uri="{FF2B5EF4-FFF2-40B4-BE49-F238E27FC236}">
                  <a16:creationId xmlns:a16="http://schemas.microsoft.com/office/drawing/2014/main" id="{6E55C314-1D58-4AC0-B8FB-04DE3D26A315}"/>
                </a:ext>
              </a:extLst>
            </p:cNvPr>
            <p:cNvSpPr/>
            <p:nvPr/>
          </p:nvSpPr>
          <p:spPr>
            <a:xfrm rot="10800000">
              <a:off x="5890175" y="5597390"/>
              <a:ext cx="854441" cy="292308"/>
            </a:xfrm>
            <a:prstGeom prst="rightArrowCallout">
              <a:avLst>
                <a:gd name="adj1" fmla="val 25000"/>
                <a:gd name="adj2" fmla="val 20833"/>
                <a:gd name="adj3" fmla="val 36378"/>
                <a:gd name="adj4" fmla="val 77646"/>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mn-ea"/>
              </a:endParaRPr>
            </a:p>
          </p:txBody>
        </p:sp>
        <p:sp>
          <p:nvSpPr>
            <p:cNvPr id="106" name="文本框 105">
              <a:extLst>
                <a:ext uri="{FF2B5EF4-FFF2-40B4-BE49-F238E27FC236}">
                  <a16:creationId xmlns:a16="http://schemas.microsoft.com/office/drawing/2014/main" id="{1C43D630-C528-47A6-9378-ADAAC49B32D5}"/>
                </a:ext>
              </a:extLst>
            </p:cNvPr>
            <p:cNvSpPr txBox="1"/>
            <p:nvPr/>
          </p:nvSpPr>
          <p:spPr>
            <a:xfrm rot="10800000">
              <a:off x="6041204" y="5345547"/>
              <a:ext cx="748371" cy="553998"/>
            </a:xfrm>
            <a:prstGeom prst="rect">
              <a:avLst/>
            </a:prstGeom>
            <a:noFill/>
          </p:spPr>
          <p:txBody>
            <a:bodyPr wrap="square">
              <a:spAutoFit/>
            </a:bodyPr>
            <a:lstStyle/>
            <a:p>
              <a:pPr algn="ctr"/>
              <a:r>
                <a:rPr lang="zh-CN" altLang="en-US" sz="1050" b="1" dirty="0">
                  <a:solidFill>
                    <a:schemeClr val="bg1"/>
                  </a:solidFill>
                  <a:latin typeface="+mn-ea"/>
                </a:rPr>
                <a:t>碰撞帧</a:t>
              </a:r>
            </a:p>
          </p:txBody>
        </p:sp>
      </p:grpSp>
      <p:sp>
        <p:nvSpPr>
          <p:cNvPr id="101" name="平行四边形 100">
            <a:extLst>
              <a:ext uri="{FF2B5EF4-FFF2-40B4-BE49-F238E27FC236}">
                <a16:creationId xmlns:a16="http://schemas.microsoft.com/office/drawing/2014/main" id="{D7A5D29D-3ACA-29BB-19FA-C1D1ACA50D8A}"/>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8347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additive="base">
                                        <p:cTn id="13" dur="500"/>
                                        <p:tgtEl>
                                          <p:spTgt spid="73"/>
                                        </p:tgtEl>
                                        <p:attrNameLst>
                                          <p:attrName>ppt_y</p:attrName>
                                        </p:attrNameLst>
                                      </p:cBhvr>
                                      <p:tavLst>
                                        <p:tav tm="0">
                                          <p:val>
                                            <p:strVal val="#ppt_y+#ppt_h*1.125000"/>
                                          </p:val>
                                        </p:tav>
                                        <p:tav tm="100000">
                                          <p:val>
                                            <p:strVal val="#ppt_y"/>
                                          </p:val>
                                        </p:tav>
                                      </p:tavLst>
                                    </p:anim>
                                    <p:animEffect transition="in" filter="wipe(up)">
                                      <p:cBhvr>
                                        <p:cTn id="14" dur="500"/>
                                        <p:tgtEl>
                                          <p:spTgt spid="73"/>
                                        </p:tgtEl>
                                      </p:cBhvr>
                                    </p:animEffect>
                                  </p:childTnLst>
                                </p:cTn>
                              </p:par>
                              <p:par>
                                <p:cTn id="15" presetID="12" presetClass="entr" presetSubtype="1"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additive="base">
                                        <p:cTn id="17" dur="500"/>
                                        <p:tgtEl>
                                          <p:spTgt spid="84"/>
                                        </p:tgtEl>
                                        <p:attrNameLst>
                                          <p:attrName>ppt_y</p:attrName>
                                        </p:attrNameLst>
                                      </p:cBhvr>
                                      <p:tavLst>
                                        <p:tav tm="0">
                                          <p:val>
                                            <p:strVal val="#ppt_y-#ppt_h*1.125000"/>
                                          </p:val>
                                        </p:tav>
                                        <p:tav tm="100000">
                                          <p:val>
                                            <p:strVal val="#ppt_y"/>
                                          </p:val>
                                        </p:tav>
                                      </p:tavLst>
                                    </p:anim>
                                    <p:animEffect transition="in" filter="wipe(down)">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p:cTn id="23" dur="500" fill="hold"/>
                                        <p:tgtEl>
                                          <p:spTgt spid="99"/>
                                        </p:tgtEl>
                                        <p:attrNameLst>
                                          <p:attrName>ppt_w</p:attrName>
                                        </p:attrNameLst>
                                      </p:cBhvr>
                                      <p:tavLst>
                                        <p:tav tm="0">
                                          <p:val>
                                            <p:fltVal val="0"/>
                                          </p:val>
                                        </p:tav>
                                        <p:tav tm="100000">
                                          <p:val>
                                            <p:strVal val="#ppt_w"/>
                                          </p:val>
                                        </p:tav>
                                      </p:tavLst>
                                    </p:anim>
                                    <p:anim calcmode="lin" valueType="num">
                                      <p:cBhvr>
                                        <p:cTn id="24" dur="500" fill="hold"/>
                                        <p:tgtEl>
                                          <p:spTgt spid="99"/>
                                        </p:tgtEl>
                                        <p:attrNameLst>
                                          <p:attrName>ppt_h</p:attrName>
                                        </p:attrNameLst>
                                      </p:cBhvr>
                                      <p:tavLst>
                                        <p:tav tm="0">
                                          <p:val>
                                            <p:fltVal val="0"/>
                                          </p:val>
                                        </p:tav>
                                        <p:tav tm="100000">
                                          <p:val>
                                            <p:strVal val="#ppt_h"/>
                                          </p:val>
                                        </p:tav>
                                      </p:tavLst>
                                    </p:anim>
                                    <p:animEffect transition="in" filter="fade">
                                      <p:cBhvr>
                                        <p:cTn id="25" dur="500"/>
                                        <p:tgtEl>
                                          <p:spTgt spid="9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 calcmode="lin" valueType="num">
                                      <p:cBhvr>
                                        <p:cTn id="28" dur="500" fill="hold"/>
                                        <p:tgtEl>
                                          <p:spTgt spid="100"/>
                                        </p:tgtEl>
                                        <p:attrNameLst>
                                          <p:attrName>ppt_w</p:attrName>
                                        </p:attrNameLst>
                                      </p:cBhvr>
                                      <p:tavLst>
                                        <p:tav tm="0">
                                          <p:val>
                                            <p:fltVal val="0"/>
                                          </p:val>
                                        </p:tav>
                                        <p:tav tm="100000">
                                          <p:val>
                                            <p:strVal val="#ppt_w"/>
                                          </p:val>
                                        </p:tav>
                                      </p:tavLst>
                                    </p:anim>
                                    <p:anim calcmode="lin" valueType="num">
                                      <p:cBhvr>
                                        <p:cTn id="29" dur="500" fill="hold"/>
                                        <p:tgtEl>
                                          <p:spTgt spid="100"/>
                                        </p:tgtEl>
                                        <p:attrNameLst>
                                          <p:attrName>ppt_h</p:attrName>
                                        </p:attrNameLst>
                                      </p:cBhvr>
                                      <p:tavLst>
                                        <p:tav tm="0">
                                          <p:val>
                                            <p:fltVal val="0"/>
                                          </p:val>
                                        </p:tav>
                                        <p:tav tm="100000">
                                          <p:val>
                                            <p:strVal val="#ppt_h"/>
                                          </p:val>
                                        </p:tav>
                                      </p:tavLst>
                                    </p:anim>
                                    <p:animEffect transition="in" filter="fade">
                                      <p:cBhvr>
                                        <p:cTn id="3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9" grpId="0"/>
      <p:bldP spid="10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5628AED0-D1D4-41BC-9F3A-8242F3F18750}"/>
              </a:ext>
            </a:extLst>
          </p:cNvPr>
          <p:cNvGrpSpPr/>
          <p:nvPr/>
        </p:nvGrpSpPr>
        <p:grpSpPr>
          <a:xfrm>
            <a:off x="5258135" y="1995971"/>
            <a:ext cx="1835339" cy="1802823"/>
            <a:chOff x="7010847" y="2661294"/>
            <a:chExt cx="2447118" cy="2403764"/>
          </a:xfrm>
        </p:grpSpPr>
        <p:sp>
          <p:nvSpPr>
            <p:cNvPr id="120" name="矩形: 圆角 119">
              <a:extLst>
                <a:ext uri="{FF2B5EF4-FFF2-40B4-BE49-F238E27FC236}">
                  <a16:creationId xmlns:a16="http://schemas.microsoft.com/office/drawing/2014/main" id="{6EE7A526-16F4-4B19-8709-71273415A25A}"/>
                </a:ext>
              </a:extLst>
            </p:cNvPr>
            <p:cNvSpPr/>
            <p:nvPr/>
          </p:nvSpPr>
          <p:spPr>
            <a:xfrm>
              <a:off x="7010847"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30" name="文本框 129">
              <a:extLst>
                <a:ext uri="{FF2B5EF4-FFF2-40B4-BE49-F238E27FC236}">
                  <a16:creationId xmlns:a16="http://schemas.microsoft.com/office/drawing/2014/main" id="{3C5F4CE6-BF0F-4EC6-87D4-15931309FCC4}"/>
                </a:ext>
              </a:extLst>
            </p:cNvPr>
            <p:cNvSpPr txBox="1"/>
            <p:nvPr/>
          </p:nvSpPr>
          <p:spPr>
            <a:xfrm>
              <a:off x="7363990" y="2776925"/>
              <a:ext cx="1816640" cy="677108"/>
            </a:xfrm>
            <a:prstGeom prst="rect">
              <a:avLst/>
            </a:prstGeom>
            <a:noFill/>
          </p:spPr>
          <p:txBody>
            <a:bodyPr wrap="square" rtlCol="0">
              <a:spAutoFit/>
            </a:bodyPr>
            <a:lstStyle/>
            <a:p>
              <a:pPr algn="ctr"/>
              <a:r>
                <a:rPr lang="zh-CN" altLang="en-US" sz="1350" b="1" dirty="0">
                  <a:latin typeface="+mn-ea"/>
                </a:rPr>
                <a:t>广播域和碰撞域</a:t>
              </a:r>
            </a:p>
          </p:txBody>
        </p:sp>
      </p:grpSp>
      <p:grpSp>
        <p:nvGrpSpPr>
          <p:cNvPr id="10" name="组合 9">
            <a:extLst>
              <a:ext uri="{FF2B5EF4-FFF2-40B4-BE49-F238E27FC236}">
                <a16:creationId xmlns:a16="http://schemas.microsoft.com/office/drawing/2014/main" id="{8C7EC438-7C41-4471-AF4F-7AA5616F0C63}"/>
              </a:ext>
            </a:extLst>
          </p:cNvPr>
          <p:cNvGrpSpPr/>
          <p:nvPr/>
        </p:nvGrpSpPr>
        <p:grpSpPr>
          <a:xfrm>
            <a:off x="2050525" y="1995971"/>
            <a:ext cx="1835339" cy="1802823"/>
            <a:chOff x="2734034" y="2661294"/>
            <a:chExt cx="2447118" cy="2403764"/>
          </a:xfrm>
        </p:grpSpPr>
        <p:sp>
          <p:nvSpPr>
            <p:cNvPr id="102" name="矩形: 圆角 101">
              <a:extLst>
                <a:ext uri="{FF2B5EF4-FFF2-40B4-BE49-F238E27FC236}">
                  <a16:creationId xmlns:a16="http://schemas.microsoft.com/office/drawing/2014/main" id="{69BF75CE-0BE6-4817-BEC3-483925B235DA}"/>
                </a:ext>
              </a:extLst>
            </p:cNvPr>
            <p:cNvSpPr/>
            <p:nvPr/>
          </p:nvSpPr>
          <p:spPr>
            <a:xfrm>
              <a:off x="2734034"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19" name="文本框 118">
              <a:extLst>
                <a:ext uri="{FF2B5EF4-FFF2-40B4-BE49-F238E27FC236}">
                  <a16:creationId xmlns:a16="http://schemas.microsoft.com/office/drawing/2014/main" id="{8494AF68-AC27-4F94-B6E2-654BA5D89F29}"/>
                </a:ext>
              </a:extLst>
            </p:cNvPr>
            <p:cNvSpPr txBox="1"/>
            <p:nvPr/>
          </p:nvSpPr>
          <p:spPr>
            <a:xfrm>
              <a:off x="3087177" y="2776925"/>
              <a:ext cx="1816640" cy="677108"/>
            </a:xfrm>
            <a:prstGeom prst="rect">
              <a:avLst/>
            </a:prstGeom>
            <a:noFill/>
          </p:spPr>
          <p:txBody>
            <a:bodyPr wrap="square" rtlCol="0">
              <a:spAutoFit/>
            </a:bodyPr>
            <a:lstStyle/>
            <a:p>
              <a:pPr algn="ctr"/>
              <a:r>
                <a:rPr lang="zh-CN" altLang="en-US" sz="1350" b="1" dirty="0">
                  <a:latin typeface="+mn-ea"/>
                </a:rPr>
                <a:t>广播域和碰撞域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grpSp>
        <p:nvGrpSpPr>
          <p:cNvPr id="5" name="组合 4">
            <a:extLst>
              <a:ext uri="{FF2B5EF4-FFF2-40B4-BE49-F238E27FC236}">
                <a16:creationId xmlns:a16="http://schemas.microsoft.com/office/drawing/2014/main" id="{7537B92D-ADB1-4192-BCD1-702E3CD7646E}"/>
              </a:ext>
            </a:extLst>
          </p:cNvPr>
          <p:cNvGrpSpPr/>
          <p:nvPr/>
        </p:nvGrpSpPr>
        <p:grpSpPr>
          <a:xfrm>
            <a:off x="2102673" y="2414498"/>
            <a:ext cx="1725937" cy="1249375"/>
            <a:chOff x="2803564" y="3219330"/>
            <a:chExt cx="2301249" cy="1665833"/>
          </a:xfrm>
        </p:grpSpPr>
        <p:sp>
          <p:nvSpPr>
            <p:cNvPr id="103" name="文本框 102">
              <a:extLst>
                <a:ext uri="{FF2B5EF4-FFF2-40B4-BE49-F238E27FC236}">
                  <a16:creationId xmlns:a16="http://schemas.microsoft.com/office/drawing/2014/main" id="{3AE47C88-6170-4638-BE3B-0FBE34CD33AC}"/>
                </a:ext>
              </a:extLst>
            </p:cNvPr>
            <p:cNvSpPr txBox="1"/>
            <p:nvPr/>
          </p:nvSpPr>
          <p:spPr>
            <a:xfrm>
              <a:off x="2803564" y="3291514"/>
              <a:ext cx="930683" cy="400109"/>
            </a:xfrm>
            <a:prstGeom prst="rect">
              <a:avLst/>
            </a:prstGeom>
            <a:noFill/>
          </p:spPr>
          <p:txBody>
            <a:bodyPr wrap="square" rtlCol="0">
              <a:spAutoFit/>
            </a:bodyPr>
            <a:lstStyle/>
            <a:p>
              <a:pPr algn="ctr"/>
              <a:r>
                <a:rPr lang="zh-CN" altLang="en-US" sz="1350" b="1" dirty="0">
                  <a:latin typeface="+mn-ea"/>
                </a:rPr>
                <a:t>集线器</a:t>
              </a:r>
            </a:p>
          </p:txBody>
        </p:sp>
        <p:cxnSp>
          <p:nvCxnSpPr>
            <p:cNvPr id="107" name="直接连接符 106">
              <a:extLst>
                <a:ext uri="{FF2B5EF4-FFF2-40B4-BE49-F238E27FC236}">
                  <a16:creationId xmlns:a16="http://schemas.microsoft.com/office/drawing/2014/main" id="{754BED1B-F225-474D-B20E-BA1AC92EDC38}"/>
                </a:ext>
              </a:extLst>
            </p:cNvPr>
            <p:cNvCxnSpPr/>
            <p:nvPr/>
          </p:nvCxnSpPr>
          <p:spPr>
            <a:xfrm flipV="1">
              <a:off x="3229256" y="3459010"/>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152385D-7EE1-43AA-AA77-C1CD2C450021}"/>
                </a:ext>
              </a:extLst>
            </p:cNvPr>
            <p:cNvCxnSpPr>
              <a:cxnSpLocks/>
            </p:cNvCxnSpPr>
            <p:nvPr/>
          </p:nvCxnSpPr>
          <p:spPr>
            <a:xfrm flipH="1" flipV="1">
              <a:off x="4172479" y="3459010"/>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175958-008A-4CBE-974C-DA2B05EDAB12}"/>
                </a:ext>
              </a:extLst>
            </p:cNvPr>
            <p:cNvCxnSpPr/>
            <p:nvPr/>
          </p:nvCxnSpPr>
          <p:spPr>
            <a:xfrm>
              <a:off x="4061555" y="3456776"/>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4" name="图形 10">
              <a:extLst>
                <a:ext uri="{FF2B5EF4-FFF2-40B4-BE49-F238E27FC236}">
                  <a16:creationId xmlns:a16="http://schemas.microsoft.com/office/drawing/2014/main" id="{64D4EE57-81BF-4D6F-A094-3E9456F6C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818882" y="4244081"/>
              <a:ext cx="662814" cy="641082"/>
            </a:xfrm>
            <a:prstGeom prst="rect">
              <a:avLst/>
            </a:prstGeom>
          </p:spPr>
        </p:pic>
        <p:pic>
          <p:nvPicPr>
            <p:cNvPr id="115" name="图形 10">
              <a:extLst>
                <a:ext uri="{FF2B5EF4-FFF2-40B4-BE49-F238E27FC236}">
                  <a16:creationId xmlns:a16="http://schemas.microsoft.com/office/drawing/2014/main" id="{2118A0AF-AD6D-49E3-A6F8-F147390D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441999" y="4244081"/>
              <a:ext cx="662814" cy="641082"/>
            </a:xfrm>
            <a:prstGeom prst="rect">
              <a:avLst/>
            </a:prstGeom>
          </p:spPr>
        </p:pic>
        <p:pic>
          <p:nvPicPr>
            <p:cNvPr id="116" name="图片 115" descr="文本&#10;&#10;描述已自动生成">
              <a:extLst>
                <a:ext uri="{FF2B5EF4-FFF2-40B4-BE49-F238E27FC236}">
                  <a16:creationId xmlns:a16="http://schemas.microsoft.com/office/drawing/2014/main" id="{0BE266EC-7BE1-4327-A8B2-1F3902931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2762" y="3219330"/>
              <a:ext cx="705470" cy="661378"/>
            </a:xfrm>
            <a:prstGeom prst="rect">
              <a:avLst/>
            </a:prstGeom>
          </p:spPr>
        </p:pic>
        <p:pic>
          <p:nvPicPr>
            <p:cNvPr id="117" name="图形 10">
              <a:extLst>
                <a:ext uri="{FF2B5EF4-FFF2-40B4-BE49-F238E27FC236}">
                  <a16:creationId xmlns:a16="http://schemas.microsoft.com/office/drawing/2014/main" id="{8D5E6A4F-9D2A-4FB2-8068-C458C7477E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630441" y="4244081"/>
              <a:ext cx="662814" cy="641082"/>
            </a:xfrm>
            <a:prstGeom prst="rect">
              <a:avLst/>
            </a:prstGeom>
          </p:spPr>
        </p:pic>
        <p:sp>
          <p:nvSpPr>
            <p:cNvPr id="118" name="文本框 117">
              <a:extLst>
                <a:ext uri="{FF2B5EF4-FFF2-40B4-BE49-F238E27FC236}">
                  <a16:creationId xmlns:a16="http://schemas.microsoft.com/office/drawing/2014/main" id="{FA5E62DB-A1F4-4B91-8610-989078F99163}"/>
                </a:ext>
              </a:extLst>
            </p:cNvPr>
            <p:cNvSpPr txBox="1"/>
            <p:nvPr/>
          </p:nvSpPr>
          <p:spPr>
            <a:xfrm>
              <a:off x="4312602" y="4286442"/>
              <a:ext cx="333043"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grpSp>
      <p:grpSp>
        <p:nvGrpSpPr>
          <p:cNvPr id="11" name="组合 10">
            <a:extLst>
              <a:ext uri="{FF2B5EF4-FFF2-40B4-BE49-F238E27FC236}">
                <a16:creationId xmlns:a16="http://schemas.microsoft.com/office/drawing/2014/main" id="{ACD4E0D1-A2EE-4550-BFF1-FC573E30A0AC}"/>
              </a:ext>
            </a:extLst>
          </p:cNvPr>
          <p:cNvGrpSpPr/>
          <p:nvPr/>
        </p:nvGrpSpPr>
        <p:grpSpPr>
          <a:xfrm>
            <a:off x="5321772" y="2414498"/>
            <a:ext cx="1762936" cy="1249375"/>
            <a:chOff x="7095695" y="3219330"/>
            <a:chExt cx="2350581" cy="1665833"/>
          </a:xfrm>
        </p:grpSpPr>
        <p:sp>
          <p:nvSpPr>
            <p:cNvPr id="121" name="文本框 120">
              <a:extLst>
                <a:ext uri="{FF2B5EF4-FFF2-40B4-BE49-F238E27FC236}">
                  <a16:creationId xmlns:a16="http://schemas.microsoft.com/office/drawing/2014/main" id="{9CFE4946-D3A7-44E3-9151-66419B063403}"/>
                </a:ext>
              </a:extLst>
            </p:cNvPr>
            <p:cNvSpPr txBox="1"/>
            <p:nvPr/>
          </p:nvSpPr>
          <p:spPr>
            <a:xfrm>
              <a:off x="8539727" y="3291514"/>
              <a:ext cx="906549" cy="677108"/>
            </a:xfrm>
            <a:prstGeom prst="rect">
              <a:avLst/>
            </a:prstGeom>
            <a:noFill/>
          </p:spPr>
          <p:txBody>
            <a:bodyPr wrap="square" rtlCol="0">
              <a:spAutoFit/>
            </a:bodyPr>
            <a:lstStyle/>
            <a:p>
              <a:pPr algn="ctr"/>
              <a:r>
                <a:rPr lang="zh-CN" altLang="en-US" sz="1350" b="1" dirty="0">
                  <a:latin typeface="+mn-ea"/>
                </a:rPr>
                <a:t>集线器</a:t>
              </a:r>
            </a:p>
          </p:txBody>
        </p:sp>
        <p:cxnSp>
          <p:nvCxnSpPr>
            <p:cNvPr id="122" name="直接连接符 121">
              <a:extLst>
                <a:ext uri="{FF2B5EF4-FFF2-40B4-BE49-F238E27FC236}">
                  <a16:creationId xmlns:a16="http://schemas.microsoft.com/office/drawing/2014/main" id="{E2F5EF8B-90D9-4C96-B714-7210CCB6520F}"/>
                </a:ext>
              </a:extLst>
            </p:cNvPr>
            <p:cNvCxnSpPr/>
            <p:nvPr/>
          </p:nvCxnSpPr>
          <p:spPr>
            <a:xfrm flipV="1">
              <a:off x="7506069" y="3459010"/>
              <a:ext cx="794479" cy="11056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73E2EDC-EC34-4F8A-8230-7B3992B55D36}"/>
                </a:ext>
              </a:extLst>
            </p:cNvPr>
            <p:cNvCxnSpPr>
              <a:cxnSpLocks/>
            </p:cNvCxnSpPr>
            <p:nvPr/>
          </p:nvCxnSpPr>
          <p:spPr>
            <a:xfrm flipH="1" flipV="1">
              <a:off x="8449292" y="3459010"/>
              <a:ext cx="628049" cy="9837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A74001-13D1-4F02-BF54-B61F3C93AC4B}"/>
                </a:ext>
              </a:extLst>
            </p:cNvPr>
            <p:cNvCxnSpPr/>
            <p:nvPr/>
          </p:nvCxnSpPr>
          <p:spPr>
            <a:xfrm>
              <a:off x="8338368" y="3456776"/>
              <a:ext cx="0" cy="106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图形 10">
              <a:extLst>
                <a:ext uri="{FF2B5EF4-FFF2-40B4-BE49-F238E27FC236}">
                  <a16:creationId xmlns:a16="http://schemas.microsoft.com/office/drawing/2014/main" id="{36B7DF63-0300-4DB2-BD84-0891417BF6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095695" y="4244081"/>
              <a:ext cx="662814" cy="641082"/>
            </a:xfrm>
            <a:prstGeom prst="rect">
              <a:avLst/>
            </a:prstGeom>
          </p:spPr>
        </p:pic>
        <p:pic>
          <p:nvPicPr>
            <p:cNvPr id="126" name="图形 10">
              <a:extLst>
                <a:ext uri="{FF2B5EF4-FFF2-40B4-BE49-F238E27FC236}">
                  <a16:creationId xmlns:a16="http://schemas.microsoft.com/office/drawing/2014/main" id="{F502606E-B7D6-4F35-A1D8-944ECC271D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718812" y="4244081"/>
              <a:ext cx="662814" cy="641082"/>
            </a:xfrm>
            <a:prstGeom prst="rect">
              <a:avLst/>
            </a:prstGeom>
          </p:spPr>
        </p:pic>
        <p:pic>
          <p:nvPicPr>
            <p:cNvPr id="127" name="图片 126" descr="文本&#10;&#10;描述已自动生成">
              <a:extLst>
                <a:ext uri="{FF2B5EF4-FFF2-40B4-BE49-F238E27FC236}">
                  <a16:creationId xmlns:a16="http://schemas.microsoft.com/office/drawing/2014/main" id="{02487603-F949-4810-B38B-05C6C22C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575" y="3219330"/>
              <a:ext cx="705470" cy="661378"/>
            </a:xfrm>
            <a:prstGeom prst="rect">
              <a:avLst/>
            </a:prstGeom>
          </p:spPr>
        </p:pic>
        <p:pic>
          <p:nvPicPr>
            <p:cNvPr id="128" name="图形 10">
              <a:extLst>
                <a:ext uri="{FF2B5EF4-FFF2-40B4-BE49-F238E27FC236}">
                  <a16:creationId xmlns:a16="http://schemas.microsoft.com/office/drawing/2014/main" id="{B93118F9-7F42-4F54-A9D6-990BCE8BBB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07254" y="4244081"/>
              <a:ext cx="662814" cy="641082"/>
            </a:xfrm>
            <a:prstGeom prst="rect">
              <a:avLst/>
            </a:prstGeom>
          </p:spPr>
        </p:pic>
        <p:sp>
          <p:nvSpPr>
            <p:cNvPr id="129" name="文本框 128">
              <a:extLst>
                <a:ext uri="{FF2B5EF4-FFF2-40B4-BE49-F238E27FC236}">
                  <a16:creationId xmlns:a16="http://schemas.microsoft.com/office/drawing/2014/main" id="{6130107D-D69A-42D6-B237-6CC2426511EC}"/>
                </a:ext>
              </a:extLst>
            </p:cNvPr>
            <p:cNvSpPr txBox="1"/>
            <p:nvPr/>
          </p:nvSpPr>
          <p:spPr>
            <a:xfrm>
              <a:off x="8589416" y="4286442"/>
              <a:ext cx="333043" cy="400109"/>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grpSp>
      <p:sp>
        <p:nvSpPr>
          <p:cNvPr id="32" name="平行四边形 31">
            <a:extLst>
              <a:ext uri="{FF2B5EF4-FFF2-40B4-BE49-F238E27FC236}">
                <a16:creationId xmlns:a16="http://schemas.microsoft.com/office/drawing/2014/main" id="{03DD6722-DF4A-E6E0-06C0-7E19F29654E1}"/>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19608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5628AED0-D1D4-41BC-9F3A-8242F3F18750}"/>
              </a:ext>
            </a:extLst>
          </p:cNvPr>
          <p:cNvGrpSpPr/>
          <p:nvPr/>
        </p:nvGrpSpPr>
        <p:grpSpPr>
          <a:xfrm>
            <a:off x="5258135" y="1995971"/>
            <a:ext cx="1835339" cy="1802823"/>
            <a:chOff x="7010847" y="2661294"/>
            <a:chExt cx="2447118" cy="2403764"/>
          </a:xfrm>
        </p:grpSpPr>
        <p:sp>
          <p:nvSpPr>
            <p:cNvPr id="120" name="矩形: 圆角 119">
              <a:extLst>
                <a:ext uri="{FF2B5EF4-FFF2-40B4-BE49-F238E27FC236}">
                  <a16:creationId xmlns:a16="http://schemas.microsoft.com/office/drawing/2014/main" id="{6EE7A526-16F4-4B19-8709-71273415A25A}"/>
                </a:ext>
              </a:extLst>
            </p:cNvPr>
            <p:cNvSpPr/>
            <p:nvPr/>
          </p:nvSpPr>
          <p:spPr>
            <a:xfrm>
              <a:off x="7010847"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30" name="文本框 129">
              <a:extLst>
                <a:ext uri="{FF2B5EF4-FFF2-40B4-BE49-F238E27FC236}">
                  <a16:creationId xmlns:a16="http://schemas.microsoft.com/office/drawing/2014/main" id="{3C5F4CE6-BF0F-4EC6-87D4-15931309FCC4}"/>
                </a:ext>
              </a:extLst>
            </p:cNvPr>
            <p:cNvSpPr txBox="1"/>
            <p:nvPr/>
          </p:nvSpPr>
          <p:spPr>
            <a:xfrm>
              <a:off x="7363990" y="2776925"/>
              <a:ext cx="1816640" cy="677108"/>
            </a:xfrm>
            <a:prstGeom prst="rect">
              <a:avLst/>
            </a:prstGeom>
            <a:noFill/>
          </p:spPr>
          <p:txBody>
            <a:bodyPr wrap="square" rtlCol="0">
              <a:spAutoFit/>
            </a:bodyPr>
            <a:lstStyle/>
            <a:p>
              <a:pPr algn="ctr"/>
              <a:r>
                <a:rPr lang="zh-CN" altLang="en-US" sz="1350" b="1" dirty="0">
                  <a:latin typeface="+mn-ea"/>
                </a:rPr>
                <a:t>广播域和碰撞域</a:t>
              </a:r>
            </a:p>
          </p:txBody>
        </p:sp>
      </p:grpSp>
      <p:grpSp>
        <p:nvGrpSpPr>
          <p:cNvPr id="10" name="组合 9">
            <a:extLst>
              <a:ext uri="{FF2B5EF4-FFF2-40B4-BE49-F238E27FC236}">
                <a16:creationId xmlns:a16="http://schemas.microsoft.com/office/drawing/2014/main" id="{8C7EC438-7C41-4471-AF4F-7AA5616F0C63}"/>
              </a:ext>
            </a:extLst>
          </p:cNvPr>
          <p:cNvGrpSpPr/>
          <p:nvPr/>
        </p:nvGrpSpPr>
        <p:grpSpPr>
          <a:xfrm>
            <a:off x="2050525" y="1995971"/>
            <a:ext cx="1835339" cy="1802823"/>
            <a:chOff x="2734034" y="2661294"/>
            <a:chExt cx="2447118" cy="2403764"/>
          </a:xfrm>
        </p:grpSpPr>
        <p:sp>
          <p:nvSpPr>
            <p:cNvPr id="102" name="矩形: 圆角 101">
              <a:extLst>
                <a:ext uri="{FF2B5EF4-FFF2-40B4-BE49-F238E27FC236}">
                  <a16:creationId xmlns:a16="http://schemas.microsoft.com/office/drawing/2014/main" id="{69BF75CE-0BE6-4817-BEC3-483925B235DA}"/>
                </a:ext>
              </a:extLst>
            </p:cNvPr>
            <p:cNvSpPr/>
            <p:nvPr/>
          </p:nvSpPr>
          <p:spPr>
            <a:xfrm>
              <a:off x="2734034"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19" name="文本框 118">
              <a:extLst>
                <a:ext uri="{FF2B5EF4-FFF2-40B4-BE49-F238E27FC236}">
                  <a16:creationId xmlns:a16="http://schemas.microsoft.com/office/drawing/2014/main" id="{8494AF68-AC27-4F94-B6E2-654BA5D89F29}"/>
                </a:ext>
              </a:extLst>
            </p:cNvPr>
            <p:cNvSpPr txBox="1"/>
            <p:nvPr/>
          </p:nvSpPr>
          <p:spPr>
            <a:xfrm>
              <a:off x="3087177" y="2776925"/>
              <a:ext cx="1816640" cy="677108"/>
            </a:xfrm>
            <a:prstGeom prst="rect">
              <a:avLst/>
            </a:prstGeom>
            <a:noFill/>
          </p:spPr>
          <p:txBody>
            <a:bodyPr wrap="square" rtlCol="0">
              <a:spAutoFit/>
            </a:bodyPr>
            <a:lstStyle/>
            <a:p>
              <a:pPr algn="ctr"/>
              <a:r>
                <a:rPr lang="zh-CN" altLang="en-US" sz="1350" b="1" dirty="0">
                  <a:latin typeface="+mn-ea"/>
                </a:rPr>
                <a:t>广播域和碰撞域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103" name="文本框 102">
            <a:extLst>
              <a:ext uri="{FF2B5EF4-FFF2-40B4-BE49-F238E27FC236}">
                <a16:creationId xmlns:a16="http://schemas.microsoft.com/office/drawing/2014/main" id="{3AE47C88-6170-4638-BE3B-0FBE34CD33AC}"/>
              </a:ext>
            </a:extLst>
          </p:cNvPr>
          <p:cNvSpPr txBox="1"/>
          <p:nvPr/>
        </p:nvSpPr>
        <p:spPr>
          <a:xfrm>
            <a:off x="2102674" y="2468635"/>
            <a:ext cx="698012" cy="300082"/>
          </a:xfrm>
          <a:prstGeom prst="rect">
            <a:avLst/>
          </a:prstGeom>
          <a:noFill/>
        </p:spPr>
        <p:txBody>
          <a:bodyPr wrap="square" rtlCol="0">
            <a:spAutoFit/>
          </a:bodyPr>
          <a:lstStyle/>
          <a:p>
            <a:pPr algn="ctr"/>
            <a:r>
              <a:rPr lang="zh-CN" altLang="en-US" sz="1350" b="1" dirty="0">
                <a:latin typeface="+mn-ea"/>
              </a:rPr>
              <a:t>集线器</a:t>
            </a:r>
          </a:p>
        </p:txBody>
      </p:sp>
      <p:cxnSp>
        <p:nvCxnSpPr>
          <p:cNvPr id="107" name="直接连接符 106">
            <a:extLst>
              <a:ext uri="{FF2B5EF4-FFF2-40B4-BE49-F238E27FC236}">
                <a16:creationId xmlns:a16="http://schemas.microsoft.com/office/drawing/2014/main" id="{754BED1B-F225-474D-B20E-BA1AC92EDC38}"/>
              </a:ext>
            </a:extLst>
          </p:cNvPr>
          <p:cNvCxnSpPr/>
          <p:nvPr/>
        </p:nvCxnSpPr>
        <p:spPr>
          <a:xfrm flipV="1">
            <a:off x="2421943"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152385D-7EE1-43AA-AA77-C1CD2C450021}"/>
              </a:ext>
            </a:extLst>
          </p:cNvPr>
          <p:cNvCxnSpPr>
            <a:cxnSpLocks/>
          </p:cNvCxnSpPr>
          <p:nvPr/>
        </p:nvCxnSpPr>
        <p:spPr>
          <a:xfrm flipH="1" flipV="1">
            <a:off x="3129360"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175958-008A-4CBE-974C-DA2B05EDAB12}"/>
              </a:ext>
            </a:extLst>
          </p:cNvPr>
          <p:cNvCxnSpPr/>
          <p:nvPr/>
        </p:nvCxnSpPr>
        <p:spPr>
          <a:xfrm>
            <a:off x="304616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4" name="图形 10">
            <a:extLst>
              <a:ext uri="{FF2B5EF4-FFF2-40B4-BE49-F238E27FC236}">
                <a16:creationId xmlns:a16="http://schemas.microsoft.com/office/drawing/2014/main" id="{64D4EE57-81BF-4D6F-A094-3E9456F6C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114161" y="3183061"/>
            <a:ext cx="497111" cy="480812"/>
          </a:xfrm>
          <a:prstGeom prst="rect">
            <a:avLst/>
          </a:prstGeom>
        </p:spPr>
      </p:pic>
      <p:pic>
        <p:nvPicPr>
          <p:cNvPr id="115" name="图形 10">
            <a:extLst>
              <a:ext uri="{FF2B5EF4-FFF2-40B4-BE49-F238E27FC236}">
                <a16:creationId xmlns:a16="http://schemas.microsoft.com/office/drawing/2014/main" id="{2118A0AF-AD6D-49E3-A6F8-F147390D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31499" y="3183061"/>
            <a:ext cx="497111" cy="480812"/>
          </a:xfrm>
          <a:prstGeom prst="rect">
            <a:avLst/>
          </a:prstGeom>
        </p:spPr>
      </p:pic>
      <p:pic>
        <p:nvPicPr>
          <p:cNvPr id="117" name="图形 10">
            <a:extLst>
              <a:ext uri="{FF2B5EF4-FFF2-40B4-BE49-F238E27FC236}">
                <a16:creationId xmlns:a16="http://schemas.microsoft.com/office/drawing/2014/main" id="{8D5E6A4F-9D2A-4FB2-8068-C458C7477E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22831" y="3183061"/>
            <a:ext cx="497111" cy="480812"/>
          </a:xfrm>
          <a:prstGeom prst="rect">
            <a:avLst/>
          </a:prstGeom>
        </p:spPr>
      </p:pic>
      <p:sp>
        <p:nvSpPr>
          <p:cNvPr id="118" name="文本框 117">
            <a:extLst>
              <a:ext uri="{FF2B5EF4-FFF2-40B4-BE49-F238E27FC236}">
                <a16:creationId xmlns:a16="http://schemas.microsoft.com/office/drawing/2014/main" id="{FA5E62DB-A1F4-4B91-8610-989078F99163}"/>
              </a:ext>
            </a:extLst>
          </p:cNvPr>
          <p:cNvSpPr txBox="1"/>
          <p:nvPr/>
        </p:nvSpPr>
        <p:spPr>
          <a:xfrm>
            <a:off x="323445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21" name="文本框 120">
            <a:extLst>
              <a:ext uri="{FF2B5EF4-FFF2-40B4-BE49-F238E27FC236}">
                <a16:creationId xmlns:a16="http://schemas.microsoft.com/office/drawing/2014/main" id="{9CFE4946-D3A7-44E3-9151-66419B063403}"/>
              </a:ext>
            </a:extLst>
          </p:cNvPr>
          <p:cNvSpPr txBox="1"/>
          <p:nvPr/>
        </p:nvSpPr>
        <p:spPr>
          <a:xfrm>
            <a:off x="6404796" y="2468635"/>
            <a:ext cx="679912" cy="507831"/>
          </a:xfrm>
          <a:prstGeom prst="rect">
            <a:avLst/>
          </a:prstGeom>
          <a:noFill/>
        </p:spPr>
        <p:txBody>
          <a:bodyPr wrap="square" rtlCol="0">
            <a:spAutoFit/>
          </a:bodyPr>
          <a:lstStyle/>
          <a:p>
            <a:pPr algn="ctr"/>
            <a:r>
              <a:rPr lang="zh-CN" altLang="en-US" sz="1350" b="1" dirty="0">
                <a:latin typeface="+mn-ea"/>
              </a:rPr>
              <a:t>集线器</a:t>
            </a:r>
          </a:p>
        </p:txBody>
      </p:sp>
      <p:cxnSp>
        <p:nvCxnSpPr>
          <p:cNvPr id="122" name="直接连接符 121">
            <a:extLst>
              <a:ext uri="{FF2B5EF4-FFF2-40B4-BE49-F238E27FC236}">
                <a16:creationId xmlns:a16="http://schemas.microsoft.com/office/drawing/2014/main" id="{E2F5EF8B-90D9-4C96-B714-7210CCB6520F}"/>
              </a:ext>
            </a:extLst>
          </p:cNvPr>
          <p:cNvCxnSpPr/>
          <p:nvPr/>
        </p:nvCxnSpPr>
        <p:spPr>
          <a:xfrm flipV="1">
            <a:off x="5629552"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73E2EDC-EC34-4F8A-8230-7B3992B55D36}"/>
              </a:ext>
            </a:extLst>
          </p:cNvPr>
          <p:cNvCxnSpPr>
            <a:cxnSpLocks/>
          </p:cNvCxnSpPr>
          <p:nvPr/>
        </p:nvCxnSpPr>
        <p:spPr>
          <a:xfrm flipH="1" flipV="1">
            <a:off x="6336969"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A74001-13D1-4F02-BF54-B61F3C93AC4B}"/>
              </a:ext>
            </a:extLst>
          </p:cNvPr>
          <p:cNvCxnSpPr/>
          <p:nvPr/>
        </p:nvCxnSpPr>
        <p:spPr>
          <a:xfrm>
            <a:off x="625377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图形 10">
            <a:extLst>
              <a:ext uri="{FF2B5EF4-FFF2-40B4-BE49-F238E27FC236}">
                <a16:creationId xmlns:a16="http://schemas.microsoft.com/office/drawing/2014/main" id="{36B7DF63-0300-4DB2-BD84-0891417BF6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21771" y="3183061"/>
            <a:ext cx="497111" cy="480812"/>
          </a:xfrm>
          <a:prstGeom prst="rect">
            <a:avLst/>
          </a:prstGeom>
        </p:spPr>
      </p:pic>
      <p:pic>
        <p:nvPicPr>
          <p:cNvPr id="126" name="图形 10">
            <a:extLst>
              <a:ext uri="{FF2B5EF4-FFF2-40B4-BE49-F238E27FC236}">
                <a16:creationId xmlns:a16="http://schemas.microsoft.com/office/drawing/2014/main" id="{F502606E-B7D6-4F35-A1D8-944ECC271D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9109" y="3183061"/>
            <a:ext cx="497111" cy="480812"/>
          </a:xfrm>
          <a:prstGeom prst="rect">
            <a:avLst/>
          </a:prstGeom>
        </p:spPr>
      </p:pic>
      <p:pic>
        <p:nvPicPr>
          <p:cNvPr id="128" name="图形 10">
            <a:extLst>
              <a:ext uri="{FF2B5EF4-FFF2-40B4-BE49-F238E27FC236}">
                <a16:creationId xmlns:a16="http://schemas.microsoft.com/office/drawing/2014/main" id="{B93118F9-7F42-4F54-A9D6-990BCE8BBB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30440" y="3183061"/>
            <a:ext cx="497111" cy="480812"/>
          </a:xfrm>
          <a:prstGeom prst="rect">
            <a:avLst/>
          </a:prstGeom>
        </p:spPr>
      </p:pic>
      <p:sp>
        <p:nvSpPr>
          <p:cNvPr id="129" name="文本框 128">
            <a:extLst>
              <a:ext uri="{FF2B5EF4-FFF2-40B4-BE49-F238E27FC236}">
                <a16:creationId xmlns:a16="http://schemas.microsoft.com/office/drawing/2014/main" id="{6130107D-D69A-42D6-B237-6CC2426511EC}"/>
              </a:ext>
            </a:extLst>
          </p:cNvPr>
          <p:cNvSpPr txBox="1"/>
          <p:nvPr/>
        </p:nvSpPr>
        <p:spPr>
          <a:xfrm>
            <a:off x="644206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cxnSp>
        <p:nvCxnSpPr>
          <p:cNvPr id="32" name="直接连接符 31">
            <a:extLst>
              <a:ext uri="{FF2B5EF4-FFF2-40B4-BE49-F238E27FC236}">
                <a16:creationId xmlns:a16="http://schemas.microsoft.com/office/drawing/2014/main" id="{B4E0682A-4621-40CD-8E7B-74A244AADE15}"/>
              </a:ext>
            </a:extLst>
          </p:cNvPr>
          <p:cNvCxnSpPr>
            <a:cxnSpLocks/>
          </p:cNvCxnSpPr>
          <p:nvPr/>
        </p:nvCxnSpPr>
        <p:spPr>
          <a:xfrm>
            <a:off x="3022735" y="2677311"/>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B372386-C32F-4A75-903C-D3C3A10E571A}"/>
              </a:ext>
            </a:extLst>
          </p:cNvPr>
          <p:cNvCxnSpPr>
            <a:cxnSpLocks/>
          </p:cNvCxnSpPr>
          <p:nvPr/>
        </p:nvCxnSpPr>
        <p:spPr>
          <a:xfrm>
            <a:off x="4725723" y="2676384"/>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D474F548-2C36-4E75-AB4B-764BDD8A42BC}"/>
              </a:ext>
            </a:extLst>
          </p:cNvPr>
          <p:cNvGrpSpPr/>
          <p:nvPr/>
        </p:nvGrpSpPr>
        <p:grpSpPr>
          <a:xfrm>
            <a:off x="4193428" y="2156765"/>
            <a:ext cx="698012" cy="762341"/>
            <a:chOff x="5591236" y="2875687"/>
            <a:chExt cx="930683" cy="1016454"/>
          </a:xfrm>
        </p:grpSpPr>
        <p:sp>
          <p:nvSpPr>
            <p:cNvPr id="33" name="文本框 32">
              <a:extLst>
                <a:ext uri="{FF2B5EF4-FFF2-40B4-BE49-F238E27FC236}">
                  <a16:creationId xmlns:a16="http://schemas.microsoft.com/office/drawing/2014/main" id="{02B2746E-D987-4EDD-B1EF-54FC45B17C60}"/>
                </a:ext>
              </a:extLst>
            </p:cNvPr>
            <p:cNvSpPr txBox="1"/>
            <p:nvPr/>
          </p:nvSpPr>
          <p:spPr>
            <a:xfrm>
              <a:off x="5591236" y="2875687"/>
              <a:ext cx="930683" cy="400109"/>
            </a:xfrm>
            <a:prstGeom prst="rect">
              <a:avLst/>
            </a:prstGeom>
            <a:noFill/>
          </p:spPr>
          <p:txBody>
            <a:bodyPr wrap="square" rtlCol="0">
              <a:spAutoFit/>
            </a:bodyPr>
            <a:lstStyle/>
            <a:p>
              <a:pPr algn="ctr"/>
              <a:r>
                <a:rPr lang="zh-CN" altLang="en-US" sz="1350" b="1" dirty="0">
                  <a:latin typeface="+mn-ea"/>
                </a:rPr>
                <a:t>集线器</a:t>
              </a:r>
            </a:p>
          </p:txBody>
        </p:sp>
        <p:pic>
          <p:nvPicPr>
            <p:cNvPr id="36" name="图片 35" descr="文本&#10;&#10;描述已自动生成">
              <a:extLst>
                <a:ext uri="{FF2B5EF4-FFF2-40B4-BE49-F238E27FC236}">
                  <a16:creationId xmlns:a16="http://schemas.microsoft.com/office/drawing/2014/main" id="{1F2A6128-E033-4B5F-8FD6-7D39426E6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204" y="3230763"/>
              <a:ext cx="705470" cy="661378"/>
            </a:xfrm>
            <a:prstGeom prst="rect">
              <a:avLst/>
            </a:prstGeom>
          </p:spPr>
        </p:pic>
      </p:grpSp>
      <p:pic>
        <p:nvPicPr>
          <p:cNvPr id="116" name="图片 115" descr="文本&#10;&#10;描述已自动生成">
            <a:extLst>
              <a:ext uri="{FF2B5EF4-FFF2-40B4-BE49-F238E27FC236}">
                <a16:creationId xmlns:a16="http://schemas.microsoft.com/office/drawing/2014/main" id="{0BE266EC-7BE1-4327-A8B2-1F3902931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2071" y="2414497"/>
            <a:ext cx="529103" cy="496034"/>
          </a:xfrm>
          <a:prstGeom prst="rect">
            <a:avLst/>
          </a:prstGeom>
        </p:spPr>
      </p:pic>
      <p:pic>
        <p:nvPicPr>
          <p:cNvPr id="127" name="图片 126" descr="文本&#10;&#10;描述已自动生成">
            <a:extLst>
              <a:ext uri="{FF2B5EF4-FFF2-40B4-BE49-F238E27FC236}">
                <a16:creationId xmlns:a16="http://schemas.microsoft.com/office/drawing/2014/main" id="{02487603-F949-4810-B38B-05C6C22C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681" y="2414497"/>
            <a:ext cx="529103" cy="496034"/>
          </a:xfrm>
          <a:prstGeom prst="rect">
            <a:avLst/>
          </a:prstGeom>
        </p:spPr>
      </p:pic>
      <p:sp>
        <p:nvSpPr>
          <p:cNvPr id="35" name="平行四边形 34">
            <a:extLst>
              <a:ext uri="{FF2B5EF4-FFF2-40B4-BE49-F238E27FC236}">
                <a16:creationId xmlns:a16="http://schemas.microsoft.com/office/drawing/2014/main" id="{C1ACBBB8-CDEB-EC1A-4091-C1AD9A825102}"/>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87668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right)">
                                      <p:cBhvr>
                                        <p:cTn id="14" dur="500"/>
                                        <p:tgtEl>
                                          <p:spTgt spid="32"/>
                                        </p:tgtEl>
                                      </p:cBhvr>
                                    </p:animEffect>
                                  </p:childTnLst>
                                </p:cTn>
                              </p:par>
                              <p:par>
                                <p:cTn id="15" presetID="22" presetClass="entr" presetSubtype="8"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8A53823-BECA-4921-AE3E-AF7CE45A1908}"/>
              </a:ext>
            </a:extLst>
          </p:cNvPr>
          <p:cNvGrpSpPr/>
          <p:nvPr/>
        </p:nvGrpSpPr>
        <p:grpSpPr>
          <a:xfrm>
            <a:off x="1831372" y="1390243"/>
            <a:ext cx="5481256" cy="2727614"/>
            <a:chOff x="2441829" y="1853656"/>
            <a:chExt cx="7308341" cy="3636819"/>
          </a:xfrm>
        </p:grpSpPr>
        <p:sp>
          <p:nvSpPr>
            <p:cNvPr id="37" name="矩形: 圆角 36">
              <a:extLst>
                <a:ext uri="{FF2B5EF4-FFF2-40B4-BE49-F238E27FC236}">
                  <a16:creationId xmlns:a16="http://schemas.microsoft.com/office/drawing/2014/main" id="{552E486A-3206-4CEB-8756-F740B222A912}"/>
                </a:ext>
              </a:extLst>
            </p:cNvPr>
            <p:cNvSpPr/>
            <p:nvPr/>
          </p:nvSpPr>
          <p:spPr>
            <a:xfrm>
              <a:off x="2441829" y="1853656"/>
              <a:ext cx="7308341" cy="3636819"/>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9B687EF-3C58-4106-9195-7FE8598C49ED}"/>
                </a:ext>
              </a:extLst>
            </p:cNvPr>
            <p:cNvSpPr txBox="1"/>
            <p:nvPr/>
          </p:nvSpPr>
          <p:spPr>
            <a:xfrm>
              <a:off x="3850580" y="2037769"/>
              <a:ext cx="4503993" cy="400109"/>
            </a:xfrm>
            <a:prstGeom prst="rect">
              <a:avLst/>
            </a:prstGeom>
            <a:noFill/>
          </p:spPr>
          <p:txBody>
            <a:bodyPr wrap="square" rtlCol="0">
              <a:spAutoFit/>
            </a:bodyPr>
            <a:lstStyle/>
            <a:p>
              <a:pPr algn="ctr"/>
              <a:r>
                <a:rPr lang="zh-CN" altLang="en-US" sz="1350" b="1" dirty="0">
                  <a:latin typeface="+mn-ea"/>
                </a:rPr>
                <a:t>一个更大的广播域和碰撞域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103" name="文本框 102">
            <a:extLst>
              <a:ext uri="{FF2B5EF4-FFF2-40B4-BE49-F238E27FC236}">
                <a16:creationId xmlns:a16="http://schemas.microsoft.com/office/drawing/2014/main" id="{3AE47C88-6170-4638-BE3B-0FBE34CD33AC}"/>
              </a:ext>
            </a:extLst>
          </p:cNvPr>
          <p:cNvSpPr txBox="1"/>
          <p:nvPr/>
        </p:nvSpPr>
        <p:spPr>
          <a:xfrm>
            <a:off x="2102674" y="2468635"/>
            <a:ext cx="698012" cy="300082"/>
          </a:xfrm>
          <a:prstGeom prst="rect">
            <a:avLst/>
          </a:prstGeom>
          <a:noFill/>
        </p:spPr>
        <p:txBody>
          <a:bodyPr wrap="square" rtlCol="0">
            <a:spAutoFit/>
          </a:bodyPr>
          <a:lstStyle/>
          <a:p>
            <a:pPr algn="ctr"/>
            <a:r>
              <a:rPr lang="zh-CN" altLang="en-US" sz="1350" b="1" dirty="0">
                <a:latin typeface="+mn-ea"/>
              </a:rPr>
              <a:t>集线器</a:t>
            </a:r>
          </a:p>
        </p:txBody>
      </p:sp>
      <p:cxnSp>
        <p:nvCxnSpPr>
          <p:cNvPr id="107" name="直接连接符 106">
            <a:extLst>
              <a:ext uri="{FF2B5EF4-FFF2-40B4-BE49-F238E27FC236}">
                <a16:creationId xmlns:a16="http://schemas.microsoft.com/office/drawing/2014/main" id="{754BED1B-F225-474D-B20E-BA1AC92EDC38}"/>
              </a:ext>
            </a:extLst>
          </p:cNvPr>
          <p:cNvCxnSpPr/>
          <p:nvPr/>
        </p:nvCxnSpPr>
        <p:spPr>
          <a:xfrm flipV="1">
            <a:off x="2421943"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152385D-7EE1-43AA-AA77-C1CD2C450021}"/>
              </a:ext>
            </a:extLst>
          </p:cNvPr>
          <p:cNvCxnSpPr>
            <a:cxnSpLocks/>
          </p:cNvCxnSpPr>
          <p:nvPr/>
        </p:nvCxnSpPr>
        <p:spPr>
          <a:xfrm flipH="1" flipV="1">
            <a:off x="3129360"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175958-008A-4CBE-974C-DA2B05EDAB12}"/>
              </a:ext>
            </a:extLst>
          </p:cNvPr>
          <p:cNvCxnSpPr/>
          <p:nvPr/>
        </p:nvCxnSpPr>
        <p:spPr>
          <a:xfrm>
            <a:off x="304616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4" name="图形 10">
            <a:extLst>
              <a:ext uri="{FF2B5EF4-FFF2-40B4-BE49-F238E27FC236}">
                <a16:creationId xmlns:a16="http://schemas.microsoft.com/office/drawing/2014/main" id="{64D4EE57-81BF-4D6F-A094-3E9456F6C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114161" y="3183061"/>
            <a:ext cx="497111" cy="480812"/>
          </a:xfrm>
          <a:prstGeom prst="rect">
            <a:avLst/>
          </a:prstGeom>
        </p:spPr>
      </p:pic>
      <p:pic>
        <p:nvPicPr>
          <p:cNvPr id="115" name="图形 10">
            <a:extLst>
              <a:ext uri="{FF2B5EF4-FFF2-40B4-BE49-F238E27FC236}">
                <a16:creationId xmlns:a16="http://schemas.microsoft.com/office/drawing/2014/main" id="{2118A0AF-AD6D-49E3-A6F8-F147390D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31499" y="3183061"/>
            <a:ext cx="497111" cy="480812"/>
          </a:xfrm>
          <a:prstGeom prst="rect">
            <a:avLst/>
          </a:prstGeom>
        </p:spPr>
      </p:pic>
      <p:pic>
        <p:nvPicPr>
          <p:cNvPr id="117" name="图形 10">
            <a:extLst>
              <a:ext uri="{FF2B5EF4-FFF2-40B4-BE49-F238E27FC236}">
                <a16:creationId xmlns:a16="http://schemas.microsoft.com/office/drawing/2014/main" id="{8D5E6A4F-9D2A-4FB2-8068-C458C7477E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22831" y="3183061"/>
            <a:ext cx="497111" cy="480812"/>
          </a:xfrm>
          <a:prstGeom prst="rect">
            <a:avLst/>
          </a:prstGeom>
        </p:spPr>
      </p:pic>
      <p:sp>
        <p:nvSpPr>
          <p:cNvPr id="118" name="文本框 117">
            <a:extLst>
              <a:ext uri="{FF2B5EF4-FFF2-40B4-BE49-F238E27FC236}">
                <a16:creationId xmlns:a16="http://schemas.microsoft.com/office/drawing/2014/main" id="{FA5E62DB-A1F4-4B91-8610-989078F99163}"/>
              </a:ext>
            </a:extLst>
          </p:cNvPr>
          <p:cNvSpPr txBox="1"/>
          <p:nvPr/>
        </p:nvSpPr>
        <p:spPr>
          <a:xfrm>
            <a:off x="323445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21" name="文本框 120">
            <a:extLst>
              <a:ext uri="{FF2B5EF4-FFF2-40B4-BE49-F238E27FC236}">
                <a16:creationId xmlns:a16="http://schemas.microsoft.com/office/drawing/2014/main" id="{9CFE4946-D3A7-44E3-9151-66419B063403}"/>
              </a:ext>
            </a:extLst>
          </p:cNvPr>
          <p:cNvSpPr txBox="1"/>
          <p:nvPr/>
        </p:nvSpPr>
        <p:spPr>
          <a:xfrm>
            <a:off x="6404796" y="2468635"/>
            <a:ext cx="679912" cy="507831"/>
          </a:xfrm>
          <a:prstGeom prst="rect">
            <a:avLst/>
          </a:prstGeom>
          <a:noFill/>
        </p:spPr>
        <p:txBody>
          <a:bodyPr wrap="square" rtlCol="0">
            <a:spAutoFit/>
          </a:bodyPr>
          <a:lstStyle/>
          <a:p>
            <a:pPr algn="ctr"/>
            <a:r>
              <a:rPr lang="zh-CN" altLang="en-US" sz="1350" b="1" dirty="0">
                <a:latin typeface="+mn-ea"/>
              </a:rPr>
              <a:t>集线器</a:t>
            </a:r>
          </a:p>
        </p:txBody>
      </p:sp>
      <p:cxnSp>
        <p:nvCxnSpPr>
          <p:cNvPr id="122" name="直接连接符 121">
            <a:extLst>
              <a:ext uri="{FF2B5EF4-FFF2-40B4-BE49-F238E27FC236}">
                <a16:creationId xmlns:a16="http://schemas.microsoft.com/office/drawing/2014/main" id="{E2F5EF8B-90D9-4C96-B714-7210CCB6520F}"/>
              </a:ext>
            </a:extLst>
          </p:cNvPr>
          <p:cNvCxnSpPr/>
          <p:nvPr/>
        </p:nvCxnSpPr>
        <p:spPr>
          <a:xfrm flipV="1">
            <a:off x="5629552"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73E2EDC-EC34-4F8A-8230-7B3992B55D36}"/>
              </a:ext>
            </a:extLst>
          </p:cNvPr>
          <p:cNvCxnSpPr>
            <a:cxnSpLocks/>
          </p:cNvCxnSpPr>
          <p:nvPr/>
        </p:nvCxnSpPr>
        <p:spPr>
          <a:xfrm flipH="1" flipV="1">
            <a:off x="6336969"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A74001-13D1-4F02-BF54-B61F3C93AC4B}"/>
              </a:ext>
            </a:extLst>
          </p:cNvPr>
          <p:cNvCxnSpPr/>
          <p:nvPr/>
        </p:nvCxnSpPr>
        <p:spPr>
          <a:xfrm>
            <a:off x="625377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图形 10">
            <a:extLst>
              <a:ext uri="{FF2B5EF4-FFF2-40B4-BE49-F238E27FC236}">
                <a16:creationId xmlns:a16="http://schemas.microsoft.com/office/drawing/2014/main" id="{36B7DF63-0300-4DB2-BD84-0891417BF6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21771" y="3183061"/>
            <a:ext cx="497111" cy="480812"/>
          </a:xfrm>
          <a:prstGeom prst="rect">
            <a:avLst/>
          </a:prstGeom>
        </p:spPr>
      </p:pic>
      <p:pic>
        <p:nvPicPr>
          <p:cNvPr id="126" name="图形 10">
            <a:extLst>
              <a:ext uri="{FF2B5EF4-FFF2-40B4-BE49-F238E27FC236}">
                <a16:creationId xmlns:a16="http://schemas.microsoft.com/office/drawing/2014/main" id="{F502606E-B7D6-4F35-A1D8-944ECC271D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9109" y="3183061"/>
            <a:ext cx="497111" cy="480812"/>
          </a:xfrm>
          <a:prstGeom prst="rect">
            <a:avLst/>
          </a:prstGeom>
        </p:spPr>
      </p:pic>
      <p:pic>
        <p:nvPicPr>
          <p:cNvPr id="128" name="图形 10">
            <a:extLst>
              <a:ext uri="{FF2B5EF4-FFF2-40B4-BE49-F238E27FC236}">
                <a16:creationId xmlns:a16="http://schemas.microsoft.com/office/drawing/2014/main" id="{B93118F9-7F42-4F54-A9D6-990BCE8BBB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30440" y="3183061"/>
            <a:ext cx="497111" cy="480812"/>
          </a:xfrm>
          <a:prstGeom prst="rect">
            <a:avLst/>
          </a:prstGeom>
        </p:spPr>
      </p:pic>
      <p:sp>
        <p:nvSpPr>
          <p:cNvPr id="129" name="文本框 128">
            <a:extLst>
              <a:ext uri="{FF2B5EF4-FFF2-40B4-BE49-F238E27FC236}">
                <a16:creationId xmlns:a16="http://schemas.microsoft.com/office/drawing/2014/main" id="{6130107D-D69A-42D6-B237-6CC2426511EC}"/>
              </a:ext>
            </a:extLst>
          </p:cNvPr>
          <p:cNvSpPr txBox="1"/>
          <p:nvPr/>
        </p:nvSpPr>
        <p:spPr>
          <a:xfrm>
            <a:off x="644206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cxnSp>
        <p:nvCxnSpPr>
          <p:cNvPr id="32" name="直接连接符 31">
            <a:extLst>
              <a:ext uri="{FF2B5EF4-FFF2-40B4-BE49-F238E27FC236}">
                <a16:creationId xmlns:a16="http://schemas.microsoft.com/office/drawing/2014/main" id="{B4E0682A-4621-40CD-8E7B-74A244AADE15}"/>
              </a:ext>
            </a:extLst>
          </p:cNvPr>
          <p:cNvCxnSpPr>
            <a:cxnSpLocks/>
          </p:cNvCxnSpPr>
          <p:nvPr/>
        </p:nvCxnSpPr>
        <p:spPr>
          <a:xfrm>
            <a:off x="3022735" y="2677311"/>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E1DAB71-FBAB-49F9-A6A9-4E9C03744C89}"/>
              </a:ext>
            </a:extLst>
          </p:cNvPr>
          <p:cNvSpPr txBox="1"/>
          <p:nvPr/>
        </p:nvSpPr>
        <p:spPr>
          <a:xfrm>
            <a:off x="3939566" y="2873665"/>
            <a:ext cx="1278423"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扩大了广播域</a:t>
            </a:r>
            <a:endParaRPr lang="en-US" altLang="zh-CN" sz="1350" b="1" dirty="0">
              <a:solidFill>
                <a:schemeClr val="accent1">
                  <a:lumMod val="75000"/>
                </a:schemeClr>
              </a:solidFill>
              <a:latin typeface="+mn-ea"/>
            </a:endParaRPr>
          </a:p>
          <a:p>
            <a:pPr algn="ctr"/>
            <a:r>
              <a:rPr lang="zh-CN" altLang="en-US" sz="1350" b="1" dirty="0">
                <a:solidFill>
                  <a:schemeClr val="accent1">
                    <a:lumMod val="75000"/>
                  </a:schemeClr>
                </a:solidFill>
                <a:latin typeface="+mn-ea"/>
              </a:rPr>
              <a:t>扩大了碰撞域</a:t>
            </a:r>
          </a:p>
        </p:txBody>
      </p:sp>
      <p:cxnSp>
        <p:nvCxnSpPr>
          <p:cNvPr id="38" name="直接连接符 37">
            <a:extLst>
              <a:ext uri="{FF2B5EF4-FFF2-40B4-BE49-F238E27FC236}">
                <a16:creationId xmlns:a16="http://schemas.microsoft.com/office/drawing/2014/main" id="{6B372386-C32F-4A75-903C-D3C3A10E571A}"/>
              </a:ext>
            </a:extLst>
          </p:cNvPr>
          <p:cNvCxnSpPr>
            <a:cxnSpLocks/>
          </p:cNvCxnSpPr>
          <p:nvPr/>
        </p:nvCxnSpPr>
        <p:spPr>
          <a:xfrm>
            <a:off x="4725723" y="2676384"/>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D474F548-2C36-4E75-AB4B-764BDD8A42BC}"/>
              </a:ext>
            </a:extLst>
          </p:cNvPr>
          <p:cNvGrpSpPr/>
          <p:nvPr/>
        </p:nvGrpSpPr>
        <p:grpSpPr>
          <a:xfrm>
            <a:off x="4193428" y="2156765"/>
            <a:ext cx="698012" cy="762341"/>
            <a:chOff x="5591236" y="2875687"/>
            <a:chExt cx="930683" cy="1016454"/>
          </a:xfrm>
        </p:grpSpPr>
        <p:sp>
          <p:nvSpPr>
            <p:cNvPr id="33" name="文本框 32">
              <a:extLst>
                <a:ext uri="{FF2B5EF4-FFF2-40B4-BE49-F238E27FC236}">
                  <a16:creationId xmlns:a16="http://schemas.microsoft.com/office/drawing/2014/main" id="{02B2746E-D987-4EDD-B1EF-54FC45B17C60}"/>
                </a:ext>
              </a:extLst>
            </p:cNvPr>
            <p:cNvSpPr txBox="1"/>
            <p:nvPr/>
          </p:nvSpPr>
          <p:spPr>
            <a:xfrm>
              <a:off x="5591236" y="2875687"/>
              <a:ext cx="930683" cy="400109"/>
            </a:xfrm>
            <a:prstGeom prst="rect">
              <a:avLst/>
            </a:prstGeom>
            <a:noFill/>
          </p:spPr>
          <p:txBody>
            <a:bodyPr wrap="square" rtlCol="0">
              <a:spAutoFit/>
            </a:bodyPr>
            <a:lstStyle/>
            <a:p>
              <a:pPr algn="ctr"/>
              <a:r>
                <a:rPr lang="zh-CN" altLang="en-US" sz="1350" b="1" dirty="0">
                  <a:latin typeface="+mn-ea"/>
                </a:rPr>
                <a:t>集线器</a:t>
              </a:r>
            </a:p>
          </p:txBody>
        </p:sp>
        <p:pic>
          <p:nvPicPr>
            <p:cNvPr id="36" name="图片 35" descr="文本&#10;&#10;描述已自动生成">
              <a:extLst>
                <a:ext uri="{FF2B5EF4-FFF2-40B4-BE49-F238E27FC236}">
                  <a16:creationId xmlns:a16="http://schemas.microsoft.com/office/drawing/2014/main" id="{1F2A6128-E033-4B5F-8FD6-7D39426E6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204" y="3230763"/>
              <a:ext cx="705470" cy="661378"/>
            </a:xfrm>
            <a:prstGeom prst="rect">
              <a:avLst/>
            </a:prstGeom>
          </p:spPr>
        </p:pic>
      </p:grpSp>
      <p:pic>
        <p:nvPicPr>
          <p:cNvPr id="116" name="图片 115" descr="文本&#10;&#10;描述已自动生成">
            <a:extLst>
              <a:ext uri="{FF2B5EF4-FFF2-40B4-BE49-F238E27FC236}">
                <a16:creationId xmlns:a16="http://schemas.microsoft.com/office/drawing/2014/main" id="{0BE266EC-7BE1-4327-A8B2-1F3902931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2071" y="2414497"/>
            <a:ext cx="529103" cy="496034"/>
          </a:xfrm>
          <a:prstGeom prst="rect">
            <a:avLst/>
          </a:prstGeom>
        </p:spPr>
      </p:pic>
      <p:pic>
        <p:nvPicPr>
          <p:cNvPr id="127" name="图片 126" descr="文本&#10;&#10;描述已自动生成">
            <a:extLst>
              <a:ext uri="{FF2B5EF4-FFF2-40B4-BE49-F238E27FC236}">
                <a16:creationId xmlns:a16="http://schemas.microsoft.com/office/drawing/2014/main" id="{02487603-F949-4810-B38B-05C6C22C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681" y="2414497"/>
            <a:ext cx="529103" cy="496034"/>
          </a:xfrm>
          <a:prstGeom prst="rect">
            <a:avLst/>
          </a:prstGeom>
        </p:spPr>
      </p:pic>
      <p:sp>
        <p:nvSpPr>
          <p:cNvPr id="39" name="平行四边形 38">
            <a:extLst>
              <a:ext uri="{FF2B5EF4-FFF2-40B4-BE49-F238E27FC236}">
                <a16:creationId xmlns:a16="http://schemas.microsoft.com/office/drawing/2014/main" id="{4B415F74-C401-A80D-78F3-6AA9A3C16A04}"/>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56634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5628AED0-D1D4-41BC-9F3A-8242F3F18750}"/>
              </a:ext>
            </a:extLst>
          </p:cNvPr>
          <p:cNvGrpSpPr/>
          <p:nvPr/>
        </p:nvGrpSpPr>
        <p:grpSpPr>
          <a:xfrm>
            <a:off x="5258135" y="1995971"/>
            <a:ext cx="1835339" cy="1802823"/>
            <a:chOff x="7010847" y="2661294"/>
            <a:chExt cx="2447118" cy="2403764"/>
          </a:xfrm>
        </p:grpSpPr>
        <p:sp>
          <p:nvSpPr>
            <p:cNvPr id="120" name="矩形: 圆角 119">
              <a:extLst>
                <a:ext uri="{FF2B5EF4-FFF2-40B4-BE49-F238E27FC236}">
                  <a16:creationId xmlns:a16="http://schemas.microsoft.com/office/drawing/2014/main" id="{6EE7A526-16F4-4B19-8709-71273415A25A}"/>
                </a:ext>
              </a:extLst>
            </p:cNvPr>
            <p:cNvSpPr/>
            <p:nvPr/>
          </p:nvSpPr>
          <p:spPr>
            <a:xfrm>
              <a:off x="7010847"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30" name="文本框 129">
              <a:extLst>
                <a:ext uri="{FF2B5EF4-FFF2-40B4-BE49-F238E27FC236}">
                  <a16:creationId xmlns:a16="http://schemas.microsoft.com/office/drawing/2014/main" id="{3C5F4CE6-BF0F-4EC6-87D4-15931309FCC4}"/>
                </a:ext>
              </a:extLst>
            </p:cNvPr>
            <p:cNvSpPr txBox="1"/>
            <p:nvPr/>
          </p:nvSpPr>
          <p:spPr>
            <a:xfrm>
              <a:off x="7363990" y="2776925"/>
              <a:ext cx="1816640" cy="677108"/>
            </a:xfrm>
            <a:prstGeom prst="rect">
              <a:avLst/>
            </a:prstGeom>
            <a:noFill/>
          </p:spPr>
          <p:txBody>
            <a:bodyPr wrap="square" rtlCol="0">
              <a:spAutoFit/>
            </a:bodyPr>
            <a:lstStyle/>
            <a:p>
              <a:pPr algn="ctr"/>
              <a:r>
                <a:rPr lang="zh-CN" altLang="en-US" sz="1350" b="1" dirty="0">
                  <a:latin typeface="+mn-ea"/>
                </a:rPr>
                <a:t>广播域和碰撞域</a:t>
              </a:r>
            </a:p>
          </p:txBody>
        </p:sp>
      </p:grpSp>
      <p:grpSp>
        <p:nvGrpSpPr>
          <p:cNvPr id="10" name="组合 9">
            <a:extLst>
              <a:ext uri="{FF2B5EF4-FFF2-40B4-BE49-F238E27FC236}">
                <a16:creationId xmlns:a16="http://schemas.microsoft.com/office/drawing/2014/main" id="{8C7EC438-7C41-4471-AF4F-7AA5616F0C63}"/>
              </a:ext>
            </a:extLst>
          </p:cNvPr>
          <p:cNvGrpSpPr/>
          <p:nvPr/>
        </p:nvGrpSpPr>
        <p:grpSpPr>
          <a:xfrm>
            <a:off x="2050525" y="1995971"/>
            <a:ext cx="1835339" cy="1802823"/>
            <a:chOff x="2734034" y="2661294"/>
            <a:chExt cx="2447118" cy="2403764"/>
          </a:xfrm>
        </p:grpSpPr>
        <p:sp>
          <p:nvSpPr>
            <p:cNvPr id="102" name="矩形: 圆角 101">
              <a:extLst>
                <a:ext uri="{FF2B5EF4-FFF2-40B4-BE49-F238E27FC236}">
                  <a16:creationId xmlns:a16="http://schemas.microsoft.com/office/drawing/2014/main" id="{69BF75CE-0BE6-4817-BEC3-483925B235DA}"/>
                </a:ext>
              </a:extLst>
            </p:cNvPr>
            <p:cNvSpPr/>
            <p:nvPr/>
          </p:nvSpPr>
          <p:spPr>
            <a:xfrm>
              <a:off x="2734034"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19" name="文本框 118">
              <a:extLst>
                <a:ext uri="{FF2B5EF4-FFF2-40B4-BE49-F238E27FC236}">
                  <a16:creationId xmlns:a16="http://schemas.microsoft.com/office/drawing/2014/main" id="{8494AF68-AC27-4F94-B6E2-654BA5D89F29}"/>
                </a:ext>
              </a:extLst>
            </p:cNvPr>
            <p:cNvSpPr txBox="1"/>
            <p:nvPr/>
          </p:nvSpPr>
          <p:spPr>
            <a:xfrm>
              <a:off x="3087177" y="2776925"/>
              <a:ext cx="1816640" cy="677108"/>
            </a:xfrm>
            <a:prstGeom prst="rect">
              <a:avLst/>
            </a:prstGeom>
            <a:noFill/>
          </p:spPr>
          <p:txBody>
            <a:bodyPr wrap="square" rtlCol="0">
              <a:spAutoFit/>
            </a:bodyPr>
            <a:lstStyle/>
            <a:p>
              <a:pPr algn="ctr"/>
              <a:r>
                <a:rPr lang="zh-CN" altLang="en-US" sz="1350" b="1" dirty="0">
                  <a:latin typeface="+mn-ea"/>
                </a:rPr>
                <a:t>广播域和碰撞域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103" name="文本框 102">
            <a:extLst>
              <a:ext uri="{FF2B5EF4-FFF2-40B4-BE49-F238E27FC236}">
                <a16:creationId xmlns:a16="http://schemas.microsoft.com/office/drawing/2014/main" id="{3AE47C88-6170-4638-BE3B-0FBE34CD33AC}"/>
              </a:ext>
            </a:extLst>
          </p:cNvPr>
          <p:cNvSpPr txBox="1"/>
          <p:nvPr/>
        </p:nvSpPr>
        <p:spPr>
          <a:xfrm>
            <a:off x="2102674" y="2468635"/>
            <a:ext cx="698012" cy="300082"/>
          </a:xfrm>
          <a:prstGeom prst="rect">
            <a:avLst/>
          </a:prstGeom>
          <a:noFill/>
        </p:spPr>
        <p:txBody>
          <a:bodyPr wrap="square" rtlCol="0">
            <a:spAutoFit/>
          </a:bodyPr>
          <a:lstStyle/>
          <a:p>
            <a:pPr algn="ctr"/>
            <a:r>
              <a:rPr lang="zh-CN" altLang="en-US" sz="1350" b="1" dirty="0">
                <a:latin typeface="+mn-ea"/>
              </a:rPr>
              <a:t>集线器</a:t>
            </a:r>
          </a:p>
        </p:txBody>
      </p:sp>
      <p:cxnSp>
        <p:nvCxnSpPr>
          <p:cNvPr id="107" name="直接连接符 106">
            <a:extLst>
              <a:ext uri="{FF2B5EF4-FFF2-40B4-BE49-F238E27FC236}">
                <a16:creationId xmlns:a16="http://schemas.microsoft.com/office/drawing/2014/main" id="{754BED1B-F225-474D-B20E-BA1AC92EDC38}"/>
              </a:ext>
            </a:extLst>
          </p:cNvPr>
          <p:cNvCxnSpPr/>
          <p:nvPr/>
        </p:nvCxnSpPr>
        <p:spPr>
          <a:xfrm flipV="1">
            <a:off x="2421943"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152385D-7EE1-43AA-AA77-C1CD2C450021}"/>
              </a:ext>
            </a:extLst>
          </p:cNvPr>
          <p:cNvCxnSpPr>
            <a:cxnSpLocks/>
          </p:cNvCxnSpPr>
          <p:nvPr/>
        </p:nvCxnSpPr>
        <p:spPr>
          <a:xfrm flipH="1" flipV="1">
            <a:off x="3129360"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175958-008A-4CBE-974C-DA2B05EDAB12}"/>
              </a:ext>
            </a:extLst>
          </p:cNvPr>
          <p:cNvCxnSpPr/>
          <p:nvPr/>
        </p:nvCxnSpPr>
        <p:spPr>
          <a:xfrm>
            <a:off x="304616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4" name="图形 10">
            <a:extLst>
              <a:ext uri="{FF2B5EF4-FFF2-40B4-BE49-F238E27FC236}">
                <a16:creationId xmlns:a16="http://schemas.microsoft.com/office/drawing/2014/main" id="{64D4EE57-81BF-4D6F-A094-3E9456F6C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114161" y="3183061"/>
            <a:ext cx="497111" cy="480812"/>
          </a:xfrm>
          <a:prstGeom prst="rect">
            <a:avLst/>
          </a:prstGeom>
        </p:spPr>
      </p:pic>
      <p:pic>
        <p:nvPicPr>
          <p:cNvPr id="115" name="图形 10">
            <a:extLst>
              <a:ext uri="{FF2B5EF4-FFF2-40B4-BE49-F238E27FC236}">
                <a16:creationId xmlns:a16="http://schemas.microsoft.com/office/drawing/2014/main" id="{2118A0AF-AD6D-49E3-A6F8-F147390D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31499" y="3183061"/>
            <a:ext cx="497111" cy="480812"/>
          </a:xfrm>
          <a:prstGeom prst="rect">
            <a:avLst/>
          </a:prstGeom>
        </p:spPr>
      </p:pic>
      <p:pic>
        <p:nvPicPr>
          <p:cNvPr id="117" name="图形 10">
            <a:extLst>
              <a:ext uri="{FF2B5EF4-FFF2-40B4-BE49-F238E27FC236}">
                <a16:creationId xmlns:a16="http://schemas.microsoft.com/office/drawing/2014/main" id="{8D5E6A4F-9D2A-4FB2-8068-C458C7477E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22831" y="3183061"/>
            <a:ext cx="497111" cy="480812"/>
          </a:xfrm>
          <a:prstGeom prst="rect">
            <a:avLst/>
          </a:prstGeom>
        </p:spPr>
      </p:pic>
      <p:sp>
        <p:nvSpPr>
          <p:cNvPr id="118" name="文本框 117">
            <a:extLst>
              <a:ext uri="{FF2B5EF4-FFF2-40B4-BE49-F238E27FC236}">
                <a16:creationId xmlns:a16="http://schemas.microsoft.com/office/drawing/2014/main" id="{FA5E62DB-A1F4-4B91-8610-989078F99163}"/>
              </a:ext>
            </a:extLst>
          </p:cNvPr>
          <p:cNvSpPr txBox="1"/>
          <p:nvPr/>
        </p:nvSpPr>
        <p:spPr>
          <a:xfrm>
            <a:off x="323445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21" name="文本框 120">
            <a:extLst>
              <a:ext uri="{FF2B5EF4-FFF2-40B4-BE49-F238E27FC236}">
                <a16:creationId xmlns:a16="http://schemas.microsoft.com/office/drawing/2014/main" id="{9CFE4946-D3A7-44E3-9151-66419B063403}"/>
              </a:ext>
            </a:extLst>
          </p:cNvPr>
          <p:cNvSpPr txBox="1"/>
          <p:nvPr/>
        </p:nvSpPr>
        <p:spPr>
          <a:xfrm>
            <a:off x="6404796" y="2468635"/>
            <a:ext cx="679912" cy="507831"/>
          </a:xfrm>
          <a:prstGeom prst="rect">
            <a:avLst/>
          </a:prstGeom>
          <a:noFill/>
        </p:spPr>
        <p:txBody>
          <a:bodyPr wrap="square" rtlCol="0">
            <a:spAutoFit/>
          </a:bodyPr>
          <a:lstStyle/>
          <a:p>
            <a:pPr algn="ctr"/>
            <a:r>
              <a:rPr lang="zh-CN" altLang="en-US" sz="1350" b="1" dirty="0">
                <a:latin typeface="+mn-ea"/>
              </a:rPr>
              <a:t>集线器</a:t>
            </a:r>
          </a:p>
        </p:txBody>
      </p:sp>
      <p:cxnSp>
        <p:nvCxnSpPr>
          <p:cNvPr id="122" name="直接连接符 121">
            <a:extLst>
              <a:ext uri="{FF2B5EF4-FFF2-40B4-BE49-F238E27FC236}">
                <a16:creationId xmlns:a16="http://schemas.microsoft.com/office/drawing/2014/main" id="{E2F5EF8B-90D9-4C96-B714-7210CCB6520F}"/>
              </a:ext>
            </a:extLst>
          </p:cNvPr>
          <p:cNvCxnSpPr/>
          <p:nvPr/>
        </p:nvCxnSpPr>
        <p:spPr>
          <a:xfrm flipV="1">
            <a:off x="5629552"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73E2EDC-EC34-4F8A-8230-7B3992B55D36}"/>
              </a:ext>
            </a:extLst>
          </p:cNvPr>
          <p:cNvCxnSpPr>
            <a:cxnSpLocks/>
          </p:cNvCxnSpPr>
          <p:nvPr/>
        </p:nvCxnSpPr>
        <p:spPr>
          <a:xfrm flipH="1" flipV="1">
            <a:off x="6336969"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A74001-13D1-4F02-BF54-B61F3C93AC4B}"/>
              </a:ext>
            </a:extLst>
          </p:cNvPr>
          <p:cNvCxnSpPr/>
          <p:nvPr/>
        </p:nvCxnSpPr>
        <p:spPr>
          <a:xfrm>
            <a:off x="625377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图形 10">
            <a:extLst>
              <a:ext uri="{FF2B5EF4-FFF2-40B4-BE49-F238E27FC236}">
                <a16:creationId xmlns:a16="http://schemas.microsoft.com/office/drawing/2014/main" id="{36B7DF63-0300-4DB2-BD84-0891417BF6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21771" y="3183061"/>
            <a:ext cx="497111" cy="480812"/>
          </a:xfrm>
          <a:prstGeom prst="rect">
            <a:avLst/>
          </a:prstGeom>
        </p:spPr>
      </p:pic>
      <p:pic>
        <p:nvPicPr>
          <p:cNvPr id="126" name="图形 10">
            <a:extLst>
              <a:ext uri="{FF2B5EF4-FFF2-40B4-BE49-F238E27FC236}">
                <a16:creationId xmlns:a16="http://schemas.microsoft.com/office/drawing/2014/main" id="{F502606E-B7D6-4F35-A1D8-944ECC271D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9109" y="3183061"/>
            <a:ext cx="497111" cy="480812"/>
          </a:xfrm>
          <a:prstGeom prst="rect">
            <a:avLst/>
          </a:prstGeom>
        </p:spPr>
      </p:pic>
      <p:pic>
        <p:nvPicPr>
          <p:cNvPr id="128" name="图形 10">
            <a:extLst>
              <a:ext uri="{FF2B5EF4-FFF2-40B4-BE49-F238E27FC236}">
                <a16:creationId xmlns:a16="http://schemas.microsoft.com/office/drawing/2014/main" id="{B93118F9-7F42-4F54-A9D6-990BCE8BBB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30440" y="3183061"/>
            <a:ext cx="497111" cy="480812"/>
          </a:xfrm>
          <a:prstGeom prst="rect">
            <a:avLst/>
          </a:prstGeom>
        </p:spPr>
      </p:pic>
      <p:sp>
        <p:nvSpPr>
          <p:cNvPr id="129" name="文本框 128">
            <a:extLst>
              <a:ext uri="{FF2B5EF4-FFF2-40B4-BE49-F238E27FC236}">
                <a16:creationId xmlns:a16="http://schemas.microsoft.com/office/drawing/2014/main" id="{6130107D-D69A-42D6-B237-6CC2426511EC}"/>
              </a:ext>
            </a:extLst>
          </p:cNvPr>
          <p:cNvSpPr txBox="1"/>
          <p:nvPr/>
        </p:nvSpPr>
        <p:spPr>
          <a:xfrm>
            <a:off x="644206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cxnSp>
        <p:nvCxnSpPr>
          <p:cNvPr id="32" name="直接连接符 31">
            <a:extLst>
              <a:ext uri="{FF2B5EF4-FFF2-40B4-BE49-F238E27FC236}">
                <a16:creationId xmlns:a16="http://schemas.microsoft.com/office/drawing/2014/main" id="{B4E0682A-4621-40CD-8E7B-74A244AADE15}"/>
              </a:ext>
            </a:extLst>
          </p:cNvPr>
          <p:cNvCxnSpPr>
            <a:cxnSpLocks/>
          </p:cNvCxnSpPr>
          <p:nvPr/>
        </p:nvCxnSpPr>
        <p:spPr>
          <a:xfrm>
            <a:off x="3022735" y="2677311"/>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B372386-C32F-4A75-903C-D3C3A10E571A}"/>
              </a:ext>
            </a:extLst>
          </p:cNvPr>
          <p:cNvCxnSpPr>
            <a:cxnSpLocks/>
          </p:cNvCxnSpPr>
          <p:nvPr/>
        </p:nvCxnSpPr>
        <p:spPr>
          <a:xfrm>
            <a:off x="4725723" y="2676384"/>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6" name="图片 115" descr="文本&#10;&#10;描述已自动生成">
            <a:extLst>
              <a:ext uri="{FF2B5EF4-FFF2-40B4-BE49-F238E27FC236}">
                <a16:creationId xmlns:a16="http://schemas.microsoft.com/office/drawing/2014/main" id="{0BE266EC-7BE1-4327-A8B2-1F3902931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2071" y="2414497"/>
            <a:ext cx="529103" cy="496034"/>
          </a:xfrm>
          <a:prstGeom prst="rect">
            <a:avLst/>
          </a:prstGeom>
        </p:spPr>
      </p:pic>
      <p:pic>
        <p:nvPicPr>
          <p:cNvPr id="127" name="图片 126" descr="文本&#10;&#10;描述已自动生成">
            <a:extLst>
              <a:ext uri="{FF2B5EF4-FFF2-40B4-BE49-F238E27FC236}">
                <a16:creationId xmlns:a16="http://schemas.microsoft.com/office/drawing/2014/main" id="{02487603-F949-4810-B38B-05C6C22C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681" y="2414497"/>
            <a:ext cx="529103" cy="496034"/>
          </a:xfrm>
          <a:prstGeom prst="rect">
            <a:avLst/>
          </a:prstGeom>
        </p:spPr>
      </p:pic>
      <p:grpSp>
        <p:nvGrpSpPr>
          <p:cNvPr id="5" name="组合 4">
            <a:extLst>
              <a:ext uri="{FF2B5EF4-FFF2-40B4-BE49-F238E27FC236}">
                <a16:creationId xmlns:a16="http://schemas.microsoft.com/office/drawing/2014/main" id="{E837D8A2-5EC2-4A9D-BC6A-29E86BF62D34}"/>
              </a:ext>
            </a:extLst>
          </p:cNvPr>
          <p:cNvGrpSpPr/>
          <p:nvPr/>
        </p:nvGrpSpPr>
        <p:grpSpPr>
          <a:xfrm>
            <a:off x="4193428" y="2156766"/>
            <a:ext cx="698012" cy="738544"/>
            <a:chOff x="5591236" y="2875687"/>
            <a:chExt cx="930683" cy="984725"/>
          </a:xfrm>
        </p:grpSpPr>
        <p:sp>
          <p:nvSpPr>
            <p:cNvPr id="33" name="文本框 32">
              <a:extLst>
                <a:ext uri="{FF2B5EF4-FFF2-40B4-BE49-F238E27FC236}">
                  <a16:creationId xmlns:a16="http://schemas.microsoft.com/office/drawing/2014/main" id="{02B2746E-D987-4EDD-B1EF-54FC45B17C60}"/>
                </a:ext>
              </a:extLst>
            </p:cNvPr>
            <p:cNvSpPr txBox="1"/>
            <p:nvPr/>
          </p:nvSpPr>
          <p:spPr>
            <a:xfrm>
              <a:off x="5591236" y="2875687"/>
              <a:ext cx="930683" cy="400109"/>
            </a:xfrm>
            <a:prstGeom prst="rect">
              <a:avLst/>
            </a:prstGeom>
            <a:noFill/>
          </p:spPr>
          <p:txBody>
            <a:bodyPr wrap="square" rtlCol="0">
              <a:spAutoFit/>
            </a:bodyPr>
            <a:lstStyle/>
            <a:p>
              <a:pPr algn="ctr"/>
              <a:r>
                <a:rPr lang="zh-CN" altLang="en-US" sz="1350" b="1" dirty="0">
                  <a:latin typeface="+mn-ea"/>
                </a:rPr>
                <a:t>交换机</a:t>
              </a:r>
            </a:p>
          </p:txBody>
        </p:sp>
        <p:pic>
          <p:nvPicPr>
            <p:cNvPr id="35" name="图片 34" descr="图标&#10;&#10;描述已自动生成">
              <a:extLst>
                <a:ext uri="{FF2B5EF4-FFF2-40B4-BE49-F238E27FC236}">
                  <a16:creationId xmlns:a16="http://schemas.microsoft.com/office/drawing/2014/main" id="{A0A911EA-E4C7-4F99-9396-E7AE12044C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9726" y="3219330"/>
              <a:ext cx="497392" cy="641082"/>
            </a:xfrm>
            <a:prstGeom prst="rect">
              <a:avLst/>
            </a:prstGeom>
          </p:spPr>
        </p:pic>
      </p:grpSp>
      <p:sp>
        <p:nvSpPr>
          <p:cNvPr id="36" name="平行四边形 35">
            <a:extLst>
              <a:ext uri="{FF2B5EF4-FFF2-40B4-BE49-F238E27FC236}">
                <a16:creationId xmlns:a16="http://schemas.microsoft.com/office/drawing/2014/main" id="{5EC23BD0-5CA8-1C06-B6E9-16A6F2CDB193}"/>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1447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right)">
                                      <p:cBhvr>
                                        <p:cTn id="14" dur="500"/>
                                        <p:tgtEl>
                                          <p:spTgt spid="32"/>
                                        </p:tgtEl>
                                      </p:cBhvr>
                                    </p:animEffect>
                                  </p:childTnLst>
                                </p:cTn>
                              </p:par>
                              <p:par>
                                <p:cTn id="15" presetID="22" presetClass="entr" presetSubtype="8"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0181A9E-11C4-4AF7-82E9-A0A16E62C479}"/>
              </a:ext>
            </a:extLst>
          </p:cNvPr>
          <p:cNvGrpSpPr/>
          <p:nvPr/>
        </p:nvGrpSpPr>
        <p:grpSpPr>
          <a:xfrm>
            <a:off x="1831372" y="1390243"/>
            <a:ext cx="5481256" cy="2727614"/>
            <a:chOff x="2441829" y="1853656"/>
            <a:chExt cx="7308341" cy="3636819"/>
          </a:xfrm>
        </p:grpSpPr>
        <p:sp>
          <p:nvSpPr>
            <p:cNvPr id="37" name="矩形: 圆角 36">
              <a:extLst>
                <a:ext uri="{FF2B5EF4-FFF2-40B4-BE49-F238E27FC236}">
                  <a16:creationId xmlns:a16="http://schemas.microsoft.com/office/drawing/2014/main" id="{E3BC32CF-9F83-4CF1-9F41-62638D75AC42}"/>
                </a:ext>
              </a:extLst>
            </p:cNvPr>
            <p:cNvSpPr/>
            <p:nvPr/>
          </p:nvSpPr>
          <p:spPr>
            <a:xfrm>
              <a:off x="2441829" y="1853656"/>
              <a:ext cx="7308341" cy="3636819"/>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39" name="文本框 38">
              <a:extLst>
                <a:ext uri="{FF2B5EF4-FFF2-40B4-BE49-F238E27FC236}">
                  <a16:creationId xmlns:a16="http://schemas.microsoft.com/office/drawing/2014/main" id="{0FC0A818-11AA-4E62-B140-9597C5B1153F}"/>
                </a:ext>
              </a:extLst>
            </p:cNvPr>
            <p:cNvSpPr txBox="1"/>
            <p:nvPr/>
          </p:nvSpPr>
          <p:spPr>
            <a:xfrm>
              <a:off x="3850580" y="2037769"/>
              <a:ext cx="4503993" cy="400109"/>
            </a:xfrm>
            <a:prstGeom prst="rect">
              <a:avLst/>
            </a:prstGeom>
            <a:noFill/>
          </p:spPr>
          <p:txBody>
            <a:bodyPr wrap="square" rtlCol="0">
              <a:spAutoFit/>
            </a:bodyPr>
            <a:lstStyle/>
            <a:p>
              <a:pPr algn="ctr"/>
              <a:r>
                <a:rPr lang="zh-CN" altLang="en-US" sz="1350" b="1" dirty="0">
                  <a:latin typeface="+mn-ea"/>
                </a:rPr>
                <a:t>一个更大的广播域和两个独立的碰撞域</a:t>
              </a:r>
            </a:p>
          </p:txBody>
        </p:sp>
      </p:grpSp>
      <p:sp>
        <p:nvSpPr>
          <p:cNvPr id="40" name="文本框 39">
            <a:extLst>
              <a:ext uri="{FF2B5EF4-FFF2-40B4-BE49-F238E27FC236}">
                <a16:creationId xmlns:a16="http://schemas.microsoft.com/office/drawing/2014/main" id="{8678909A-6A06-48F9-9C06-6C152519B0CF}"/>
              </a:ext>
            </a:extLst>
          </p:cNvPr>
          <p:cNvSpPr txBox="1"/>
          <p:nvPr/>
        </p:nvSpPr>
        <p:spPr>
          <a:xfrm>
            <a:off x="3939566" y="2873665"/>
            <a:ext cx="1278423" cy="507831"/>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扩大了广播域</a:t>
            </a:r>
            <a:endParaRPr lang="en-US" altLang="zh-CN" sz="1350" b="1" dirty="0">
              <a:solidFill>
                <a:schemeClr val="accent1">
                  <a:lumMod val="75000"/>
                </a:schemeClr>
              </a:solidFill>
              <a:latin typeface="+mn-ea"/>
            </a:endParaRPr>
          </a:p>
          <a:p>
            <a:pPr algn="ctr"/>
            <a:r>
              <a:rPr lang="zh-CN" altLang="en-US" sz="1350" b="1" dirty="0">
                <a:solidFill>
                  <a:schemeClr val="accent1">
                    <a:lumMod val="75000"/>
                  </a:schemeClr>
                </a:solidFill>
                <a:latin typeface="+mn-ea"/>
              </a:rPr>
              <a:t>隔离了碰撞域</a:t>
            </a:r>
          </a:p>
        </p:txBody>
      </p:sp>
      <p:grpSp>
        <p:nvGrpSpPr>
          <p:cNvPr id="20" name="组合 19">
            <a:extLst>
              <a:ext uri="{FF2B5EF4-FFF2-40B4-BE49-F238E27FC236}">
                <a16:creationId xmlns:a16="http://schemas.microsoft.com/office/drawing/2014/main" id="{5628AED0-D1D4-41BC-9F3A-8242F3F18750}"/>
              </a:ext>
            </a:extLst>
          </p:cNvPr>
          <p:cNvGrpSpPr/>
          <p:nvPr/>
        </p:nvGrpSpPr>
        <p:grpSpPr>
          <a:xfrm>
            <a:off x="5258135" y="1995971"/>
            <a:ext cx="1835339" cy="1802823"/>
            <a:chOff x="7010847" y="2661294"/>
            <a:chExt cx="2447118" cy="2403764"/>
          </a:xfrm>
        </p:grpSpPr>
        <p:sp>
          <p:nvSpPr>
            <p:cNvPr id="120" name="矩形: 圆角 119">
              <a:extLst>
                <a:ext uri="{FF2B5EF4-FFF2-40B4-BE49-F238E27FC236}">
                  <a16:creationId xmlns:a16="http://schemas.microsoft.com/office/drawing/2014/main" id="{6EE7A526-16F4-4B19-8709-71273415A25A}"/>
                </a:ext>
              </a:extLst>
            </p:cNvPr>
            <p:cNvSpPr/>
            <p:nvPr/>
          </p:nvSpPr>
          <p:spPr>
            <a:xfrm>
              <a:off x="7010847"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30" name="文本框 129">
              <a:extLst>
                <a:ext uri="{FF2B5EF4-FFF2-40B4-BE49-F238E27FC236}">
                  <a16:creationId xmlns:a16="http://schemas.microsoft.com/office/drawing/2014/main" id="{3C5F4CE6-BF0F-4EC6-87D4-15931309FCC4}"/>
                </a:ext>
              </a:extLst>
            </p:cNvPr>
            <p:cNvSpPr txBox="1"/>
            <p:nvPr/>
          </p:nvSpPr>
          <p:spPr>
            <a:xfrm>
              <a:off x="7363990" y="2776925"/>
              <a:ext cx="1816640"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10" name="组合 9">
            <a:extLst>
              <a:ext uri="{FF2B5EF4-FFF2-40B4-BE49-F238E27FC236}">
                <a16:creationId xmlns:a16="http://schemas.microsoft.com/office/drawing/2014/main" id="{8C7EC438-7C41-4471-AF4F-7AA5616F0C63}"/>
              </a:ext>
            </a:extLst>
          </p:cNvPr>
          <p:cNvGrpSpPr/>
          <p:nvPr/>
        </p:nvGrpSpPr>
        <p:grpSpPr>
          <a:xfrm>
            <a:off x="2050525" y="1995971"/>
            <a:ext cx="1835339" cy="1802823"/>
            <a:chOff x="2734034" y="2661294"/>
            <a:chExt cx="2447118" cy="2403764"/>
          </a:xfrm>
        </p:grpSpPr>
        <p:sp>
          <p:nvSpPr>
            <p:cNvPr id="102" name="矩形: 圆角 101">
              <a:extLst>
                <a:ext uri="{FF2B5EF4-FFF2-40B4-BE49-F238E27FC236}">
                  <a16:creationId xmlns:a16="http://schemas.microsoft.com/office/drawing/2014/main" id="{69BF75CE-0BE6-4817-BEC3-483925B235DA}"/>
                </a:ext>
              </a:extLst>
            </p:cNvPr>
            <p:cNvSpPr/>
            <p:nvPr/>
          </p:nvSpPr>
          <p:spPr>
            <a:xfrm>
              <a:off x="2734034" y="2661294"/>
              <a:ext cx="2447118" cy="2403764"/>
            </a:xfrm>
            <a:prstGeom prst="roundRect">
              <a:avLst>
                <a:gd name="adj" fmla="val 6736"/>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b="1">
                <a:latin typeface="+mn-ea"/>
              </a:endParaRPr>
            </a:p>
          </p:txBody>
        </p:sp>
        <p:sp>
          <p:nvSpPr>
            <p:cNvPr id="119" name="文本框 118">
              <a:extLst>
                <a:ext uri="{FF2B5EF4-FFF2-40B4-BE49-F238E27FC236}">
                  <a16:creationId xmlns:a16="http://schemas.microsoft.com/office/drawing/2014/main" id="{8494AF68-AC27-4F94-B6E2-654BA5D89F29}"/>
                </a:ext>
              </a:extLst>
            </p:cNvPr>
            <p:cNvSpPr txBox="1"/>
            <p:nvPr/>
          </p:nvSpPr>
          <p:spPr>
            <a:xfrm>
              <a:off x="3087177" y="2776925"/>
              <a:ext cx="1816640" cy="400109"/>
            </a:xfrm>
            <a:prstGeom prst="rect">
              <a:avLst/>
            </a:prstGeom>
            <a:noFill/>
          </p:spPr>
          <p:txBody>
            <a:bodyPr wrap="square" rtlCol="0">
              <a:spAutoFit/>
            </a:bodyPr>
            <a:lstStyle/>
            <a:p>
              <a:pPr algn="ctr"/>
              <a:r>
                <a:rPr lang="zh-CN" altLang="en-US" sz="1350" b="1" dirty="0">
                  <a:latin typeface="+mn-ea"/>
                </a:rPr>
                <a:t>碰撞域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103" name="文本框 102">
            <a:extLst>
              <a:ext uri="{FF2B5EF4-FFF2-40B4-BE49-F238E27FC236}">
                <a16:creationId xmlns:a16="http://schemas.microsoft.com/office/drawing/2014/main" id="{3AE47C88-6170-4638-BE3B-0FBE34CD33AC}"/>
              </a:ext>
            </a:extLst>
          </p:cNvPr>
          <p:cNvSpPr txBox="1"/>
          <p:nvPr/>
        </p:nvSpPr>
        <p:spPr>
          <a:xfrm>
            <a:off x="2102674" y="2468635"/>
            <a:ext cx="698012" cy="300082"/>
          </a:xfrm>
          <a:prstGeom prst="rect">
            <a:avLst/>
          </a:prstGeom>
          <a:noFill/>
        </p:spPr>
        <p:txBody>
          <a:bodyPr wrap="square" rtlCol="0">
            <a:spAutoFit/>
          </a:bodyPr>
          <a:lstStyle/>
          <a:p>
            <a:pPr algn="ctr"/>
            <a:r>
              <a:rPr lang="zh-CN" altLang="en-US" sz="1350" b="1" dirty="0">
                <a:latin typeface="+mn-ea"/>
              </a:rPr>
              <a:t>集线器</a:t>
            </a:r>
          </a:p>
        </p:txBody>
      </p:sp>
      <p:cxnSp>
        <p:nvCxnSpPr>
          <p:cNvPr id="107" name="直接连接符 106">
            <a:extLst>
              <a:ext uri="{FF2B5EF4-FFF2-40B4-BE49-F238E27FC236}">
                <a16:creationId xmlns:a16="http://schemas.microsoft.com/office/drawing/2014/main" id="{754BED1B-F225-474D-B20E-BA1AC92EDC38}"/>
              </a:ext>
            </a:extLst>
          </p:cNvPr>
          <p:cNvCxnSpPr/>
          <p:nvPr/>
        </p:nvCxnSpPr>
        <p:spPr>
          <a:xfrm flipV="1">
            <a:off x="2421943"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152385D-7EE1-43AA-AA77-C1CD2C450021}"/>
              </a:ext>
            </a:extLst>
          </p:cNvPr>
          <p:cNvCxnSpPr>
            <a:cxnSpLocks/>
          </p:cNvCxnSpPr>
          <p:nvPr/>
        </p:nvCxnSpPr>
        <p:spPr>
          <a:xfrm flipH="1" flipV="1">
            <a:off x="3129360"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175958-008A-4CBE-974C-DA2B05EDAB12}"/>
              </a:ext>
            </a:extLst>
          </p:cNvPr>
          <p:cNvCxnSpPr/>
          <p:nvPr/>
        </p:nvCxnSpPr>
        <p:spPr>
          <a:xfrm>
            <a:off x="304616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4" name="图形 10">
            <a:extLst>
              <a:ext uri="{FF2B5EF4-FFF2-40B4-BE49-F238E27FC236}">
                <a16:creationId xmlns:a16="http://schemas.microsoft.com/office/drawing/2014/main" id="{64D4EE57-81BF-4D6F-A094-3E9456F6CA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114161" y="3183061"/>
            <a:ext cx="497111" cy="480812"/>
          </a:xfrm>
          <a:prstGeom prst="rect">
            <a:avLst/>
          </a:prstGeom>
        </p:spPr>
      </p:pic>
      <p:pic>
        <p:nvPicPr>
          <p:cNvPr id="115" name="图形 10">
            <a:extLst>
              <a:ext uri="{FF2B5EF4-FFF2-40B4-BE49-F238E27FC236}">
                <a16:creationId xmlns:a16="http://schemas.microsoft.com/office/drawing/2014/main" id="{2118A0AF-AD6D-49E3-A6F8-F147390D7B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331499" y="3183061"/>
            <a:ext cx="497111" cy="480812"/>
          </a:xfrm>
          <a:prstGeom prst="rect">
            <a:avLst/>
          </a:prstGeom>
        </p:spPr>
      </p:pic>
      <p:pic>
        <p:nvPicPr>
          <p:cNvPr id="117" name="图形 10">
            <a:extLst>
              <a:ext uri="{FF2B5EF4-FFF2-40B4-BE49-F238E27FC236}">
                <a16:creationId xmlns:a16="http://schemas.microsoft.com/office/drawing/2014/main" id="{8D5E6A4F-9D2A-4FB2-8068-C458C7477E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22831" y="3183061"/>
            <a:ext cx="497111" cy="480812"/>
          </a:xfrm>
          <a:prstGeom prst="rect">
            <a:avLst/>
          </a:prstGeom>
        </p:spPr>
      </p:pic>
      <p:sp>
        <p:nvSpPr>
          <p:cNvPr id="118" name="文本框 117">
            <a:extLst>
              <a:ext uri="{FF2B5EF4-FFF2-40B4-BE49-F238E27FC236}">
                <a16:creationId xmlns:a16="http://schemas.microsoft.com/office/drawing/2014/main" id="{FA5E62DB-A1F4-4B91-8610-989078F99163}"/>
              </a:ext>
            </a:extLst>
          </p:cNvPr>
          <p:cNvSpPr txBox="1"/>
          <p:nvPr/>
        </p:nvSpPr>
        <p:spPr>
          <a:xfrm>
            <a:off x="323445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sp>
        <p:nvSpPr>
          <p:cNvPr id="121" name="文本框 120">
            <a:extLst>
              <a:ext uri="{FF2B5EF4-FFF2-40B4-BE49-F238E27FC236}">
                <a16:creationId xmlns:a16="http://schemas.microsoft.com/office/drawing/2014/main" id="{9CFE4946-D3A7-44E3-9151-66419B063403}"/>
              </a:ext>
            </a:extLst>
          </p:cNvPr>
          <p:cNvSpPr txBox="1"/>
          <p:nvPr/>
        </p:nvSpPr>
        <p:spPr>
          <a:xfrm>
            <a:off x="6404796" y="2468635"/>
            <a:ext cx="679912" cy="507831"/>
          </a:xfrm>
          <a:prstGeom prst="rect">
            <a:avLst/>
          </a:prstGeom>
          <a:noFill/>
        </p:spPr>
        <p:txBody>
          <a:bodyPr wrap="square" rtlCol="0">
            <a:spAutoFit/>
          </a:bodyPr>
          <a:lstStyle/>
          <a:p>
            <a:pPr algn="ctr"/>
            <a:r>
              <a:rPr lang="zh-CN" altLang="en-US" sz="1350" b="1" dirty="0">
                <a:latin typeface="+mn-ea"/>
              </a:rPr>
              <a:t>集线器</a:t>
            </a:r>
          </a:p>
        </p:txBody>
      </p:sp>
      <p:cxnSp>
        <p:nvCxnSpPr>
          <p:cNvPr id="122" name="直接连接符 121">
            <a:extLst>
              <a:ext uri="{FF2B5EF4-FFF2-40B4-BE49-F238E27FC236}">
                <a16:creationId xmlns:a16="http://schemas.microsoft.com/office/drawing/2014/main" id="{E2F5EF8B-90D9-4C96-B714-7210CCB6520F}"/>
              </a:ext>
            </a:extLst>
          </p:cNvPr>
          <p:cNvCxnSpPr/>
          <p:nvPr/>
        </p:nvCxnSpPr>
        <p:spPr>
          <a:xfrm flipV="1">
            <a:off x="5629552" y="2594258"/>
            <a:ext cx="595859" cy="8292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73E2EDC-EC34-4F8A-8230-7B3992B55D36}"/>
              </a:ext>
            </a:extLst>
          </p:cNvPr>
          <p:cNvCxnSpPr>
            <a:cxnSpLocks/>
          </p:cNvCxnSpPr>
          <p:nvPr/>
        </p:nvCxnSpPr>
        <p:spPr>
          <a:xfrm flipH="1" flipV="1">
            <a:off x="6336969" y="2594258"/>
            <a:ext cx="471037" cy="737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45A74001-13D1-4F02-BF54-B61F3C93AC4B}"/>
              </a:ext>
            </a:extLst>
          </p:cNvPr>
          <p:cNvCxnSpPr/>
          <p:nvPr/>
        </p:nvCxnSpPr>
        <p:spPr>
          <a:xfrm>
            <a:off x="6253776" y="2592582"/>
            <a:ext cx="0" cy="796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图形 10">
            <a:extLst>
              <a:ext uri="{FF2B5EF4-FFF2-40B4-BE49-F238E27FC236}">
                <a16:creationId xmlns:a16="http://schemas.microsoft.com/office/drawing/2014/main" id="{36B7DF63-0300-4DB2-BD84-0891417BF6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21771" y="3183061"/>
            <a:ext cx="497111" cy="480812"/>
          </a:xfrm>
          <a:prstGeom prst="rect">
            <a:avLst/>
          </a:prstGeom>
        </p:spPr>
      </p:pic>
      <p:pic>
        <p:nvPicPr>
          <p:cNvPr id="126" name="图形 10">
            <a:extLst>
              <a:ext uri="{FF2B5EF4-FFF2-40B4-BE49-F238E27FC236}">
                <a16:creationId xmlns:a16="http://schemas.microsoft.com/office/drawing/2014/main" id="{F502606E-B7D6-4F35-A1D8-944ECC271D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9109" y="3183061"/>
            <a:ext cx="497111" cy="480812"/>
          </a:xfrm>
          <a:prstGeom prst="rect">
            <a:avLst/>
          </a:prstGeom>
        </p:spPr>
      </p:pic>
      <p:pic>
        <p:nvPicPr>
          <p:cNvPr id="128" name="图形 10">
            <a:extLst>
              <a:ext uri="{FF2B5EF4-FFF2-40B4-BE49-F238E27FC236}">
                <a16:creationId xmlns:a16="http://schemas.microsoft.com/office/drawing/2014/main" id="{B93118F9-7F42-4F54-A9D6-990BCE8BBB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30440" y="3183061"/>
            <a:ext cx="497111" cy="480812"/>
          </a:xfrm>
          <a:prstGeom prst="rect">
            <a:avLst/>
          </a:prstGeom>
        </p:spPr>
      </p:pic>
      <p:sp>
        <p:nvSpPr>
          <p:cNvPr id="129" name="文本框 128">
            <a:extLst>
              <a:ext uri="{FF2B5EF4-FFF2-40B4-BE49-F238E27FC236}">
                <a16:creationId xmlns:a16="http://schemas.microsoft.com/office/drawing/2014/main" id="{6130107D-D69A-42D6-B237-6CC2426511EC}"/>
              </a:ext>
            </a:extLst>
          </p:cNvPr>
          <p:cNvSpPr txBox="1"/>
          <p:nvPr/>
        </p:nvSpPr>
        <p:spPr>
          <a:xfrm>
            <a:off x="6442062" y="3214831"/>
            <a:ext cx="249782" cy="300082"/>
          </a:xfrm>
          <a:prstGeom prst="rect">
            <a:avLst/>
          </a:prstGeom>
          <a:noFill/>
        </p:spPr>
        <p:txBody>
          <a:bodyPr wrap="square" rtlCol="0">
            <a:spAutoFit/>
          </a:bodyPr>
          <a:lstStyle/>
          <a:p>
            <a:pPr algn="ctr"/>
            <a:r>
              <a:rPr lang="en-US" altLang="zh-CN" sz="1350" b="1" dirty="0">
                <a:latin typeface="+mn-ea"/>
              </a:rPr>
              <a:t>…</a:t>
            </a:r>
            <a:endParaRPr lang="zh-CN" altLang="en-US" sz="1350" b="1" dirty="0">
              <a:latin typeface="+mn-ea"/>
            </a:endParaRPr>
          </a:p>
        </p:txBody>
      </p:sp>
      <p:cxnSp>
        <p:nvCxnSpPr>
          <p:cNvPr id="32" name="直接连接符 31">
            <a:extLst>
              <a:ext uri="{FF2B5EF4-FFF2-40B4-BE49-F238E27FC236}">
                <a16:creationId xmlns:a16="http://schemas.microsoft.com/office/drawing/2014/main" id="{B4E0682A-4621-40CD-8E7B-74A244AADE15}"/>
              </a:ext>
            </a:extLst>
          </p:cNvPr>
          <p:cNvCxnSpPr>
            <a:cxnSpLocks/>
          </p:cNvCxnSpPr>
          <p:nvPr/>
        </p:nvCxnSpPr>
        <p:spPr>
          <a:xfrm>
            <a:off x="3022735" y="2677311"/>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B372386-C32F-4A75-903C-D3C3A10E571A}"/>
              </a:ext>
            </a:extLst>
          </p:cNvPr>
          <p:cNvCxnSpPr>
            <a:cxnSpLocks/>
          </p:cNvCxnSpPr>
          <p:nvPr/>
        </p:nvCxnSpPr>
        <p:spPr>
          <a:xfrm>
            <a:off x="4725723" y="2676384"/>
            <a:ext cx="14078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6" name="图片 115" descr="文本&#10;&#10;描述已自动生成">
            <a:extLst>
              <a:ext uri="{FF2B5EF4-FFF2-40B4-BE49-F238E27FC236}">
                <a16:creationId xmlns:a16="http://schemas.microsoft.com/office/drawing/2014/main" id="{0BE266EC-7BE1-4327-A8B2-1F3902931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2071" y="2414497"/>
            <a:ext cx="529103" cy="496034"/>
          </a:xfrm>
          <a:prstGeom prst="rect">
            <a:avLst/>
          </a:prstGeom>
        </p:spPr>
      </p:pic>
      <p:pic>
        <p:nvPicPr>
          <p:cNvPr id="127" name="图片 126" descr="文本&#10;&#10;描述已自动生成">
            <a:extLst>
              <a:ext uri="{FF2B5EF4-FFF2-40B4-BE49-F238E27FC236}">
                <a16:creationId xmlns:a16="http://schemas.microsoft.com/office/drawing/2014/main" id="{02487603-F949-4810-B38B-05C6C22C7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681" y="2414497"/>
            <a:ext cx="529103" cy="496034"/>
          </a:xfrm>
          <a:prstGeom prst="rect">
            <a:avLst/>
          </a:prstGeom>
        </p:spPr>
      </p:pic>
      <p:grpSp>
        <p:nvGrpSpPr>
          <p:cNvPr id="5" name="组合 4">
            <a:extLst>
              <a:ext uri="{FF2B5EF4-FFF2-40B4-BE49-F238E27FC236}">
                <a16:creationId xmlns:a16="http://schemas.microsoft.com/office/drawing/2014/main" id="{E837D8A2-5EC2-4A9D-BC6A-29E86BF62D34}"/>
              </a:ext>
            </a:extLst>
          </p:cNvPr>
          <p:cNvGrpSpPr/>
          <p:nvPr/>
        </p:nvGrpSpPr>
        <p:grpSpPr>
          <a:xfrm>
            <a:off x="4193428" y="2156766"/>
            <a:ext cx="698012" cy="738544"/>
            <a:chOff x="5591236" y="2875687"/>
            <a:chExt cx="930683" cy="984725"/>
          </a:xfrm>
        </p:grpSpPr>
        <p:sp>
          <p:nvSpPr>
            <p:cNvPr id="33" name="文本框 32">
              <a:extLst>
                <a:ext uri="{FF2B5EF4-FFF2-40B4-BE49-F238E27FC236}">
                  <a16:creationId xmlns:a16="http://schemas.microsoft.com/office/drawing/2014/main" id="{02B2746E-D987-4EDD-B1EF-54FC45B17C60}"/>
                </a:ext>
              </a:extLst>
            </p:cNvPr>
            <p:cNvSpPr txBox="1"/>
            <p:nvPr/>
          </p:nvSpPr>
          <p:spPr>
            <a:xfrm>
              <a:off x="5591236" y="2875687"/>
              <a:ext cx="930683" cy="400109"/>
            </a:xfrm>
            <a:prstGeom prst="rect">
              <a:avLst/>
            </a:prstGeom>
            <a:noFill/>
          </p:spPr>
          <p:txBody>
            <a:bodyPr wrap="square" rtlCol="0">
              <a:spAutoFit/>
            </a:bodyPr>
            <a:lstStyle/>
            <a:p>
              <a:pPr algn="ctr"/>
              <a:r>
                <a:rPr lang="zh-CN" altLang="en-US" sz="1350" b="1" dirty="0">
                  <a:latin typeface="+mn-ea"/>
                </a:rPr>
                <a:t>交换机</a:t>
              </a:r>
            </a:p>
          </p:txBody>
        </p:sp>
        <p:pic>
          <p:nvPicPr>
            <p:cNvPr id="35" name="图片 34" descr="图标&#10;&#10;描述已自动生成">
              <a:extLst>
                <a:ext uri="{FF2B5EF4-FFF2-40B4-BE49-F238E27FC236}">
                  <a16:creationId xmlns:a16="http://schemas.microsoft.com/office/drawing/2014/main" id="{A0A911EA-E4C7-4F99-9396-E7AE12044C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9726" y="3219330"/>
              <a:ext cx="497392" cy="641082"/>
            </a:xfrm>
            <a:prstGeom prst="rect">
              <a:avLst/>
            </a:prstGeom>
          </p:spPr>
        </p:pic>
      </p:grpSp>
      <p:sp>
        <p:nvSpPr>
          <p:cNvPr id="41" name="平行四边形 40">
            <a:extLst>
              <a:ext uri="{FF2B5EF4-FFF2-40B4-BE49-F238E27FC236}">
                <a16:creationId xmlns:a16="http://schemas.microsoft.com/office/drawing/2014/main" id="{C961379E-25DC-5F7B-1D80-70FCA2B69733}"/>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90630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6346" y="1986787"/>
            <a:ext cx="8129015" cy="25970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0" name="Rectangle 46"/>
          <p:cNvSpPr>
            <a:spLocks noChangeArrowheads="1"/>
          </p:cNvSpPr>
          <p:nvPr/>
        </p:nvSpPr>
        <p:spPr bwMode="auto">
          <a:xfrm>
            <a:off x="466347" y="1005781"/>
            <a:ext cx="8129014" cy="1823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透明传输</a:t>
            </a:r>
            <a:r>
              <a:rPr lang="zh-CN" altLang="en-US" b="1" dirty="0">
                <a:latin typeface="微软雅黑" panose="020B0503020204020204" pitchFamily="34" charset="-122"/>
                <a:ea typeface="微软雅黑" panose="020B0503020204020204" pitchFamily="34" charset="-122"/>
              </a:rPr>
              <a:t>是指数据链路层对上层交付下来的协议数据单元没有任何限制，就好像数据链路层不存在一样。</a:t>
            </a:r>
            <a:endParaRPr lang="en-US" altLang="zh-CN" b="1" dirty="0">
              <a:latin typeface="微软雅黑" panose="020B0503020204020204" pitchFamily="34" charset="-122"/>
              <a:ea typeface="微软雅黑" panose="020B0503020204020204" pitchFamily="34" charset="-122"/>
            </a:endParaRPr>
          </a:p>
          <a:p>
            <a:pPr marL="342884" indent="-342884" eaLnBrk="0" hangingPunct="0">
              <a:lnSpc>
                <a:spcPts val="2700"/>
              </a:lnSpc>
              <a:buClr>
                <a:srgbClr val="0070C0"/>
              </a:buClr>
              <a:buFont typeface="Wingdings" panose="05000000000000000000" pitchFamily="2" charset="2"/>
              <a:buChar char="l"/>
            </a:pPr>
            <a:endParaRPr lang="en-US" altLang="zh-CN" b="1" dirty="0">
              <a:latin typeface="微软雅黑" panose="020B0503020204020204" pitchFamily="34" charset="-122"/>
              <a:ea typeface="微软雅黑" panose="020B0503020204020204" pitchFamily="34" charset="-122"/>
            </a:endParaRPr>
          </a:p>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如果数据中的某个字节的二进制代码恰好和 </a:t>
            </a:r>
            <a:r>
              <a:rPr lang="en-US" altLang="zh-CN" b="1" dirty="0">
                <a:latin typeface="微软雅黑" panose="020B0503020204020204" pitchFamily="34" charset="-122"/>
                <a:ea typeface="微软雅黑" panose="020B0503020204020204" pitchFamily="34" charset="-122"/>
              </a:rPr>
              <a:t>SOH</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00000001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或 </a:t>
            </a:r>
            <a:r>
              <a:rPr lang="en-US" altLang="zh-CN" b="1" dirty="0">
                <a:latin typeface="微软雅黑" panose="020B0503020204020204" pitchFamily="34" charset="-122"/>
                <a:ea typeface="微软雅黑" panose="020B0503020204020204" pitchFamily="34" charset="-122"/>
              </a:rPr>
              <a:t>EOT </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00000100</a:t>
            </a:r>
            <a:r>
              <a:rPr lang="zh-CN" altLang="en-US" b="1" dirty="0">
                <a:latin typeface="微软雅黑" panose="020B0503020204020204" pitchFamily="34" charset="-122"/>
                <a:ea typeface="微软雅黑" panose="020B0503020204020204" pitchFamily="34" charset="-122"/>
              </a:rPr>
              <a:t>）一样，数据链路层就会</a:t>
            </a:r>
            <a:r>
              <a:rPr lang="zh-CN" altLang="en-US" b="1" dirty="0">
                <a:solidFill>
                  <a:srgbClr val="FF0000"/>
                </a:solidFill>
                <a:latin typeface="微软雅黑" panose="020B0503020204020204" pitchFamily="34" charset="-122"/>
                <a:ea typeface="微软雅黑" panose="020B0503020204020204" pitchFamily="34" charset="-122"/>
              </a:rPr>
              <a:t>错误地</a:t>
            </a:r>
            <a:r>
              <a:rPr lang="zh-CN" altLang="en-US" b="1" dirty="0">
                <a:latin typeface="微软雅黑" panose="020B0503020204020204" pitchFamily="34" charset="-122"/>
                <a:ea typeface="微软雅黑" panose="020B0503020204020204" pitchFamily="34" charset="-122"/>
              </a:rPr>
              <a:t>“找到帧的边界”。</a:t>
            </a:r>
          </a:p>
        </p:txBody>
      </p:sp>
      <p:sp>
        <p:nvSpPr>
          <p:cNvPr id="11" name="AutoShape 5"/>
          <p:cNvSpPr>
            <a:spLocks noChangeArrowheads="1"/>
          </p:cNvSpPr>
          <p:nvPr/>
        </p:nvSpPr>
        <p:spPr bwMode="auto">
          <a:xfrm>
            <a:off x="466347" y="66605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2" name="Rectangle 6"/>
          <p:cNvSpPr>
            <a:spLocks noChangeArrowheads="1"/>
          </p:cNvSpPr>
          <p:nvPr/>
        </p:nvSpPr>
        <p:spPr bwMode="auto">
          <a:xfrm>
            <a:off x="3768616" y="63284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透明传输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2728548" y="4508130"/>
            <a:ext cx="3677056" cy="338554"/>
          </a:xfrm>
          <a:prstGeom prst="rect">
            <a:avLst/>
          </a:prstGeom>
        </p:spPr>
        <p:txBody>
          <a:bodyPr wrap="square" lIns="91436" tIns="45718" rIns="91436" bIns="45718">
            <a:spAutoFit/>
          </a:bodyPr>
          <a:lstStyle/>
          <a:p>
            <a:pPr algn="ctr"/>
            <a:r>
              <a:rPr lang="zh-CN" altLang="en-US" sz="1600" b="1" dirty="0">
                <a:latin typeface="微软雅黑" panose="020B0503020204020204" pitchFamily="34" charset="-122"/>
                <a:ea typeface="微软雅黑" panose="020B0503020204020204" pitchFamily="34" charset="-122"/>
              </a:rPr>
              <a:t>数据部分恰好出现与 </a:t>
            </a:r>
            <a:r>
              <a:rPr lang="en-US" altLang="zh-CN" sz="1600" b="1" dirty="0">
                <a:latin typeface="微软雅黑" panose="020B0503020204020204" pitchFamily="34" charset="-122"/>
                <a:ea typeface="微软雅黑" panose="020B0503020204020204" pitchFamily="34" charset="-122"/>
              </a:rPr>
              <a:t>EOT </a:t>
            </a:r>
            <a:r>
              <a:rPr lang="zh-CN" altLang="en-US" sz="1600" b="1" dirty="0">
                <a:latin typeface="微软雅黑" panose="020B0503020204020204" pitchFamily="34" charset="-122"/>
                <a:ea typeface="微软雅黑" panose="020B0503020204020204" pitchFamily="34" charset="-122"/>
              </a:rPr>
              <a:t>一样的代码</a:t>
            </a:r>
          </a:p>
        </p:txBody>
      </p:sp>
      <p:grpSp>
        <p:nvGrpSpPr>
          <p:cNvPr id="68" name="组合 67"/>
          <p:cNvGrpSpPr/>
          <p:nvPr/>
        </p:nvGrpSpPr>
        <p:grpSpPr>
          <a:xfrm>
            <a:off x="1336966" y="2659653"/>
            <a:ext cx="6338912" cy="1969740"/>
            <a:chOff x="1200781" y="1948723"/>
            <a:chExt cx="6338912" cy="1969740"/>
          </a:xfrm>
        </p:grpSpPr>
        <p:sp>
          <p:nvSpPr>
            <p:cNvPr id="34" name="Line 22"/>
            <p:cNvSpPr>
              <a:spLocks noChangeShapeType="1"/>
            </p:cNvSpPr>
            <p:nvPr/>
          </p:nvSpPr>
          <p:spPr bwMode="auto">
            <a:xfrm rot="16200000" flipV="1">
              <a:off x="1877093" y="2684713"/>
              <a:ext cx="9137" cy="737981"/>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Rectangle 4"/>
            <p:cNvSpPr>
              <a:spLocks noChangeArrowheads="1"/>
            </p:cNvSpPr>
            <p:nvPr/>
          </p:nvSpPr>
          <p:spPr bwMode="auto">
            <a:xfrm>
              <a:off x="2049384" y="2844060"/>
              <a:ext cx="400335" cy="390860"/>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36" name="Rectangle 5"/>
            <p:cNvSpPr>
              <a:spLocks noChangeArrowheads="1"/>
            </p:cNvSpPr>
            <p:nvPr/>
          </p:nvSpPr>
          <p:spPr bwMode="auto">
            <a:xfrm>
              <a:off x="2439821" y="2844060"/>
              <a:ext cx="4813919" cy="390860"/>
            </a:xfrm>
            <a:prstGeom prst="rect">
              <a:avLst/>
            </a:prstGeom>
            <a:solidFill>
              <a:srgbClr val="00FFFF"/>
            </a:solidFill>
            <a:ln w="12700">
              <a:solidFill>
                <a:schemeClr val="tx1"/>
              </a:solidFill>
              <a:miter lim="800000"/>
            </a:ln>
            <a:effectLst/>
          </p:spPr>
          <p:txBody>
            <a:bodyPr wrap="none" anchor="ctr"/>
            <a:lstStyle/>
            <a:p>
              <a:pPr algn="ct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6"/>
            <p:cNvSpPr>
              <a:spLocks noChangeArrowheads="1"/>
            </p:cNvSpPr>
            <p:nvPr/>
          </p:nvSpPr>
          <p:spPr bwMode="auto">
            <a:xfrm>
              <a:off x="3573737" y="2844060"/>
              <a:ext cx="362941" cy="390860"/>
            </a:xfrm>
            <a:prstGeom prst="rect">
              <a:avLst/>
            </a:prstGeom>
            <a:solidFill>
              <a:srgbClr val="CC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38" name="Line 7"/>
            <p:cNvSpPr>
              <a:spLocks noChangeShapeType="1"/>
            </p:cNvSpPr>
            <p:nvPr/>
          </p:nvSpPr>
          <p:spPr bwMode="auto">
            <a:xfrm>
              <a:off x="3592434" y="2184168"/>
              <a:ext cx="162773" cy="659893"/>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Text Box 8"/>
            <p:cNvSpPr txBox="1">
              <a:spLocks noChangeArrowheads="1"/>
            </p:cNvSpPr>
            <p:nvPr/>
          </p:nvSpPr>
          <p:spPr bwMode="auto">
            <a:xfrm>
              <a:off x="2944023" y="1948723"/>
              <a:ext cx="12616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出现了“</a:t>
              </a:r>
              <a:r>
                <a:rPr kumimoji="1" lang="en-US" altLang="zh-CN" sz="1200" b="1" dirty="0">
                  <a:solidFill>
                    <a:srgbClr val="0000FF"/>
                  </a:solidFill>
                  <a:latin typeface="微软雅黑" panose="020B0503020204020204" pitchFamily="34" charset="-122"/>
                  <a:ea typeface="微软雅黑" panose="020B0503020204020204" pitchFamily="34" charset="-122"/>
                </a:rPr>
                <a:t>EOT”</a:t>
              </a:r>
            </a:p>
          </p:txBody>
        </p:sp>
        <p:sp>
          <p:nvSpPr>
            <p:cNvPr id="40" name="AutoShape 9"/>
            <p:cNvSpPr/>
            <p:nvPr/>
          </p:nvSpPr>
          <p:spPr bwMode="auto">
            <a:xfrm rot="16200000">
              <a:off x="5642416" y="1599571"/>
              <a:ext cx="209135" cy="3585418"/>
            </a:xfrm>
            <a:prstGeom prst="leftBrace">
              <a:avLst>
                <a:gd name="adj1" fmla="val 131877"/>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Text Box 10"/>
            <p:cNvSpPr txBox="1">
              <a:spLocks noChangeArrowheads="1"/>
            </p:cNvSpPr>
            <p:nvPr/>
          </p:nvSpPr>
          <p:spPr bwMode="auto">
            <a:xfrm>
              <a:off x="4740694" y="3473829"/>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被接收端当作无效帧而丢弃</a:t>
              </a:r>
            </a:p>
          </p:txBody>
        </p:sp>
        <p:sp>
          <p:nvSpPr>
            <p:cNvPr id="42" name="AutoShape 11"/>
            <p:cNvSpPr/>
            <p:nvPr/>
          </p:nvSpPr>
          <p:spPr bwMode="auto">
            <a:xfrm rot="16200000">
              <a:off x="2893920" y="2441991"/>
              <a:ext cx="194922" cy="1861998"/>
            </a:xfrm>
            <a:prstGeom prst="leftBrace">
              <a:avLst>
                <a:gd name="adj1" fmla="val 73481"/>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Text Box 12"/>
            <p:cNvSpPr txBox="1">
              <a:spLocks noChangeArrowheads="1"/>
            </p:cNvSpPr>
            <p:nvPr/>
          </p:nvSpPr>
          <p:spPr bwMode="auto">
            <a:xfrm>
              <a:off x="2373088" y="3456798"/>
              <a:ext cx="12618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anose="020B0503020204020204" pitchFamily="34" charset="-122"/>
                  <a:ea typeface="微软雅黑" panose="020B0503020204020204" pitchFamily="34" charset="-122"/>
                </a:rPr>
                <a:t>被接收端</a:t>
              </a:r>
            </a:p>
            <a:p>
              <a:pPr algn="ctr"/>
              <a:r>
                <a:rPr kumimoji="1" lang="zh-CN" altLang="en-US" sz="1200" b="1" dirty="0">
                  <a:solidFill>
                    <a:srgbClr val="CC00CC"/>
                  </a:solidFill>
                  <a:latin typeface="微软雅黑" panose="020B0503020204020204" pitchFamily="34" charset="-122"/>
                  <a:ea typeface="微软雅黑" panose="020B0503020204020204" pitchFamily="34" charset="-122"/>
                </a:rPr>
                <a:t>误认为是一个帧</a:t>
              </a:r>
            </a:p>
          </p:txBody>
        </p:sp>
        <p:sp>
          <p:nvSpPr>
            <p:cNvPr id="44" name="Line 13"/>
            <p:cNvSpPr>
              <a:spLocks noChangeShapeType="1"/>
            </p:cNvSpPr>
            <p:nvPr/>
          </p:nvSpPr>
          <p:spPr bwMode="auto">
            <a:xfrm>
              <a:off x="2449719" y="2676549"/>
              <a:ext cx="469073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Text Box 14"/>
            <p:cNvSpPr txBox="1">
              <a:spLocks noChangeArrowheads="1"/>
            </p:cNvSpPr>
            <p:nvPr/>
          </p:nvSpPr>
          <p:spPr bwMode="auto">
            <a:xfrm>
              <a:off x="4417525" y="2525054"/>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数据部分</a:t>
              </a:r>
            </a:p>
          </p:txBody>
        </p:sp>
        <p:sp>
          <p:nvSpPr>
            <p:cNvPr id="46" name="Rectangle 15"/>
            <p:cNvSpPr>
              <a:spLocks noChangeArrowheads="1"/>
            </p:cNvSpPr>
            <p:nvPr/>
          </p:nvSpPr>
          <p:spPr bwMode="auto">
            <a:xfrm>
              <a:off x="7140458" y="2844060"/>
              <a:ext cx="399235" cy="390860"/>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7" name="Line 16"/>
            <p:cNvSpPr>
              <a:spLocks noChangeShapeType="1"/>
            </p:cNvSpPr>
            <p:nvPr/>
          </p:nvSpPr>
          <p:spPr bwMode="auto">
            <a:xfrm>
              <a:off x="2049384" y="2367923"/>
              <a:ext cx="549030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Text Box 17"/>
            <p:cNvSpPr txBox="1">
              <a:spLocks noChangeArrowheads="1"/>
            </p:cNvSpPr>
            <p:nvPr/>
          </p:nvSpPr>
          <p:spPr bwMode="auto">
            <a:xfrm>
              <a:off x="4161817" y="2203229"/>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完整的帧</a:t>
              </a:r>
            </a:p>
          </p:txBody>
        </p:sp>
        <p:sp>
          <p:nvSpPr>
            <p:cNvPr id="49" name="Line 18"/>
            <p:cNvSpPr>
              <a:spLocks noChangeShapeType="1"/>
            </p:cNvSpPr>
            <p:nvPr/>
          </p:nvSpPr>
          <p:spPr bwMode="auto">
            <a:xfrm>
              <a:off x="2049384" y="2305994"/>
              <a:ext cx="0" cy="4923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19"/>
            <p:cNvSpPr>
              <a:spLocks noChangeShapeType="1"/>
            </p:cNvSpPr>
            <p:nvPr/>
          </p:nvSpPr>
          <p:spPr bwMode="auto">
            <a:xfrm>
              <a:off x="7539693" y="2305994"/>
              <a:ext cx="0" cy="4923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20"/>
            <p:cNvSpPr>
              <a:spLocks noChangeShapeType="1"/>
            </p:cNvSpPr>
            <p:nvPr/>
          </p:nvSpPr>
          <p:spPr bwMode="auto">
            <a:xfrm>
              <a:off x="2449719" y="2552693"/>
              <a:ext cx="0" cy="245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21"/>
            <p:cNvSpPr>
              <a:spLocks noChangeShapeType="1"/>
            </p:cNvSpPr>
            <p:nvPr/>
          </p:nvSpPr>
          <p:spPr bwMode="auto">
            <a:xfrm>
              <a:off x="7140458" y="2552693"/>
              <a:ext cx="0" cy="245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Text Box 23"/>
            <p:cNvSpPr txBox="1">
              <a:spLocks noChangeArrowheads="1"/>
            </p:cNvSpPr>
            <p:nvPr/>
          </p:nvSpPr>
          <p:spPr bwMode="auto">
            <a:xfrm>
              <a:off x="1200781" y="2715822"/>
              <a:ext cx="9129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发送在前</a:t>
              </a:r>
            </a:p>
          </p:txBody>
        </p:sp>
      </p:gr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41" name="平行四边形 40">
            <a:extLst>
              <a:ext uri="{FF2B5EF4-FFF2-40B4-BE49-F238E27FC236}">
                <a16:creationId xmlns:a16="http://schemas.microsoft.com/office/drawing/2014/main" id="{C961379E-25DC-5F7B-1D80-70FCA2B69733}"/>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
        <p:nvSpPr>
          <p:cNvPr id="42" name="矩形 41">
            <a:extLst>
              <a:ext uri="{FF2B5EF4-FFF2-40B4-BE49-F238E27FC236}">
                <a16:creationId xmlns:a16="http://schemas.microsoft.com/office/drawing/2014/main" id="{DB3020D5-B893-96CF-F8C8-8E09BEB640E7}"/>
              </a:ext>
            </a:extLst>
          </p:cNvPr>
          <p:cNvSpPr/>
          <p:nvPr/>
        </p:nvSpPr>
        <p:spPr>
          <a:xfrm>
            <a:off x="1128199" y="1914316"/>
            <a:ext cx="6887603" cy="1564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100" b="1" dirty="0"/>
              <a:t>         交换式以太网的网络性能远高于共享式以太网，集线器早已被交换机取代。</a:t>
            </a:r>
          </a:p>
        </p:txBody>
      </p:sp>
    </p:spTree>
    <p:custDataLst>
      <p:tags r:id="rId1"/>
    </p:custDataLst>
    <p:extLst>
      <p:ext uri="{BB962C8B-B14F-4D97-AF65-F5344CB8AC3E}">
        <p14:creationId xmlns:p14="http://schemas.microsoft.com/office/powerpoint/2010/main" val="170110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800" decel="100000"/>
                                        <p:tgtEl>
                                          <p:spTgt spid="42"/>
                                        </p:tgtEl>
                                      </p:cBhvr>
                                    </p:animEffect>
                                    <p:anim calcmode="lin" valueType="num">
                                      <p:cBhvr>
                                        <p:cTn id="8" dur="800" decel="100000" fill="hold"/>
                                        <p:tgtEl>
                                          <p:spTgt spid="42"/>
                                        </p:tgtEl>
                                        <p:attrNameLst>
                                          <p:attrName>style.rotation</p:attrName>
                                        </p:attrNameLst>
                                      </p:cBhvr>
                                      <p:tavLst>
                                        <p:tav tm="0">
                                          <p:val>
                                            <p:fltVal val="-90"/>
                                          </p:val>
                                        </p:tav>
                                        <p:tav tm="100000">
                                          <p:val>
                                            <p:fltVal val="0"/>
                                          </p:val>
                                        </p:tav>
                                      </p:tavLst>
                                    </p:anim>
                                    <p:anim calcmode="lin" valueType="num">
                                      <p:cBhvr>
                                        <p:cTn id="9" dur="800" decel="100000" fill="hold"/>
                                        <p:tgtEl>
                                          <p:spTgt spid="42"/>
                                        </p:tgtEl>
                                        <p:attrNameLst>
                                          <p:attrName>ppt_x</p:attrName>
                                        </p:attrNameLst>
                                      </p:cBhvr>
                                      <p:tavLst>
                                        <p:tav tm="0">
                                          <p:val>
                                            <p:strVal val="#ppt_x+0.4"/>
                                          </p:val>
                                        </p:tav>
                                        <p:tav tm="100000">
                                          <p:val>
                                            <p:strVal val="#ppt_x-0.05"/>
                                          </p:val>
                                        </p:tav>
                                      </p:tavLst>
                                    </p:anim>
                                    <p:anim calcmode="lin" valueType="num">
                                      <p:cBhvr>
                                        <p:cTn id="10" dur="800" decel="100000" fill="hold"/>
                                        <p:tgtEl>
                                          <p:spTgt spid="4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grpSp>
        <p:nvGrpSpPr>
          <p:cNvPr id="6" name="组合 5">
            <a:extLst>
              <a:ext uri="{FF2B5EF4-FFF2-40B4-BE49-F238E27FC236}">
                <a16:creationId xmlns:a16="http://schemas.microsoft.com/office/drawing/2014/main" id="{4271CB9A-9B11-4A37-80C1-91620816A776}"/>
              </a:ext>
            </a:extLst>
          </p:cNvPr>
          <p:cNvGrpSpPr/>
          <p:nvPr/>
        </p:nvGrpSpPr>
        <p:grpSpPr>
          <a:xfrm>
            <a:off x="699829" y="889374"/>
            <a:ext cx="8215571" cy="1411307"/>
            <a:chOff x="933106" y="1185832"/>
            <a:chExt cx="10954094" cy="1881742"/>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【2015</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下列关于交换机的叙述中，正确的是（      ）。</a:t>
              </a:r>
            </a:p>
          </p:txBody>
        </p:sp>
        <p:sp>
          <p:nvSpPr>
            <p:cNvPr id="42" name="íşlïḍè">
              <a:extLst>
                <a:ext uri="{FF2B5EF4-FFF2-40B4-BE49-F238E27FC236}">
                  <a16:creationId xmlns:a16="http://schemas.microsoft.com/office/drawing/2014/main" id="{0E6AED70-2FC0-4AC6-B7E6-0824111B1885}"/>
                </a:ext>
              </a:extLst>
            </p:cNvPr>
            <p:cNvSpPr txBox="1"/>
            <p:nvPr/>
          </p:nvSpPr>
          <p:spPr>
            <a:xfrm>
              <a:off x="2575373" y="1556240"/>
              <a:ext cx="448984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以太网交换机本质上是一种多端口网桥</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8"/>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通过交换机互连的一组工作站构成一个冲突域</a:t>
              </a:r>
            </a:p>
          </p:txBody>
        </p:sp>
        <p:sp>
          <p:nvSpPr>
            <p:cNvPr id="44" name="íşlïḍè">
              <a:extLst>
                <a:ext uri="{FF2B5EF4-FFF2-40B4-BE49-F238E27FC236}">
                  <a16:creationId xmlns:a16="http://schemas.microsoft.com/office/drawing/2014/main" id="{4D881CAB-1C4F-4633-A2EB-CAFBCC3BEAE2}"/>
                </a:ext>
              </a:extLst>
            </p:cNvPr>
            <p:cNvSpPr txBox="1"/>
            <p:nvPr/>
          </p:nvSpPr>
          <p:spPr>
            <a:xfrm>
              <a:off x="2575373" y="2297056"/>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交换机每个端口所连网络构成一个独立的广播域</a:t>
              </a:r>
            </a:p>
          </p:txBody>
        </p:sp>
        <p:sp>
          <p:nvSpPr>
            <p:cNvPr id="45" name="íşlïḍè">
              <a:extLst>
                <a:ext uri="{FF2B5EF4-FFF2-40B4-BE49-F238E27FC236}">
                  <a16:creationId xmlns:a16="http://schemas.microsoft.com/office/drawing/2014/main" id="{E8FF2FC9-09F6-4E90-9970-74BB8728341E}"/>
                </a:ext>
              </a:extLst>
            </p:cNvPr>
            <p:cNvSpPr txBox="1"/>
            <p:nvPr/>
          </p:nvSpPr>
          <p:spPr>
            <a:xfrm>
              <a:off x="2575373" y="2667463"/>
              <a:ext cx="6483107"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以太网交换机可实现采用不同网络层协议的网络互联</a:t>
              </a:r>
            </a:p>
          </p:txBody>
        </p:sp>
      </p:grpSp>
      <p:sp>
        <p:nvSpPr>
          <p:cNvPr id="46" name="íşlïḍè">
            <a:extLst>
              <a:ext uri="{FF2B5EF4-FFF2-40B4-BE49-F238E27FC236}">
                <a16:creationId xmlns:a16="http://schemas.microsoft.com/office/drawing/2014/main" id="{ABF2F700-81EB-419D-AC9B-E913767892D9}"/>
              </a:ext>
            </a:extLst>
          </p:cNvPr>
          <p:cNvSpPr txBox="1"/>
          <p:nvPr/>
        </p:nvSpPr>
        <p:spPr>
          <a:xfrm>
            <a:off x="802509" y="2395492"/>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4868793" y="88937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A</a:t>
            </a:r>
            <a:endParaRPr lang="zh-CN" altLang="en-US" sz="2100" b="1" dirty="0">
              <a:solidFill>
                <a:schemeClr val="accent1">
                  <a:lumMod val="75000"/>
                </a:schemeClr>
              </a:solidFill>
              <a:latin typeface="Arial Black" panose="020B0A04020102020204" pitchFamily="34" charset="0"/>
            </a:endParaRPr>
          </a:p>
        </p:txBody>
      </p:sp>
      <p:sp>
        <p:nvSpPr>
          <p:cNvPr id="66" name="íşlïḍè">
            <a:extLst>
              <a:ext uri="{FF2B5EF4-FFF2-40B4-BE49-F238E27FC236}">
                <a16:creationId xmlns:a16="http://schemas.microsoft.com/office/drawing/2014/main" id="{195E78C7-1DCD-48E3-BA50-1C84A57A1BBE}"/>
              </a:ext>
            </a:extLst>
          </p:cNvPr>
          <p:cNvSpPr txBox="1"/>
          <p:nvPr/>
        </p:nvSpPr>
        <p:spPr>
          <a:xfrm>
            <a:off x="1005672" y="3457646"/>
            <a:ext cx="3566328" cy="490475"/>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网桥的</a:t>
            </a:r>
            <a:r>
              <a:rPr lang="zh-CN" altLang="en-US" sz="1350" b="1" dirty="0">
                <a:solidFill>
                  <a:schemeClr val="accent1">
                    <a:lumMod val="75000"/>
                  </a:schemeClr>
                </a:solidFill>
                <a:latin typeface="Arial Narrow" panose="020B0606020202030204" pitchFamily="34" charset="0"/>
              </a:rPr>
              <a:t>接口数量很少</a:t>
            </a:r>
            <a:r>
              <a:rPr lang="zh-CN" altLang="en-US" sz="1350" b="1" dirty="0">
                <a:latin typeface="Arial Narrow" panose="020B0606020202030204" pitchFamily="34" charset="0"/>
              </a:rPr>
              <a:t>，通常只有</a:t>
            </a:r>
            <a:r>
              <a:rPr lang="en-US" altLang="zh-CN" sz="1350" b="1" dirty="0">
                <a:latin typeface="Arial Narrow" panose="020B0606020202030204" pitchFamily="34" charset="0"/>
              </a:rPr>
              <a:t>2~4</a:t>
            </a:r>
            <a:r>
              <a:rPr lang="zh-CN" altLang="en-US" sz="1350" b="1" dirty="0">
                <a:latin typeface="Arial Narrow" panose="020B0606020202030204" pitchFamily="34" charset="0"/>
              </a:rPr>
              <a:t>个，一般只用来</a:t>
            </a:r>
            <a:r>
              <a:rPr lang="zh-CN" altLang="en-US" sz="1350" b="1" dirty="0">
                <a:solidFill>
                  <a:schemeClr val="accent1">
                    <a:lumMod val="75000"/>
                  </a:schemeClr>
                </a:solidFill>
                <a:latin typeface="Arial Narrow" panose="020B0606020202030204" pitchFamily="34" charset="0"/>
              </a:rPr>
              <a:t>连接不同的网段</a:t>
            </a:r>
            <a:r>
              <a:rPr lang="zh-CN" altLang="en-US" sz="1350" b="1" dirty="0">
                <a:latin typeface="Arial Narrow" panose="020B0606020202030204" pitchFamily="34" charset="0"/>
              </a:rPr>
              <a:t>。</a:t>
            </a:r>
          </a:p>
        </p:txBody>
      </p:sp>
      <p:sp>
        <p:nvSpPr>
          <p:cNvPr id="67" name="íşlïḍè">
            <a:extLst>
              <a:ext uri="{FF2B5EF4-FFF2-40B4-BE49-F238E27FC236}">
                <a16:creationId xmlns:a16="http://schemas.microsoft.com/office/drawing/2014/main" id="{E363BE12-0CC6-4C93-BA87-176DFD043518}"/>
              </a:ext>
            </a:extLst>
          </p:cNvPr>
          <p:cNvSpPr txBox="1"/>
          <p:nvPr/>
        </p:nvSpPr>
        <p:spPr>
          <a:xfrm>
            <a:off x="1005672" y="4061865"/>
            <a:ext cx="3566328" cy="764868"/>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1990</a:t>
            </a:r>
            <a:r>
              <a:rPr lang="zh-CN" altLang="en-US" sz="1350" b="1" dirty="0">
                <a:latin typeface="Arial Narrow" panose="020B0606020202030204" pitchFamily="34" charset="0"/>
              </a:rPr>
              <a:t>年面世的</a:t>
            </a:r>
            <a:r>
              <a:rPr lang="zh-CN" altLang="en-US" sz="1350" b="1" dirty="0">
                <a:solidFill>
                  <a:schemeClr val="accent1">
                    <a:lumMod val="75000"/>
                  </a:schemeClr>
                </a:solidFill>
                <a:latin typeface="Arial Narrow" panose="020B0606020202030204" pitchFamily="34" charset="0"/>
              </a:rPr>
              <a:t>交换式集线器</a:t>
            </a:r>
            <a:r>
              <a:rPr lang="zh-CN" altLang="en-US" sz="1350" b="1" dirty="0">
                <a:latin typeface="Arial Narrow" panose="020B0606020202030204" pitchFamily="34" charset="0"/>
              </a:rPr>
              <a:t>（</a:t>
            </a:r>
            <a:r>
              <a:rPr lang="en-US" altLang="zh-CN" sz="1350" b="1" dirty="0">
                <a:latin typeface="Arial Narrow" panose="020B0606020202030204" pitchFamily="34" charset="0"/>
              </a:rPr>
              <a:t>Switching Hub</a:t>
            </a:r>
            <a:r>
              <a:rPr lang="zh-CN" altLang="en-US" sz="1350" b="1" dirty="0">
                <a:latin typeface="Arial Narrow" panose="020B0606020202030204" pitchFamily="34" charset="0"/>
              </a:rPr>
              <a:t>），实质上是</a:t>
            </a:r>
            <a:r>
              <a:rPr lang="zh-CN" altLang="en-US" sz="1350" b="1" dirty="0">
                <a:solidFill>
                  <a:schemeClr val="accent1">
                    <a:lumMod val="75000"/>
                  </a:schemeClr>
                </a:solidFill>
                <a:latin typeface="Arial Narrow" panose="020B0606020202030204" pitchFamily="34" charset="0"/>
              </a:rPr>
              <a:t>具有多个接口的网桥</a:t>
            </a:r>
            <a:r>
              <a:rPr lang="zh-CN" altLang="en-US" sz="1350" b="1" dirty="0">
                <a:latin typeface="Arial Narrow" panose="020B0606020202030204" pitchFamily="34" charset="0"/>
              </a:rPr>
              <a:t>，常称为</a:t>
            </a:r>
            <a:r>
              <a:rPr lang="zh-CN" altLang="en-US" sz="1350" b="1" dirty="0">
                <a:solidFill>
                  <a:schemeClr val="accent1">
                    <a:lumMod val="75000"/>
                  </a:schemeClr>
                </a:solidFill>
                <a:latin typeface="Arial Narrow" panose="020B0606020202030204" pitchFamily="34" charset="0"/>
              </a:rPr>
              <a:t>以太网交换机</a:t>
            </a:r>
            <a:r>
              <a:rPr lang="zh-CN" altLang="en-US" sz="1350" b="1" dirty="0">
                <a:latin typeface="Arial Narrow" panose="020B0606020202030204" pitchFamily="34" charset="0"/>
              </a:rPr>
              <a:t>（</a:t>
            </a:r>
            <a:r>
              <a:rPr lang="en-US" altLang="zh-CN" sz="1350" b="1" dirty="0">
                <a:latin typeface="Arial Narrow" panose="020B0606020202030204" pitchFamily="34" charset="0"/>
              </a:rPr>
              <a:t>Switch</a:t>
            </a:r>
            <a:r>
              <a:rPr lang="zh-CN" altLang="en-US" sz="1350" b="1" dirty="0">
                <a:latin typeface="Arial Narrow" panose="020B0606020202030204" pitchFamily="34" charset="0"/>
              </a:rPr>
              <a:t>）或二层交换机。</a:t>
            </a:r>
          </a:p>
        </p:txBody>
      </p:sp>
      <p:sp>
        <p:nvSpPr>
          <p:cNvPr id="68" name="íşlïḍè">
            <a:extLst>
              <a:ext uri="{FF2B5EF4-FFF2-40B4-BE49-F238E27FC236}">
                <a16:creationId xmlns:a16="http://schemas.microsoft.com/office/drawing/2014/main" id="{B89522FB-3B2C-4044-9192-126006FC24B9}"/>
              </a:ext>
            </a:extLst>
          </p:cNvPr>
          <p:cNvSpPr txBox="1"/>
          <p:nvPr/>
        </p:nvSpPr>
        <p:spPr>
          <a:xfrm>
            <a:off x="1005673" y="2698230"/>
            <a:ext cx="3566328" cy="64567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网桥（</a:t>
            </a:r>
            <a:r>
              <a:rPr lang="en-US" altLang="zh-CN" sz="1350" b="1" dirty="0">
                <a:latin typeface="Arial Narrow" panose="020B0606020202030204" pitchFamily="34" charset="0"/>
              </a:rPr>
              <a:t>bridge</a:t>
            </a:r>
            <a:r>
              <a:rPr lang="zh-CN" altLang="en-US" sz="1350" b="1" dirty="0">
                <a:latin typeface="Arial Narrow" panose="020B0606020202030204" pitchFamily="34" charset="0"/>
              </a:rPr>
              <a:t>）工作在数据链路层（包含其下的物理层），因此</a:t>
            </a:r>
            <a:r>
              <a:rPr lang="zh-CN" altLang="en-US" sz="1350" b="1" dirty="0">
                <a:solidFill>
                  <a:schemeClr val="accent1">
                    <a:lumMod val="75000"/>
                  </a:schemeClr>
                </a:solidFill>
                <a:latin typeface="Arial Narrow" panose="020B0606020202030204" pitchFamily="34" charset="0"/>
              </a:rPr>
              <a:t>网桥具备属于数据链路层范畴的相关能力</a:t>
            </a:r>
            <a:r>
              <a:rPr lang="zh-CN" altLang="en-US" sz="1350" b="1" dirty="0">
                <a:latin typeface="Arial Narrow" panose="020B0606020202030204" pitchFamily="34" charset="0"/>
              </a:rPr>
              <a:t>。</a:t>
            </a:r>
          </a:p>
        </p:txBody>
      </p:sp>
      <p:pic>
        <p:nvPicPr>
          <p:cNvPr id="12" name="图片 11" descr="图示, 示意图&#10;&#10;描述已自动生成">
            <a:extLst>
              <a:ext uri="{FF2B5EF4-FFF2-40B4-BE49-F238E27FC236}">
                <a16:creationId xmlns:a16="http://schemas.microsoft.com/office/drawing/2014/main" id="{DA9A956E-5CEF-4112-9859-0E37819951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2064" y="2742973"/>
            <a:ext cx="4208887" cy="2023091"/>
          </a:xfrm>
          <a:prstGeom prst="rect">
            <a:avLst/>
          </a:prstGeom>
        </p:spPr>
      </p:pic>
      <p:sp>
        <p:nvSpPr>
          <p:cNvPr id="13" name="矩形 12">
            <a:extLst>
              <a:ext uri="{FF2B5EF4-FFF2-40B4-BE49-F238E27FC236}">
                <a16:creationId xmlns:a16="http://schemas.microsoft.com/office/drawing/2014/main" id="{DCE76C74-2CE2-4FC5-955B-46172F632C13}"/>
              </a:ext>
            </a:extLst>
          </p:cNvPr>
          <p:cNvSpPr/>
          <p:nvPr/>
        </p:nvSpPr>
        <p:spPr>
          <a:xfrm>
            <a:off x="6443561" y="1164433"/>
            <a:ext cx="961329" cy="2410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叙述正确</a:t>
            </a:r>
          </a:p>
        </p:txBody>
      </p:sp>
      <p:sp>
        <p:nvSpPr>
          <p:cNvPr id="19" name="平行四边形 18">
            <a:extLst>
              <a:ext uri="{FF2B5EF4-FFF2-40B4-BE49-F238E27FC236}">
                <a16:creationId xmlns:a16="http://schemas.microsoft.com/office/drawing/2014/main" id="{5168EA3B-2882-A1CA-3C49-3443536735EF}"/>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21413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800" decel="100000"/>
                                        <p:tgtEl>
                                          <p:spTgt spid="47"/>
                                        </p:tgtEl>
                                      </p:cBhvr>
                                    </p:animEffect>
                                    <p:anim calcmode="lin" valueType="num">
                                      <p:cBhvr>
                                        <p:cTn id="18" dur="800" decel="100000" fill="hold"/>
                                        <p:tgtEl>
                                          <p:spTgt spid="47"/>
                                        </p:tgtEl>
                                        <p:attrNameLst>
                                          <p:attrName>style.rotation</p:attrName>
                                        </p:attrNameLst>
                                      </p:cBhvr>
                                      <p:tavLst>
                                        <p:tav tm="0">
                                          <p:val>
                                            <p:fltVal val="-90"/>
                                          </p:val>
                                        </p:tav>
                                        <p:tav tm="100000">
                                          <p:val>
                                            <p:fltVal val="0"/>
                                          </p:val>
                                        </p:tav>
                                      </p:tavLst>
                                    </p:anim>
                                    <p:anim calcmode="lin" valueType="num">
                                      <p:cBhvr>
                                        <p:cTn id="19" dur="800" decel="100000" fill="hold"/>
                                        <p:tgtEl>
                                          <p:spTgt spid="47"/>
                                        </p:tgtEl>
                                        <p:attrNameLst>
                                          <p:attrName>ppt_x</p:attrName>
                                        </p:attrNameLst>
                                      </p:cBhvr>
                                      <p:tavLst>
                                        <p:tav tm="0">
                                          <p:val>
                                            <p:strVal val="#ppt_x+0.4"/>
                                          </p:val>
                                        </p:tav>
                                        <p:tav tm="100000">
                                          <p:val>
                                            <p:strVal val="#ppt_x-0.05"/>
                                          </p:val>
                                        </p:tav>
                                      </p:tavLst>
                                    </p:anim>
                                    <p:anim calcmode="lin" valueType="num">
                                      <p:cBhvr>
                                        <p:cTn id="20" dur="800" decel="100000" fill="hold"/>
                                        <p:tgtEl>
                                          <p:spTgt spid="47"/>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500" fill="hold"/>
                                        <p:tgtEl>
                                          <p:spTgt spid="46"/>
                                        </p:tgtEl>
                                        <p:attrNameLst>
                                          <p:attrName>ppt_w</p:attrName>
                                        </p:attrNameLst>
                                      </p:cBhvr>
                                      <p:tavLst>
                                        <p:tav tm="0">
                                          <p:val>
                                            <p:fltVal val="0"/>
                                          </p:val>
                                        </p:tav>
                                        <p:tav tm="100000">
                                          <p:val>
                                            <p:strVal val="#ppt_w"/>
                                          </p:val>
                                        </p:tav>
                                      </p:tavLst>
                                    </p:anim>
                                    <p:anim calcmode="lin" valueType="num">
                                      <p:cBhvr>
                                        <p:cTn id="28" dur="500" fill="hold"/>
                                        <p:tgtEl>
                                          <p:spTgt spid="46"/>
                                        </p:tgtEl>
                                        <p:attrNameLst>
                                          <p:attrName>ppt_h</p:attrName>
                                        </p:attrNameLst>
                                      </p:cBhvr>
                                      <p:tavLst>
                                        <p:tav tm="0">
                                          <p:val>
                                            <p:fltVal val="0"/>
                                          </p:val>
                                        </p:tav>
                                        <p:tav tm="100000">
                                          <p:val>
                                            <p:strVal val="#ppt_h"/>
                                          </p:val>
                                        </p:tav>
                                      </p:tavLst>
                                    </p:anim>
                                    <p:animEffect transition="in" filter="fade">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100"/>
                                  </p:iterate>
                                  <p:childTnLst>
                                    <p:set>
                                      <p:cBhvr>
                                        <p:cTn id="33" dur="1" fill="hold">
                                          <p:stCondLst>
                                            <p:cond delay="0"/>
                                          </p:stCondLst>
                                        </p:cTn>
                                        <p:tgtEl>
                                          <p:spTgt spid="6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100"/>
                                  </p:iterate>
                                  <p:childTnLst>
                                    <p:set>
                                      <p:cBhvr>
                                        <p:cTn id="37" dur="1" fill="hold">
                                          <p:stCondLst>
                                            <p:cond delay="0"/>
                                          </p:stCondLst>
                                        </p:cTn>
                                        <p:tgtEl>
                                          <p:spTgt spid="66"/>
                                        </p:tgtEl>
                                        <p:attrNameLst>
                                          <p:attrName>style.visibility</p:attrName>
                                        </p:attrNameLst>
                                      </p:cBhvr>
                                      <p:to>
                                        <p:strVal val="visible"/>
                                      </p:to>
                                    </p:set>
                                  </p:childTnLst>
                                </p:cTn>
                              </p:par>
                              <p:par>
                                <p:cTn id="38" presetID="2" presetClass="entr" presetSubtype="2"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0"/>
                                          </p:stCondLst>
                                        </p:cTn>
                                        <p:tgtEl>
                                          <p:spTgt spid="6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p:tgtEl>
                                          <p:spTgt spid="13"/>
                                        </p:tgtEl>
                                        <p:attrNameLst>
                                          <p:attrName>ppt_x</p:attrName>
                                        </p:attrNameLst>
                                      </p:cBhvr>
                                      <p:tavLst>
                                        <p:tav tm="0">
                                          <p:val>
                                            <p:strVal val="#ppt_x-#ppt_w*1.125000"/>
                                          </p:val>
                                        </p:tav>
                                        <p:tav tm="100000">
                                          <p:val>
                                            <p:strVal val="#ppt_x"/>
                                          </p:val>
                                        </p:tav>
                                      </p:tavLst>
                                    </p:anim>
                                    <p:animEffect transition="in" filter="wipe(right)">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66" grpId="0"/>
      <p:bldP spid="67" grpId="0"/>
      <p:bldP spid="68" grpId="0"/>
      <p:bldP spid="13"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DCD81C57-2BD9-4014-97B8-4D4DE259636B}"/>
              </a:ext>
            </a:extLst>
          </p:cNvPr>
          <p:cNvSpPr/>
          <p:nvPr/>
        </p:nvSpPr>
        <p:spPr>
          <a:xfrm>
            <a:off x="6443561" y="1456158"/>
            <a:ext cx="961329" cy="24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叙述错误</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grpSp>
        <p:nvGrpSpPr>
          <p:cNvPr id="6" name="组合 5">
            <a:extLst>
              <a:ext uri="{FF2B5EF4-FFF2-40B4-BE49-F238E27FC236}">
                <a16:creationId xmlns:a16="http://schemas.microsoft.com/office/drawing/2014/main" id="{4271CB9A-9B11-4A37-80C1-91620816A776}"/>
              </a:ext>
            </a:extLst>
          </p:cNvPr>
          <p:cNvGrpSpPr/>
          <p:nvPr/>
        </p:nvGrpSpPr>
        <p:grpSpPr>
          <a:xfrm>
            <a:off x="699829" y="889374"/>
            <a:ext cx="8215571" cy="1411307"/>
            <a:chOff x="933106" y="1185832"/>
            <a:chExt cx="10954094" cy="1881742"/>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【2015</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下列关于交换机的叙述中，正确的是（      ）。</a:t>
              </a:r>
            </a:p>
          </p:txBody>
        </p:sp>
        <p:sp>
          <p:nvSpPr>
            <p:cNvPr id="42" name="íşlïḍè">
              <a:extLst>
                <a:ext uri="{FF2B5EF4-FFF2-40B4-BE49-F238E27FC236}">
                  <a16:creationId xmlns:a16="http://schemas.microsoft.com/office/drawing/2014/main" id="{0E6AED70-2FC0-4AC6-B7E6-0824111B1885}"/>
                </a:ext>
              </a:extLst>
            </p:cNvPr>
            <p:cNvSpPr txBox="1"/>
            <p:nvPr/>
          </p:nvSpPr>
          <p:spPr>
            <a:xfrm>
              <a:off x="2575373" y="1556240"/>
              <a:ext cx="448984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以太网交换机本质上是一种多端口网桥</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8"/>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通过交换机互连的一组工作站构成一个冲突域</a:t>
              </a:r>
            </a:p>
          </p:txBody>
        </p:sp>
        <p:sp>
          <p:nvSpPr>
            <p:cNvPr id="44" name="íşlïḍè">
              <a:extLst>
                <a:ext uri="{FF2B5EF4-FFF2-40B4-BE49-F238E27FC236}">
                  <a16:creationId xmlns:a16="http://schemas.microsoft.com/office/drawing/2014/main" id="{4D881CAB-1C4F-4633-A2EB-CAFBCC3BEAE2}"/>
                </a:ext>
              </a:extLst>
            </p:cNvPr>
            <p:cNvSpPr txBox="1"/>
            <p:nvPr/>
          </p:nvSpPr>
          <p:spPr>
            <a:xfrm>
              <a:off x="2575373" y="2297056"/>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交换机每个端口所连网络构成一个独立的广播域</a:t>
              </a:r>
            </a:p>
          </p:txBody>
        </p:sp>
        <p:sp>
          <p:nvSpPr>
            <p:cNvPr id="45" name="íşlïḍè">
              <a:extLst>
                <a:ext uri="{FF2B5EF4-FFF2-40B4-BE49-F238E27FC236}">
                  <a16:creationId xmlns:a16="http://schemas.microsoft.com/office/drawing/2014/main" id="{E8FF2FC9-09F6-4E90-9970-74BB8728341E}"/>
                </a:ext>
              </a:extLst>
            </p:cNvPr>
            <p:cNvSpPr txBox="1"/>
            <p:nvPr/>
          </p:nvSpPr>
          <p:spPr>
            <a:xfrm>
              <a:off x="2575373" y="2667463"/>
              <a:ext cx="6483107"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以太网交换机可实现采用不同网络层协议的网络互联</a:t>
              </a:r>
            </a:p>
          </p:txBody>
        </p:sp>
      </p:grpSp>
      <p:sp>
        <p:nvSpPr>
          <p:cNvPr id="46" name="íşlïḍè">
            <a:extLst>
              <a:ext uri="{FF2B5EF4-FFF2-40B4-BE49-F238E27FC236}">
                <a16:creationId xmlns:a16="http://schemas.microsoft.com/office/drawing/2014/main" id="{ABF2F700-81EB-419D-AC9B-E913767892D9}"/>
              </a:ext>
            </a:extLst>
          </p:cNvPr>
          <p:cNvSpPr txBox="1"/>
          <p:nvPr/>
        </p:nvSpPr>
        <p:spPr>
          <a:xfrm>
            <a:off x="802509" y="2395492"/>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4868793" y="88937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A</a:t>
            </a:r>
            <a:endParaRPr lang="zh-CN" altLang="en-US" sz="2100" b="1" dirty="0">
              <a:solidFill>
                <a:schemeClr val="accent1">
                  <a:lumMod val="75000"/>
                </a:schemeClr>
              </a:solidFill>
              <a:latin typeface="Arial Black" panose="020B0A04020102020204" pitchFamily="34" charset="0"/>
            </a:endParaRPr>
          </a:p>
        </p:txBody>
      </p:sp>
      <p:sp>
        <p:nvSpPr>
          <p:cNvPr id="13" name="矩形 12">
            <a:extLst>
              <a:ext uri="{FF2B5EF4-FFF2-40B4-BE49-F238E27FC236}">
                <a16:creationId xmlns:a16="http://schemas.microsoft.com/office/drawing/2014/main" id="{DCE76C74-2CE2-4FC5-955B-46172F632C13}"/>
              </a:ext>
            </a:extLst>
          </p:cNvPr>
          <p:cNvSpPr/>
          <p:nvPr/>
        </p:nvSpPr>
        <p:spPr>
          <a:xfrm>
            <a:off x="6443561" y="1164433"/>
            <a:ext cx="961329" cy="2410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叙述正确</a:t>
            </a:r>
          </a:p>
        </p:txBody>
      </p:sp>
      <p:pic>
        <p:nvPicPr>
          <p:cNvPr id="7" name="图片 6" descr="卡通人物&#10;&#10;低可信度描述已自动生成">
            <a:extLst>
              <a:ext uri="{FF2B5EF4-FFF2-40B4-BE49-F238E27FC236}">
                <a16:creationId xmlns:a16="http://schemas.microsoft.com/office/drawing/2014/main" id="{E31F452F-76E9-4686-B036-6517B8EA3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122" y="2395492"/>
            <a:ext cx="2605757" cy="2344840"/>
          </a:xfrm>
          <a:prstGeom prst="rect">
            <a:avLst/>
          </a:prstGeom>
        </p:spPr>
      </p:pic>
      <p:sp>
        <p:nvSpPr>
          <p:cNvPr id="17" name="平行四边形 16">
            <a:extLst>
              <a:ext uri="{FF2B5EF4-FFF2-40B4-BE49-F238E27FC236}">
                <a16:creationId xmlns:a16="http://schemas.microsoft.com/office/drawing/2014/main" id="{1BD56BFA-E8B8-E7BE-25CF-F5FDCFF29E52}"/>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83995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p:tgtEl>
                                          <p:spTgt spid="78"/>
                                        </p:tgtEl>
                                        <p:attrNameLst>
                                          <p:attrName>ppt_x</p:attrName>
                                        </p:attrNameLst>
                                      </p:cBhvr>
                                      <p:tavLst>
                                        <p:tav tm="0">
                                          <p:val>
                                            <p:strVal val="#ppt_x-#ppt_w*1.125000"/>
                                          </p:val>
                                        </p:tav>
                                        <p:tav tm="100000">
                                          <p:val>
                                            <p:strVal val="#ppt_x"/>
                                          </p:val>
                                        </p:tav>
                                      </p:tavLst>
                                    </p:anim>
                                    <p:animEffect transition="in" filter="wipe(right)">
                                      <p:cBhvr>
                                        <p:cTn id="1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DCD81C57-2BD9-4014-97B8-4D4DE259636B}"/>
              </a:ext>
            </a:extLst>
          </p:cNvPr>
          <p:cNvSpPr/>
          <p:nvPr/>
        </p:nvSpPr>
        <p:spPr>
          <a:xfrm>
            <a:off x="6443561" y="1456158"/>
            <a:ext cx="961329" cy="24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叙述错误</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grpSp>
        <p:nvGrpSpPr>
          <p:cNvPr id="6" name="组合 5">
            <a:extLst>
              <a:ext uri="{FF2B5EF4-FFF2-40B4-BE49-F238E27FC236}">
                <a16:creationId xmlns:a16="http://schemas.microsoft.com/office/drawing/2014/main" id="{4271CB9A-9B11-4A37-80C1-91620816A776}"/>
              </a:ext>
            </a:extLst>
          </p:cNvPr>
          <p:cNvGrpSpPr/>
          <p:nvPr/>
        </p:nvGrpSpPr>
        <p:grpSpPr>
          <a:xfrm>
            <a:off x="699829" y="889374"/>
            <a:ext cx="8215571" cy="1411307"/>
            <a:chOff x="933106" y="1185832"/>
            <a:chExt cx="10954094" cy="1881742"/>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【2015</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下列关于交换机的叙述中，正确的是（      ）。</a:t>
              </a:r>
            </a:p>
          </p:txBody>
        </p:sp>
        <p:sp>
          <p:nvSpPr>
            <p:cNvPr id="42" name="íşlïḍè">
              <a:extLst>
                <a:ext uri="{FF2B5EF4-FFF2-40B4-BE49-F238E27FC236}">
                  <a16:creationId xmlns:a16="http://schemas.microsoft.com/office/drawing/2014/main" id="{0E6AED70-2FC0-4AC6-B7E6-0824111B1885}"/>
                </a:ext>
              </a:extLst>
            </p:cNvPr>
            <p:cNvSpPr txBox="1"/>
            <p:nvPr/>
          </p:nvSpPr>
          <p:spPr>
            <a:xfrm>
              <a:off x="2575373" y="1556240"/>
              <a:ext cx="448984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以太网交换机本质上是一种多端口网桥</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8"/>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通过交换机互连的一组工作站构成一个冲突域</a:t>
              </a:r>
            </a:p>
          </p:txBody>
        </p:sp>
        <p:sp>
          <p:nvSpPr>
            <p:cNvPr id="44" name="íşlïḍè">
              <a:extLst>
                <a:ext uri="{FF2B5EF4-FFF2-40B4-BE49-F238E27FC236}">
                  <a16:creationId xmlns:a16="http://schemas.microsoft.com/office/drawing/2014/main" id="{4D881CAB-1C4F-4633-A2EB-CAFBCC3BEAE2}"/>
                </a:ext>
              </a:extLst>
            </p:cNvPr>
            <p:cNvSpPr txBox="1"/>
            <p:nvPr/>
          </p:nvSpPr>
          <p:spPr>
            <a:xfrm>
              <a:off x="2575373" y="2297056"/>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交换机每个端口所连网络构成一个独立的广播域</a:t>
              </a:r>
            </a:p>
          </p:txBody>
        </p:sp>
        <p:sp>
          <p:nvSpPr>
            <p:cNvPr id="45" name="íşlïḍè">
              <a:extLst>
                <a:ext uri="{FF2B5EF4-FFF2-40B4-BE49-F238E27FC236}">
                  <a16:creationId xmlns:a16="http://schemas.microsoft.com/office/drawing/2014/main" id="{E8FF2FC9-09F6-4E90-9970-74BB8728341E}"/>
                </a:ext>
              </a:extLst>
            </p:cNvPr>
            <p:cNvSpPr txBox="1"/>
            <p:nvPr/>
          </p:nvSpPr>
          <p:spPr>
            <a:xfrm>
              <a:off x="2575373" y="2667463"/>
              <a:ext cx="6483107"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以太网交换机可实现采用不同网络层协议的网络互联</a:t>
              </a:r>
            </a:p>
          </p:txBody>
        </p:sp>
      </p:grpSp>
      <p:sp>
        <p:nvSpPr>
          <p:cNvPr id="46" name="íşlïḍè">
            <a:extLst>
              <a:ext uri="{FF2B5EF4-FFF2-40B4-BE49-F238E27FC236}">
                <a16:creationId xmlns:a16="http://schemas.microsoft.com/office/drawing/2014/main" id="{ABF2F700-81EB-419D-AC9B-E913767892D9}"/>
              </a:ext>
            </a:extLst>
          </p:cNvPr>
          <p:cNvSpPr txBox="1"/>
          <p:nvPr/>
        </p:nvSpPr>
        <p:spPr>
          <a:xfrm>
            <a:off x="802509" y="2395492"/>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4868793" y="88937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A</a:t>
            </a:r>
            <a:endParaRPr lang="zh-CN" altLang="en-US" sz="2100" b="1" dirty="0">
              <a:solidFill>
                <a:schemeClr val="accent1">
                  <a:lumMod val="75000"/>
                </a:schemeClr>
              </a:solidFill>
              <a:latin typeface="Arial Black" panose="020B0A04020102020204" pitchFamily="34" charset="0"/>
            </a:endParaRPr>
          </a:p>
        </p:txBody>
      </p:sp>
      <p:sp>
        <p:nvSpPr>
          <p:cNvPr id="13" name="矩形 12">
            <a:extLst>
              <a:ext uri="{FF2B5EF4-FFF2-40B4-BE49-F238E27FC236}">
                <a16:creationId xmlns:a16="http://schemas.microsoft.com/office/drawing/2014/main" id="{DCE76C74-2CE2-4FC5-955B-46172F632C13}"/>
              </a:ext>
            </a:extLst>
          </p:cNvPr>
          <p:cNvSpPr/>
          <p:nvPr/>
        </p:nvSpPr>
        <p:spPr>
          <a:xfrm>
            <a:off x="6443561" y="1164433"/>
            <a:ext cx="961329" cy="2410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叙述正确</a:t>
            </a:r>
          </a:p>
        </p:txBody>
      </p:sp>
      <p:sp>
        <p:nvSpPr>
          <p:cNvPr id="19" name="矩形 18">
            <a:extLst>
              <a:ext uri="{FF2B5EF4-FFF2-40B4-BE49-F238E27FC236}">
                <a16:creationId xmlns:a16="http://schemas.microsoft.com/office/drawing/2014/main" id="{75D1954F-409C-452E-BFD4-975BEECA7C50}"/>
              </a:ext>
            </a:extLst>
          </p:cNvPr>
          <p:cNvSpPr/>
          <p:nvPr/>
        </p:nvSpPr>
        <p:spPr>
          <a:xfrm>
            <a:off x="6443561" y="1742323"/>
            <a:ext cx="961329" cy="24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叙述错误</a:t>
            </a:r>
          </a:p>
        </p:txBody>
      </p:sp>
      <p:pic>
        <p:nvPicPr>
          <p:cNvPr id="10" name="图片 9" descr="图示&#10;&#10;描述已自动生成">
            <a:extLst>
              <a:ext uri="{FF2B5EF4-FFF2-40B4-BE49-F238E27FC236}">
                <a16:creationId xmlns:a16="http://schemas.microsoft.com/office/drawing/2014/main" id="{1416031F-E38D-4346-B4FC-EB043D48A7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111" y="2695575"/>
            <a:ext cx="4281779" cy="2133600"/>
          </a:xfrm>
          <a:prstGeom prst="rect">
            <a:avLst/>
          </a:prstGeom>
        </p:spPr>
      </p:pic>
      <p:sp>
        <p:nvSpPr>
          <p:cNvPr id="18" name="平行四边形 17">
            <a:extLst>
              <a:ext uri="{FF2B5EF4-FFF2-40B4-BE49-F238E27FC236}">
                <a16:creationId xmlns:a16="http://schemas.microsoft.com/office/drawing/2014/main" id="{5DB2366F-6C78-EE47-9941-28B5CCFBA9A0}"/>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7088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ppt_x</p:attrName>
                                        </p:attrNameLst>
                                      </p:cBhvr>
                                      <p:tavLst>
                                        <p:tav tm="0">
                                          <p:val>
                                            <p:strVal val="#ppt_x-#ppt_w*1.125000"/>
                                          </p:val>
                                        </p:tav>
                                        <p:tav tm="100000">
                                          <p:val>
                                            <p:strVal val="#ppt_x"/>
                                          </p:val>
                                        </p:tav>
                                      </p:tavLst>
                                    </p:anim>
                                    <p:animEffect transition="in" filter="wipe(right)">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DCD81C57-2BD9-4014-97B8-4D4DE259636B}"/>
              </a:ext>
            </a:extLst>
          </p:cNvPr>
          <p:cNvSpPr/>
          <p:nvPr/>
        </p:nvSpPr>
        <p:spPr>
          <a:xfrm>
            <a:off x="6443561" y="1456158"/>
            <a:ext cx="961329" cy="24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叙述错误</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grpSp>
        <p:nvGrpSpPr>
          <p:cNvPr id="6" name="组合 5">
            <a:extLst>
              <a:ext uri="{FF2B5EF4-FFF2-40B4-BE49-F238E27FC236}">
                <a16:creationId xmlns:a16="http://schemas.microsoft.com/office/drawing/2014/main" id="{4271CB9A-9B11-4A37-80C1-91620816A776}"/>
              </a:ext>
            </a:extLst>
          </p:cNvPr>
          <p:cNvGrpSpPr/>
          <p:nvPr/>
        </p:nvGrpSpPr>
        <p:grpSpPr>
          <a:xfrm>
            <a:off x="699829" y="889374"/>
            <a:ext cx="8215571" cy="1411307"/>
            <a:chOff x="933106" y="1185832"/>
            <a:chExt cx="10954094" cy="1881742"/>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【2015</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37】</a:t>
              </a:r>
              <a:r>
                <a:rPr lang="zh-CN" altLang="en-US" sz="1350" b="1" dirty="0">
                  <a:latin typeface="Arial Narrow" panose="020B0606020202030204" pitchFamily="34" charset="0"/>
                </a:rPr>
                <a:t>下列关于交换机的叙述中，正确的是（      ）。</a:t>
              </a:r>
            </a:p>
          </p:txBody>
        </p:sp>
        <p:sp>
          <p:nvSpPr>
            <p:cNvPr id="42" name="íşlïḍè">
              <a:extLst>
                <a:ext uri="{FF2B5EF4-FFF2-40B4-BE49-F238E27FC236}">
                  <a16:creationId xmlns:a16="http://schemas.microsoft.com/office/drawing/2014/main" id="{0E6AED70-2FC0-4AC6-B7E6-0824111B1885}"/>
                </a:ext>
              </a:extLst>
            </p:cNvPr>
            <p:cNvSpPr txBox="1"/>
            <p:nvPr/>
          </p:nvSpPr>
          <p:spPr>
            <a:xfrm>
              <a:off x="2575373" y="1556240"/>
              <a:ext cx="448984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以太网交换机本质上是一种多端口网桥</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8"/>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通过交换机互连的一组工作站构成一个冲突域</a:t>
              </a:r>
            </a:p>
          </p:txBody>
        </p:sp>
        <p:sp>
          <p:nvSpPr>
            <p:cNvPr id="44" name="íşlïḍè">
              <a:extLst>
                <a:ext uri="{FF2B5EF4-FFF2-40B4-BE49-F238E27FC236}">
                  <a16:creationId xmlns:a16="http://schemas.microsoft.com/office/drawing/2014/main" id="{4D881CAB-1C4F-4633-A2EB-CAFBCC3BEAE2}"/>
                </a:ext>
              </a:extLst>
            </p:cNvPr>
            <p:cNvSpPr txBox="1"/>
            <p:nvPr/>
          </p:nvSpPr>
          <p:spPr>
            <a:xfrm>
              <a:off x="2575373" y="2297056"/>
              <a:ext cx="5477774"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交换机每个端口所连网络构成一个独立的广播域</a:t>
              </a:r>
            </a:p>
          </p:txBody>
        </p:sp>
        <p:sp>
          <p:nvSpPr>
            <p:cNvPr id="45" name="íşlïḍè">
              <a:extLst>
                <a:ext uri="{FF2B5EF4-FFF2-40B4-BE49-F238E27FC236}">
                  <a16:creationId xmlns:a16="http://schemas.microsoft.com/office/drawing/2014/main" id="{E8FF2FC9-09F6-4E90-9970-74BB8728341E}"/>
                </a:ext>
              </a:extLst>
            </p:cNvPr>
            <p:cNvSpPr txBox="1"/>
            <p:nvPr/>
          </p:nvSpPr>
          <p:spPr>
            <a:xfrm>
              <a:off x="2575373" y="2667463"/>
              <a:ext cx="6483107"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以太网交换机可实现采用不同网络层协议的网络互联</a:t>
              </a:r>
            </a:p>
          </p:txBody>
        </p:sp>
      </p:grpSp>
      <p:sp>
        <p:nvSpPr>
          <p:cNvPr id="46" name="íşlïḍè">
            <a:extLst>
              <a:ext uri="{FF2B5EF4-FFF2-40B4-BE49-F238E27FC236}">
                <a16:creationId xmlns:a16="http://schemas.microsoft.com/office/drawing/2014/main" id="{ABF2F700-81EB-419D-AC9B-E913767892D9}"/>
              </a:ext>
            </a:extLst>
          </p:cNvPr>
          <p:cNvSpPr txBox="1"/>
          <p:nvPr/>
        </p:nvSpPr>
        <p:spPr>
          <a:xfrm>
            <a:off x="802509" y="2395492"/>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4868793" y="88937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A</a:t>
            </a:r>
            <a:endParaRPr lang="zh-CN" altLang="en-US" sz="2100" b="1" dirty="0">
              <a:solidFill>
                <a:schemeClr val="accent1">
                  <a:lumMod val="75000"/>
                </a:schemeClr>
              </a:solidFill>
              <a:latin typeface="Arial Black" panose="020B0A04020102020204" pitchFamily="34" charset="0"/>
            </a:endParaRPr>
          </a:p>
        </p:txBody>
      </p:sp>
      <p:sp>
        <p:nvSpPr>
          <p:cNvPr id="13" name="矩形 12">
            <a:extLst>
              <a:ext uri="{FF2B5EF4-FFF2-40B4-BE49-F238E27FC236}">
                <a16:creationId xmlns:a16="http://schemas.microsoft.com/office/drawing/2014/main" id="{DCE76C74-2CE2-4FC5-955B-46172F632C13}"/>
              </a:ext>
            </a:extLst>
          </p:cNvPr>
          <p:cNvSpPr/>
          <p:nvPr/>
        </p:nvSpPr>
        <p:spPr>
          <a:xfrm>
            <a:off x="6443561" y="1164433"/>
            <a:ext cx="961329" cy="2410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350" b="1" dirty="0"/>
              <a:t>叙述正确</a:t>
            </a:r>
          </a:p>
        </p:txBody>
      </p:sp>
      <p:sp>
        <p:nvSpPr>
          <p:cNvPr id="19" name="矩形 18">
            <a:extLst>
              <a:ext uri="{FF2B5EF4-FFF2-40B4-BE49-F238E27FC236}">
                <a16:creationId xmlns:a16="http://schemas.microsoft.com/office/drawing/2014/main" id="{75D1954F-409C-452E-BFD4-975BEECA7C50}"/>
              </a:ext>
            </a:extLst>
          </p:cNvPr>
          <p:cNvSpPr/>
          <p:nvPr/>
        </p:nvSpPr>
        <p:spPr>
          <a:xfrm>
            <a:off x="6443561" y="1742323"/>
            <a:ext cx="961329" cy="24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叙述错误</a:t>
            </a:r>
          </a:p>
        </p:txBody>
      </p:sp>
      <p:sp>
        <p:nvSpPr>
          <p:cNvPr id="18" name="矩形 17">
            <a:extLst>
              <a:ext uri="{FF2B5EF4-FFF2-40B4-BE49-F238E27FC236}">
                <a16:creationId xmlns:a16="http://schemas.microsoft.com/office/drawing/2014/main" id="{3A60D810-4CF6-496F-8F87-BDFF5EA14E61}"/>
              </a:ext>
            </a:extLst>
          </p:cNvPr>
          <p:cNvSpPr/>
          <p:nvPr/>
        </p:nvSpPr>
        <p:spPr>
          <a:xfrm>
            <a:off x="6443561" y="2028487"/>
            <a:ext cx="961329" cy="24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叙述错误</a:t>
            </a:r>
          </a:p>
        </p:txBody>
      </p:sp>
      <p:sp>
        <p:nvSpPr>
          <p:cNvPr id="20" name="íşlïḍè">
            <a:extLst>
              <a:ext uri="{FF2B5EF4-FFF2-40B4-BE49-F238E27FC236}">
                <a16:creationId xmlns:a16="http://schemas.microsoft.com/office/drawing/2014/main" id="{4012F82F-A9BA-4439-961E-A68327346A72}"/>
              </a:ext>
            </a:extLst>
          </p:cNvPr>
          <p:cNvSpPr txBox="1"/>
          <p:nvPr/>
        </p:nvSpPr>
        <p:spPr>
          <a:xfrm>
            <a:off x="1302465" y="2752761"/>
            <a:ext cx="7612935" cy="64567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以太网交换机工作在数据链路层（包含其下的物理层），因此</a:t>
            </a:r>
            <a:r>
              <a:rPr lang="zh-CN" altLang="en-US" sz="1350" b="1" dirty="0">
                <a:solidFill>
                  <a:schemeClr val="accent1">
                    <a:lumMod val="75000"/>
                  </a:schemeClr>
                </a:solidFill>
                <a:latin typeface="Arial Narrow" panose="020B0606020202030204" pitchFamily="34" charset="0"/>
              </a:rPr>
              <a:t>以太网交换机具备属于数据链路层范畴的相关能力</a:t>
            </a:r>
            <a:r>
              <a:rPr lang="zh-CN" altLang="en-US" sz="1350" b="1" dirty="0">
                <a:latin typeface="Arial Narrow" panose="020B0606020202030204" pitchFamily="34" charset="0"/>
              </a:rPr>
              <a:t>。但不同网络层协议的网络互联属于网络层范畴，以太网交换机无法处理。</a:t>
            </a:r>
          </a:p>
        </p:txBody>
      </p:sp>
      <p:sp>
        <p:nvSpPr>
          <p:cNvPr id="21" name="平行四边形 20">
            <a:extLst>
              <a:ext uri="{FF2B5EF4-FFF2-40B4-BE49-F238E27FC236}">
                <a16:creationId xmlns:a16="http://schemas.microsoft.com/office/drawing/2014/main" id="{AFDE190B-1E29-C0AE-3B61-F48D726D3A1A}"/>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5758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ppt_x</p:attrName>
                                        </p:attrNameLst>
                                      </p:cBhvr>
                                      <p:tavLst>
                                        <p:tav tm="0">
                                          <p:val>
                                            <p:strVal val="#ppt_x-#ppt_w*1.125000"/>
                                          </p:val>
                                        </p:tav>
                                        <p:tav tm="100000">
                                          <p:val>
                                            <p:strVal val="#ppt_x"/>
                                          </p:val>
                                        </p:tav>
                                      </p:tavLst>
                                    </p:anim>
                                    <p:animEffect transition="in" filter="wipe(righ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46" name="íşlïḍè">
            <a:extLst>
              <a:ext uri="{FF2B5EF4-FFF2-40B4-BE49-F238E27FC236}">
                <a16:creationId xmlns:a16="http://schemas.microsoft.com/office/drawing/2014/main" id="{ABF2F700-81EB-419D-AC9B-E913767892D9}"/>
              </a:ext>
            </a:extLst>
          </p:cNvPr>
          <p:cNvSpPr txBox="1"/>
          <p:nvPr/>
        </p:nvSpPr>
        <p:spPr>
          <a:xfrm>
            <a:off x="761452" y="4294063"/>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5542784" y="113124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D</a:t>
            </a:r>
            <a:endParaRPr lang="zh-CN" altLang="en-US" sz="2100" b="1" dirty="0">
              <a:solidFill>
                <a:schemeClr val="accent1">
                  <a:lumMod val="75000"/>
                </a:schemeClr>
              </a:solidFill>
              <a:latin typeface="Arial Black" panose="020B0A04020102020204" pitchFamily="34" charset="0"/>
            </a:endParaRPr>
          </a:p>
        </p:txBody>
      </p:sp>
      <p:grpSp>
        <p:nvGrpSpPr>
          <p:cNvPr id="87" name="组合 86">
            <a:extLst>
              <a:ext uri="{FF2B5EF4-FFF2-40B4-BE49-F238E27FC236}">
                <a16:creationId xmlns:a16="http://schemas.microsoft.com/office/drawing/2014/main" id="{49DCEA6F-6778-4E86-9E0C-845B66A49FA5}"/>
              </a:ext>
            </a:extLst>
          </p:cNvPr>
          <p:cNvGrpSpPr/>
          <p:nvPr/>
        </p:nvGrpSpPr>
        <p:grpSpPr>
          <a:xfrm>
            <a:off x="699829" y="889374"/>
            <a:ext cx="8215571" cy="3166277"/>
            <a:chOff x="933106" y="1185832"/>
            <a:chExt cx="10954094" cy="4221701"/>
          </a:xfrm>
        </p:grpSpPr>
        <p:grpSp>
          <p:nvGrpSpPr>
            <p:cNvPr id="5" name="组合 4">
              <a:extLst>
                <a:ext uri="{FF2B5EF4-FFF2-40B4-BE49-F238E27FC236}">
                  <a16:creationId xmlns:a16="http://schemas.microsoft.com/office/drawing/2014/main" id="{E64C77BF-AAA7-4EA6-90FD-5A5F265F782E}"/>
                </a:ext>
              </a:extLst>
            </p:cNvPr>
            <p:cNvGrpSpPr/>
            <p:nvPr/>
          </p:nvGrpSpPr>
          <p:grpSpPr>
            <a:xfrm>
              <a:off x="933106" y="1185832"/>
              <a:ext cx="10954094" cy="1140925"/>
              <a:chOff x="933106" y="1185832"/>
              <a:chExt cx="10954094" cy="1140925"/>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74081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【2016</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35】</a:t>
                </a:r>
                <a:r>
                  <a:rPr lang="zh-CN" altLang="en-US" sz="1350" b="1" dirty="0">
                    <a:latin typeface="Arial Narrow" panose="020B0606020202030204" pitchFamily="34" charset="0"/>
                  </a:rPr>
                  <a:t>若下图中的主机</a:t>
                </a:r>
                <a:r>
                  <a:rPr lang="en-US" altLang="zh-CN" sz="1350" b="1" dirty="0">
                    <a:latin typeface="Arial Narrow" panose="020B0606020202030204" pitchFamily="34" charset="0"/>
                  </a:rPr>
                  <a:t>H2</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H2</a:t>
                </a:r>
                <a:r>
                  <a:rPr lang="zh-CN" altLang="en-US" sz="1350" b="1" dirty="0">
                    <a:latin typeface="Arial Narrow" panose="020B0606020202030204" pitchFamily="34" charset="0"/>
                  </a:rPr>
                  <a:t>立即发送一个确认帧，则除</a:t>
                </a:r>
                <a:r>
                  <a:rPr lang="en-US" altLang="zh-CN" sz="1350" b="1" dirty="0">
                    <a:latin typeface="Arial Narrow" panose="020B0606020202030204" pitchFamily="34" charset="0"/>
                  </a:rPr>
                  <a:t>H4</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外，从物理层上能够收到该确认帧的主机还有（      ）。</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仅</a:t>
                </a:r>
                <a:r>
                  <a:rPr lang="en-US" altLang="zh-CN" sz="1350" b="1" dirty="0">
                    <a:latin typeface="Arial Narrow" panose="020B0606020202030204" pitchFamily="34" charset="0"/>
                  </a:rPr>
                  <a:t>H2</a:t>
                </a:r>
                <a:endParaRPr lang="zh-CN" altLang="en-US" sz="1350" b="1" dirty="0">
                  <a:latin typeface="Arial Narrow" panose="020B0606020202030204" pitchFamily="34" charset="0"/>
                </a:endParaRPr>
              </a:p>
            </p:txBody>
          </p:sp>
          <p:sp>
            <p:nvSpPr>
              <p:cNvPr id="19" name="íşlïḍè">
                <a:extLst>
                  <a:ext uri="{FF2B5EF4-FFF2-40B4-BE49-F238E27FC236}">
                    <a16:creationId xmlns:a16="http://schemas.microsoft.com/office/drawing/2014/main" id="{E49F639F-DD9B-45B7-B91D-8261A9580DD8}"/>
                  </a:ext>
                </a:extLst>
              </p:cNvPr>
              <p:cNvSpPr txBox="1"/>
              <p:nvPr/>
            </p:nvSpPr>
            <p:spPr>
              <a:xfrm>
                <a:off x="4052254" y="192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仅</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sp>
            <p:nvSpPr>
              <p:cNvPr id="20" name="íşlïḍè">
                <a:extLst>
                  <a:ext uri="{FF2B5EF4-FFF2-40B4-BE49-F238E27FC236}">
                    <a16:creationId xmlns:a16="http://schemas.microsoft.com/office/drawing/2014/main" id="{F50DC21F-2F88-48F1-A842-A56E7850FE3B}"/>
                  </a:ext>
                </a:extLst>
              </p:cNvPr>
              <p:cNvSpPr txBox="1"/>
              <p:nvPr/>
            </p:nvSpPr>
            <p:spPr>
              <a:xfrm>
                <a:off x="5529135" y="1926646"/>
                <a:ext cx="137981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仅</a:t>
                </a:r>
                <a:r>
                  <a:rPr lang="en-US" altLang="zh-CN" sz="1350" b="1" dirty="0">
                    <a:latin typeface="Arial Narrow" panose="020B0606020202030204" pitchFamily="34" charset="0"/>
                  </a:rPr>
                  <a:t>H1</a:t>
                </a:r>
                <a:r>
                  <a:rPr lang="zh-CN" altLang="en-US" sz="1350" b="1" dirty="0">
                    <a:latin typeface="Arial Narrow" panose="020B0606020202030204" pitchFamily="34" charset="0"/>
                  </a:rPr>
                  <a:t>、</a:t>
                </a:r>
                <a:r>
                  <a:rPr lang="en-US" altLang="zh-CN" sz="1350" b="1" dirty="0">
                    <a:latin typeface="Arial Narrow" panose="020B0606020202030204" pitchFamily="34" charset="0"/>
                  </a:rPr>
                  <a:t>H2</a:t>
                </a:r>
                <a:endParaRPr lang="zh-CN" altLang="en-US" sz="1350" b="1" dirty="0">
                  <a:latin typeface="Arial Narrow" panose="020B0606020202030204" pitchFamily="34" charset="0"/>
                </a:endParaRPr>
              </a:p>
            </p:txBody>
          </p:sp>
          <p:sp>
            <p:nvSpPr>
              <p:cNvPr id="21" name="íşlïḍè">
                <a:extLst>
                  <a:ext uri="{FF2B5EF4-FFF2-40B4-BE49-F238E27FC236}">
                    <a16:creationId xmlns:a16="http://schemas.microsoft.com/office/drawing/2014/main" id="{05CE2695-6AC7-4076-BFA6-CC7D3D487921}"/>
                  </a:ext>
                </a:extLst>
              </p:cNvPr>
              <p:cNvSpPr txBox="1"/>
              <p:nvPr/>
            </p:nvSpPr>
            <p:spPr>
              <a:xfrm>
                <a:off x="7363240" y="1926646"/>
                <a:ext cx="137981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仅</a:t>
                </a:r>
                <a:r>
                  <a:rPr lang="en-US" altLang="zh-CN" sz="1350" b="1" dirty="0">
                    <a:latin typeface="Arial Narrow" panose="020B0606020202030204" pitchFamily="34" charset="0"/>
                  </a:rPr>
                  <a:t>H2</a:t>
                </a:r>
                <a:r>
                  <a:rPr lang="zh-CN" altLang="en-US" sz="1350" b="1" dirty="0">
                    <a:latin typeface="Arial Narrow" panose="020B0606020202030204" pitchFamily="34" charset="0"/>
                  </a:rPr>
                  <a:t>、</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grpSp>
        <p:grpSp>
          <p:nvGrpSpPr>
            <p:cNvPr id="86" name="组合 85">
              <a:extLst>
                <a:ext uri="{FF2B5EF4-FFF2-40B4-BE49-F238E27FC236}">
                  <a16:creationId xmlns:a16="http://schemas.microsoft.com/office/drawing/2014/main" id="{FE12A7E4-862F-4BB4-925E-99E2C1CF968E}"/>
                </a:ext>
              </a:extLst>
            </p:cNvPr>
            <p:cNvGrpSpPr/>
            <p:nvPr/>
          </p:nvGrpSpPr>
          <p:grpSpPr>
            <a:xfrm>
              <a:off x="3718552" y="2600644"/>
              <a:ext cx="5448428" cy="2806889"/>
              <a:chOff x="3718552" y="2600644"/>
              <a:chExt cx="5448428" cy="2806889"/>
            </a:xfrm>
          </p:grpSpPr>
          <p:sp>
            <p:nvSpPr>
              <p:cNvPr id="29" name="文本框 28">
                <a:extLst>
                  <a:ext uri="{FF2B5EF4-FFF2-40B4-BE49-F238E27FC236}">
                    <a16:creationId xmlns:a16="http://schemas.microsoft.com/office/drawing/2014/main" id="{876E71DA-9704-4F40-BCEF-F9DB1076127D}"/>
                  </a:ext>
                </a:extLst>
              </p:cNvPr>
              <p:cNvSpPr txBox="1"/>
              <p:nvPr/>
            </p:nvSpPr>
            <p:spPr>
              <a:xfrm>
                <a:off x="3906319" y="3028928"/>
                <a:ext cx="1078453" cy="400109"/>
              </a:xfrm>
              <a:prstGeom prst="rect">
                <a:avLst/>
              </a:prstGeom>
              <a:noFill/>
            </p:spPr>
            <p:txBody>
              <a:bodyPr wrap="square" rtlCol="0">
                <a:spAutoFit/>
              </a:bodyPr>
              <a:lstStyle/>
              <a:p>
                <a:pPr algn="ctr"/>
                <a:r>
                  <a:rPr lang="en-US" altLang="zh-CN" sz="1350" b="1" dirty="0">
                    <a:latin typeface="+mn-ea"/>
                  </a:rPr>
                  <a:t>Switch</a:t>
                </a:r>
                <a:endParaRPr lang="zh-CN" altLang="en-US" sz="1350" b="1" dirty="0">
                  <a:latin typeface="+mn-ea"/>
                </a:endParaRPr>
              </a:p>
            </p:txBody>
          </p:sp>
          <p:cxnSp>
            <p:nvCxnSpPr>
              <p:cNvPr id="30" name="直接连接符 29">
                <a:extLst>
                  <a:ext uri="{FF2B5EF4-FFF2-40B4-BE49-F238E27FC236}">
                    <a16:creationId xmlns:a16="http://schemas.microsoft.com/office/drawing/2014/main" id="{A7411C13-FD03-45C7-B2FA-AC199A969BF0}"/>
                  </a:ext>
                </a:extLst>
              </p:cNvPr>
              <p:cNvCxnSpPr>
                <a:cxnSpLocks/>
              </p:cNvCxnSpPr>
              <p:nvPr/>
            </p:nvCxnSpPr>
            <p:spPr>
              <a:xfrm flipV="1">
                <a:off x="4915116" y="3086064"/>
                <a:ext cx="492174" cy="13826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D22EA90-46CA-45EA-B43B-B266DE8E5BBA}"/>
                  </a:ext>
                </a:extLst>
              </p:cNvPr>
              <p:cNvCxnSpPr>
                <a:cxnSpLocks/>
              </p:cNvCxnSpPr>
              <p:nvPr/>
            </p:nvCxnSpPr>
            <p:spPr>
              <a:xfrm flipH="1" flipV="1">
                <a:off x="5572113" y="3107353"/>
                <a:ext cx="267436" cy="14503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图形 10">
                <a:extLst>
                  <a:ext uri="{FF2B5EF4-FFF2-40B4-BE49-F238E27FC236}">
                    <a16:creationId xmlns:a16="http://schemas.microsoft.com/office/drawing/2014/main" id="{AAD61809-550D-47E9-849A-B4F4E56A7E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468064" y="4353960"/>
                <a:ext cx="662814" cy="641082"/>
              </a:xfrm>
              <a:prstGeom prst="rect">
                <a:avLst/>
              </a:prstGeom>
            </p:spPr>
          </p:pic>
          <p:pic>
            <p:nvPicPr>
              <p:cNvPr id="34" name="图形 10">
                <a:extLst>
                  <a:ext uri="{FF2B5EF4-FFF2-40B4-BE49-F238E27FC236}">
                    <a16:creationId xmlns:a16="http://schemas.microsoft.com/office/drawing/2014/main" id="{245757AD-308F-477E-9377-B889DAABE8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428367" y="4353960"/>
                <a:ext cx="662814" cy="641082"/>
              </a:xfrm>
              <a:prstGeom prst="rect">
                <a:avLst/>
              </a:prstGeom>
            </p:spPr>
          </p:pic>
          <p:sp>
            <p:nvSpPr>
              <p:cNvPr id="37" name="文本框 36">
                <a:extLst>
                  <a:ext uri="{FF2B5EF4-FFF2-40B4-BE49-F238E27FC236}">
                    <a16:creationId xmlns:a16="http://schemas.microsoft.com/office/drawing/2014/main" id="{2E58845B-5413-4160-82DD-E19A4379F3AB}"/>
                  </a:ext>
                </a:extLst>
              </p:cNvPr>
              <p:cNvSpPr txBox="1"/>
              <p:nvPr/>
            </p:nvSpPr>
            <p:spPr>
              <a:xfrm>
                <a:off x="7760428" y="3028928"/>
                <a:ext cx="906549" cy="400109"/>
              </a:xfrm>
              <a:prstGeom prst="rect">
                <a:avLst/>
              </a:prstGeom>
              <a:noFill/>
            </p:spPr>
            <p:txBody>
              <a:bodyPr wrap="square" rtlCol="0">
                <a:spAutoFit/>
              </a:bodyPr>
              <a:lstStyle/>
              <a:p>
                <a:pPr algn="ctr"/>
                <a:r>
                  <a:rPr lang="en-US" altLang="zh-CN" sz="1350" b="1" dirty="0">
                    <a:latin typeface="+mn-ea"/>
                  </a:rPr>
                  <a:t>Hub</a:t>
                </a:r>
                <a:endParaRPr lang="zh-CN" altLang="en-US" sz="1350" b="1" dirty="0">
                  <a:latin typeface="+mn-ea"/>
                </a:endParaRPr>
              </a:p>
            </p:txBody>
          </p:sp>
          <p:cxnSp>
            <p:nvCxnSpPr>
              <p:cNvPr id="38" name="直接连接符 37">
                <a:extLst>
                  <a:ext uri="{FF2B5EF4-FFF2-40B4-BE49-F238E27FC236}">
                    <a16:creationId xmlns:a16="http://schemas.microsoft.com/office/drawing/2014/main" id="{719E362E-40BE-45F7-A771-A549AA6DD54D}"/>
                  </a:ext>
                </a:extLst>
              </p:cNvPr>
              <p:cNvCxnSpPr>
                <a:cxnSpLocks/>
              </p:cNvCxnSpPr>
              <p:nvPr/>
            </p:nvCxnSpPr>
            <p:spPr>
              <a:xfrm flipV="1">
                <a:off x="7005367" y="2976562"/>
                <a:ext cx="500705" cy="15546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D721925-8BB1-4DF3-AE47-9E1CA2113BB7}"/>
                  </a:ext>
                </a:extLst>
              </p:cNvPr>
              <p:cNvCxnSpPr>
                <a:cxnSpLocks/>
              </p:cNvCxnSpPr>
              <p:nvPr/>
            </p:nvCxnSpPr>
            <p:spPr>
              <a:xfrm flipH="1" flipV="1">
                <a:off x="7477284" y="3019453"/>
                <a:ext cx="439725" cy="1528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图形 10">
                <a:extLst>
                  <a:ext uri="{FF2B5EF4-FFF2-40B4-BE49-F238E27FC236}">
                    <a16:creationId xmlns:a16="http://schemas.microsoft.com/office/drawing/2014/main" id="{1BFF887F-5995-420D-BDA0-455D1A3337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5741" y="4353960"/>
                <a:ext cx="662814" cy="641082"/>
              </a:xfrm>
              <a:prstGeom prst="rect">
                <a:avLst/>
              </a:prstGeom>
            </p:spPr>
          </p:pic>
          <p:pic>
            <p:nvPicPr>
              <p:cNvPr id="49" name="图形 10">
                <a:extLst>
                  <a:ext uri="{FF2B5EF4-FFF2-40B4-BE49-F238E27FC236}">
                    <a16:creationId xmlns:a16="http://schemas.microsoft.com/office/drawing/2014/main" id="{B57B130B-AF1D-4017-B382-8E5968370C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87609" y="4353960"/>
                <a:ext cx="662814" cy="641082"/>
              </a:xfrm>
              <a:prstGeom prst="rect">
                <a:avLst/>
              </a:prstGeom>
            </p:spPr>
          </p:pic>
          <p:cxnSp>
            <p:nvCxnSpPr>
              <p:cNvPr id="53" name="直接连接符 52">
                <a:extLst>
                  <a:ext uri="{FF2B5EF4-FFF2-40B4-BE49-F238E27FC236}">
                    <a16:creationId xmlns:a16="http://schemas.microsoft.com/office/drawing/2014/main" id="{8FF987B1-B964-4DFA-8C17-8BF0F69320F5}"/>
                  </a:ext>
                </a:extLst>
              </p:cNvPr>
              <p:cNvCxnSpPr>
                <a:cxnSpLocks/>
              </p:cNvCxnSpPr>
              <p:nvPr/>
            </p:nvCxnSpPr>
            <p:spPr>
              <a:xfrm>
                <a:off x="5407290" y="3107353"/>
                <a:ext cx="1955950" cy="296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图片 54" descr="文本&#10;&#10;描述已自动生成">
                <a:extLst>
                  <a:ext uri="{FF2B5EF4-FFF2-40B4-BE49-F238E27FC236}">
                    <a16:creationId xmlns:a16="http://schemas.microsoft.com/office/drawing/2014/main" id="{1684223A-0A00-4111-BAFA-3B0463371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099" y="2736882"/>
                <a:ext cx="705470" cy="661378"/>
              </a:xfrm>
              <a:prstGeom prst="rect">
                <a:avLst/>
              </a:prstGeom>
            </p:spPr>
          </p:pic>
          <p:sp>
            <p:nvSpPr>
              <p:cNvPr id="59" name="文本框 58">
                <a:extLst>
                  <a:ext uri="{FF2B5EF4-FFF2-40B4-BE49-F238E27FC236}">
                    <a16:creationId xmlns:a16="http://schemas.microsoft.com/office/drawing/2014/main" id="{84F87D18-E92E-454C-BB05-2173CE3D983A}"/>
                  </a:ext>
                </a:extLst>
              </p:cNvPr>
              <p:cNvSpPr txBox="1"/>
              <p:nvPr/>
            </p:nvSpPr>
            <p:spPr>
              <a:xfrm>
                <a:off x="3718552" y="2687928"/>
                <a:ext cx="1424103" cy="400109"/>
              </a:xfrm>
              <a:prstGeom prst="rect">
                <a:avLst/>
              </a:prstGeom>
              <a:noFill/>
            </p:spPr>
            <p:txBody>
              <a:bodyPr wrap="square" rtlCol="0">
                <a:spAutoFit/>
              </a:bodyPr>
              <a:lstStyle/>
              <a:p>
                <a:pPr algn="ctr"/>
                <a:r>
                  <a:rPr lang="en-US" altLang="zh-CN" sz="1350" b="1" dirty="0">
                    <a:latin typeface="+mn-ea"/>
                  </a:rPr>
                  <a:t>100Base-T</a:t>
                </a:r>
                <a:endParaRPr lang="zh-CN" altLang="en-US" sz="1350" b="1" dirty="0">
                  <a:latin typeface="+mn-ea"/>
                </a:endParaRPr>
              </a:p>
            </p:txBody>
          </p:sp>
          <p:sp>
            <p:nvSpPr>
              <p:cNvPr id="60" name="文本框 59">
                <a:extLst>
                  <a:ext uri="{FF2B5EF4-FFF2-40B4-BE49-F238E27FC236}">
                    <a16:creationId xmlns:a16="http://schemas.microsoft.com/office/drawing/2014/main" id="{86AD71A6-2753-4BBC-8D33-750D4371A46E}"/>
                  </a:ext>
                </a:extLst>
              </p:cNvPr>
              <p:cNvSpPr txBox="1"/>
              <p:nvPr/>
            </p:nvSpPr>
            <p:spPr>
              <a:xfrm>
                <a:off x="7742877" y="2687928"/>
                <a:ext cx="1424103" cy="400109"/>
              </a:xfrm>
              <a:prstGeom prst="rect">
                <a:avLst/>
              </a:prstGeom>
              <a:noFill/>
            </p:spPr>
            <p:txBody>
              <a:bodyPr wrap="square" rtlCol="0">
                <a:spAutoFit/>
              </a:bodyPr>
              <a:lstStyle/>
              <a:p>
                <a:pPr algn="ctr"/>
                <a:r>
                  <a:rPr lang="en-US" altLang="zh-CN" sz="1350" b="1" dirty="0">
                    <a:latin typeface="+mn-ea"/>
                  </a:rPr>
                  <a:t>100Base-T</a:t>
                </a:r>
                <a:endParaRPr lang="zh-CN" altLang="en-US" sz="1350" b="1" dirty="0">
                  <a:latin typeface="+mn-ea"/>
                </a:endParaRPr>
              </a:p>
            </p:txBody>
          </p:sp>
          <p:sp>
            <p:nvSpPr>
              <p:cNvPr id="61" name="文本框 60">
                <a:extLst>
                  <a:ext uri="{FF2B5EF4-FFF2-40B4-BE49-F238E27FC236}">
                    <a16:creationId xmlns:a16="http://schemas.microsoft.com/office/drawing/2014/main" id="{5E28AAA1-1BB8-43CD-AFA1-744241AF69D1}"/>
                  </a:ext>
                </a:extLst>
              </p:cNvPr>
              <p:cNvSpPr txBox="1"/>
              <p:nvPr/>
            </p:nvSpPr>
            <p:spPr>
              <a:xfrm>
                <a:off x="4563551" y="5007423"/>
                <a:ext cx="548783" cy="400109"/>
              </a:xfrm>
              <a:prstGeom prst="rect">
                <a:avLst/>
              </a:prstGeom>
              <a:noFill/>
            </p:spPr>
            <p:txBody>
              <a:bodyPr wrap="square" rtlCol="0">
                <a:spAutoFit/>
              </a:bodyPr>
              <a:lstStyle/>
              <a:p>
                <a:pPr algn="ctr"/>
                <a:r>
                  <a:rPr lang="en-US" altLang="zh-CN" sz="1350" b="1" dirty="0">
                    <a:latin typeface="+mn-ea"/>
                  </a:rPr>
                  <a:t>H1</a:t>
                </a:r>
                <a:endParaRPr lang="zh-CN" altLang="en-US" sz="1350" b="1" dirty="0">
                  <a:latin typeface="+mn-ea"/>
                </a:endParaRPr>
              </a:p>
            </p:txBody>
          </p:sp>
          <p:sp>
            <p:nvSpPr>
              <p:cNvPr id="62" name="文本框 61">
                <a:extLst>
                  <a:ext uri="{FF2B5EF4-FFF2-40B4-BE49-F238E27FC236}">
                    <a16:creationId xmlns:a16="http://schemas.microsoft.com/office/drawing/2014/main" id="{CAA98B60-5C92-456B-8B10-EBB9934CA8A8}"/>
                  </a:ext>
                </a:extLst>
              </p:cNvPr>
              <p:cNvSpPr txBox="1"/>
              <p:nvPr/>
            </p:nvSpPr>
            <p:spPr>
              <a:xfrm>
                <a:off x="5529135" y="5007424"/>
                <a:ext cx="548783" cy="400109"/>
              </a:xfrm>
              <a:prstGeom prst="rect">
                <a:avLst/>
              </a:prstGeom>
              <a:noFill/>
            </p:spPr>
            <p:txBody>
              <a:bodyPr wrap="square" rtlCol="0">
                <a:spAutoFit/>
              </a:bodyPr>
              <a:lstStyle/>
              <a:p>
                <a:pPr algn="ctr"/>
                <a:r>
                  <a:rPr lang="en-US" altLang="zh-CN" sz="1350" b="1" dirty="0">
                    <a:latin typeface="+mn-ea"/>
                  </a:rPr>
                  <a:t>H2</a:t>
                </a:r>
                <a:endParaRPr lang="zh-CN" altLang="en-US" sz="1350" b="1" dirty="0">
                  <a:latin typeface="+mn-ea"/>
                </a:endParaRPr>
              </a:p>
            </p:txBody>
          </p:sp>
          <p:sp>
            <p:nvSpPr>
              <p:cNvPr id="63" name="文本框 62">
                <a:extLst>
                  <a:ext uri="{FF2B5EF4-FFF2-40B4-BE49-F238E27FC236}">
                    <a16:creationId xmlns:a16="http://schemas.microsoft.com/office/drawing/2014/main" id="{6B6F390A-7996-4255-9383-2055499FEBA2}"/>
                  </a:ext>
                </a:extLst>
              </p:cNvPr>
              <p:cNvSpPr txBox="1"/>
              <p:nvPr/>
            </p:nvSpPr>
            <p:spPr>
              <a:xfrm>
                <a:off x="6664728" y="5007424"/>
                <a:ext cx="548783" cy="400109"/>
              </a:xfrm>
              <a:prstGeom prst="rect">
                <a:avLst/>
              </a:prstGeom>
              <a:noFill/>
            </p:spPr>
            <p:txBody>
              <a:bodyPr wrap="square" rtlCol="0">
                <a:spAutoFit/>
              </a:bodyPr>
              <a:lstStyle/>
              <a:p>
                <a:pPr algn="ctr"/>
                <a:r>
                  <a:rPr lang="en-US" altLang="zh-CN" sz="1350" b="1" dirty="0">
                    <a:latin typeface="+mn-ea"/>
                  </a:rPr>
                  <a:t>H3</a:t>
                </a:r>
                <a:endParaRPr lang="zh-CN" altLang="en-US" sz="1350" b="1" dirty="0">
                  <a:latin typeface="+mn-ea"/>
                </a:endParaRPr>
              </a:p>
            </p:txBody>
          </p:sp>
          <p:sp>
            <p:nvSpPr>
              <p:cNvPr id="64" name="文本框 63">
                <a:extLst>
                  <a:ext uri="{FF2B5EF4-FFF2-40B4-BE49-F238E27FC236}">
                    <a16:creationId xmlns:a16="http://schemas.microsoft.com/office/drawing/2014/main" id="{B85B6808-A051-43AD-AE84-F85C4621A502}"/>
                  </a:ext>
                </a:extLst>
              </p:cNvPr>
              <p:cNvSpPr txBox="1"/>
              <p:nvPr/>
            </p:nvSpPr>
            <p:spPr>
              <a:xfrm>
                <a:off x="7544625" y="5007424"/>
                <a:ext cx="548783" cy="400109"/>
              </a:xfrm>
              <a:prstGeom prst="rect">
                <a:avLst/>
              </a:prstGeom>
              <a:noFill/>
            </p:spPr>
            <p:txBody>
              <a:bodyPr wrap="square" rtlCol="0">
                <a:spAutoFit/>
              </a:bodyPr>
              <a:lstStyle/>
              <a:p>
                <a:pPr algn="ctr"/>
                <a:r>
                  <a:rPr lang="en-US" altLang="zh-CN" sz="1350" b="1" dirty="0">
                    <a:latin typeface="+mn-ea"/>
                  </a:rPr>
                  <a:t>H4</a:t>
                </a:r>
                <a:endParaRPr lang="zh-CN" altLang="en-US" sz="1350" b="1" dirty="0">
                  <a:latin typeface="+mn-ea"/>
                </a:endParaRPr>
              </a:p>
            </p:txBody>
          </p:sp>
          <p:pic>
            <p:nvPicPr>
              <p:cNvPr id="76" name="图片 75" descr="图标&#10;&#10;描述已自动生成">
                <a:extLst>
                  <a:ext uri="{FF2B5EF4-FFF2-40B4-BE49-F238E27FC236}">
                    <a16:creationId xmlns:a16="http://schemas.microsoft.com/office/drawing/2014/main" id="{02C1D1D9-0667-43ED-99FA-4D63511FB2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2521" y="2600644"/>
                <a:ext cx="618841" cy="797616"/>
              </a:xfrm>
              <a:prstGeom prst="rect">
                <a:avLst/>
              </a:prstGeom>
            </p:spPr>
          </p:pic>
        </p:grpSp>
      </p:grpSp>
      <p:sp>
        <p:nvSpPr>
          <p:cNvPr id="35" name="平行四边形 34">
            <a:extLst>
              <a:ext uri="{FF2B5EF4-FFF2-40B4-BE49-F238E27FC236}">
                <a16:creationId xmlns:a16="http://schemas.microsoft.com/office/drawing/2014/main" id="{A49F8322-5157-6E75-3A56-447821F15FED}"/>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39373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800" decel="100000"/>
                                        <p:tgtEl>
                                          <p:spTgt spid="87"/>
                                        </p:tgtEl>
                                      </p:cBhvr>
                                    </p:animEffect>
                                    <p:anim calcmode="lin" valueType="num">
                                      <p:cBhvr>
                                        <p:cTn id="8" dur="800" decel="100000" fill="hold"/>
                                        <p:tgtEl>
                                          <p:spTgt spid="87"/>
                                        </p:tgtEl>
                                        <p:attrNameLst>
                                          <p:attrName>style.rotation</p:attrName>
                                        </p:attrNameLst>
                                      </p:cBhvr>
                                      <p:tavLst>
                                        <p:tav tm="0">
                                          <p:val>
                                            <p:fltVal val="-90"/>
                                          </p:val>
                                        </p:tav>
                                        <p:tav tm="100000">
                                          <p:val>
                                            <p:fltVal val="0"/>
                                          </p:val>
                                        </p:tav>
                                      </p:tavLst>
                                    </p:anim>
                                    <p:anim calcmode="lin" valueType="num">
                                      <p:cBhvr>
                                        <p:cTn id="9" dur="800" decel="100000" fill="hold"/>
                                        <p:tgtEl>
                                          <p:spTgt spid="87"/>
                                        </p:tgtEl>
                                        <p:attrNameLst>
                                          <p:attrName>ppt_x</p:attrName>
                                        </p:attrNameLst>
                                      </p:cBhvr>
                                      <p:tavLst>
                                        <p:tav tm="0">
                                          <p:val>
                                            <p:strVal val="#ppt_x+0.4"/>
                                          </p:val>
                                        </p:tav>
                                        <p:tav tm="100000">
                                          <p:val>
                                            <p:strVal val="#ppt_x-0.05"/>
                                          </p:val>
                                        </p:tav>
                                      </p:tavLst>
                                    </p:anim>
                                    <p:anim calcmode="lin" valueType="num">
                                      <p:cBhvr>
                                        <p:cTn id="10" dur="800" decel="100000" fill="hold"/>
                                        <p:tgtEl>
                                          <p:spTgt spid="8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800" decel="100000"/>
                                        <p:tgtEl>
                                          <p:spTgt spid="47"/>
                                        </p:tgtEl>
                                      </p:cBhvr>
                                    </p:animEffect>
                                    <p:anim calcmode="lin" valueType="num">
                                      <p:cBhvr>
                                        <p:cTn id="18" dur="800" decel="100000" fill="hold"/>
                                        <p:tgtEl>
                                          <p:spTgt spid="47"/>
                                        </p:tgtEl>
                                        <p:attrNameLst>
                                          <p:attrName>style.rotation</p:attrName>
                                        </p:attrNameLst>
                                      </p:cBhvr>
                                      <p:tavLst>
                                        <p:tav tm="0">
                                          <p:val>
                                            <p:fltVal val="-90"/>
                                          </p:val>
                                        </p:tav>
                                        <p:tav tm="100000">
                                          <p:val>
                                            <p:fltVal val="0"/>
                                          </p:val>
                                        </p:tav>
                                      </p:tavLst>
                                    </p:anim>
                                    <p:anim calcmode="lin" valueType="num">
                                      <p:cBhvr>
                                        <p:cTn id="19" dur="800" decel="100000" fill="hold"/>
                                        <p:tgtEl>
                                          <p:spTgt spid="47"/>
                                        </p:tgtEl>
                                        <p:attrNameLst>
                                          <p:attrName>ppt_x</p:attrName>
                                        </p:attrNameLst>
                                      </p:cBhvr>
                                      <p:tavLst>
                                        <p:tav tm="0">
                                          <p:val>
                                            <p:strVal val="#ppt_x+0.4"/>
                                          </p:val>
                                        </p:tav>
                                        <p:tav tm="100000">
                                          <p:val>
                                            <p:strVal val="#ppt_x-0.05"/>
                                          </p:val>
                                        </p:tav>
                                      </p:tavLst>
                                    </p:anim>
                                    <p:anim calcmode="lin" valueType="num">
                                      <p:cBhvr>
                                        <p:cTn id="20" dur="800" decel="100000" fill="hold"/>
                                        <p:tgtEl>
                                          <p:spTgt spid="47"/>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500" fill="hold"/>
                                        <p:tgtEl>
                                          <p:spTgt spid="46"/>
                                        </p:tgtEl>
                                        <p:attrNameLst>
                                          <p:attrName>ppt_w</p:attrName>
                                        </p:attrNameLst>
                                      </p:cBhvr>
                                      <p:tavLst>
                                        <p:tav tm="0">
                                          <p:val>
                                            <p:fltVal val="0"/>
                                          </p:val>
                                        </p:tav>
                                        <p:tav tm="100000">
                                          <p:val>
                                            <p:strVal val="#ppt_w"/>
                                          </p:val>
                                        </p:tav>
                                      </p:tavLst>
                                    </p:anim>
                                    <p:anim calcmode="lin" valueType="num">
                                      <p:cBhvr>
                                        <p:cTn id="28" dur="500" fill="hold"/>
                                        <p:tgtEl>
                                          <p:spTgt spid="46"/>
                                        </p:tgtEl>
                                        <p:attrNameLst>
                                          <p:attrName>ppt_h</p:attrName>
                                        </p:attrNameLst>
                                      </p:cBhvr>
                                      <p:tavLst>
                                        <p:tav tm="0">
                                          <p:val>
                                            <p:fltVal val="0"/>
                                          </p:val>
                                        </p:tav>
                                        <p:tav tm="100000">
                                          <p:val>
                                            <p:strVal val="#ppt_h"/>
                                          </p:val>
                                        </p:tav>
                                      </p:tavLst>
                                    </p:anim>
                                    <p:animEffect transition="in" filter="fade">
                                      <p:cBhvr>
                                        <p:cTn id="2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0DBA2CF-66D0-4B9C-B3C6-7ED8E8AC5333}"/>
              </a:ext>
            </a:extLst>
          </p:cNvPr>
          <p:cNvGrpSpPr/>
          <p:nvPr/>
        </p:nvGrpSpPr>
        <p:grpSpPr>
          <a:xfrm rot="4752184">
            <a:off x="4014946" y="2760825"/>
            <a:ext cx="845169" cy="300082"/>
            <a:chOff x="4007578" y="5514305"/>
            <a:chExt cx="1126891" cy="400110"/>
          </a:xfrm>
        </p:grpSpPr>
        <p:sp>
          <p:nvSpPr>
            <p:cNvPr id="36" name="标注: 右箭头 35">
              <a:extLst>
                <a:ext uri="{FF2B5EF4-FFF2-40B4-BE49-F238E27FC236}">
                  <a16:creationId xmlns:a16="http://schemas.microsoft.com/office/drawing/2014/main" id="{DBF98E17-A36C-4B86-8018-3E3A5264D631}"/>
                </a:ext>
              </a:extLst>
            </p:cNvPr>
            <p:cNvSpPr/>
            <p:nvPr/>
          </p:nvSpPr>
          <p:spPr>
            <a:xfrm rot="10800000">
              <a:off x="4007578" y="556138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40" name="文本框 39">
              <a:extLst>
                <a:ext uri="{FF2B5EF4-FFF2-40B4-BE49-F238E27FC236}">
                  <a16:creationId xmlns:a16="http://schemas.microsoft.com/office/drawing/2014/main" id="{24341FD9-8CF6-44CB-9E02-F7ABB9F174D6}"/>
                </a:ext>
              </a:extLst>
            </p:cNvPr>
            <p:cNvSpPr txBox="1"/>
            <p:nvPr/>
          </p:nvSpPr>
          <p:spPr>
            <a:xfrm>
              <a:off x="4166086" y="5514305"/>
              <a:ext cx="968383" cy="400110"/>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H4←H2</a:t>
              </a:r>
              <a:endParaRPr lang="zh-CN" altLang="en-US" sz="1350" b="1" dirty="0">
                <a:latin typeface="Arial Narrow" panose="020B0606020202030204" pitchFamily="34" charset="0"/>
                <a:ea typeface="宋体" panose="02010600030101010101" pitchFamily="2" charset="-122"/>
              </a:endParaRPr>
            </a:p>
          </p:txBody>
        </p:sp>
      </p:grpSp>
      <p:grpSp>
        <p:nvGrpSpPr>
          <p:cNvPr id="42" name="组合 41">
            <a:extLst>
              <a:ext uri="{FF2B5EF4-FFF2-40B4-BE49-F238E27FC236}">
                <a16:creationId xmlns:a16="http://schemas.microsoft.com/office/drawing/2014/main" id="{1730F0AF-46E4-4168-8BE8-874FD1117CF1}"/>
              </a:ext>
            </a:extLst>
          </p:cNvPr>
          <p:cNvGrpSpPr/>
          <p:nvPr/>
        </p:nvGrpSpPr>
        <p:grpSpPr>
          <a:xfrm>
            <a:off x="4457186" y="2053727"/>
            <a:ext cx="845168" cy="300082"/>
            <a:chOff x="3305836" y="5468236"/>
            <a:chExt cx="1126890" cy="400109"/>
          </a:xfrm>
        </p:grpSpPr>
        <p:sp>
          <p:nvSpPr>
            <p:cNvPr id="44" name="标注: 右箭头 43">
              <a:extLst>
                <a:ext uri="{FF2B5EF4-FFF2-40B4-BE49-F238E27FC236}">
                  <a16:creationId xmlns:a16="http://schemas.microsoft.com/office/drawing/2014/main" id="{F70B812D-C3E5-4B95-A975-22F6586F9305}"/>
                </a:ext>
              </a:extLst>
            </p:cNvPr>
            <p:cNvSpPr/>
            <p:nvPr/>
          </p:nvSpPr>
          <p:spPr>
            <a:xfrm>
              <a:off x="3365458" y="551357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45" name="文本框 44">
              <a:extLst>
                <a:ext uri="{FF2B5EF4-FFF2-40B4-BE49-F238E27FC236}">
                  <a16:creationId xmlns:a16="http://schemas.microsoft.com/office/drawing/2014/main" id="{413D1E10-54B2-4B1B-B9E2-79C02E0E8F68}"/>
                </a:ext>
              </a:extLst>
            </p:cNvPr>
            <p:cNvSpPr txBox="1"/>
            <p:nvPr/>
          </p:nvSpPr>
          <p:spPr>
            <a:xfrm>
              <a:off x="3305836" y="5468236"/>
              <a:ext cx="968383"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H2→H4</a:t>
              </a:r>
              <a:endParaRPr lang="zh-CN" altLang="en-US" sz="1350" b="1" dirty="0">
                <a:latin typeface="Arial Narrow" panose="020B0606020202030204" pitchFamily="34" charset="0"/>
                <a:ea typeface="宋体" panose="02010600030101010101" pitchFamily="2" charset="-122"/>
              </a:endParaRPr>
            </a:p>
          </p:txBody>
        </p:sp>
      </p:grpSp>
      <p:grpSp>
        <p:nvGrpSpPr>
          <p:cNvPr id="50" name="组合 49">
            <a:extLst>
              <a:ext uri="{FF2B5EF4-FFF2-40B4-BE49-F238E27FC236}">
                <a16:creationId xmlns:a16="http://schemas.microsoft.com/office/drawing/2014/main" id="{F28106FB-6AFA-4401-80D1-0937F19CC975}"/>
              </a:ext>
            </a:extLst>
          </p:cNvPr>
          <p:cNvGrpSpPr/>
          <p:nvPr/>
        </p:nvGrpSpPr>
        <p:grpSpPr>
          <a:xfrm rot="6583611">
            <a:off x="4845141" y="2699542"/>
            <a:ext cx="845168" cy="300082"/>
            <a:chOff x="3305836" y="5452847"/>
            <a:chExt cx="1126890" cy="400110"/>
          </a:xfrm>
        </p:grpSpPr>
        <p:sp>
          <p:nvSpPr>
            <p:cNvPr id="51" name="标注: 右箭头 50">
              <a:extLst>
                <a:ext uri="{FF2B5EF4-FFF2-40B4-BE49-F238E27FC236}">
                  <a16:creationId xmlns:a16="http://schemas.microsoft.com/office/drawing/2014/main" id="{E4CB23E4-C983-43EE-85FC-6C06FB1468DE}"/>
                </a:ext>
              </a:extLst>
            </p:cNvPr>
            <p:cNvSpPr/>
            <p:nvPr/>
          </p:nvSpPr>
          <p:spPr>
            <a:xfrm>
              <a:off x="3365458" y="551357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52" name="文本框 51">
              <a:extLst>
                <a:ext uri="{FF2B5EF4-FFF2-40B4-BE49-F238E27FC236}">
                  <a16:creationId xmlns:a16="http://schemas.microsoft.com/office/drawing/2014/main" id="{96321F68-C594-40DA-85F1-15D80F72B1C4}"/>
                </a:ext>
              </a:extLst>
            </p:cNvPr>
            <p:cNvSpPr txBox="1"/>
            <p:nvPr/>
          </p:nvSpPr>
          <p:spPr>
            <a:xfrm>
              <a:off x="3305836" y="5452847"/>
              <a:ext cx="968383" cy="400110"/>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H2→H4</a:t>
              </a:r>
              <a:endParaRPr lang="zh-CN" altLang="en-US" sz="1350" b="1" dirty="0">
                <a:latin typeface="Arial Narrow" panose="020B0606020202030204" pitchFamily="34" charset="0"/>
                <a:ea typeface="宋体" panose="02010600030101010101" pitchFamily="2" charset="-122"/>
              </a:endParaRPr>
            </a:p>
          </p:txBody>
        </p:sp>
      </p:grpSp>
      <p:grpSp>
        <p:nvGrpSpPr>
          <p:cNvPr id="54" name="组合 53">
            <a:extLst>
              <a:ext uri="{FF2B5EF4-FFF2-40B4-BE49-F238E27FC236}">
                <a16:creationId xmlns:a16="http://schemas.microsoft.com/office/drawing/2014/main" id="{D8237344-4680-4CC7-9677-CC4BDA2303DF}"/>
              </a:ext>
            </a:extLst>
          </p:cNvPr>
          <p:cNvGrpSpPr/>
          <p:nvPr/>
        </p:nvGrpSpPr>
        <p:grpSpPr>
          <a:xfrm rot="4424964">
            <a:off x="5530977" y="2718858"/>
            <a:ext cx="845167" cy="300082"/>
            <a:chOff x="3305837" y="5452847"/>
            <a:chExt cx="1126889" cy="400110"/>
          </a:xfrm>
        </p:grpSpPr>
        <p:sp>
          <p:nvSpPr>
            <p:cNvPr id="56" name="标注: 右箭头 55">
              <a:extLst>
                <a:ext uri="{FF2B5EF4-FFF2-40B4-BE49-F238E27FC236}">
                  <a16:creationId xmlns:a16="http://schemas.microsoft.com/office/drawing/2014/main" id="{DC244B27-E7E1-4A2F-9FBF-B092ACF7F29E}"/>
                </a:ext>
              </a:extLst>
            </p:cNvPr>
            <p:cNvSpPr/>
            <p:nvPr/>
          </p:nvSpPr>
          <p:spPr>
            <a:xfrm>
              <a:off x="3365458" y="551357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57" name="文本框 56">
              <a:extLst>
                <a:ext uri="{FF2B5EF4-FFF2-40B4-BE49-F238E27FC236}">
                  <a16:creationId xmlns:a16="http://schemas.microsoft.com/office/drawing/2014/main" id="{F972226A-B31B-4B5B-89B9-7598411ABFDF}"/>
                </a:ext>
              </a:extLst>
            </p:cNvPr>
            <p:cNvSpPr txBox="1"/>
            <p:nvPr/>
          </p:nvSpPr>
          <p:spPr>
            <a:xfrm>
              <a:off x="3305837" y="5452847"/>
              <a:ext cx="968383" cy="400110"/>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H2→H4</a:t>
              </a:r>
              <a:endParaRPr lang="zh-CN" altLang="en-US" sz="1350" b="1" dirty="0">
                <a:latin typeface="Arial Narrow" panose="020B0606020202030204" pitchFamily="34" charset="0"/>
                <a:ea typeface="宋体" panose="02010600030101010101" pitchFamily="2" charset="-122"/>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5542784" y="113124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D</a:t>
            </a:r>
            <a:endParaRPr lang="zh-CN" altLang="en-US" sz="2100" b="1" dirty="0">
              <a:solidFill>
                <a:schemeClr val="accent1">
                  <a:lumMod val="75000"/>
                </a:schemeClr>
              </a:solidFill>
              <a:latin typeface="Arial Black" panose="020B0A04020102020204" pitchFamily="34" charset="0"/>
            </a:endParaRPr>
          </a:p>
        </p:txBody>
      </p:sp>
      <p:grpSp>
        <p:nvGrpSpPr>
          <p:cNvPr id="87" name="组合 86">
            <a:extLst>
              <a:ext uri="{FF2B5EF4-FFF2-40B4-BE49-F238E27FC236}">
                <a16:creationId xmlns:a16="http://schemas.microsoft.com/office/drawing/2014/main" id="{49DCEA6F-6778-4E86-9E0C-845B66A49FA5}"/>
              </a:ext>
            </a:extLst>
          </p:cNvPr>
          <p:cNvGrpSpPr/>
          <p:nvPr/>
        </p:nvGrpSpPr>
        <p:grpSpPr>
          <a:xfrm>
            <a:off x="699829" y="889374"/>
            <a:ext cx="8215571" cy="3166277"/>
            <a:chOff x="933106" y="1185832"/>
            <a:chExt cx="10954094" cy="4221701"/>
          </a:xfrm>
        </p:grpSpPr>
        <p:grpSp>
          <p:nvGrpSpPr>
            <p:cNvPr id="5" name="组合 4">
              <a:extLst>
                <a:ext uri="{FF2B5EF4-FFF2-40B4-BE49-F238E27FC236}">
                  <a16:creationId xmlns:a16="http://schemas.microsoft.com/office/drawing/2014/main" id="{E64C77BF-AAA7-4EA6-90FD-5A5F265F782E}"/>
                </a:ext>
              </a:extLst>
            </p:cNvPr>
            <p:cNvGrpSpPr/>
            <p:nvPr/>
          </p:nvGrpSpPr>
          <p:grpSpPr>
            <a:xfrm>
              <a:off x="933106" y="1185832"/>
              <a:ext cx="10954094" cy="1140925"/>
              <a:chOff x="933106" y="1185832"/>
              <a:chExt cx="10954094" cy="1140925"/>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74081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【2016</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35】</a:t>
                </a:r>
                <a:r>
                  <a:rPr lang="zh-CN" altLang="en-US" sz="1350" b="1" dirty="0">
                    <a:latin typeface="Arial Narrow" panose="020B0606020202030204" pitchFamily="34" charset="0"/>
                  </a:rPr>
                  <a:t>若下图中的主机</a:t>
                </a:r>
                <a:r>
                  <a:rPr lang="en-US" altLang="zh-CN" sz="1350" b="1" dirty="0">
                    <a:latin typeface="Arial Narrow" panose="020B0606020202030204" pitchFamily="34" charset="0"/>
                  </a:rPr>
                  <a:t>H2</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H2</a:t>
                </a:r>
                <a:r>
                  <a:rPr lang="zh-CN" altLang="en-US" sz="1350" b="1" dirty="0">
                    <a:latin typeface="Arial Narrow" panose="020B0606020202030204" pitchFamily="34" charset="0"/>
                  </a:rPr>
                  <a:t>立即发送一个确认帧，则除</a:t>
                </a:r>
                <a:r>
                  <a:rPr lang="en-US" altLang="zh-CN" sz="1350" b="1" dirty="0">
                    <a:latin typeface="Arial Narrow" panose="020B0606020202030204" pitchFamily="34" charset="0"/>
                  </a:rPr>
                  <a:t>H4</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外，从物理层上能够收到该确认帧的主机还有（      ）。</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仅</a:t>
                </a:r>
                <a:r>
                  <a:rPr lang="en-US" altLang="zh-CN" sz="1350" b="1" dirty="0">
                    <a:latin typeface="Arial Narrow" panose="020B0606020202030204" pitchFamily="34" charset="0"/>
                  </a:rPr>
                  <a:t>H2</a:t>
                </a:r>
                <a:endParaRPr lang="zh-CN" altLang="en-US" sz="1350" b="1" dirty="0">
                  <a:latin typeface="Arial Narrow" panose="020B0606020202030204" pitchFamily="34" charset="0"/>
                </a:endParaRPr>
              </a:p>
            </p:txBody>
          </p:sp>
          <p:sp>
            <p:nvSpPr>
              <p:cNvPr id="19" name="íşlïḍè">
                <a:extLst>
                  <a:ext uri="{FF2B5EF4-FFF2-40B4-BE49-F238E27FC236}">
                    <a16:creationId xmlns:a16="http://schemas.microsoft.com/office/drawing/2014/main" id="{E49F639F-DD9B-45B7-B91D-8261A9580DD8}"/>
                  </a:ext>
                </a:extLst>
              </p:cNvPr>
              <p:cNvSpPr txBox="1"/>
              <p:nvPr/>
            </p:nvSpPr>
            <p:spPr>
              <a:xfrm>
                <a:off x="4052254" y="192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仅</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sp>
            <p:nvSpPr>
              <p:cNvPr id="20" name="íşlïḍè">
                <a:extLst>
                  <a:ext uri="{FF2B5EF4-FFF2-40B4-BE49-F238E27FC236}">
                    <a16:creationId xmlns:a16="http://schemas.microsoft.com/office/drawing/2014/main" id="{F50DC21F-2F88-48F1-A842-A56E7850FE3B}"/>
                  </a:ext>
                </a:extLst>
              </p:cNvPr>
              <p:cNvSpPr txBox="1"/>
              <p:nvPr/>
            </p:nvSpPr>
            <p:spPr>
              <a:xfrm>
                <a:off x="5529135" y="1926646"/>
                <a:ext cx="137981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仅</a:t>
                </a:r>
                <a:r>
                  <a:rPr lang="en-US" altLang="zh-CN" sz="1350" b="1" dirty="0">
                    <a:latin typeface="Arial Narrow" panose="020B0606020202030204" pitchFamily="34" charset="0"/>
                  </a:rPr>
                  <a:t>H1</a:t>
                </a:r>
                <a:r>
                  <a:rPr lang="zh-CN" altLang="en-US" sz="1350" b="1" dirty="0">
                    <a:latin typeface="Arial Narrow" panose="020B0606020202030204" pitchFamily="34" charset="0"/>
                  </a:rPr>
                  <a:t>、</a:t>
                </a:r>
                <a:r>
                  <a:rPr lang="en-US" altLang="zh-CN" sz="1350" b="1" dirty="0">
                    <a:latin typeface="Arial Narrow" panose="020B0606020202030204" pitchFamily="34" charset="0"/>
                  </a:rPr>
                  <a:t>H2</a:t>
                </a:r>
                <a:endParaRPr lang="zh-CN" altLang="en-US" sz="1350" b="1" dirty="0">
                  <a:latin typeface="Arial Narrow" panose="020B0606020202030204" pitchFamily="34" charset="0"/>
                </a:endParaRPr>
              </a:p>
            </p:txBody>
          </p:sp>
          <p:sp>
            <p:nvSpPr>
              <p:cNvPr id="21" name="íşlïḍè">
                <a:extLst>
                  <a:ext uri="{FF2B5EF4-FFF2-40B4-BE49-F238E27FC236}">
                    <a16:creationId xmlns:a16="http://schemas.microsoft.com/office/drawing/2014/main" id="{05CE2695-6AC7-4076-BFA6-CC7D3D487921}"/>
                  </a:ext>
                </a:extLst>
              </p:cNvPr>
              <p:cNvSpPr txBox="1"/>
              <p:nvPr/>
            </p:nvSpPr>
            <p:spPr>
              <a:xfrm>
                <a:off x="7363240" y="1926646"/>
                <a:ext cx="137981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仅</a:t>
                </a:r>
                <a:r>
                  <a:rPr lang="en-US" altLang="zh-CN" sz="1350" b="1" dirty="0">
                    <a:latin typeface="Arial Narrow" panose="020B0606020202030204" pitchFamily="34" charset="0"/>
                  </a:rPr>
                  <a:t>H2</a:t>
                </a:r>
                <a:r>
                  <a:rPr lang="zh-CN" altLang="en-US" sz="1350" b="1" dirty="0">
                    <a:latin typeface="Arial Narrow" panose="020B0606020202030204" pitchFamily="34" charset="0"/>
                  </a:rPr>
                  <a:t>、</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grpSp>
        <p:grpSp>
          <p:nvGrpSpPr>
            <p:cNvPr id="86" name="组合 85">
              <a:extLst>
                <a:ext uri="{FF2B5EF4-FFF2-40B4-BE49-F238E27FC236}">
                  <a16:creationId xmlns:a16="http://schemas.microsoft.com/office/drawing/2014/main" id="{FE12A7E4-862F-4BB4-925E-99E2C1CF968E}"/>
                </a:ext>
              </a:extLst>
            </p:cNvPr>
            <p:cNvGrpSpPr/>
            <p:nvPr/>
          </p:nvGrpSpPr>
          <p:grpSpPr>
            <a:xfrm>
              <a:off x="3718552" y="2600644"/>
              <a:ext cx="5448428" cy="2806889"/>
              <a:chOff x="3718552" y="2600644"/>
              <a:chExt cx="5448428" cy="2806889"/>
            </a:xfrm>
          </p:grpSpPr>
          <p:sp>
            <p:nvSpPr>
              <p:cNvPr id="29" name="文本框 28">
                <a:extLst>
                  <a:ext uri="{FF2B5EF4-FFF2-40B4-BE49-F238E27FC236}">
                    <a16:creationId xmlns:a16="http://schemas.microsoft.com/office/drawing/2014/main" id="{876E71DA-9704-4F40-BCEF-F9DB1076127D}"/>
                  </a:ext>
                </a:extLst>
              </p:cNvPr>
              <p:cNvSpPr txBox="1"/>
              <p:nvPr/>
            </p:nvSpPr>
            <p:spPr>
              <a:xfrm>
                <a:off x="3906319" y="3028928"/>
                <a:ext cx="1078453" cy="400109"/>
              </a:xfrm>
              <a:prstGeom prst="rect">
                <a:avLst/>
              </a:prstGeom>
              <a:noFill/>
            </p:spPr>
            <p:txBody>
              <a:bodyPr wrap="square" rtlCol="0">
                <a:spAutoFit/>
              </a:bodyPr>
              <a:lstStyle/>
              <a:p>
                <a:pPr algn="ctr"/>
                <a:r>
                  <a:rPr lang="en-US" altLang="zh-CN" sz="1350" b="1" dirty="0">
                    <a:latin typeface="+mn-ea"/>
                  </a:rPr>
                  <a:t>Switch</a:t>
                </a:r>
                <a:endParaRPr lang="zh-CN" altLang="en-US" sz="1350" b="1" dirty="0">
                  <a:latin typeface="+mn-ea"/>
                </a:endParaRPr>
              </a:p>
            </p:txBody>
          </p:sp>
          <p:cxnSp>
            <p:nvCxnSpPr>
              <p:cNvPr id="30" name="直接连接符 29">
                <a:extLst>
                  <a:ext uri="{FF2B5EF4-FFF2-40B4-BE49-F238E27FC236}">
                    <a16:creationId xmlns:a16="http://schemas.microsoft.com/office/drawing/2014/main" id="{A7411C13-FD03-45C7-B2FA-AC199A969BF0}"/>
                  </a:ext>
                </a:extLst>
              </p:cNvPr>
              <p:cNvCxnSpPr>
                <a:cxnSpLocks/>
              </p:cNvCxnSpPr>
              <p:nvPr/>
            </p:nvCxnSpPr>
            <p:spPr>
              <a:xfrm flipV="1">
                <a:off x="4915116" y="3086064"/>
                <a:ext cx="492174" cy="13826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D22EA90-46CA-45EA-B43B-B266DE8E5BBA}"/>
                  </a:ext>
                </a:extLst>
              </p:cNvPr>
              <p:cNvCxnSpPr>
                <a:cxnSpLocks/>
              </p:cNvCxnSpPr>
              <p:nvPr/>
            </p:nvCxnSpPr>
            <p:spPr>
              <a:xfrm flipH="1" flipV="1">
                <a:off x="5572113" y="3107353"/>
                <a:ext cx="267436" cy="14503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图形 10">
                <a:extLst>
                  <a:ext uri="{FF2B5EF4-FFF2-40B4-BE49-F238E27FC236}">
                    <a16:creationId xmlns:a16="http://schemas.microsoft.com/office/drawing/2014/main" id="{AAD61809-550D-47E9-849A-B4F4E56A7E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468064" y="4353960"/>
                <a:ext cx="662814" cy="641082"/>
              </a:xfrm>
              <a:prstGeom prst="rect">
                <a:avLst/>
              </a:prstGeom>
            </p:spPr>
          </p:pic>
          <p:pic>
            <p:nvPicPr>
              <p:cNvPr id="34" name="图形 10">
                <a:extLst>
                  <a:ext uri="{FF2B5EF4-FFF2-40B4-BE49-F238E27FC236}">
                    <a16:creationId xmlns:a16="http://schemas.microsoft.com/office/drawing/2014/main" id="{245757AD-308F-477E-9377-B889DAABE8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428367" y="4353960"/>
                <a:ext cx="662814" cy="641082"/>
              </a:xfrm>
              <a:prstGeom prst="rect">
                <a:avLst/>
              </a:prstGeom>
            </p:spPr>
          </p:pic>
          <p:sp>
            <p:nvSpPr>
              <p:cNvPr id="37" name="文本框 36">
                <a:extLst>
                  <a:ext uri="{FF2B5EF4-FFF2-40B4-BE49-F238E27FC236}">
                    <a16:creationId xmlns:a16="http://schemas.microsoft.com/office/drawing/2014/main" id="{2E58845B-5413-4160-82DD-E19A4379F3AB}"/>
                  </a:ext>
                </a:extLst>
              </p:cNvPr>
              <p:cNvSpPr txBox="1"/>
              <p:nvPr/>
            </p:nvSpPr>
            <p:spPr>
              <a:xfrm>
                <a:off x="7760428" y="3028928"/>
                <a:ext cx="906549" cy="400109"/>
              </a:xfrm>
              <a:prstGeom prst="rect">
                <a:avLst/>
              </a:prstGeom>
              <a:noFill/>
            </p:spPr>
            <p:txBody>
              <a:bodyPr wrap="square" rtlCol="0">
                <a:spAutoFit/>
              </a:bodyPr>
              <a:lstStyle/>
              <a:p>
                <a:pPr algn="ctr"/>
                <a:r>
                  <a:rPr lang="en-US" altLang="zh-CN" sz="1350" b="1" dirty="0">
                    <a:latin typeface="+mn-ea"/>
                  </a:rPr>
                  <a:t>Hub</a:t>
                </a:r>
                <a:endParaRPr lang="zh-CN" altLang="en-US" sz="1350" b="1" dirty="0">
                  <a:latin typeface="+mn-ea"/>
                </a:endParaRPr>
              </a:p>
            </p:txBody>
          </p:sp>
          <p:cxnSp>
            <p:nvCxnSpPr>
              <p:cNvPr id="38" name="直接连接符 37">
                <a:extLst>
                  <a:ext uri="{FF2B5EF4-FFF2-40B4-BE49-F238E27FC236}">
                    <a16:creationId xmlns:a16="http://schemas.microsoft.com/office/drawing/2014/main" id="{719E362E-40BE-45F7-A771-A549AA6DD54D}"/>
                  </a:ext>
                </a:extLst>
              </p:cNvPr>
              <p:cNvCxnSpPr>
                <a:cxnSpLocks/>
              </p:cNvCxnSpPr>
              <p:nvPr/>
            </p:nvCxnSpPr>
            <p:spPr>
              <a:xfrm flipV="1">
                <a:off x="7005367" y="2976562"/>
                <a:ext cx="500705" cy="15546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D721925-8BB1-4DF3-AE47-9E1CA2113BB7}"/>
                  </a:ext>
                </a:extLst>
              </p:cNvPr>
              <p:cNvCxnSpPr>
                <a:cxnSpLocks/>
              </p:cNvCxnSpPr>
              <p:nvPr/>
            </p:nvCxnSpPr>
            <p:spPr>
              <a:xfrm flipH="1" flipV="1">
                <a:off x="7477284" y="3019453"/>
                <a:ext cx="439725" cy="1528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图形 10">
                <a:extLst>
                  <a:ext uri="{FF2B5EF4-FFF2-40B4-BE49-F238E27FC236}">
                    <a16:creationId xmlns:a16="http://schemas.microsoft.com/office/drawing/2014/main" id="{1BFF887F-5995-420D-BDA0-455D1A3337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5741" y="4353960"/>
                <a:ext cx="662814" cy="641082"/>
              </a:xfrm>
              <a:prstGeom prst="rect">
                <a:avLst/>
              </a:prstGeom>
            </p:spPr>
          </p:pic>
          <p:pic>
            <p:nvPicPr>
              <p:cNvPr id="49" name="图形 10">
                <a:extLst>
                  <a:ext uri="{FF2B5EF4-FFF2-40B4-BE49-F238E27FC236}">
                    <a16:creationId xmlns:a16="http://schemas.microsoft.com/office/drawing/2014/main" id="{B57B130B-AF1D-4017-B382-8E5968370C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87609" y="4353960"/>
                <a:ext cx="662814" cy="641082"/>
              </a:xfrm>
              <a:prstGeom prst="rect">
                <a:avLst/>
              </a:prstGeom>
            </p:spPr>
          </p:pic>
          <p:cxnSp>
            <p:nvCxnSpPr>
              <p:cNvPr id="53" name="直接连接符 52">
                <a:extLst>
                  <a:ext uri="{FF2B5EF4-FFF2-40B4-BE49-F238E27FC236}">
                    <a16:creationId xmlns:a16="http://schemas.microsoft.com/office/drawing/2014/main" id="{8FF987B1-B964-4DFA-8C17-8BF0F69320F5}"/>
                  </a:ext>
                </a:extLst>
              </p:cNvPr>
              <p:cNvCxnSpPr>
                <a:cxnSpLocks/>
              </p:cNvCxnSpPr>
              <p:nvPr/>
            </p:nvCxnSpPr>
            <p:spPr>
              <a:xfrm>
                <a:off x="5407290" y="3107353"/>
                <a:ext cx="1955950" cy="296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图片 54" descr="文本&#10;&#10;描述已自动生成">
                <a:extLst>
                  <a:ext uri="{FF2B5EF4-FFF2-40B4-BE49-F238E27FC236}">
                    <a16:creationId xmlns:a16="http://schemas.microsoft.com/office/drawing/2014/main" id="{1684223A-0A00-4111-BAFA-3B0463371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099" y="2736882"/>
                <a:ext cx="705470" cy="661378"/>
              </a:xfrm>
              <a:prstGeom prst="rect">
                <a:avLst/>
              </a:prstGeom>
            </p:spPr>
          </p:pic>
          <p:sp>
            <p:nvSpPr>
              <p:cNvPr id="59" name="文本框 58">
                <a:extLst>
                  <a:ext uri="{FF2B5EF4-FFF2-40B4-BE49-F238E27FC236}">
                    <a16:creationId xmlns:a16="http://schemas.microsoft.com/office/drawing/2014/main" id="{84F87D18-E92E-454C-BB05-2173CE3D983A}"/>
                  </a:ext>
                </a:extLst>
              </p:cNvPr>
              <p:cNvSpPr txBox="1"/>
              <p:nvPr/>
            </p:nvSpPr>
            <p:spPr>
              <a:xfrm>
                <a:off x="3718552" y="2687928"/>
                <a:ext cx="1424103" cy="400109"/>
              </a:xfrm>
              <a:prstGeom prst="rect">
                <a:avLst/>
              </a:prstGeom>
              <a:noFill/>
            </p:spPr>
            <p:txBody>
              <a:bodyPr wrap="square" rtlCol="0">
                <a:spAutoFit/>
              </a:bodyPr>
              <a:lstStyle/>
              <a:p>
                <a:pPr algn="ctr"/>
                <a:r>
                  <a:rPr lang="en-US" altLang="zh-CN" sz="1350" b="1" dirty="0">
                    <a:latin typeface="+mn-ea"/>
                  </a:rPr>
                  <a:t>100Base-T</a:t>
                </a:r>
                <a:endParaRPr lang="zh-CN" altLang="en-US" sz="1350" b="1" dirty="0">
                  <a:latin typeface="+mn-ea"/>
                </a:endParaRPr>
              </a:p>
            </p:txBody>
          </p:sp>
          <p:sp>
            <p:nvSpPr>
              <p:cNvPr id="60" name="文本框 59">
                <a:extLst>
                  <a:ext uri="{FF2B5EF4-FFF2-40B4-BE49-F238E27FC236}">
                    <a16:creationId xmlns:a16="http://schemas.microsoft.com/office/drawing/2014/main" id="{86AD71A6-2753-4BBC-8D33-750D4371A46E}"/>
                  </a:ext>
                </a:extLst>
              </p:cNvPr>
              <p:cNvSpPr txBox="1"/>
              <p:nvPr/>
            </p:nvSpPr>
            <p:spPr>
              <a:xfrm>
                <a:off x="7742877" y="2687928"/>
                <a:ext cx="1424103" cy="400109"/>
              </a:xfrm>
              <a:prstGeom prst="rect">
                <a:avLst/>
              </a:prstGeom>
              <a:noFill/>
            </p:spPr>
            <p:txBody>
              <a:bodyPr wrap="square" rtlCol="0">
                <a:spAutoFit/>
              </a:bodyPr>
              <a:lstStyle/>
              <a:p>
                <a:pPr algn="ctr"/>
                <a:r>
                  <a:rPr lang="en-US" altLang="zh-CN" sz="1350" b="1" dirty="0">
                    <a:latin typeface="+mn-ea"/>
                  </a:rPr>
                  <a:t>100Base-T</a:t>
                </a:r>
                <a:endParaRPr lang="zh-CN" altLang="en-US" sz="1350" b="1" dirty="0">
                  <a:latin typeface="+mn-ea"/>
                </a:endParaRPr>
              </a:p>
            </p:txBody>
          </p:sp>
          <p:sp>
            <p:nvSpPr>
              <p:cNvPr id="61" name="文本框 60">
                <a:extLst>
                  <a:ext uri="{FF2B5EF4-FFF2-40B4-BE49-F238E27FC236}">
                    <a16:creationId xmlns:a16="http://schemas.microsoft.com/office/drawing/2014/main" id="{5E28AAA1-1BB8-43CD-AFA1-744241AF69D1}"/>
                  </a:ext>
                </a:extLst>
              </p:cNvPr>
              <p:cNvSpPr txBox="1"/>
              <p:nvPr/>
            </p:nvSpPr>
            <p:spPr>
              <a:xfrm>
                <a:off x="4563551" y="5007423"/>
                <a:ext cx="548783" cy="400109"/>
              </a:xfrm>
              <a:prstGeom prst="rect">
                <a:avLst/>
              </a:prstGeom>
              <a:noFill/>
            </p:spPr>
            <p:txBody>
              <a:bodyPr wrap="square" rtlCol="0">
                <a:spAutoFit/>
              </a:bodyPr>
              <a:lstStyle/>
              <a:p>
                <a:pPr algn="ctr"/>
                <a:r>
                  <a:rPr lang="en-US" altLang="zh-CN" sz="1350" b="1" dirty="0">
                    <a:latin typeface="+mn-ea"/>
                  </a:rPr>
                  <a:t>H1</a:t>
                </a:r>
                <a:endParaRPr lang="zh-CN" altLang="en-US" sz="1350" b="1" dirty="0">
                  <a:latin typeface="+mn-ea"/>
                </a:endParaRPr>
              </a:p>
            </p:txBody>
          </p:sp>
          <p:sp>
            <p:nvSpPr>
              <p:cNvPr id="62" name="文本框 61">
                <a:extLst>
                  <a:ext uri="{FF2B5EF4-FFF2-40B4-BE49-F238E27FC236}">
                    <a16:creationId xmlns:a16="http://schemas.microsoft.com/office/drawing/2014/main" id="{CAA98B60-5C92-456B-8B10-EBB9934CA8A8}"/>
                  </a:ext>
                </a:extLst>
              </p:cNvPr>
              <p:cNvSpPr txBox="1"/>
              <p:nvPr/>
            </p:nvSpPr>
            <p:spPr>
              <a:xfrm>
                <a:off x="5529135" y="5007424"/>
                <a:ext cx="548783" cy="400109"/>
              </a:xfrm>
              <a:prstGeom prst="rect">
                <a:avLst/>
              </a:prstGeom>
              <a:noFill/>
            </p:spPr>
            <p:txBody>
              <a:bodyPr wrap="square" rtlCol="0">
                <a:spAutoFit/>
              </a:bodyPr>
              <a:lstStyle/>
              <a:p>
                <a:pPr algn="ctr"/>
                <a:r>
                  <a:rPr lang="en-US" altLang="zh-CN" sz="1350" b="1" dirty="0">
                    <a:latin typeface="+mn-ea"/>
                  </a:rPr>
                  <a:t>H2</a:t>
                </a:r>
                <a:endParaRPr lang="zh-CN" altLang="en-US" sz="1350" b="1" dirty="0">
                  <a:latin typeface="+mn-ea"/>
                </a:endParaRPr>
              </a:p>
            </p:txBody>
          </p:sp>
          <p:sp>
            <p:nvSpPr>
              <p:cNvPr id="63" name="文本框 62">
                <a:extLst>
                  <a:ext uri="{FF2B5EF4-FFF2-40B4-BE49-F238E27FC236}">
                    <a16:creationId xmlns:a16="http://schemas.microsoft.com/office/drawing/2014/main" id="{6B6F390A-7996-4255-9383-2055499FEBA2}"/>
                  </a:ext>
                </a:extLst>
              </p:cNvPr>
              <p:cNvSpPr txBox="1"/>
              <p:nvPr/>
            </p:nvSpPr>
            <p:spPr>
              <a:xfrm>
                <a:off x="6664728" y="5007424"/>
                <a:ext cx="548783" cy="400109"/>
              </a:xfrm>
              <a:prstGeom prst="rect">
                <a:avLst/>
              </a:prstGeom>
              <a:noFill/>
            </p:spPr>
            <p:txBody>
              <a:bodyPr wrap="square" rtlCol="0">
                <a:spAutoFit/>
              </a:bodyPr>
              <a:lstStyle/>
              <a:p>
                <a:pPr algn="ctr"/>
                <a:r>
                  <a:rPr lang="en-US" altLang="zh-CN" sz="1350" b="1" dirty="0">
                    <a:latin typeface="+mn-ea"/>
                  </a:rPr>
                  <a:t>H3</a:t>
                </a:r>
                <a:endParaRPr lang="zh-CN" altLang="en-US" sz="1350" b="1" dirty="0">
                  <a:latin typeface="+mn-ea"/>
                </a:endParaRPr>
              </a:p>
            </p:txBody>
          </p:sp>
          <p:sp>
            <p:nvSpPr>
              <p:cNvPr id="64" name="文本框 63">
                <a:extLst>
                  <a:ext uri="{FF2B5EF4-FFF2-40B4-BE49-F238E27FC236}">
                    <a16:creationId xmlns:a16="http://schemas.microsoft.com/office/drawing/2014/main" id="{B85B6808-A051-43AD-AE84-F85C4621A502}"/>
                  </a:ext>
                </a:extLst>
              </p:cNvPr>
              <p:cNvSpPr txBox="1"/>
              <p:nvPr/>
            </p:nvSpPr>
            <p:spPr>
              <a:xfrm>
                <a:off x="7544625" y="5007424"/>
                <a:ext cx="548783" cy="400109"/>
              </a:xfrm>
              <a:prstGeom prst="rect">
                <a:avLst/>
              </a:prstGeom>
              <a:noFill/>
            </p:spPr>
            <p:txBody>
              <a:bodyPr wrap="square" rtlCol="0">
                <a:spAutoFit/>
              </a:bodyPr>
              <a:lstStyle/>
              <a:p>
                <a:pPr algn="ctr"/>
                <a:r>
                  <a:rPr lang="en-US" altLang="zh-CN" sz="1350" b="1" dirty="0">
                    <a:latin typeface="+mn-ea"/>
                  </a:rPr>
                  <a:t>H4</a:t>
                </a:r>
                <a:endParaRPr lang="zh-CN" altLang="en-US" sz="1350" b="1" dirty="0">
                  <a:latin typeface="+mn-ea"/>
                </a:endParaRPr>
              </a:p>
            </p:txBody>
          </p:sp>
          <p:pic>
            <p:nvPicPr>
              <p:cNvPr id="76" name="图片 75" descr="图标&#10;&#10;描述已自动生成">
                <a:extLst>
                  <a:ext uri="{FF2B5EF4-FFF2-40B4-BE49-F238E27FC236}">
                    <a16:creationId xmlns:a16="http://schemas.microsoft.com/office/drawing/2014/main" id="{02C1D1D9-0667-43ED-99FA-4D63511FB2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2521" y="2600644"/>
                <a:ext cx="618841" cy="797616"/>
              </a:xfrm>
              <a:prstGeom prst="rect">
                <a:avLst/>
              </a:prstGeom>
            </p:spPr>
          </p:pic>
        </p:grpSp>
      </p:grpSp>
      <p:sp>
        <p:nvSpPr>
          <p:cNvPr id="6" name="文本框 5">
            <a:extLst>
              <a:ext uri="{FF2B5EF4-FFF2-40B4-BE49-F238E27FC236}">
                <a16:creationId xmlns:a16="http://schemas.microsoft.com/office/drawing/2014/main" id="{458659A9-F404-4F4E-BB4B-279201A63561}"/>
              </a:ext>
            </a:extLst>
          </p:cNvPr>
          <p:cNvSpPr txBox="1"/>
          <p:nvPr/>
        </p:nvSpPr>
        <p:spPr>
          <a:xfrm>
            <a:off x="3407031" y="1711669"/>
            <a:ext cx="1427744" cy="300082"/>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明确或盲目转发</a:t>
            </a:r>
          </a:p>
        </p:txBody>
      </p:sp>
      <p:sp>
        <p:nvSpPr>
          <p:cNvPr id="65" name="íşlïḍè">
            <a:extLst>
              <a:ext uri="{FF2B5EF4-FFF2-40B4-BE49-F238E27FC236}">
                <a16:creationId xmlns:a16="http://schemas.microsoft.com/office/drawing/2014/main" id="{89EDB49F-06A2-4654-A0C9-769D1DEF3378}"/>
              </a:ext>
            </a:extLst>
          </p:cNvPr>
          <p:cNvSpPr txBox="1"/>
          <p:nvPr/>
        </p:nvSpPr>
        <p:spPr>
          <a:xfrm>
            <a:off x="761452" y="4294063"/>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58" name="平行四边形 57">
            <a:extLst>
              <a:ext uri="{FF2B5EF4-FFF2-40B4-BE49-F238E27FC236}">
                <a16:creationId xmlns:a16="http://schemas.microsoft.com/office/drawing/2014/main" id="{4DB72D61-BEF1-FC97-574F-04A75138DD88}"/>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20644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ppt_y</p:attrName>
                                        </p:attrNameLst>
                                      </p:cBhvr>
                                      <p:tavLst>
                                        <p:tav tm="0">
                                          <p:val>
                                            <p:strVal val="#ppt_y+#ppt_h*1.125000"/>
                                          </p:val>
                                        </p:tav>
                                        <p:tav tm="100000">
                                          <p:val>
                                            <p:strVal val="#ppt_y"/>
                                          </p:val>
                                        </p:tav>
                                      </p:tavLst>
                                    </p:anim>
                                    <p:animEffect transition="in" filter="wipe(up)">
                                      <p:cBhvr>
                                        <p:cTn id="8" dur="500"/>
                                        <p:tgtEl>
                                          <p:spTgt spid="35"/>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p:tgtEl>
                                          <p:spTgt spid="42"/>
                                        </p:tgtEl>
                                        <p:attrNameLst>
                                          <p:attrName>ppt_x</p:attrName>
                                        </p:attrNameLst>
                                      </p:cBhvr>
                                      <p:tavLst>
                                        <p:tav tm="0">
                                          <p:val>
                                            <p:strVal val="#ppt_x-#ppt_w*1.125000"/>
                                          </p:val>
                                        </p:tav>
                                        <p:tav tm="100000">
                                          <p:val>
                                            <p:strVal val="#ppt_x"/>
                                          </p:val>
                                        </p:tav>
                                      </p:tavLst>
                                    </p:anim>
                                    <p:animEffect transition="in" filter="wipe(righ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p:tgtEl>
                                          <p:spTgt spid="50"/>
                                        </p:tgtEl>
                                        <p:attrNameLst>
                                          <p:attrName>ppt_y</p:attrName>
                                        </p:attrNameLst>
                                      </p:cBhvr>
                                      <p:tavLst>
                                        <p:tav tm="0">
                                          <p:val>
                                            <p:strVal val="#ppt_y-#ppt_h*1.125000"/>
                                          </p:val>
                                        </p:tav>
                                        <p:tav tm="100000">
                                          <p:val>
                                            <p:strVal val="#ppt_y"/>
                                          </p:val>
                                        </p:tav>
                                      </p:tavLst>
                                    </p:anim>
                                    <p:animEffect transition="in" filter="wipe(down)">
                                      <p:cBhvr>
                                        <p:cTn id="27" dur="500"/>
                                        <p:tgtEl>
                                          <p:spTgt spid="50"/>
                                        </p:tgtEl>
                                      </p:cBhvr>
                                    </p:animEffect>
                                  </p:childTnLst>
                                </p:cTn>
                              </p:par>
                              <p:par>
                                <p:cTn id="28" presetID="12" presetClass="entr" presetSubtype="1"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500"/>
                                        <p:tgtEl>
                                          <p:spTgt spid="54"/>
                                        </p:tgtEl>
                                        <p:attrNameLst>
                                          <p:attrName>ppt_y</p:attrName>
                                        </p:attrNameLst>
                                      </p:cBhvr>
                                      <p:tavLst>
                                        <p:tav tm="0">
                                          <p:val>
                                            <p:strVal val="#ppt_y-#ppt_h*1.125000"/>
                                          </p:val>
                                        </p:tav>
                                        <p:tav tm="100000">
                                          <p:val>
                                            <p:strVal val="#ppt_y"/>
                                          </p:val>
                                        </p:tav>
                                      </p:tavLst>
                                    </p:anim>
                                    <p:animEffect transition="in" filter="wipe(down)">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0DBA2CF-66D0-4B9C-B3C6-7ED8E8AC5333}"/>
              </a:ext>
            </a:extLst>
          </p:cNvPr>
          <p:cNvGrpSpPr/>
          <p:nvPr/>
        </p:nvGrpSpPr>
        <p:grpSpPr>
          <a:xfrm rot="4362017">
            <a:off x="5527929" y="2706248"/>
            <a:ext cx="845168" cy="300082"/>
            <a:chOff x="4007578" y="5514305"/>
            <a:chExt cx="1126890" cy="400110"/>
          </a:xfrm>
        </p:grpSpPr>
        <p:sp>
          <p:nvSpPr>
            <p:cNvPr id="36" name="标注: 右箭头 35">
              <a:extLst>
                <a:ext uri="{FF2B5EF4-FFF2-40B4-BE49-F238E27FC236}">
                  <a16:creationId xmlns:a16="http://schemas.microsoft.com/office/drawing/2014/main" id="{DBF98E17-A36C-4B86-8018-3E3A5264D631}"/>
                </a:ext>
              </a:extLst>
            </p:cNvPr>
            <p:cNvSpPr/>
            <p:nvPr/>
          </p:nvSpPr>
          <p:spPr>
            <a:xfrm rot="10800000">
              <a:off x="4007578" y="556138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40" name="文本框 39">
              <a:extLst>
                <a:ext uri="{FF2B5EF4-FFF2-40B4-BE49-F238E27FC236}">
                  <a16:creationId xmlns:a16="http://schemas.microsoft.com/office/drawing/2014/main" id="{24341FD9-8CF6-44CB-9E02-F7ABB9F174D6}"/>
                </a:ext>
              </a:extLst>
            </p:cNvPr>
            <p:cNvSpPr txBox="1"/>
            <p:nvPr/>
          </p:nvSpPr>
          <p:spPr>
            <a:xfrm>
              <a:off x="4166085" y="5514305"/>
              <a:ext cx="968383" cy="400110"/>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H2←H4</a:t>
              </a:r>
              <a:endParaRPr lang="zh-CN" altLang="en-US" sz="1350" b="1" dirty="0">
                <a:latin typeface="Arial Narrow" panose="020B0606020202030204" pitchFamily="34" charset="0"/>
                <a:ea typeface="宋体" panose="02010600030101010101" pitchFamily="2" charset="-122"/>
              </a:endParaRPr>
            </a:p>
          </p:txBody>
        </p:sp>
      </p:grpSp>
      <p:grpSp>
        <p:nvGrpSpPr>
          <p:cNvPr id="50" name="组合 49">
            <a:extLst>
              <a:ext uri="{FF2B5EF4-FFF2-40B4-BE49-F238E27FC236}">
                <a16:creationId xmlns:a16="http://schemas.microsoft.com/office/drawing/2014/main" id="{F28106FB-6AFA-4401-80D1-0937F19CC975}"/>
              </a:ext>
            </a:extLst>
          </p:cNvPr>
          <p:cNvGrpSpPr/>
          <p:nvPr/>
        </p:nvGrpSpPr>
        <p:grpSpPr>
          <a:xfrm rot="6583611">
            <a:off x="4845134" y="2699539"/>
            <a:ext cx="845168" cy="300082"/>
            <a:chOff x="3305836" y="5452848"/>
            <a:chExt cx="1126890" cy="400108"/>
          </a:xfrm>
        </p:grpSpPr>
        <p:sp>
          <p:nvSpPr>
            <p:cNvPr id="51" name="标注: 右箭头 50">
              <a:extLst>
                <a:ext uri="{FF2B5EF4-FFF2-40B4-BE49-F238E27FC236}">
                  <a16:creationId xmlns:a16="http://schemas.microsoft.com/office/drawing/2014/main" id="{E4CB23E4-C983-43EE-85FC-6C06FB1468DE}"/>
                </a:ext>
              </a:extLst>
            </p:cNvPr>
            <p:cNvSpPr/>
            <p:nvPr/>
          </p:nvSpPr>
          <p:spPr>
            <a:xfrm>
              <a:off x="3365458" y="551357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52" name="文本框 51">
              <a:extLst>
                <a:ext uri="{FF2B5EF4-FFF2-40B4-BE49-F238E27FC236}">
                  <a16:creationId xmlns:a16="http://schemas.microsoft.com/office/drawing/2014/main" id="{96321F68-C594-40DA-85F1-15D80F72B1C4}"/>
                </a:ext>
              </a:extLst>
            </p:cNvPr>
            <p:cNvSpPr txBox="1"/>
            <p:nvPr/>
          </p:nvSpPr>
          <p:spPr>
            <a:xfrm>
              <a:off x="3305836" y="5452848"/>
              <a:ext cx="968383"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H4→H2</a:t>
              </a:r>
              <a:endParaRPr lang="zh-CN" altLang="en-US" sz="1350" b="1" dirty="0">
                <a:latin typeface="Arial Narrow" panose="020B0606020202030204" pitchFamily="34" charset="0"/>
                <a:ea typeface="宋体" panose="02010600030101010101" pitchFamily="2" charset="-122"/>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5542784" y="1131244"/>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D</a:t>
            </a:r>
            <a:endParaRPr lang="zh-CN" altLang="en-US" sz="2100" b="1" dirty="0">
              <a:solidFill>
                <a:schemeClr val="accent1">
                  <a:lumMod val="75000"/>
                </a:schemeClr>
              </a:solidFill>
              <a:latin typeface="Arial Black" panose="020B0A04020102020204" pitchFamily="34" charset="0"/>
            </a:endParaRPr>
          </a:p>
        </p:txBody>
      </p:sp>
      <p:grpSp>
        <p:nvGrpSpPr>
          <p:cNvPr id="87" name="组合 86">
            <a:extLst>
              <a:ext uri="{FF2B5EF4-FFF2-40B4-BE49-F238E27FC236}">
                <a16:creationId xmlns:a16="http://schemas.microsoft.com/office/drawing/2014/main" id="{49DCEA6F-6778-4E86-9E0C-845B66A49FA5}"/>
              </a:ext>
            </a:extLst>
          </p:cNvPr>
          <p:cNvGrpSpPr/>
          <p:nvPr/>
        </p:nvGrpSpPr>
        <p:grpSpPr>
          <a:xfrm>
            <a:off x="699829" y="889374"/>
            <a:ext cx="8215571" cy="3166277"/>
            <a:chOff x="933106" y="1185832"/>
            <a:chExt cx="10954094" cy="4221701"/>
          </a:xfrm>
        </p:grpSpPr>
        <p:grpSp>
          <p:nvGrpSpPr>
            <p:cNvPr id="5" name="组合 4">
              <a:extLst>
                <a:ext uri="{FF2B5EF4-FFF2-40B4-BE49-F238E27FC236}">
                  <a16:creationId xmlns:a16="http://schemas.microsoft.com/office/drawing/2014/main" id="{E64C77BF-AAA7-4EA6-90FD-5A5F265F782E}"/>
                </a:ext>
              </a:extLst>
            </p:cNvPr>
            <p:cNvGrpSpPr/>
            <p:nvPr/>
          </p:nvGrpSpPr>
          <p:grpSpPr>
            <a:xfrm>
              <a:off x="933106" y="1185832"/>
              <a:ext cx="10954094" cy="1140925"/>
              <a:chOff x="933106" y="1185832"/>
              <a:chExt cx="10954094" cy="1140925"/>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185832"/>
                <a:ext cx="10954094" cy="74081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【2016</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35】</a:t>
                </a:r>
                <a:r>
                  <a:rPr lang="zh-CN" altLang="en-US" sz="1350" b="1" dirty="0">
                    <a:latin typeface="Arial Narrow" panose="020B0606020202030204" pitchFamily="34" charset="0"/>
                  </a:rPr>
                  <a:t>若下图中的主机</a:t>
                </a:r>
                <a:r>
                  <a:rPr lang="en-US" altLang="zh-CN" sz="1350" b="1" dirty="0">
                    <a:latin typeface="Arial Narrow" panose="020B0606020202030204" pitchFamily="34" charset="0"/>
                  </a:rPr>
                  <a:t>H2</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发送</a:t>
                </a:r>
                <a:r>
                  <a:rPr lang="en-US" altLang="zh-CN" sz="1350" b="1" dirty="0">
                    <a:latin typeface="Arial Narrow" panose="020B0606020202030204" pitchFamily="34" charset="0"/>
                  </a:rPr>
                  <a:t>1</a:t>
                </a:r>
                <a:r>
                  <a:rPr lang="zh-CN" altLang="en-US" sz="1350" b="1" dirty="0">
                    <a:latin typeface="Arial Narrow" panose="020B0606020202030204" pitchFamily="34" charset="0"/>
                  </a:rPr>
                  <a:t>个数据帧，主机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向主机</a:t>
                </a:r>
                <a:r>
                  <a:rPr lang="en-US" altLang="zh-CN" sz="1350" b="1" dirty="0">
                    <a:latin typeface="Arial Narrow" panose="020B0606020202030204" pitchFamily="34" charset="0"/>
                  </a:rPr>
                  <a:t>H2</a:t>
                </a:r>
                <a:r>
                  <a:rPr lang="zh-CN" altLang="en-US" sz="1350" b="1" dirty="0">
                    <a:latin typeface="Arial Narrow" panose="020B0606020202030204" pitchFamily="34" charset="0"/>
                  </a:rPr>
                  <a:t>立即发送一个确认帧，则除</a:t>
                </a:r>
                <a:r>
                  <a:rPr lang="en-US" altLang="zh-CN" sz="1350" b="1" dirty="0">
                    <a:latin typeface="Arial Narrow" panose="020B0606020202030204" pitchFamily="34" charset="0"/>
                  </a:rPr>
                  <a:t>H4</a:t>
                </a:r>
              </a:p>
              <a:p>
                <a:r>
                  <a:rPr lang="en-US" altLang="zh-CN" sz="1350" b="1" dirty="0">
                    <a:latin typeface="Arial Narrow" panose="020B0606020202030204" pitchFamily="34" charset="0"/>
                  </a:rPr>
                  <a:t>                              </a:t>
                </a:r>
                <a:r>
                  <a:rPr lang="zh-CN" altLang="en-US" sz="1350" b="1" dirty="0">
                    <a:latin typeface="Arial Narrow" panose="020B0606020202030204" pitchFamily="34" charset="0"/>
                  </a:rPr>
                  <a:t>外，从物理层上能够收到该确认帧的主机还有（      ）。</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92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仅</a:t>
                </a:r>
                <a:r>
                  <a:rPr lang="en-US" altLang="zh-CN" sz="1350" b="1" dirty="0">
                    <a:latin typeface="Arial Narrow" panose="020B0606020202030204" pitchFamily="34" charset="0"/>
                  </a:rPr>
                  <a:t>H2</a:t>
                </a:r>
                <a:endParaRPr lang="zh-CN" altLang="en-US" sz="1350" b="1" dirty="0">
                  <a:latin typeface="Arial Narrow" panose="020B0606020202030204" pitchFamily="34" charset="0"/>
                </a:endParaRPr>
              </a:p>
            </p:txBody>
          </p:sp>
          <p:sp>
            <p:nvSpPr>
              <p:cNvPr id="19" name="íşlïḍè">
                <a:extLst>
                  <a:ext uri="{FF2B5EF4-FFF2-40B4-BE49-F238E27FC236}">
                    <a16:creationId xmlns:a16="http://schemas.microsoft.com/office/drawing/2014/main" id="{E49F639F-DD9B-45B7-B91D-8261A9580DD8}"/>
                  </a:ext>
                </a:extLst>
              </p:cNvPr>
              <p:cNvSpPr txBox="1"/>
              <p:nvPr/>
            </p:nvSpPr>
            <p:spPr>
              <a:xfrm>
                <a:off x="4052254" y="192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仅</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sp>
            <p:nvSpPr>
              <p:cNvPr id="20" name="íşlïḍè">
                <a:extLst>
                  <a:ext uri="{FF2B5EF4-FFF2-40B4-BE49-F238E27FC236}">
                    <a16:creationId xmlns:a16="http://schemas.microsoft.com/office/drawing/2014/main" id="{F50DC21F-2F88-48F1-A842-A56E7850FE3B}"/>
                  </a:ext>
                </a:extLst>
              </p:cNvPr>
              <p:cNvSpPr txBox="1"/>
              <p:nvPr/>
            </p:nvSpPr>
            <p:spPr>
              <a:xfrm>
                <a:off x="5529135" y="1926646"/>
                <a:ext cx="137981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仅</a:t>
                </a:r>
                <a:r>
                  <a:rPr lang="en-US" altLang="zh-CN" sz="1350" b="1" dirty="0">
                    <a:latin typeface="Arial Narrow" panose="020B0606020202030204" pitchFamily="34" charset="0"/>
                  </a:rPr>
                  <a:t>H1</a:t>
                </a:r>
                <a:r>
                  <a:rPr lang="zh-CN" altLang="en-US" sz="1350" b="1" dirty="0">
                    <a:latin typeface="Arial Narrow" panose="020B0606020202030204" pitchFamily="34" charset="0"/>
                  </a:rPr>
                  <a:t>、</a:t>
                </a:r>
                <a:r>
                  <a:rPr lang="en-US" altLang="zh-CN" sz="1350" b="1" dirty="0">
                    <a:latin typeface="Arial Narrow" panose="020B0606020202030204" pitchFamily="34" charset="0"/>
                  </a:rPr>
                  <a:t>H2</a:t>
                </a:r>
                <a:endParaRPr lang="zh-CN" altLang="en-US" sz="1350" b="1" dirty="0">
                  <a:latin typeface="Arial Narrow" panose="020B0606020202030204" pitchFamily="34" charset="0"/>
                </a:endParaRPr>
              </a:p>
            </p:txBody>
          </p:sp>
          <p:sp>
            <p:nvSpPr>
              <p:cNvPr id="21" name="íşlïḍè">
                <a:extLst>
                  <a:ext uri="{FF2B5EF4-FFF2-40B4-BE49-F238E27FC236}">
                    <a16:creationId xmlns:a16="http://schemas.microsoft.com/office/drawing/2014/main" id="{05CE2695-6AC7-4076-BFA6-CC7D3D487921}"/>
                  </a:ext>
                </a:extLst>
              </p:cNvPr>
              <p:cNvSpPr txBox="1"/>
              <p:nvPr/>
            </p:nvSpPr>
            <p:spPr>
              <a:xfrm>
                <a:off x="7363240" y="1926646"/>
                <a:ext cx="1379816"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仅</a:t>
                </a:r>
                <a:r>
                  <a:rPr lang="en-US" altLang="zh-CN" sz="1350" b="1" dirty="0">
                    <a:latin typeface="Arial Narrow" panose="020B0606020202030204" pitchFamily="34" charset="0"/>
                  </a:rPr>
                  <a:t>H2</a:t>
                </a:r>
                <a:r>
                  <a:rPr lang="zh-CN" altLang="en-US" sz="1350" b="1" dirty="0">
                    <a:latin typeface="Arial Narrow" panose="020B0606020202030204" pitchFamily="34" charset="0"/>
                  </a:rPr>
                  <a:t>、</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grpSp>
        <p:grpSp>
          <p:nvGrpSpPr>
            <p:cNvPr id="86" name="组合 85">
              <a:extLst>
                <a:ext uri="{FF2B5EF4-FFF2-40B4-BE49-F238E27FC236}">
                  <a16:creationId xmlns:a16="http://schemas.microsoft.com/office/drawing/2014/main" id="{FE12A7E4-862F-4BB4-925E-99E2C1CF968E}"/>
                </a:ext>
              </a:extLst>
            </p:cNvPr>
            <p:cNvGrpSpPr/>
            <p:nvPr/>
          </p:nvGrpSpPr>
          <p:grpSpPr>
            <a:xfrm>
              <a:off x="3718552" y="2600644"/>
              <a:ext cx="5448428" cy="2806889"/>
              <a:chOff x="3718552" y="2600644"/>
              <a:chExt cx="5448428" cy="2806889"/>
            </a:xfrm>
          </p:grpSpPr>
          <p:sp>
            <p:nvSpPr>
              <p:cNvPr id="29" name="文本框 28">
                <a:extLst>
                  <a:ext uri="{FF2B5EF4-FFF2-40B4-BE49-F238E27FC236}">
                    <a16:creationId xmlns:a16="http://schemas.microsoft.com/office/drawing/2014/main" id="{876E71DA-9704-4F40-BCEF-F9DB1076127D}"/>
                  </a:ext>
                </a:extLst>
              </p:cNvPr>
              <p:cNvSpPr txBox="1"/>
              <p:nvPr/>
            </p:nvSpPr>
            <p:spPr>
              <a:xfrm>
                <a:off x="3906319" y="3028928"/>
                <a:ext cx="1078453" cy="400109"/>
              </a:xfrm>
              <a:prstGeom prst="rect">
                <a:avLst/>
              </a:prstGeom>
              <a:noFill/>
            </p:spPr>
            <p:txBody>
              <a:bodyPr wrap="square" rtlCol="0">
                <a:spAutoFit/>
              </a:bodyPr>
              <a:lstStyle/>
              <a:p>
                <a:pPr algn="ctr"/>
                <a:r>
                  <a:rPr lang="en-US" altLang="zh-CN" sz="1350" b="1" dirty="0">
                    <a:latin typeface="+mn-ea"/>
                  </a:rPr>
                  <a:t>Switch</a:t>
                </a:r>
                <a:endParaRPr lang="zh-CN" altLang="en-US" sz="1350" b="1" dirty="0">
                  <a:latin typeface="+mn-ea"/>
                </a:endParaRPr>
              </a:p>
            </p:txBody>
          </p:sp>
          <p:cxnSp>
            <p:nvCxnSpPr>
              <p:cNvPr id="30" name="直接连接符 29">
                <a:extLst>
                  <a:ext uri="{FF2B5EF4-FFF2-40B4-BE49-F238E27FC236}">
                    <a16:creationId xmlns:a16="http://schemas.microsoft.com/office/drawing/2014/main" id="{A7411C13-FD03-45C7-B2FA-AC199A969BF0}"/>
                  </a:ext>
                </a:extLst>
              </p:cNvPr>
              <p:cNvCxnSpPr>
                <a:cxnSpLocks/>
              </p:cNvCxnSpPr>
              <p:nvPr/>
            </p:nvCxnSpPr>
            <p:spPr>
              <a:xfrm flipV="1">
                <a:off x="4915116" y="3086064"/>
                <a:ext cx="492174" cy="13826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D22EA90-46CA-45EA-B43B-B266DE8E5BBA}"/>
                  </a:ext>
                </a:extLst>
              </p:cNvPr>
              <p:cNvCxnSpPr>
                <a:cxnSpLocks/>
              </p:cNvCxnSpPr>
              <p:nvPr/>
            </p:nvCxnSpPr>
            <p:spPr>
              <a:xfrm flipH="1" flipV="1">
                <a:off x="5572113" y="3107353"/>
                <a:ext cx="267436" cy="14503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图形 10">
                <a:extLst>
                  <a:ext uri="{FF2B5EF4-FFF2-40B4-BE49-F238E27FC236}">
                    <a16:creationId xmlns:a16="http://schemas.microsoft.com/office/drawing/2014/main" id="{AAD61809-550D-47E9-849A-B4F4E56A7E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468064" y="4353960"/>
                <a:ext cx="662814" cy="641082"/>
              </a:xfrm>
              <a:prstGeom prst="rect">
                <a:avLst/>
              </a:prstGeom>
            </p:spPr>
          </p:pic>
          <p:pic>
            <p:nvPicPr>
              <p:cNvPr id="34" name="图形 10">
                <a:extLst>
                  <a:ext uri="{FF2B5EF4-FFF2-40B4-BE49-F238E27FC236}">
                    <a16:creationId xmlns:a16="http://schemas.microsoft.com/office/drawing/2014/main" id="{245757AD-308F-477E-9377-B889DAABE8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428367" y="4353960"/>
                <a:ext cx="662814" cy="641082"/>
              </a:xfrm>
              <a:prstGeom prst="rect">
                <a:avLst/>
              </a:prstGeom>
            </p:spPr>
          </p:pic>
          <p:sp>
            <p:nvSpPr>
              <p:cNvPr id="37" name="文本框 36">
                <a:extLst>
                  <a:ext uri="{FF2B5EF4-FFF2-40B4-BE49-F238E27FC236}">
                    <a16:creationId xmlns:a16="http://schemas.microsoft.com/office/drawing/2014/main" id="{2E58845B-5413-4160-82DD-E19A4379F3AB}"/>
                  </a:ext>
                </a:extLst>
              </p:cNvPr>
              <p:cNvSpPr txBox="1"/>
              <p:nvPr/>
            </p:nvSpPr>
            <p:spPr>
              <a:xfrm>
                <a:off x="7760428" y="3028928"/>
                <a:ext cx="906549" cy="400109"/>
              </a:xfrm>
              <a:prstGeom prst="rect">
                <a:avLst/>
              </a:prstGeom>
              <a:noFill/>
            </p:spPr>
            <p:txBody>
              <a:bodyPr wrap="square" rtlCol="0">
                <a:spAutoFit/>
              </a:bodyPr>
              <a:lstStyle/>
              <a:p>
                <a:pPr algn="ctr"/>
                <a:r>
                  <a:rPr lang="en-US" altLang="zh-CN" sz="1350" b="1" dirty="0">
                    <a:latin typeface="+mn-ea"/>
                  </a:rPr>
                  <a:t>Hub</a:t>
                </a:r>
                <a:endParaRPr lang="zh-CN" altLang="en-US" sz="1350" b="1" dirty="0">
                  <a:latin typeface="+mn-ea"/>
                </a:endParaRPr>
              </a:p>
            </p:txBody>
          </p:sp>
          <p:cxnSp>
            <p:nvCxnSpPr>
              <p:cNvPr id="38" name="直接连接符 37">
                <a:extLst>
                  <a:ext uri="{FF2B5EF4-FFF2-40B4-BE49-F238E27FC236}">
                    <a16:creationId xmlns:a16="http://schemas.microsoft.com/office/drawing/2014/main" id="{719E362E-40BE-45F7-A771-A549AA6DD54D}"/>
                  </a:ext>
                </a:extLst>
              </p:cNvPr>
              <p:cNvCxnSpPr>
                <a:cxnSpLocks/>
              </p:cNvCxnSpPr>
              <p:nvPr/>
            </p:nvCxnSpPr>
            <p:spPr>
              <a:xfrm flipV="1">
                <a:off x="7005367" y="2976562"/>
                <a:ext cx="500705" cy="15546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D721925-8BB1-4DF3-AE47-9E1CA2113BB7}"/>
                  </a:ext>
                </a:extLst>
              </p:cNvPr>
              <p:cNvCxnSpPr>
                <a:cxnSpLocks/>
              </p:cNvCxnSpPr>
              <p:nvPr/>
            </p:nvCxnSpPr>
            <p:spPr>
              <a:xfrm flipH="1" flipV="1">
                <a:off x="7477284" y="3019453"/>
                <a:ext cx="439725" cy="1528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图形 10">
                <a:extLst>
                  <a:ext uri="{FF2B5EF4-FFF2-40B4-BE49-F238E27FC236}">
                    <a16:creationId xmlns:a16="http://schemas.microsoft.com/office/drawing/2014/main" id="{1BFF887F-5995-420D-BDA0-455D1A3337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35741" y="4353960"/>
                <a:ext cx="662814" cy="641082"/>
              </a:xfrm>
              <a:prstGeom prst="rect">
                <a:avLst/>
              </a:prstGeom>
            </p:spPr>
          </p:pic>
          <p:pic>
            <p:nvPicPr>
              <p:cNvPr id="49" name="图形 10">
                <a:extLst>
                  <a:ext uri="{FF2B5EF4-FFF2-40B4-BE49-F238E27FC236}">
                    <a16:creationId xmlns:a16="http://schemas.microsoft.com/office/drawing/2014/main" id="{B57B130B-AF1D-4017-B382-8E5968370C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87609" y="4353960"/>
                <a:ext cx="662814" cy="641082"/>
              </a:xfrm>
              <a:prstGeom prst="rect">
                <a:avLst/>
              </a:prstGeom>
            </p:spPr>
          </p:pic>
          <p:cxnSp>
            <p:nvCxnSpPr>
              <p:cNvPr id="53" name="直接连接符 52">
                <a:extLst>
                  <a:ext uri="{FF2B5EF4-FFF2-40B4-BE49-F238E27FC236}">
                    <a16:creationId xmlns:a16="http://schemas.microsoft.com/office/drawing/2014/main" id="{8FF987B1-B964-4DFA-8C17-8BF0F69320F5}"/>
                  </a:ext>
                </a:extLst>
              </p:cNvPr>
              <p:cNvCxnSpPr>
                <a:cxnSpLocks/>
              </p:cNvCxnSpPr>
              <p:nvPr/>
            </p:nvCxnSpPr>
            <p:spPr>
              <a:xfrm>
                <a:off x="5407290" y="3107353"/>
                <a:ext cx="1955950" cy="296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图片 54" descr="文本&#10;&#10;描述已自动生成">
                <a:extLst>
                  <a:ext uri="{FF2B5EF4-FFF2-40B4-BE49-F238E27FC236}">
                    <a16:creationId xmlns:a16="http://schemas.microsoft.com/office/drawing/2014/main" id="{1684223A-0A00-4111-BAFA-3B0463371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099" y="2736882"/>
                <a:ext cx="705470" cy="661378"/>
              </a:xfrm>
              <a:prstGeom prst="rect">
                <a:avLst/>
              </a:prstGeom>
            </p:spPr>
          </p:pic>
          <p:sp>
            <p:nvSpPr>
              <p:cNvPr id="59" name="文本框 58">
                <a:extLst>
                  <a:ext uri="{FF2B5EF4-FFF2-40B4-BE49-F238E27FC236}">
                    <a16:creationId xmlns:a16="http://schemas.microsoft.com/office/drawing/2014/main" id="{84F87D18-E92E-454C-BB05-2173CE3D983A}"/>
                  </a:ext>
                </a:extLst>
              </p:cNvPr>
              <p:cNvSpPr txBox="1"/>
              <p:nvPr/>
            </p:nvSpPr>
            <p:spPr>
              <a:xfrm>
                <a:off x="3718552" y="2687928"/>
                <a:ext cx="1424103" cy="400109"/>
              </a:xfrm>
              <a:prstGeom prst="rect">
                <a:avLst/>
              </a:prstGeom>
              <a:noFill/>
            </p:spPr>
            <p:txBody>
              <a:bodyPr wrap="square" rtlCol="0">
                <a:spAutoFit/>
              </a:bodyPr>
              <a:lstStyle/>
              <a:p>
                <a:pPr algn="ctr"/>
                <a:r>
                  <a:rPr lang="en-US" altLang="zh-CN" sz="1350" b="1" dirty="0">
                    <a:latin typeface="+mn-ea"/>
                  </a:rPr>
                  <a:t>100Base-T</a:t>
                </a:r>
                <a:endParaRPr lang="zh-CN" altLang="en-US" sz="1350" b="1" dirty="0">
                  <a:latin typeface="+mn-ea"/>
                </a:endParaRPr>
              </a:p>
            </p:txBody>
          </p:sp>
          <p:sp>
            <p:nvSpPr>
              <p:cNvPr id="60" name="文本框 59">
                <a:extLst>
                  <a:ext uri="{FF2B5EF4-FFF2-40B4-BE49-F238E27FC236}">
                    <a16:creationId xmlns:a16="http://schemas.microsoft.com/office/drawing/2014/main" id="{86AD71A6-2753-4BBC-8D33-750D4371A46E}"/>
                  </a:ext>
                </a:extLst>
              </p:cNvPr>
              <p:cNvSpPr txBox="1"/>
              <p:nvPr/>
            </p:nvSpPr>
            <p:spPr>
              <a:xfrm>
                <a:off x="7742877" y="2687928"/>
                <a:ext cx="1424103" cy="400109"/>
              </a:xfrm>
              <a:prstGeom prst="rect">
                <a:avLst/>
              </a:prstGeom>
              <a:noFill/>
            </p:spPr>
            <p:txBody>
              <a:bodyPr wrap="square" rtlCol="0">
                <a:spAutoFit/>
              </a:bodyPr>
              <a:lstStyle/>
              <a:p>
                <a:pPr algn="ctr"/>
                <a:r>
                  <a:rPr lang="en-US" altLang="zh-CN" sz="1350" b="1" dirty="0">
                    <a:latin typeface="+mn-ea"/>
                  </a:rPr>
                  <a:t>100Base-T</a:t>
                </a:r>
                <a:endParaRPr lang="zh-CN" altLang="en-US" sz="1350" b="1" dirty="0">
                  <a:latin typeface="+mn-ea"/>
                </a:endParaRPr>
              </a:p>
            </p:txBody>
          </p:sp>
          <p:sp>
            <p:nvSpPr>
              <p:cNvPr id="61" name="文本框 60">
                <a:extLst>
                  <a:ext uri="{FF2B5EF4-FFF2-40B4-BE49-F238E27FC236}">
                    <a16:creationId xmlns:a16="http://schemas.microsoft.com/office/drawing/2014/main" id="{5E28AAA1-1BB8-43CD-AFA1-744241AF69D1}"/>
                  </a:ext>
                </a:extLst>
              </p:cNvPr>
              <p:cNvSpPr txBox="1"/>
              <p:nvPr/>
            </p:nvSpPr>
            <p:spPr>
              <a:xfrm>
                <a:off x="4563551" y="5007423"/>
                <a:ext cx="548783" cy="400109"/>
              </a:xfrm>
              <a:prstGeom prst="rect">
                <a:avLst/>
              </a:prstGeom>
              <a:noFill/>
            </p:spPr>
            <p:txBody>
              <a:bodyPr wrap="square" rtlCol="0">
                <a:spAutoFit/>
              </a:bodyPr>
              <a:lstStyle/>
              <a:p>
                <a:pPr algn="ctr"/>
                <a:r>
                  <a:rPr lang="en-US" altLang="zh-CN" sz="1350" b="1" dirty="0">
                    <a:latin typeface="+mn-ea"/>
                  </a:rPr>
                  <a:t>H1</a:t>
                </a:r>
                <a:endParaRPr lang="zh-CN" altLang="en-US" sz="1350" b="1" dirty="0">
                  <a:latin typeface="+mn-ea"/>
                </a:endParaRPr>
              </a:p>
            </p:txBody>
          </p:sp>
          <p:sp>
            <p:nvSpPr>
              <p:cNvPr id="62" name="文本框 61">
                <a:extLst>
                  <a:ext uri="{FF2B5EF4-FFF2-40B4-BE49-F238E27FC236}">
                    <a16:creationId xmlns:a16="http://schemas.microsoft.com/office/drawing/2014/main" id="{CAA98B60-5C92-456B-8B10-EBB9934CA8A8}"/>
                  </a:ext>
                </a:extLst>
              </p:cNvPr>
              <p:cNvSpPr txBox="1"/>
              <p:nvPr/>
            </p:nvSpPr>
            <p:spPr>
              <a:xfrm>
                <a:off x="5529135" y="5007424"/>
                <a:ext cx="548783" cy="400109"/>
              </a:xfrm>
              <a:prstGeom prst="rect">
                <a:avLst/>
              </a:prstGeom>
              <a:noFill/>
            </p:spPr>
            <p:txBody>
              <a:bodyPr wrap="square" rtlCol="0">
                <a:spAutoFit/>
              </a:bodyPr>
              <a:lstStyle/>
              <a:p>
                <a:pPr algn="ctr"/>
                <a:r>
                  <a:rPr lang="en-US" altLang="zh-CN" sz="1350" b="1" dirty="0">
                    <a:latin typeface="+mn-ea"/>
                  </a:rPr>
                  <a:t>H2</a:t>
                </a:r>
                <a:endParaRPr lang="zh-CN" altLang="en-US" sz="1350" b="1" dirty="0">
                  <a:latin typeface="+mn-ea"/>
                </a:endParaRPr>
              </a:p>
            </p:txBody>
          </p:sp>
          <p:sp>
            <p:nvSpPr>
              <p:cNvPr id="63" name="文本框 62">
                <a:extLst>
                  <a:ext uri="{FF2B5EF4-FFF2-40B4-BE49-F238E27FC236}">
                    <a16:creationId xmlns:a16="http://schemas.microsoft.com/office/drawing/2014/main" id="{6B6F390A-7996-4255-9383-2055499FEBA2}"/>
                  </a:ext>
                </a:extLst>
              </p:cNvPr>
              <p:cNvSpPr txBox="1"/>
              <p:nvPr/>
            </p:nvSpPr>
            <p:spPr>
              <a:xfrm>
                <a:off x="6664728" y="5007424"/>
                <a:ext cx="548783" cy="400109"/>
              </a:xfrm>
              <a:prstGeom prst="rect">
                <a:avLst/>
              </a:prstGeom>
              <a:noFill/>
            </p:spPr>
            <p:txBody>
              <a:bodyPr wrap="square" rtlCol="0">
                <a:spAutoFit/>
              </a:bodyPr>
              <a:lstStyle/>
              <a:p>
                <a:pPr algn="ctr"/>
                <a:r>
                  <a:rPr lang="en-US" altLang="zh-CN" sz="1350" b="1" dirty="0">
                    <a:latin typeface="+mn-ea"/>
                  </a:rPr>
                  <a:t>H3</a:t>
                </a:r>
                <a:endParaRPr lang="zh-CN" altLang="en-US" sz="1350" b="1" dirty="0">
                  <a:latin typeface="+mn-ea"/>
                </a:endParaRPr>
              </a:p>
            </p:txBody>
          </p:sp>
          <p:sp>
            <p:nvSpPr>
              <p:cNvPr id="64" name="文本框 63">
                <a:extLst>
                  <a:ext uri="{FF2B5EF4-FFF2-40B4-BE49-F238E27FC236}">
                    <a16:creationId xmlns:a16="http://schemas.microsoft.com/office/drawing/2014/main" id="{B85B6808-A051-43AD-AE84-F85C4621A502}"/>
                  </a:ext>
                </a:extLst>
              </p:cNvPr>
              <p:cNvSpPr txBox="1"/>
              <p:nvPr/>
            </p:nvSpPr>
            <p:spPr>
              <a:xfrm>
                <a:off x="7544625" y="5007424"/>
                <a:ext cx="548783" cy="400109"/>
              </a:xfrm>
              <a:prstGeom prst="rect">
                <a:avLst/>
              </a:prstGeom>
              <a:noFill/>
            </p:spPr>
            <p:txBody>
              <a:bodyPr wrap="square" rtlCol="0">
                <a:spAutoFit/>
              </a:bodyPr>
              <a:lstStyle/>
              <a:p>
                <a:pPr algn="ctr"/>
                <a:r>
                  <a:rPr lang="en-US" altLang="zh-CN" sz="1350" b="1" dirty="0">
                    <a:latin typeface="+mn-ea"/>
                  </a:rPr>
                  <a:t>H4</a:t>
                </a:r>
                <a:endParaRPr lang="zh-CN" altLang="en-US" sz="1350" b="1" dirty="0">
                  <a:latin typeface="+mn-ea"/>
                </a:endParaRPr>
              </a:p>
            </p:txBody>
          </p:sp>
          <p:pic>
            <p:nvPicPr>
              <p:cNvPr id="76" name="图片 75" descr="图标&#10;&#10;描述已自动生成">
                <a:extLst>
                  <a:ext uri="{FF2B5EF4-FFF2-40B4-BE49-F238E27FC236}">
                    <a16:creationId xmlns:a16="http://schemas.microsoft.com/office/drawing/2014/main" id="{02C1D1D9-0667-43ED-99FA-4D63511FB2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2521" y="2600644"/>
                <a:ext cx="618841" cy="797616"/>
              </a:xfrm>
              <a:prstGeom prst="rect">
                <a:avLst/>
              </a:prstGeom>
            </p:spPr>
          </p:pic>
        </p:grpSp>
      </p:grpSp>
      <p:sp>
        <p:nvSpPr>
          <p:cNvPr id="6" name="文本框 5">
            <a:extLst>
              <a:ext uri="{FF2B5EF4-FFF2-40B4-BE49-F238E27FC236}">
                <a16:creationId xmlns:a16="http://schemas.microsoft.com/office/drawing/2014/main" id="{458659A9-F404-4F4E-BB4B-279201A63561}"/>
              </a:ext>
            </a:extLst>
          </p:cNvPr>
          <p:cNvSpPr txBox="1"/>
          <p:nvPr/>
        </p:nvSpPr>
        <p:spPr>
          <a:xfrm>
            <a:off x="3407031" y="1711669"/>
            <a:ext cx="1427744" cy="300082"/>
          </a:xfrm>
          <a:prstGeom prst="rect">
            <a:avLst/>
          </a:prstGeom>
          <a:noFill/>
        </p:spPr>
        <p:txBody>
          <a:bodyPr wrap="square" rtlCol="0">
            <a:spAutoFit/>
          </a:bodyPr>
          <a:lstStyle/>
          <a:p>
            <a:pPr algn="ctr"/>
            <a:r>
              <a:rPr lang="zh-CN" altLang="en-US" sz="1350" b="1" dirty="0">
                <a:solidFill>
                  <a:schemeClr val="accent1">
                    <a:lumMod val="75000"/>
                  </a:schemeClr>
                </a:solidFill>
                <a:latin typeface="+mn-ea"/>
              </a:rPr>
              <a:t>明确转发</a:t>
            </a:r>
          </a:p>
        </p:txBody>
      </p:sp>
      <p:grpSp>
        <p:nvGrpSpPr>
          <p:cNvPr id="58" name="组合 57">
            <a:extLst>
              <a:ext uri="{FF2B5EF4-FFF2-40B4-BE49-F238E27FC236}">
                <a16:creationId xmlns:a16="http://schemas.microsoft.com/office/drawing/2014/main" id="{E11EEF4C-E031-4FE3-A055-C050EBDEDCF5}"/>
              </a:ext>
            </a:extLst>
          </p:cNvPr>
          <p:cNvGrpSpPr/>
          <p:nvPr/>
        </p:nvGrpSpPr>
        <p:grpSpPr>
          <a:xfrm>
            <a:off x="4432339" y="2061375"/>
            <a:ext cx="845168" cy="300082"/>
            <a:chOff x="4007578" y="5529694"/>
            <a:chExt cx="1126890" cy="400109"/>
          </a:xfrm>
        </p:grpSpPr>
        <p:sp>
          <p:nvSpPr>
            <p:cNvPr id="65" name="标注: 右箭头 64">
              <a:extLst>
                <a:ext uri="{FF2B5EF4-FFF2-40B4-BE49-F238E27FC236}">
                  <a16:creationId xmlns:a16="http://schemas.microsoft.com/office/drawing/2014/main" id="{8D45B676-7B8A-4A3B-9DFD-7742CEA71DCF}"/>
                </a:ext>
              </a:extLst>
            </p:cNvPr>
            <p:cNvSpPr/>
            <p:nvPr/>
          </p:nvSpPr>
          <p:spPr>
            <a:xfrm rot="10800000">
              <a:off x="4007578" y="556138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66" name="文本框 65">
              <a:extLst>
                <a:ext uri="{FF2B5EF4-FFF2-40B4-BE49-F238E27FC236}">
                  <a16:creationId xmlns:a16="http://schemas.microsoft.com/office/drawing/2014/main" id="{5694EB40-F79C-4C5F-B2D5-668E54E46219}"/>
                </a:ext>
              </a:extLst>
            </p:cNvPr>
            <p:cNvSpPr txBox="1"/>
            <p:nvPr/>
          </p:nvSpPr>
          <p:spPr>
            <a:xfrm>
              <a:off x="4166085" y="5529694"/>
              <a:ext cx="968383" cy="400109"/>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H2←H4</a:t>
              </a:r>
              <a:endParaRPr lang="zh-CN" altLang="en-US" sz="1350" b="1" dirty="0">
                <a:latin typeface="Arial Narrow" panose="020B0606020202030204" pitchFamily="34" charset="0"/>
                <a:ea typeface="宋体" panose="02010600030101010101" pitchFamily="2" charset="-122"/>
              </a:endParaRPr>
            </a:p>
          </p:txBody>
        </p:sp>
      </p:grpSp>
      <p:grpSp>
        <p:nvGrpSpPr>
          <p:cNvPr id="70" name="组合 69">
            <a:extLst>
              <a:ext uri="{FF2B5EF4-FFF2-40B4-BE49-F238E27FC236}">
                <a16:creationId xmlns:a16="http://schemas.microsoft.com/office/drawing/2014/main" id="{2AB9636B-6124-4A82-8A58-F489245BEDB9}"/>
              </a:ext>
            </a:extLst>
          </p:cNvPr>
          <p:cNvGrpSpPr/>
          <p:nvPr/>
        </p:nvGrpSpPr>
        <p:grpSpPr>
          <a:xfrm rot="4804414">
            <a:off x="4041430" y="2740500"/>
            <a:ext cx="845168" cy="300082"/>
            <a:chOff x="3305836" y="5452849"/>
            <a:chExt cx="1126890" cy="400108"/>
          </a:xfrm>
        </p:grpSpPr>
        <p:sp>
          <p:nvSpPr>
            <p:cNvPr id="71" name="标注: 右箭头 70">
              <a:extLst>
                <a:ext uri="{FF2B5EF4-FFF2-40B4-BE49-F238E27FC236}">
                  <a16:creationId xmlns:a16="http://schemas.microsoft.com/office/drawing/2014/main" id="{E622539B-D247-4019-8405-C8A6EDC34B5B}"/>
                </a:ext>
              </a:extLst>
            </p:cNvPr>
            <p:cNvSpPr/>
            <p:nvPr/>
          </p:nvSpPr>
          <p:spPr>
            <a:xfrm>
              <a:off x="3365458" y="5513572"/>
              <a:ext cx="1067268" cy="292308"/>
            </a:xfrm>
            <a:prstGeom prst="rightArrowCallout">
              <a:avLst>
                <a:gd name="adj1" fmla="val 25000"/>
                <a:gd name="adj2" fmla="val 20833"/>
                <a:gd name="adj3" fmla="val 36378"/>
                <a:gd name="adj4" fmla="val 817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Arial Narrow" panose="020B0606020202030204" pitchFamily="34" charset="0"/>
                <a:ea typeface="宋体" panose="02010600030101010101" pitchFamily="2" charset="-122"/>
              </a:endParaRPr>
            </a:p>
          </p:txBody>
        </p:sp>
        <p:sp>
          <p:nvSpPr>
            <p:cNvPr id="73" name="文本框 72">
              <a:extLst>
                <a:ext uri="{FF2B5EF4-FFF2-40B4-BE49-F238E27FC236}">
                  <a16:creationId xmlns:a16="http://schemas.microsoft.com/office/drawing/2014/main" id="{157F448A-4FB3-409C-836F-C48EDE32F0E6}"/>
                </a:ext>
              </a:extLst>
            </p:cNvPr>
            <p:cNvSpPr txBox="1"/>
            <p:nvPr/>
          </p:nvSpPr>
          <p:spPr>
            <a:xfrm>
              <a:off x="3305836" y="5452849"/>
              <a:ext cx="968383" cy="400108"/>
            </a:xfrm>
            <a:prstGeom prst="rect">
              <a:avLst/>
            </a:prstGeom>
            <a:noFill/>
          </p:spPr>
          <p:txBody>
            <a:bodyPr wrap="square">
              <a:spAutoFit/>
            </a:bodyPr>
            <a:lstStyle/>
            <a:p>
              <a:pPr algn="ctr"/>
              <a:r>
                <a:rPr lang="en-US" altLang="zh-CN" sz="1350" b="1" dirty="0">
                  <a:latin typeface="Arial Narrow" panose="020B0606020202030204" pitchFamily="34" charset="0"/>
                  <a:ea typeface="宋体" panose="02010600030101010101" pitchFamily="2" charset="-122"/>
                </a:rPr>
                <a:t>H4→H2</a:t>
              </a:r>
              <a:endParaRPr lang="zh-CN" altLang="en-US" sz="1350" b="1" dirty="0">
                <a:latin typeface="Arial Narrow" panose="020B0606020202030204" pitchFamily="34" charset="0"/>
                <a:ea typeface="宋体" panose="02010600030101010101" pitchFamily="2" charset="-122"/>
              </a:endParaRPr>
            </a:p>
          </p:txBody>
        </p:sp>
      </p:grpSp>
      <p:sp>
        <p:nvSpPr>
          <p:cNvPr id="75" name="íşlïḍè">
            <a:extLst>
              <a:ext uri="{FF2B5EF4-FFF2-40B4-BE49-F238E27FC236}">
                <a16:creationId xmlns:a16="http://schemas.microsoft.com/office/drawing/2014/main" id="{395A3C7C-5FD5-4E8B-81CF-17AD0A6D38B7}"/>
              </a:ext>
            </a:extLst>
          </p:cNvPr>
          <p:cNvSpPr txBox="1"/>
          <p:nvPr/>
        </p:nvSpPr>
        <p:spPr>
          <a:xfrm>
            <a:off x="761452" y="4294063"/>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77" name="íşlïḍè">
            <a:extLst>
              <a:ext uri="{FF2B5EF4-FFF2-40B4-BE49-F238E27FC236}">
                <a16:creationId xmlns:a16="http://schemas.microsoft.com/office/drawing/2014/main" id="{AD993D21-244E-4487-B71C-BCFA1584DE80}"/>
              </a:ext>
            </a:extLst>
          </p:cNvPr>
          <p:cNvSpPr txBox="1"/>
          <p:nvPr/>
        </p:nvSpPr>
        <p:spPr>
          <a:xfrm>
            <a:off x="1427485" y="4490866"/>
            <a:ext cx="5250041"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能够收到主机</a:t>
            </a:r>
            <a:r>
              <a:rPr lang="en-US" altLang="zh-CN" sz="1350" b="1" dirty="0">
                <a:latin typeface="Arial Narrow" panose="020B0606020202030204" pitchFamily="34" charset="0"/>
              </a:rPr>
              <a:t>H4</a:t>
            </a:r>
            <a:r>
              <a:rPr lang="zh-CN" altLang="en-US" sz="1350" b="1" dirty="0">
                <a:latin typeface="Arial Narrow" panose="020B0606020202030204" pitchFamily="34" charset="0"/>
              </a:rPr>
              <a:t>发给</a:t>
            </a:r>
            <a:r>
              <a:rPr lang="en-US" altLang="zh-CN" sz="1350" b="1" dirty="0">
                <a:latin typeface="Arial Narrow" panose="020B0606020202030204" pitchFamily="34" charset="0"/>
              </a:rPr>
              <a:t>H2</a:t>
            </a:r>
            <a:r>
              <a:rPr lang="zh-CN" altLang="en-US" sz="1350" b="1" dirty="0">
                <a:latin typeface="Arial Narrow" panose="020B0606020202030204" pitchFamily="34" charset="0"/>
              </a:rPr>
              <a:t>的确认帧的主机有</a:t>
            </a:r>
            <a:r>
              <a:rPr lang="en-US" altLang="zh-CN" sz="1350" b="1" dirty="0">
                <a:latin typeface="Arial Narrow" panose="020B0606020202030204" pitchFamily="34" charset="0"/>
              </a:rPr>
              <a:t>H2</a:t>
            </a:r>
            <a:r>
              <a:rPr lang="zh-CN" altLang="en-US" sz="1350" b="1" dirty="0">
                <a:latin typeface="Arial Narrow" panose="020B0606020202030204" pitchFamily="34" charset="0"/>
              </a:rPr>
              <a:t>和</a:t>
            </a:r>
            <a:r>
              <a:rPr lang="en-US" altLang="zh-CN" sz="1350" b="1" dirty="0">
                <a:latin typeface="Arial Narrow" panose="020B0606020202030204" pitchFamily="34" charset="0"/>
              </a:rPr>
              <a:t>H3</a:t>
            </a:r>
            <a:endParaRPr lang="zh-CN" altLang="en-US" sz="1350" b="1" dirty="0">
              <a:latin typeface="Arial Narrow" panose="020B0606020202030204" pitchFamily="34" charset="0"/>
            </a:endParaRPr>
          </a:p>
        </p:txBody>
      </p:sp>
      <p:sp>
        <p:nvSpPr>
          <p:cNvPr id="54" name="平行四边形 53">
            <a:extLst>
              <a:ext uri="{FF2B5EF4-FFF2-40B4-BE49-F238E27FC236}">
                <a16:creationId xmlns:a16="http://schemas.microsoft.com/office/drawing/2014/main" id="{CF92AF15-0ABC-F3D6-3A39-480E1E0B08C0}"/>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22099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ppt_y</p:attrName>
                                        </p:attrNameLst>
                                      </p:cBhvr>
                                      <p:tavLst>
                                        <p:tav tm="0">
                                          <p:val>
                                            <p:strVal val="#ppt_y+#ppt_h*1.125000"/>
                                          </p:val>
                                        </p:tav>
                                        <p:tav tm="100000">
                                          <p:val>
                                            <p:strVal val="#ppt_y"/>
                                          </p:val>
                                        </p:tav>
                                      </p:tavLst>
                                    </p:anim>
                                    <p:animEffect transition="in" filter="wipe(up)">
                                      <p:cBhvr>
                                        <p:cTn id="8" dur="500"/>
                                        <p:tgtEl>
                                          <p:spTgt spid="3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p:tgtEl>
                                          <p:spTgt spid="50"/>
                                        </p:tgtEl>
                                        <p:attrNameLst>
                                          <p:attrName>ppt_y</p:attrName>
                                        </p:attrNameLst>
                                      </p:cBhvr>
                                      <p:tavLst>
                                        <p:tav tm="0">
                                          <p:val>
                                            <p:strVal val="#ppt_y-#ppt_h*1.125000"/>
                                          </p:val>
                                        </p:tav>
                                        <p:tav tm="100000">
                                          <p:val>
                                            <p:strVal val="#ppt_y"/>
                                          </p:val>
                                        </p:tav>
                                      </p:tavLst>
                                    </p:anim>
                                    <p:animEffect transition="in" filter="wipe(down)">
                                      <p:cBhvr>
                                        <p:cTn id="14" dur="500"/>
                                        <p:tgtEl>
                                          <p:spTgt spid="50"/>
                                        </p:tgtEl>
                                      </p:cBhvr>
                                    </p:animEffect>
                                  </p:childTnLst>
                                </p:cTn>
                              </p:par>
                              <p:par>
                                <p:cTn id="15" presetID="12" presetClass="entr" presetSubtype="2"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p:tgtEl>
                                          <p:spTgt spid="58"/>
                                        </p:tgtEl>
                                        <p:attrNameLst>
                                          <p:attrName>ppt_x</p:attrName>
                                        </p:attrNameLst>
                                      </p:cBhvr>
                                      <p:tavLst>
                                        <p:tav tm="0">
                                          <p:val>
                                            <p:strVal val="#ppt_x+#ppt_w*1.125000"/>
                                          </p:val>
                                        </p:tav>
                                        <p:tav tm="100000">
                                          <p:val>
                                            <p:strVal val="#ppt_x"/>
                                          </p:val>
                                        </p:tav>
                                      </p:tavLst>
                                    </p:anim>
                                    <p:animEffect transition="in" filter="wipe(lef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additive="base">
                                        <p:cTn id="30" dur="500"/>
                                        <p:tgtEl>
                                          <p:spTgt spid="70"/>
                                        </p:tgtEl>
                                        <p:attrNameLst>
                                          <p:attrName>ppt_y</p:attrName>
                                        </p:attrNameLst>
                                      </p:cBhvr>
                                      <p:tavLst>
                                        <p:tav tm="0">
                                          <p:val>
                                            <p:strVal val="#ppt_y-#ppt_h*1.125000"/>
                                          </p:val>
                                        </p:tav>
                                        <p:tav tm="100000">
                                          <p:val>
                                            <p:strVal val="#ppt_y"/>
                                          </p:val>
                                        </p:tav>
                                      </p:tavLst>
                                    </p:anim>
                                    <p:animEffect transition="in" filter="wipe(down)">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100"/>
                                  </p:iterate>
                                  <p:childTnLst>
                                    <p:set>
                                      <p:cBhvr>
                                        <p:cTn id="35"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7"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46" name="íşlïḍè">
            <a:extLst>
              <a:ext uri="{FF2B5EF4-FFF2-40B4-BE49-F238E27FC236}">
                <a16:creationId xmlns:a16="http://schemas.microsoft.com/office/drawing/2014/main" id="{ABF2F700-81EB-419D-AC9B-E913767892D9}"/>
              </a:ext>
            </a:extLst>
          </p:cNvPr>
          <p:cNvSpPr txBox="1"/>
          <p:nvPr/>
        </p:nvSpPr>
        <p:spPr>
          <a:xfrm>
            <a:off x="764229" y="3777432"/>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6064655" y="844339"/>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C</a:t>
            </a:r>
            <a:endParaRPr lang="zh-CN" altLang="en-US" sz="2100" b="1" dirty="0">
              <a:solidFill>
                <a:schemeClr val="accent1">
                  <a:lumMod val="75000"/>
                </a:schemeClr>
              </a:solidFill>
              <a:latin typeface="Arial Black" panose="020B0A04020102020204" pitchFamily="34" charset="0"/>
            </a:endParaRPr>
          </a:p>
        </p:txBody>
      </p:sp>
      <p:grpSp>
        <p:nvGrpSpPr>
          <p:cNvPr id="93" name="组合 92">
            <a:extLst>
              <a:ext uri="{FF2B5EF4-FFF2-40B4-BE49-F238E27FC236}">
                <a16:creationId xmlns:a16="http://schemas.microsoft.com/office/drawing/2014/main" id="{B6950193-F7A6-4467-B1AF-A80DF1A4CF87}"/>
              </a:ext>
            </a:extLst>
          </p:cNvPr>
          <p:cNvGrpSpPr/>
          <p:nvPr/>
        </p:nvGrpSpPr>
        <p:grpSpPr>
          <a:xfrm>
            <a:off x="2219202" y="3777430"/>
            <a:ext cx="3402202" cy="1050296"/>
            <a:chOff x="2958936" y="5036573"/>
            <a:chExt cx="4536269" cy="1400394"/>
          </a:xfrm>
        </p:grpSpPr>
        <p:sp>
          <p:nvSpPr>
            <p:cNvPr id="88" name="íşlïḍè">
              <a:extLst>
                <a:ext uri="{FF2B5EF4-FFF2-40B4-BE49-F238E27FC236}">
                  <a16:creationId xmlns:a16="http://schemas.microsoft.com/office/drawing/2014/main" id="{42A242C9-FFF4-4897-BDDB-33A593F82EBC}"/>
                </a:ext>
              </a:extLst>
            </p:cNvPr>
            <p:cNvSpPr txBox="1"/>
            <p:nvPr/>
          </p:nvSpPr>
          <p:spPr>
            <a:xfrm>
              <a:off x="2958936" y="5354500"/>
              <a:ext cx="101151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集线器</a:t>
              </a:r>
            </a:p>
          </p:txBody>
        </p:sp>
        <p:sp>
          <p:nvSpPr>
            <p:cNvPr id="89" name="íşlïḍè">
              <a:extLst>
                <a:ext uri="{FF2B5EF4-FFF2-40B4-BE49-F238E27FC236}">
                  <a16:creationId xmlns:a16="http://schemas.microsoft.com/office/drawing/2014/main" id="{97650254-26AB-496A-A96B-FB0969A661BB}"/>
                </a:ext>
              </a:extLst>
            </p:cNvPr>
            <p:cNvSpPr txBox="1"/>
            <p:nvPr/>
          </p:nvSpPr>
          <p:spPr>
            <a:xfrm>
              <a:off x="2958936" y="5695678"/>
              <a:ext cx="101151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a:t>
              </a:r>
            </a:p>
          </p:txBody>
        </p:sp>
        <p:sp>
          <p:nvSpPr>
            <p:cNvPr id="90" name="íşlïḍè">
              <a:extLst>
                <a:ext uri="{FF2B5EF4-FFF2-40B4-BE49-F238E27FC236}">
                  <a16:creationId xmlns:a16="http://schemas.microsoft.com/office/drawing/2014/main" id="{DCCB8D60-C404-49D1-9B2A-2EDFB4462434}"/>
                </a:ext>
              </a:extLst>
            </p:cNvPr>
            <p:cNvSpPr txBox="1"/>
            <p:nvPr/>
          </p:nvSpPr>
          <p:spPr>
            <a:xfrm>
              <a:off x="2958936" y="6036856"/>
              <a:ext cx="101151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路由器</a:t>
              </a:r>
            </a:p>
          </p:txBody>
        </p:sp>
        <p:sp>
          <p:nvSpPr>
            <p:cNvPr id="91" name="íşlïḍè">
              <a:extLst>
                <a:ext uri="{FF2B5EF4-FFF2-40B4-BE49-F238E27FC236}">
                  <a16:creationId xmlns:a16="http://schemas.microsoft.com/office/drawing/2014/main" id="{440457E0-8960-4838-BC70-AF17DF53B565}"/>
                </a:ext>
              </a:extLst>
            </p:cNvPr>
            <p:cNvSpPr txBox="1"/>
            <p:nvPr/>
          </p:nvSpPr>
          <p:spPr>
            <a:xfrm>
              <a:off x="4453712" y="5036574"/>
              <a:ext cx="138539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隔离冲突域</a:t>
              </a:r>
            </a:p>
          </p:txBody>
        </p:sp>
        <p:sp>
          <p:nvSpPr>
            <p:cNvPr id="92" name="íşlïḍè">
              <a:extLst>
                <a:ext uri="{FF2B5EF4-FFF2-40B4-BE49-F238E27FC236}">
                  <a16:creationId xmlns:a16="http://schemas.microsoft.com/office/drawing/2014/main" id="{8A4CD96A-D4BE-4DF5-8E4D-DA0F379B3B6D}"/>
                </a:ext>
              </a:extLst>
            </p:cNvPr>
            <p:cNvSpPr txBox="1"/>
            <p:nvPr/>
          </p:nvSpPr>
          <p:spPr>
            <a:xfrm>
              <a:off x="6109814" y="5036573"/>
              <a:ext cx="138539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隔离广播域</a:t>
              </a:r>
            </a:p>
          </p:txBody>
        </p:sp>
      </p:grpSp>
      <p:sp>
        <p:nvSpPr>
          <p:cNvPr id="96" name="iconfont-11800-6036736">
            <a:extLst>
              <a:ext uri="{FF2B5EF4-FFF2-40B4-BE49-F238E27FC236}">
                <a16:creationId xmlns:a16="http://schemas.microsoft.com/office/drawing/2014/main" id="{079E7EAF-D4CD-4A95-AF92-9A6E18000916}"/>
              </a:ext>
            </a:extLst>
          </p:cNvPr>
          <p:cNvSpPr/>
          <p:nvPr/>
        </p:nvSpPr>
        <p:spPr>
          <a:xfrm>
            <a:off x="3720196" y="4072813"/>
            <a:ext cx="199242" cy="198946"/>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7" name="iconfont-10889-5203325">
            <a:extLst>
              <a:ext uri="{FF2B5EF4-FFF2-40B4-BE49-F238E27FC236}">
                <a16:creationId xmlns:a16="http://schemas.microsoft.com/office/drawing/2014/main" id="{9A64D3C4-EA24-4EFC-BD45-8A285DA996E2}"/>
              </a:ext>
            </a:extLst>
          </p:cNvPr>
          <p:cNvSpPr/>
          <p:nvPr/>
        </p:nvSpPr>
        <p:spPr>
          <a:xfrm>
            <a:off x="3712803" y="4593308"/>
            <a:ext cx="241050" cy="168751"/>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iconfont-10889-5203325">
            <a:extLst>
              <a:ext uri="{FF2B5EF4-FFF2-40B4-BE49-F238E27FC236}">
                <a16:creationId xmlns:a16="http://schemas.microsoft.com/office/drawing/2014/main" id="{D80B620B-67FF-4966-AFD2-321A8B1D42C7}"/>
              </a:ext>
            </a:extLst>
          </p:cNvPr>
          <p:cNvSpPr/>
          <p:nvPr/>
        </p:nvSpPr>
        <p:spPr>
          <a:xfrm>
            <a:off x="4981357" y="4589326"/>
            <a:ext cx="241050" cy="168751"/>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iconfont-11800-6036736">
            <a:extLst>
              <a:ext uri="{FF2B5EF4-FFF2-40B4-BE49-F238E27FC236}">
                <a16:creationId xmlns:a16="http://schemas.microsoft.com/office/drawing/2014/main" id="{A723D28C-2D76-437A-9713-8802717F1B75}"/>
              </a:ext>
            </a:extLst>
          </p:cNvPr>
          <p:cNvSpPr/>
          <p:nvPr/>
        </p:nvSpPr>
        <p:spPr>
          <a:xfrm>
            <a:off x="4987377" y="4072813"/>
            <a:ext cx="199242" cy="198946"/>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100" name="iconfont-10889-5203325">
            <a:extLst>
              <a:ext uri="{FF2B5EF4-FFF2-40B4-BE49-F238E27FC236}">
                <a16:creationId xmlns:a16="http://schemas.microsoft.com/office/drawing/2014/main" id="{DF989834-6BEE-4BE8-84BC-1F7C5E70E6FF}"/>
              </a:ext>
            </a:extLst>
          </p:cNvPr>
          <p:cNvSpPr/>
          <p:nvPr/>
        </p:nvSpPr>
        <p:spPr>
          <a:xfrm>
            <a:off x="3712803" y="4316434"/>
            <a:ext cx="241050" cy="168751"/>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iconfont-11800-6036736">
            <a:extLst>
              <a:ext uri="{FF2B5EF4-FFF2-40B4-BE49-F238E27FC236}">
                <a16:creationId xmlns:a16="http://schemas.microsoft.com/office/drawing/2014/main" id="{75DD94C9-0056-4ECB-AF8F-284EC027435E}"/>
              </a:ext>
            </a:extLst>
          </p:cNvPr>
          <p:cNvSpPr/>
          <p:nvPr/>
        </p:nvSpPr>
        <p:spPr>
          <a:xfrm>
            <a:off x="4987984" y="4298127"/>
            <a:ext cx="199242" cy="198946"/>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grpSp>
        <p:nvGrpSpPr>
          <p:cNvPr id="139" name="组合 138">
            <a:extLst>
              <a:ext uri="{FF2B5EF4-FFF2-40B4-BE49-F238E27FC236}">
                <a16:creationId xmlns:a16="http://schemas.microsoft.com/office/drawing/2014/main" id="{73F1951B-8D85-485E-AF99-0917ABC3A8DC}"/>
              </a:ext>
            </a:extLst>
          </p:cNvPr>
          <p:cNvGrpSpPr/>
          <p:nvPr/>
        </p:nvGrpSpPr>
        <p:grpSpPr>
          <a:xfrm>
            <a:off x="360246" y="716575"/>
            <a:ext cx="8555155" cy="2726765"/>
            <a:chOff x="480327" y="955432"/>
            <a:chExt cx="11406873" cy="3635687"/>
          </a:xfrm>
        </p:grpSpPr>
        <p:grpSp>
          <p:nvGrpSpPr>
            <p:cNvPr id="6" name="组合 5">
              <a:extLst>
                <a:ext uri="{FF2B5EF4-FFF2-40B4-BE49-F238E27FC236}">
                  <a16:creationId xmlns:a16="http://schemas.microsoft.com/office/drawing/2014/main" id="{5CB5AC85-BCBE-467F-BB5D-D68C488A32B3}"/>
                </a:ext>
              </a:extLst>
            </p:cNvPr>
            <p:cNvGrpSpPr/>
            <p:nvPr/>
          </p:nvGrpSpPr>
          <p:grpSpPr>
            <a:xfrm>
              <a:off x="933106" y="955432"/>
              <a:ext cx="10954094" cy="917725"/>
              <a:chOff x="933106" y="1049032"/>
              <a:chExt cx="10954094" cy="917725"/>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049032"/>
                <a:ext cx="10954094" cy="74081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【2020</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35】</a:t>
                </a:r>
                <a:r>
                  <a:rPr lang="zh-CN" altLang="en-US" sz="1350" b="1" dirty="0">
                    <a:latin typeface="Arial Narrow" panose="020B0606020202030204" pitchFamily="34" charset="0"/>
                  </a:rPr>
                  <a:t>在下图所示的网络中，冲突域和广播域的个数分别是（      ）。</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56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2</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9" name="íşlïḍè">
                <a:extLst>
                  <a:ext uri="{FF2B5EF4-FFF2-40B4-BE49-F238E27FC236}">
                    <a16:creationId xmlns:a16="http://schemas.microsoft.com/office/drawing/2014/main" id="{E49F639F-DD9B-45B7-B91D-8261A9580DD8}"/>
                  </a:ext>
                </a:extLst>
              </p:cNvPr>
              <p:cNvSpPr txBox="1"/>
              <p:nvPr/>
            </p:nvSpPr>
            <p:spPr>
              <a:xfrm>
                <a:off x="4207238" y="156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4</a:t>
                </a:r>
                <a:endParaRPr lang="zh-CN" altLang="en-US" sz="1350" b="1" dirty="0">
                  <a:latin typeface="Arial Narrow" panose="020B0606020202030204" pitchFamily="34" charset="0"/>
                </a:endParaRPr>
              </a:p>
            </p:txBody>
          </p:sp>
          <p:sp>
            <p:nvSpPr>
              <p:cNvPr id="20" name="íşlïḍè">
                <a:extLst>
                  <a:ext uri="{FF2B5EF4-FFF2-40B4-BE49-F238E27FC236}">
                    <a16:creationId xmlns:a16="http://schemas.microsoft.com/office/drawing/2014/main" id="{F50DC21F-2F88-48F1-A842-A56E7850FE3B}"/>
                  </a:ext>
                </a:extLst>
              </p:cNvPr>
              <p:cNvSpPr txBox="1"/>
              <p:nvPr/>
            </p:nvSpPr>
            <p:spPr>
              <a:xfrm>
                <a:off x="5839103" y="1566646"/>
                <a:ext cx="914865"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4</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21" name="íşlïḍè">
                <a:extLst>
                  <a:ext uri="{FF2B5EF4-FFF2-40B4-BE49-F238E27FC236}">
                    <a16:creationId xmlns:a16="http://schemas.microsoft.com/office/drawing/2014/main" id="{05CE2695-6AC7-4076-BFA6-CC7D3D487921}"/>
                  </a:ext>
                </a:extLst>
              </p:cNvPr>
              <p:cNvSpPr txBox="1"/>
              <p:nvPr/>
            </p:nvSpPr>
            <p:spPr>
              <a:xfrm>
                <a:off x="7363240" y="1566646"/>
                <a:ext cx="914865"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4</a:t>
                </a:r>
                <a:r>
                  <a:rPr lang="zh-CN" altLang="en-US" sz="1350" b="1" dirty="0">
                    <a:latin typeface="Arial Narrow" panose="020B0606020202030204" pitchFamily="34" charset="0"/>
                  </a:rPr>
                  <a:t>，</a:t>
                </a:r>
                <a:r>
                  <a:rPr lang="en-US" altLang="zh-CN" sz="1350" b="1" dirty="0">
                    <a:latin typeface="Arial Narrow" panose="020B0606020202030204" pitchFamily="34" charset="0"/>
                  </a:rPr>
                  <a:t>4</a:t>
                </a:r>
                <a:endParaRPr lang="zh-CN" altLang="en-US" sz="1350" b="1" dirty="0">
                  <a:latin typeface="Arial Narrow" panose="020B0606020202030204" pitchFamily="34" charset="0"/>
                </a:endParaRPr>
              </a:p>
            </p:txBody>
          </p:sp>
        </p:grpSp>
        <p:grpSp>
          <p:nvGrpSpPr>
            <p:cNvPr id="102" name="组合 101">
              <a:extLst>
                <a:ext uri="{FF2B5EF4-FFF2-40B4-BE49-F238E27FC236}">
                  <a16:creationId xmlns:a16="http://schemas.microsoft.com/office/drawing/2014/main" id="{7DE5F534-647C-4601-BDB5-4EBB7EB502FE}"/>
                </a:ext>
              </a:extLst>
            </p:cNvPr>
            <p:cNvGrpSpPr/>
            <p:nvPr/>
          </p:nvGrpSpPr>
          <p:grpSpPr>
            <a:xfrm>
              <a:off x="480327" y="1901386"/>
              <a:ext cx="11199813" cy="2689733"/>
              <a:chOff x="480327" y="1901386"/>
              <a:chExt cx="11199813" cy="2689733"/>
            </a:xfrm>
          </p:grpSpPr>
          <p:cxnSp>
            <p:nvCxnSpPr>
              <p:cNvPr id="103" name="直接连接符 102">
                <a:extLst>
                  <a:ext uri="{FF2B5EF4-FFF2-40B4-BE49-F238E27FC236}">
                    <a16:creationId xmlns:a16="http://schemas.microsoft.com/office/drawing/2014/main" id="{1142B002-FD97-44B6-B515-2A028AD7FDC9}"/>
                  </a:ext>
                </a:extLst>
              </p:cNvPr>
              <p:cNvCxnSpPr>
                <a:cxnSpLocks/>
                <a:stCxn id="122" idx="3"/>
                <a:endCxn id="107" idx="1"/>
              </p:cNvCxnSpPr>
              <p:nvPr/>
            </p:nvCxnSpPr>
            <p:spPr>
              <a:xfrm>
                <a:off x="3402496" y="2304958"/>
                <a:ext cx="535547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947A4CBA-66F6-48F9-A502-DB8213753089}"/>
                  </a:ext>
                </a:extLst>
              </p:cNvPr>
              <p:cNvGrpSpPr/>
              <p:nvPr/>
            </p:nvGrpSpPr>
            <p:grpSpPr>
              <a:xfrm>
                <a:off x="5637149" y="1901386"/>
                <a:ext cx="930931" cy="826046"/>
                <a:chOff x="6595678" y="5333033"/>
                <a:chExt cx="930931" cy="826046"/>
              </a:xfrm>
            </p:grpSpPr>
            <p:sp>
              <p:nvSpPr>
                <p:cNvPr id="137" name="椭圆 136">
                  <a:extLst>
                    <a:ext uri="{FF2B5EF4-FFF2-40B4-BE49-F238E27FC236}">
                      <a16:creationId xmlns:a16="http://schemas.microsoft.com/office/drawing/2014/main" id="{63FAC7B6-1144-41C6-950B-94FF2676D2D0}"/>
                    </a:ext>
                  </a:extLst>
                </p:cNvPr>
                <p:cNvSpPr/>
                <p:nvPr/>
              </p:nvSpPr>
              <p:spPr>
                <a:xfrm>
                  <a:off x="6648121" y="5333033"/>
                  <a:ext cx="826046" cy="8260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文本框 137">
                  <a:extLst>
                    <a:ext uri="{FF2B5EF4-FFF2-40B4-BE49-F238E27FC236}">
                      <a16:creationId xmlns:a16="http://schemas.microsoft.com/office/drawing/2014/main" id="{77E71E34-E5FC-44AE-8186-CFD725B3AE8A}"/>
                    </a:ext>
                  </a:extLst>
                </p:cNvPr>
                <p:cNvSpPr txBox="1"/>
                <p:nvPr/>
              </p:nvSpPr>
              <p:spPr>
                <a:xfrm>
                  <a:off x="6595678" y="5547635"/>
                  <a:ext cx="930931" cy="400109"/>
                </a:xfrm>
                <a:prstGeom prst="rect">
                  <a:avLst/>
                </a:prstGeom>
                <a:noFill/>
              </p:spPr>
              <p:txBody>
                <a:bodyPr wrap="square">
                  <a:spAutoFit/>
                </a:bodyPr>
                <a:lstStyle/>
                <a:p>
                  <a:pPr algn="ctr"/>
                  <a:r>
                    <a:rPr lang="zh-CN" altLang="en-US" sz="1350" b="1" dirty="0"/>
                    <a:t>路由器</a:t>
                  </a:r>
                  <a:endParaRPr lang="zh-CN" altLang="en-US" sz="1350" dirty="0"/>
                </a:p>
              </p:txBody>
            </p:sp>
          </p:grpSp>
          <p:grpSp>
            <p:nvGrpSpPr>
              <p:cNvPr id="105" name="组合 104">
                <a:extLst>
                  <a:ext uri="{FF2B5EF4-FFF2-40B4-BE49-F238E27FC236}">
                    <a16:creationId xmlns:a16="http://schemas.microsoft.com/office/drawing/2014/main" id="{53EB9E20-2FA9-4C16-996B-12B50F5D2BD6}"/>
                  </a:ext>
                </a:extLst>
              </p:cNvPr>
              <p:cNvGrpSpPr/>
              <p:nvPr/>
            </p:nvGrpSpPr>
            <p:grpSpPr>
              <a:xfrm>
                <a:off x="480327" y="2018744"/>
                <a:ext cx="4246545" cy="2572375"/>
                <a:chOff x="1519343" y="2031733"/>
                <a:chExt cx="4246545" cy="2572375"/>
              </a:xfrm>
            </p:grpSpPr>
            <p:sp>
              <p:nvSpPr>
                <p:cNvPr id="122" name="矩形 121">
                  <a:extLst>
                    <a:ext uri="{FF2B5EF4-FFF2-40B4-BE49-F238E27FC236}">
                      <a16:creationId xmlns:a16="http://schemas.microsoft.com/office/drawing/2014/main" id="{CC43FA0A-231C-486C-942C-0A56CADED37B}"/>
                    </a:ext>
                  </a:extLst>
                </p:cNvPr>
                <p:cNvSpPr/>
                <p:nvPr/>
              </p:nvSpPr>
              <p:spPr>
                <a:xfrm>
                  <a:off x="2843719" y="2031733"/>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以太网交换机</a:t>
                  </a:r>
                </a:p>
              </p:txBody>
            </p:sp>
            <p:grpSp>
              <p:nvGrpSpPr>
                <p:cNvPr id="123" name="组合 122">
                  <a:extLst>
                    <a:ext uri="{FF2B5EF4-FFF2-40B4-BE49-F238E27FC236}">
                      <a16:creationId xmlns:a16="http://schemas.microsoft.com/office/drawing/2014/main" id="{BB4C3EB2-E22F-4CB8-84A4-C53383B5134D}"/>
                    </a:ext>
                  </a:extLst>
                </p:cNvPr>
                <p:cNvGrpSpPr/>
                <p:nvPr/>
              </p:nvGrpSpPr>
              <p:grpSpPr>
                <a:xfrm>
                  <a:off x="1519343" y="3030066"/>
                  <a:ext cx="2014963" cy="1574042"/>
                  <a:chOff x="684776" y="3033347"/>
                  <a:chExt cx="2014963" cy="1574042"/>
                </a:xfrm>
              </p:grpSpPr>
              <p:sp>
                <p:nvSpPr>
                  <p:cNvPr id="132" name="矩形 131">
                    <a:extLst>
                      <a:ext uri="{FF2B5EF4-FFF2-40B4-BE49-F238E27FC236}">
                        <a16:creationId xmlns:a16="http://schemas.microsoft.com/office/drawing/2014/main" id="{8E4FA095-BBC7-48BD-96D3-EF79AB87837B}"/>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33" name="矩形 132">
                    <a:extLst>
                      <a:ext uri="{FF2B5EF4-FFF2-40B4-BE49-F238E27FC236}">
                        <a16:creationId xmlns:a16="http://schemas.microsoft.com/office/drawing/2014/main" id="{13A9A3F6-E853-455C-8C72-6E43576B47C4}"/>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34" name="矩形 133">
                    <a:extLst>
                      <a:ext uri="{FF2B5EF4-FFF2-40B4-BE49-F238E27FC236}">
                        <a16:creationId xmlns:a16="http://schemas.microsoft.com/office/drawing/2014/main" id="{574C4830-DDA1-44C8-AB2C-7A472EC89EA2}"/>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35" name="直接连接符 134">
                    <a:extLst>
                      <a:ext uri="{FF2B5EF4-FFF2-40B4-BE49-F238E27FC236}">
                        <a16:creationId xmlns:a16="http://schemas.microsoft.com/office/drawing/2014/main" id="{F4F3DF1B-E43A-4260-97F4-18E3CDA6FCF3}"/>
                      </a:ext>
                    </a:extLst>
                  </p:cNvPr>
                  <p:cNvCxnSpPr>
                    <a:cxnSpLocks/>
                    <a:stCxn id="133"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FB940440-091A-4555-9BBA-0481939EE81F}"/>
                      </a:ext>
                    </a:extLst>
                  </p:cNvPr>
                  <p:cNvCxnSpPr>
                    <a:cxnSpLocks/>
                    <a:stCxn id="134"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24" name="直接连接符 123">
                  <a:extLst>
                    <a:ext uri="{FF2B5EF4-FFF2-40B4-BE49-F238E27FC236}">
                      <a16:creationId xmlns:a16="http://schemas.microsoft.com/office/drawing/2014/main" id="{E26EF87C-7FC5-4540-A487-64AC4D2978DE}"/>
                    </a:ext>
                  </a:extLst>
                </p:cNvPr>
                <p:cNvCxnSpPr>
                  <a:cxnSpLocks/>
                  <a:endCxn id="132" idx="0"/>
                </p:cNvCxnSpPr>
                <p:nvPr/>
              </p:nvCxnSpPr>
              <p:spPr>
                <a:xfrm flipH="1">
                  <a:off x="2526825" y="2623549"/>
                  <a:ext cx="774099" cy="40651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8833396B-2365-482C-B408-256E22AB89B5}"/>
                    </a:ext>
                  </a:extLst>
                </p:cNvPr>
                <p:cNvCxnSpPr>
                  <a:cxnSpLocks/>
                  <a:endCxn id="127" idx="0"/>
                </p:cNvCxnSpPr>
                <p:nvPr/>
              </p:nvCxnSpPr>
              <p:spPr>
                <a:xfrm>
                  <a:off x="4024859" y="2598244"/>
                  <a:ext cx="733548" cy="41143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6" name="组合 125">
                  <a:extLst>
                    <a:ext uri="{FF2B5EF4-FFF2-40B4-BE49-F238E27FC236}">
                      <a16:creationId xmlns:a16="http://schemas.microsoft.com/office/drawing/2014/main" id="{2C6B67C2-587B-41A8-AEFF-35D9415F1C92}"/>
                    </a:ext>
                  </a:extLst>
                </p:cNvPr>
                <p:cNvGrpSpPr/>
                <p:nvPr/>
              </p:nvGrpSpPr>
              <p:grpSpPr>
                <a:xfrm>
                  <a:off x="3750925" y="3009677"/>
                  <a:ext cx="2014963" cy="1574042"/>
                  <a:chOff x="684776" y="3033347"/>
                  <a:chExt cx="2014963" cy="1574042"/>
                </a:xfrm>
              </p:grpSpPr>
              <p:sp>
                <p:nvSpPr>
                  <p:cNvPr id="127" name="矩形 126">
                    <a:extLst>
                      <a:ext uri="{FF2B5EF4-FFF2-40B4-BE49-F238E27FC236}">
                        <a16:creationId xmlns:a16="http://schemas.microsoft.com/office/drawing/2014/main" id="{CFB947E4-CE2D-475C-B450-A5ACEFA539BF}"/>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28" name="矩形 127">
                    <a:extLst>
                      <a:ext uri="{FF2B5EF4-FFF2-40B4-BE49-F238E27FC236}">
                        <a16:creationId xmlns:a16="http://schemas.microsoft.com/office/drawing/2014/main" id="{F77355A6-3D36-457B-9D4C-15804E3D81CA}"/>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29" name="矩形 128">
                    <a:extLst>
                      <a:ext uri="{FF2B5EF4-FFF2-40B4-BE49-F238E27FC236}">
                        <a16:creationId xmlns:a16="http://schemas.microsoft.com/office/drawing/2014/main" id="{AD285EE0-CAA6-4294-A0AE-172CF226D889}"/>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30" name="直接连接符 129">
                    <a:extLst>
                      <a:ext uri="{FF2B5EF4-FFF2-40B4-BE49-F238E27FC236}">
                        <a16:creationId xmlns:a16="http://schemas.microsoft.com/office/drawing/2014/main" id="{D879B5AC-3F35-4AF5-BC54-5C5E487E08AE}"/>
                      </a:ext>
                    </a:extLst>
                  </p:cNvPr>
                  <p:cNvCxnSpPr>
                    <a:cxnSpLocks/>
                    <a:stCxn id="128"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D4730407-D74B-466F-A0E7-F9A698441A24}"/>
                      </a:ext>
                    </a:extLst>
                  </p:cNvPr>
                  <p:cNvCxnSpPr>
                    <a:cxnSpLocks/>
                    <a:stCxn id="129"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106" name="组合 105">
                <a:extLst>
                  <a:ext uri="{FF2B5EF4-FFF2-40B4-BE49-F238E27FC236}">
                    <a16:creationId xmlns:a16="http://schemas.microsoft.com/office/drawing/2014/main" id="{B22CDA2D-6B82-423C-ABD1-9C616E32006C}"/>
                  </a:ext>
                </a:extLst>
              </p:cNvPr>
              <p:cNvGrpSpPr/>
              <p:nvPr/>
            </p:nvGrpSpPr>
            <p:grpSpPr>
              <a:xfrm>
                <a:off x="7433595" y="2018744"/>
                <a:ext cx="4246545" cy="2572375"/>
                <a:chOff x="1519343" y="2031733"/>
                <a:chExt cx="4246545" cy="2572375"/>
              </a:xfrm>
            </p:grpSpPr>
            <p:sp>
              <p:nvSpPr>
                <p:cNvPr id="107" name="矩形 106">
                  <a:extLst>
                    <a:ext uri="{FF2B5EF4-FFF2-40B4-BE49-F238E27FC236}">
                      <a16:creationId xmlns:a16="http://schemas.microsoft.com/office/drawing/2014/main" id="{FE6D3A37-6E24-4645-8B9E-EEF4A545284A}"/>
                    </a:ext>
                  </a:extLst>
                </p:cNvPr>
                <p:cNvSpPr/>
                <p:nvPr/>
              </p:nvSpPr>
              <p:spPr>
                <a:xfrm>
                  <a:off x="2843719" y="2031733"/>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以太网交换机</a:t>
                  </a:r>
                </a:p>
              </p:txBody>
            </p:sp>
            <p:grpSp>
              <p:nvGrpSpPr>
                <p:cNvPr id="108" name="组合 107">
                  <a:extLst>
                    <a:ext uri="{FF2B5EF4-FFF2-40B4-BE49-F238E27FC236}">
                      <a16:creationId xmlns:a16="http://schemas.microsoft.com/office/drawing/2014/main" id="{702C0619-B177-41D9-8E47-A0513D0E72FA}"/>
                    </a:ext>
                  </a:extLst>
                </p:cNvPr>
                <p:cNvGrpSpPr/>
                <p:nvPr/>
              </p:nvGrpSpPr>
              <p:grpSpPr>
                <a:xfrm>
                  <a:off x="1519343" y="3030066"/>
                  <a:ext cx="2014963" cy="1574042"/>
                  <a:chOff x="684776" y="3033347"/>
                  <a:chExt cx="2014963" cy="1574042"/>
                </a:xfrm>
              </p:grpSpPr>
              <p:sp>
                <p:nvSpPr>
                  <p:cNvPr id="117" name="矩形 116">
                    <a:extLst>
                      <a:ext uri="{FF2B5EF4-FFF2-40B4-BE49-F238E27FC236}">
                        <a16:creationId xmlns:a16="http://schemas.microsoft.com/office/drawing/2014/main" id="{49A01ABE-A880-4FCB-AB8A-4CBAD0398126}"/>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18" name="矩形 117">
                    <a:extLst>
                      <a:ext uri="{FF2B5EF4-FFF2-40B4-BE49-F238E27FC236}">
                        <a16:creationId xmlns:a16="http://schemas.microsoft.com/office/drawing/2014/main" id="{DEDC4E83-A7B2-4C35-9D56-715D2705BDC9}"/>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19" name="矩形 118">
                    <a:extLst>
                      <a:ext uri="{FF2B5EF4-FFF2-40B4-BE49-F238E27FC236}">
                        <a16:creationId xmlns:a16="http://schemas.microsoft.com/office/drawing/2014/main" id="{A0F54E06-0162-4731-92DE-6E6B1A9BA8D4}"/>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20" name="直接连接符 119">
                    <a:extLst>
                      <a:ext uri="{FF2B5EF4-FFF2-40B4-BE49-F238E27FC236}">
                        <a16:creationId xmlns:a16="http://schemas.microsoft.com/office/drawing/2014/main" id="{372B5B3E-379E-4C04-9CDA-259824B1073A}"/>
                      </a:ext>
                    </a:extLst>
                  </p:cNvPr>
                  <p:cNvCxnSpPr>
                    <a:cxnSpLocks/>
                    <a:stCxn id="118"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EAA0DAF6-61B7-4C04-BC53-5B82C815CF01}"/>
                      </a:ext>
                    </a:extLst>
                  </p:cNvPr>
                  <p:cNvCxnSpPr>
                    <a:cxnSpLocks/>
                    <a:stCxn id="119"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09" name="直接连接符 108">
                  <a:extLst>
                    <a:ext uri="{FF2B5EF4-FFF2-40B4-BE49-F238E27FC236}">
                      <a16:creationId xmlns:a16="http://schemas.microsoft.com/office/drawing/2014/main" id="{F230C12C-8477-4B61-89EF-1A77F6EE5720}"/>
                    </a:ext>
                  </a:extLst>
                </p:cNvPr>
                <p:cNvCxnSpPr>
                  <a:cxnSpLocks/>
                  <a:endCxn id="117" idx="0"/>
                </p:cNvCxnSpPr>
                <p:nvPr/>
              </p:nvCxnSpPr>
              <p:spPr>
                <a:xfrm flipH="1">
                  <a:off x="2526825" y="2623549"/>
                  <a:ext cx="774099" cy="40651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FA6DA68-605C-4D04-A5C9-0C0487517249}"/>
                    </a:ext>
                  </a:extLst>
                </p:cNvPr>
                <p:cNvCxnSpPr>
                  <a:cxnSpLocks/>
                  <a:endCxn id="112" idx="0"/>
                </p:cNvCxnSpPr>
                <p:nvPr/>
              </p:nvCxnSpPr>
              <p:spPr>
                <a:xfrm>
                  <a:off x="4024859" y="2598244"/>
                  <a:ext cx="733548" cy="41143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11" name="组合 110">
                  <a:extLst>
                    <a:ext uri="{FF2B5EF4-FFF2-40B4-BE49-F238E27FC236}">
                      <a16:creationId xmlns:a16="http://schemas.microsoft.com/office/drawing/2014/main" id="{801E713A-95F2-44A6-A0C3-FAABC425D198}"/>
                    </a:ext>
                  </a:extLst>
                </p:cNvPr>
                <p:cNvGrpSpPr/>
                <p:nvPr/>
              </p:nvGrpSpPr>
              <p:grpSpPr>
                <a:xfrm>
                  <a:off x="3750925" y="3009677"/>
                  <a:ext cx="2014963" cy="1574042"/>
                  <a:chOff x="684776" y="3033347"/>
                  <a:chExt cx="2014963" cy="1574042"/>
                </a:xfrm>
              </p:grpSpPr>
              <p:sp>
                <p:nvSpPr>
                  <p:cNvPr id="112" name="矩形 111">
                    <a:extLst>
                      <a:ext uri="{FF2B5EF4-FFF2-40B4-BE49-F238E27FC236}">
                        <a16:creationId xmlns:a16="http://schemas.microsoft.com/office/drawing/2014/main" id="{B81E321E-39CF-4455-8724-AD4DD5FFE1A2}"/>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13" name="矩形 112">
                    <a:extLst>
                      <a:ext uri="{FF2B5EF4-FFF2-40B4-BE49-F238E27FC236}">
                        <a16:creationId xmlns:a16="http://schemas.microsoft.com/office/drawing/2014/main" id="{3A4092D5-E7BE-4737-B881-F84CDAAE7CB6}"/>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14" name="矩形 113">
                    <a:extLst>
                      <a:ext uri="{FF2B5EF4-FFF2-40B4-BE49-F238E27FC236}">
                        <a16:creationId xmlns:a16="http://schemas.microsoft.com/office/drawing/2014/main" id="{C39EF020-B153-4A97-9714-3A49AA4F8EB1}"/>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15" name="直接连接符 114">
                    <a:extLst>
                      <a:ext uri="{FF2B5EF4-FFF2-40B4-BE49-F238E27FC236}">
                        <a16:creationId xmlns:a16="http://schemas.microsoft.com/office/drawing/2014/main" id="{B10D413B-A81D-4BA0-B7A1-37DD8BC53AF2}"/>
                      </a:ext>
                    </a:extLst>
                  </p:cNvPr>
                  <p:cNvCxnSpPr>
                    <a:cxnSpLocks/>
                    <a:stCxn id="113"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0FEDA07-82C2-4C9E-BD2E-A35D35747CA7}"/>
                      </a:ext>
                    </a:extLst>
                  </p:cNvPr>
                  <p:cNvCxnSpPr>
                    <a:cxnSpLocks/>
                    <a:stCxn id="114"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grpSp>
      </p:grpSp>
      <p:sp>
        <p:nvSpPr>
          <p:cNvPr id="64" name="平行四边形 63">
            <a:extLst>
              <a:ext uri="{FF2B5EF4-FFF2-40B4-BE49-F238E27FC236}">
                <a16:creationId xmlns:a16="http://schemas.microsoft.com/office/drawing/2014/main" id="{440A871A-F95D-BDEE-E03F-1B540E3A676D}"/>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11663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800" decel="100000"/>
                                        <p:tgtEl>
                                          <p:spTgt spid="139"/>
                                        </p:tgtEl>
                                      </p:cBhvr>
                                    </p:animEffect>
                                    <p:anim calcmode="lin" valueType="num">
                                      <p:cBhvr>
                                        <p:cTn id="8" dur="800" decel="100000" fill="hold"/>
                                        <p:tgtEl>
                                          <p:spTgt spid="139"/>
                                        </p:tgtEl>
                                        <p:attrNameLst>
                                          <p:attrName>style.rotation</p:attrName>
                                        </p:attrNameLst>
                                      </p:cBhvr>
                                      <p:tavLst>
                                        <p:tav tm="0">
                                          <p:val>
                                            <p:fltVal val="-90"/>
                                          </p:val>
                                        </p:tav>
                                        <p:tav tm="100000">
                                          <p:val>
                                            <p:fltVal val="0"/>
                                          </p:val>
                                        </p:tav>
                                      </p:tavLst>
                                    </p:anim>
                                    <p:anim calcmode="lin" valueType="num">
                                      <p:cBhvr>
                                        <p:cTn id="9" dur="800" decel="100000" fill="hold"/>
                                        <p:tgtEl>
                                          <p:spTgt spid="139"/>
                                        </p:tgtEl>
                                        <p:attrNameLst>
                                          <p:attrName>ppt_x</p:attrName>
                                        </p:attrNameLst>
                                      </p:cBhvr>
                                      <p:tavLst>
                                        <p:tav tm="0">
                                          <p:val>
                                            <p:strVal val="#ppt_x+0.4"/>
                                          </p:val>
                                        </p:tav>
                                        <p:tav tm="100000">
                                          <p:val>
                                            <p:strVal val="#ppt_x-0.05"/>
                                          </p:val>
                                        </p:tav>
                                      </p:tavLst>
                                    </p:anim>
                                    <p:anim calcmode="lin" valueType="num">
                                      <p:cBhvr>
                                        <p:cTn id="10" dur="800" decel="100000" fill="hold"/>
                                        <p:tgtEl>
                                          <p:spTgt spid="13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9"/>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800" decel="100000"/>
                                        <p:tgtEl>
                                          <p:spTgt spid="93"/>
                                        </p:tgtEl>
                                      </p:cBhvr>
                                    </p:animEffect>
                                    <p:anim calcmode="lin" valueType="num">
                                      <p:cBhvr>
                                        <p:cTn id="18" dur="800" decel="100000" fill="hold"/>
                                        <p:tgtEl>
                                          <p:spTgt spid="93"/>
                                        </p:tgtEl>
                                        <p:attrNameLst>
                                          <p:attrName>style.rotation</p:attrName>
                                        </p:attrNameLst>
                                      </p:cBhvr>
                                      <p:tavLst>
                                        <p:tav tm="0">
                                          <p:val>
                                            <p:fltVal val="-90"/>
                                          </p:val>
                                        </p:tav>
                                        <p:tav tm="100000">
                                          <p:val>
                                            <p:fltVal val="0"/>
                                          </p:val>
                                        </p:tav>
                                      </p:tavLst>
                                    </p:anim>
                                    <p:anim calcmode="lin" valueType="num">
                                      <p:cBhvr>
                                        <p:cTn id="19" dur="800" decel="100000" fill="hold"/>
                                        <p:tgtEl>
                                          <p:spTgt spid="93"/>
                                        </p:tgtEl>
                                        <p:attrNameLst>
                                          <p:attrName>ppt_x</p:attrName>
                                        </p:attrNameLst>
                                      </p:cBhvr>
                                      <p:tavLst>
                                        <p:tav tm="0">
                                          <p:val>
                                            <p:strVal val="#ppt_x+0.4"/>
                                          </p:val>
                                        </p:tav>
                                        <p:tav tm="100000">
                                          <p:val>
                                            <p:strVal val="#ppt_x-0.05"/>
                                          </p:val>
                                        </p:tav>
                                      </p:tavLst>
                                    </p:anim>
                                    <p:anim calcmode="lin" valueType="num">
                                      <p:cBhvr>
                                        <p:cTn id="20" dur="800" decel="100000" fill="hold"/>
                                        <p:tgtEl>
                                          <p:spTgt spid="9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fltVal val="0"/>
                                          </p:val>
                                        </p:tav>
                                        <p:tav tm="100000">
                                          <p:val>
                                            <p:strVal val="#ppt_w"/>
                                          </p:val>
                                        </p:tav>
                                      </p:tavLst>
                                    </p:anim>
                                    <p:anim calcmode="lin" valueType="num">
                                      <p:cBhvr>
                                        <p:cTn id="28" dur="500" fill="hold"/>
                                        <p:tgtEl>
                                          <p:spTgt spid="97"/>
                                        </p:tgtEl>
                                        <p:attrNameLst>
                                          <p:attrName>ppt_h</p:attrName>
                                        </p:attrNameLst>
                                      </p:cBhvr>
                                      <p:tavLst>
                                        <p:tav tm="0">
                                          <p:val>
                                            <p:fltVal val="0"/>
                                          </p:val>
                                        </p:tav>
                                        <p:tav tm="100000">
                                          <p:val>
                                            <p:strVal val="#ppt_h"/>
                                          </p:val>
                                        </p:tav>
                                      </p:tavLst>
                                    </p:anim>
                                    <p:animEffect transition="in" filter="fade">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8"/>
                                        </p:tgtEl>
                                        <p:attrNameLst>
                                          <p:attrName>style.visibility</p:attrName>
                                        </p:attrNameLst>
                                      </p:cBhvr>
                                      <p:to>
                                        <p:strVal val="visible"/>
                                      </p:to>
                                    </p:set>
                                    <p:anim calcmode="lin" valueType="num">
                                      <p:cBhvr>
                                        <p:cTn id="34" dur="500" fill="hold"/>
                                        <p:tgtEl>
                                          <p:spTgt spid="98"/>
                                        </p:tgtEl>
                                        <p:attrNameLst>
                                          <p:attrName>ppt_w</p:attrName>
                                        </p:attrNameLst>
                                      </p:cBhvr>
                                      <p:tavLst>
                                        <p:tav tm="0">
                                          <p:val>
                                            <p:fltVal val="0"/>
                                          </p:val>
                                        </p:tav>
                                        <p:tav tm="100000">
                                          <p:val>
                                            <p:strVal val="#ppt_w"/>
                                          </p:val>
                                        </p:tav>
                                      </p:tavLst>
                                    </p:anim>
                                    <p:anim calcmode="lin" valueType="num">
                                      <p:cBhvr>
                                        <p:cTn id="35" dur="500" fill="hold"/>
                                        <p:tgtEl>
                                          <p:spTgt spid="98"/>
                                        </p:tgtEl>
                                        <p:attrNameLst>
                                          <p:attrName>ppt_h</p:attrName>
                                        </p:attrNameLst>
                                      </p:cBhvr>
                                      <p:tavLst>
                                        <p:tav tm="0">
                                          <p:val>
                                            <p:fltVal val="0"/>
                                          </p:val>
                                        </p:tav>
                                        <p:tav tm="100000">
                                          <p:val>
                                            <p:strVal val="#ppt_h"/>
                                          </p:val>
                                        </p:tav>
                                      </p:tavLst>
                                    </p:anim>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30"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800" decel="100000"/>
                                        <p:tgtEl>
                                          <p:spTgt spid="47"/>
                                        </p:tgtEl>
                                      </p:cBhvr>
                                    </p:animEffect>
                                    <p:anim calcmode="lin" valueType="num">
                                      <p:cBhvr>
                                        <p:cTn id="42" dur="800" decel="100000" fill="hold"/>
                                        <p:tgtEl>
                                          <p:spTgt spid="47"/>
                                        </p:tgtEl>
                                        <p:attrNameLst>
                                          <p:attrName>style.rotation</p:attrName>
                                        </p:attrNameLst>
                                      </p:cBhvr>
                                      <p:tavLst>
                                        <p:tav tm="0">
                                          <p:val>
                                            <p:fltVal val="-90"/>
                                          </p:val>
                                        </p:tav>
                                        <p:tav tm="100000">
                                          <p:val>
                                            <p:fltVal val="0"/>
                                          </p:val>
                                        </p:tav>
                                      </p:tavLst>
                                    </p:anim>
                                    <p:anim calcmode="lin" valueType="num">
                                      <p:cBhvr>
                                        <p:cTn id="43" dur="800" decel="100000" fill="hold"/>
                                        <p:tgtEl>
                                          <p:spTgt spid="47"/>
                                        </p:tgtEl>
                                        <p:attrNameLst>
                                          <p:attrName>ppt_x</p:attrName>
                                        </p:attrNameLst>
                                      </p:cBhvr>
                                      <p:tavLst>
                                        <p:tav tm="0">
                                          <p:val>
                                            <p:strVal val="#ppt_x+0.4"/>
                                          </p:val>
                                        </p:tav>
                                        <p:tav tm="100000">
                                          <p:val>
                                            <p:strVal val="#ppt_x-0.05"/>
                                          </p:val>
                                        </p:tav>
                                      </p:tavLst>
                                    </p:anim>
                                    <p:anim calcmode="lin" valueType="num">
                                      <p:cBhvr>
                                        <p:cTn id="44" dur="800" decel="100000" fill="hold"/>
                                        <p:tgtEl>
                                          <p:spTgt spid="47"/>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p:cTn id="58" dur="500" fill="hold"/>
                                        <p:tgtEl>
                                          <p:spTgt spid="96"/>
                                        </p:tgtEl>
                                        <p:attrNameLst>
                                          <p:attrName>ppt_w</p:attrName>
                                        </p:attrNameLst>
                                      </p:cBhvr>
                                      <p:tavLst>
                                        <p:tav tm="0">
                                          <p:val>
                                            <p:fltVal val="0"/>
                                          </p:val>
                                        </p:tav>
                                        <p:tav tm="100000">
                                          <p:val>
                                            <p:strVal val="#ppt_w"/>
                                          </p:val>
                                        </p:tav>
                                      </p:tavLst>
                                    </p:anim>
                                    <p:anim calcmode="lin" valueType="num">
                                      <p:cBhvr>
                                        <p:cTn id="59" dur="500" fill="hold"/>
                                        <p:tgtEl>
                                          <p:spTgt spid="96"/>
                                        </p:tgtEl>
                                        <p:attrNameLst>
                                          <p:attrName>ppt_h</p:attrName>
                                        </p:attrNameLst>
                                      </p:cBhvr>
                                      <p:tavLst>
                                        <p:tav tm="0">
                                          <p:val>
                                            <p:fltVal val="0"/>
                                          </p:val>
                                        </p:tav>
                                        <p:tav tm="100000">
                                          <p:val>
                                            <p:strVal val="#ppt_h"/>
                                          </p:val>
                                        </p:tav>
                                      </p:tavLst>
                                    </p:anim>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99"/>
                                        </p:tgtEl>
                                        <p:attrNameLst>
                                          <p:attrName>style.visibility</p:attrName>
                                        </p:attrNameLst>
                                      </p:cBhvr>
                                      <p:to>
                                        <p:strVal val="visible"/>
                                      </p:to>
                                    </p:set>
                                    <p:anim calcmode="lin" valueType="num">
                                      <p:cBhvr>
                                        <p:cTn id="65" dur="500" fill="hold"/>
                                        <p:tgtEl>
                                          <p:spTgt spid="99"/>
                                        </p:tgtEl>
                                        <p:attrNameLst>
                                          <p:attrName>ppt_w</p:attrName>
                                        </p:attrNameLst>
                                      </p:cBhvr>
                                      <p:tavLst>
                                        <p:tav tm="0">
                                          <p:val>
                                            <p:fltVal val="0"/>
                                          </p:val>
                                        </p:tav>
                                        <p:tav tm="100000">
                                          <p:val>
                                            <p:strVal val="#ppt_w"/>
                                          </p:val>
                                        </p:tav>
                                      </p:tavLst>
                                    </p:anim>
                                    <p:anim calcmode="lin" valueType="num">
                                      <p:cBhvr>
                                        <p:cTn id="66" dur="500" fill="hold"/>
                                        <p:tgtEl>
                                          <p:spTgt spid="99"/>
                                        </p:tgtEl>
                                        <p:attrNameLst>
                                          <p:attrName>ppt_h</p:attrName>
                                        </p:attrNameLst>
                                      </p:cBhvr>
                                      <p:tavLst>
                                        <p:tav tm="0">
                                          <p:val>
                                            <p:fltVal val="0"/>
                                          </p:val>
                                        </p:tav>
                                        <p:tav tm="100000">
                                          <p:val>
                                            <p:strVal val="#ppt_h"/>
                                          </p:val>
                                        </p:tav>
                                      </p:tavLst>
                                    </p:anim>
                                    <p:animEffect transition="in" filter="fade">
                                      <p:cBhvr>
                                        <p:cTn id="67" dur="500"/>
                                        <p:tgtEl>
                                          <p:spTgt spid="99"/>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00"/>
                                        </p:tgtEl>
                                        <p:attrNameLst>
                                          <p:attrName>style.visibility</p:attrName>
                                        </p:attrNameLst>
                                      </p:cBhvr>
                                      <p:to>
                                        <p:strVal val="visible"/>
                                      </p:to>
                                    </p:set>
                                    <p:anim calcmode="lin" valueType="num">
                                      <p:cBhvr>
                                        <p:cTn id="72" dur="500" fill="hold"/>
                                        <p:tgtEl>
                                          <p:spTgt spid="100"/>
                                        </p:tgtEl>
                                        <p:attrNameLst>
                                          <p:attrName>ppt_w</p:attrName>
                                        </p:attrNameLst>
                                      </p:cBhvr>
                                      <p:tavLst>
                                        <p:tav tm="0">
                                          <p:val>
                                            <p:fltVal val="0"/>
                                          </p:val>
                                        </p:tav>
                                        <p:tav tm="100000">
                                          <p:val>
                                            <p:strVal val="#ppt_w"/>
                                          </p:val>
                                        </p:tav>
                                      </p:tavLst>
                                    </p:anim>
                                    <p:anim calcmode="lin" valueType="num">
                                      <p:cBhvr>
                                        <p:cTn id="73" dur="500" fill="hold"/>
                                        <p:tgtEl>
                                          <p:spTgt spid="100"/>
                                        </p:tgtEl>
                                        <p:attrNameLst>
                                          <p:attrName>ppt_h</p:attrName>
                                        </p:attrNameLst>
                                      </p:cBhvr>
                                      <p:tavLst>
                                        <p:tav tm="0">
                                          <p:val>
                                            <p:fltVal val="0"/>
                                          </p:val>
                                        </p:tav>
                                        <p:tav tm="100000">
                                          <p:val>
                                            <p:strVal val="#ppt_h"/>
                                          </p:val>
                                        </p:tav>
                                      </p:tavLst>
                                    </p:anim>
                                    <p:animEffect transition="in" filter="fade">
                                      <p:cBhvr>
                                        <p:cTn id="74" dur="500"/>
                                        <p:tgtEl>
                                          <p:spTgt spid="100"/>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 calcmode="lin" valueType="num">
                                      <p:cBhvr>
                                        <p:cTn id="79" dur="500" fill="hold"/>
                                        <p:tgtEl>
                                          <p:spTgt spid="101"/>
                                        </p:tgtEl>
                                        <p:attrNameLst>
                                          <p:attrName>ppt_w</p:attrName>
                                        </p:attrNameLst>
                                      </p:cBhvr>
                                      <p:tavLst>
                                        <p:tav tm="0">
                                          <p:val>
                                            <p:fltVal val="0"/>
                                          </p:val>
                                        </p:tav>
                                        <p:tav tm="100000">
                                          <p:val>
                                            <p:strVal val="#ppt_w"/>
                                          </p:val>
                                        </p:tav>
                                      </p:tavLst>
                                    </p:anim>
                                    <p:anim calcmode="lin" valueType="num">
                                      <p:cBhvr>
                                        <p:cTn id="80" dur="500" fill="hold"/>
                                        <p:tgtEl>
                                          <p:spTgt spid="101"/>
                                        </p:tgtEl>
                                        <p:attrNameLst>
                                          <p:attrName>ppt_h</p:attrName>
                                        </p:attrNameLst>
                                      </p:cBhvr>
                                      <p:tavLst>
                                        <p:tav tm="0">
                                          <p:val>
                                            <p:fltVal val="0"/>
                                          </p:val>
                                        </p:tav>
                                        <p:tav tm="100000">
                                          <p:val>
                                            <p:strVal val="#ppt_h"/>
                                          </p:val>
                                        </p:tav>
                                      </p:tavLst>
                                    </p:anim>
                                    <p:animEffect transition="in" filter="fade">
                                      <p:cBhvr>
                                        <p:cTn id="8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96" grpId="0" animBg="1"/>
      <p:bldP spid="97" grpId="0" animBg="1"/>
      <p:bldP spid="98" grpId="0" animBg="1"/>
      <p:bldP spid="99" grpId="0" animBg="1"/>
      <p:bldP spid="100" grpId="0" animBg="1"/>
      <p:bldP spid="101"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BEF8C50D-69D0-426D-A5B6-15EA1782A450}"/>
              </a:ext>
            </a:extLst>
          </p:cNvPr>
          <p:cNvGrpSpPr/>
          <p:nvPr/>
        </p:nvGrpSpPr>
        <p:grpSpPr>
          <a:xfrm>
            <a:off x="5446005" y="1421713"/>
            <a:ext cx="3439949" cy="2185253"/>
            <a:chOff x="7261339" y="1895618"/>
            <a:chExt cx="4586599" cy="2913670"/>
          </a:xfrm>
        </p:grpSpPr>
        <p:sp>
          <p:nvSpPr>
            <p:cNvPr id="147" name="矩形: 圆角 146">
              <a:extLst>
                <a:ext uri="{FF2B5EF4-FFF2-40B4-BE49-F238E27FC236}">
                  <a16:creationId xmlns:a16="http://schemas.microsoft.com/office/drawing/2014/main" id="{0D2AA2F2-2173-4E81-8DAE-4354B2F1FD9A}"/>
                </a:ext>
              </a:extLst>
            </p:cNvPr>
            <p:cNvSpPr/>
            <p:nvPr/>
          </p:nvSpPr>
          <p:spPr>
            <a:xfrm>
              <a:off x="7261339" y="1895618"/>
              <a:ext cx="4586599" cy="2913670"/>
            </a:xfrm>
            <a:prstGeom prst="roundRect">
              <a:avLst>
                <a:gd name="adj" fmla="val 778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148" name="íşlïḍè">
              <a:extLst>
                <a:ext uri="{FF2B5EF4-FFF2-40B4-BE49-F238E27FC236}">
                  <a16:creationId xmlns:a16="http://schemas.microsoft.com/office/drawing/2014/main" id="{EE8DFA67-E66E-4F04-AF92-42F4C2CEBAC9}"/>
                </a:ext>
              </a:extLst>
            </p:cNvPr>
            <p:cNvSpPr txBox="1"/>
            <p:nvPr/>
          </p:nvSpPr>
          <p:spPr>
            <a:xfrm>
              <a:off x="10796876" y="2103185"/>
              <a:ext cx="1018266" cy="362451"/>
            </a:xfrm>
            <a:prstGeom prst="rect">
              <a:avLst/>
            </a:prstGeom>
            <a:noFill/>
          </p:spPr>
          <p:txBody>
            <a:bodyPr wrap="square" lIns="68580" tIns="34290" rIns="68580" bIns="34290" anchor="ctr">
              <a:noAutofit/>
            </a:bodyPr>
            <a:lstStyle/>
            <a:p>
              <a:pPr algn="ctr"/>
              <a:r>
                <a:rPr lang="zh-CN" altLang="en-US" sz="1350" b="1" dirty="0">
                  <a:solidFill>
                    <a:schemeClr val="bg1"/>
                  </a:solidFill>
                  <a:latin typeface="Arial Narrow" panose="020B0606020202030204" pitchFamily="34" charset="0"/>
                </a:rPr>
                <a:t>广播域</a:t>
              </a:r>
            </a:p>
          </p:txBody>
        </p:sp>
      </p:grpSp>
      <p:grpSp>
        <p:nvGrpSpPr>
          <p:cNvPr id="31" name="组合 30">
            <a:extLst>
              <a:ext uri="{FF2B5EF4-FFF2-40B4-BE49-F238E27FC236}">
                <a16:creationId xmlns:a16="http://schemas.microsoft.com/office/drawing/2014/main" id="{EE753E72-4ACF-4DD9-BA12-4DCECD4B3FDA}"/>
              </a:ext>
            </a:extLst>
          </p:cNvPr>
          <p:cNvGrpSpPr/>
          <p:nvPr/>
        </p:nvGrpSpPr>
        <p:grpSpPr>
          <a:xfrm>
            <a:off x="244961" y="1421713"/>
            <a:ext cx="3439949" cy="2185253"/>
            <a:chOff x="326614" y="1895618"/>
            <a:chExt cx="4586599" cy="2913670"/>
          </a:xfrm>
        </p:grpSpPr>
        <p:sp>
          <p:nvSpPr>
            <p:cNvPr id="145" name="矩形: 圆角 144">
              <a:extLst>
                <a:ext uri="{FF2B5EF4-FFF2-40B4-BE49-F238E27FC236}">
                  <a16:creationId xmlns:a16="http://schemas.microsoft.com/office/drawing/2014/main" id="{928F3042-9A7B-4A26-8E34-D53AECAADB3E}"/>
                </a:ext>
              </a:extLst>
            </p:cNvPr>
            <p:cNvSpPr/>
            <p:nvPr/>
          </p:nvSpPr>
          <p:spPr>
            <a:xfrm>
              <a:off x="326614" y="1895618"/>
              <a:ext cx="4586599" cy="2913670"/>
            </a:xfrm>
            <a:prstGeom prst="roundRect">
              <a:avLst>
                <a:gd name="adj" fmla="val 778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146" name="íşlïḍè">
              <a:extLst>
                <a:ext uri="{FF2B5EF4-FFF2-40B4-BE49-F238E27FC236}">
                  <a16:creationId xmlns:a16="http://schemas.microsoft.com/office/drawing/2014/main" id="{1B6344C3-E78E-4429-AFA3-22C51E77F311}"/>
                </a:ext>
              </a:extLst>
            </p:cNvPr>
            <p:cNvSpPr txBox="1"/>
            <p:nvPr/>
          </p:nvSpPr>
          <p:spPr>
            <a:xfrm>
              <a:off x="369105" y="2103185"/>
              <a:ext cx="1018266" cy="362451"/>
            </a:xfrm>
            <a:prstGeom prst="rect">
              <a:avLst/>
            </a:prstGeom>
            <a:noFill/>
          </p:spPr>
          <p:txBody>
            <a:bodyPr wrap="square" lIns="68580" tIns="34290" rIns="68580" bIns="34290" anchor="ctr">
              <a:noAutofit/>
            </a:bodyPr>
            <a:lstStyle/>
            <a:p>
              <a:pPr algn="ctr"/>
              <a:r>
                <a:rPr lang="zh-CN" altLang="en-US" sz="1350" b="1" dirty="0">
                  <a:solidFill>
                    <a:schemeClr val="bg1"/>
                  </a:solidFill>
                  <a:latin typeface="Arial Narrow" panose="020B0606020202030204" pitchFamily="34" charset="0"/>
                </a:rPr>
                <a:t>广播域</a:t>
              </a:r>
            </a:p>
          </p:txBody>
        </p:sp>
      </p:grpSp>
      <p:grpSp>
        <p:nvGrpSpPr>
          <p:cNvPr id="141" name="组合 140">
            <a:extLst>
              <a:ext uri="{FF2B5EF4-FFF2-40B4-BE49-F238E27FC236}">
                <a16:creationId xmlns:a16="http://schemas.microsoft.com/office/drawing/2014/main" id="{60585767-0A06-4226-BB28-0E713B86C076}"/>
              </a:ext>
            </a:extLst>
          </p:cNvPr>
          <p:cNvGrpSpPr/>
          <p:nvPr/>
        </p:nvGrpSpPr>
        <p:grpSpPr>
          <a:xfrm>
            <a:off x="7188170" y="2052569"/>
            <a:ext cx="1600985" cy="1459748"/>
            <a:chOff x="388137" y="2781070"/>
            <a:chExt cx="2134646" cy="1946330"/>
          </a:xfrm>
        </p:grpSpPr>
        <p:sp>
          <p:nvSpPr>
            <p:cNvPr id="142" name="矩形: 圆角 141">
              <a:extLst>
                <a:ext uri="{FF2B5EF4-FFF2-40B4-BE49-F238E27FC236}">
                  <a16:creationId xmlns:a16="http://schemas.microsoft.com/office/drawing/2014/main" id="{3D6533CB-175D-4616-9580-2B365A55CE25}"/>
                </a:ext>
              </a:extLst>
            </p:cNvPr>
            <p:cNvSpPr/>
            <p:nvPr/>
          </p:nvSpPr>
          <p:spPr>
            <a:xfrm>
              <a:off x="388137" y="2781070"/>
              <a:ext cx="2134646" cy="1946330"/>
            </a:xfrm>
            <a:prstGeom prst="roundRect">
              <a:avLst>
                <a:gd name="adj" fmla="val 778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143" name="íşlïḍè">
              <a:extLst>
                <a:ext uri="{FF2B5EF4-FFF2-40B4-BE49-F238E27FC236}">
                  <a16:creationId xmlns:a16="http://schemas.microsoft.com/office/drawing/2014/main" id="{6A65E6B4-0B8D-42A7-871A-7CC4182647E9}"/>
                </a:ext>
              </a:extLst>
            </p:cNvPr>
            <p:cNvSpPr txBox="1"/>
            <p:nvPr/>
          </p:nvSpPr>
          <p:spPr>
            <a:xfrm>
              <a:off x="942650" y="3746874"/>
              <a:ext cx="1018266" cy="36245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冲突域</a:t>
              </a:r>
            </a:p>
          </p:txBody>
        </p:sp>
      </p:grpSp>
      <p:grpSp>
        <p:nvGrpSpPr>
          <p:cNvPr id="138" name="组合 137">
            <a:extLst>
              <a:ext uri="{FF2B5EF4-FFF2-40B4-BE49-F238E27FC236}">
                <a16:creationId xmlns:a16="http://schemas.microsoft.com/office/drawing/2014/main" id="{06D4BFE0-F69E-466D-86A0-B3AC422046EA}"/>
              </a:ext>
            </a:extLst>
          </p:cNvPr>
          <p:cNvGrpSpPr/>
          <p:nvPr/>
        </p:nvGrpSpPr>
        <p:grpSpPr>
          <a:xfrm>
            <a:off x="5533072" y="2052569"/>
            <a:ext cx="1600985" cy="1459748"/>
            <a:chOff x="388137" y="2781070"/>
            <a:chExt cx="2134646" cy="1946330"/>
          </a:xfrm>
        </p:grpSpPr>
        <p:sp>
          <p:nvSpPr>
            <p:cNvPr id="139" name="矩形: 圆角 138">
              <a:extLst>
                <a:ext uri="{FF2B5EF4-FFF2-40B4-BE49-F238E27FC236}">
                  <a16:creationId xmlns:a16="http://schemas.microsoft.com/office/drawing/2014/main" id="{DF2D6691-84DE-4851-BBAD-81C8F218A493}"/>
                </a:ext>
              </a:extLst>
            </p:cNvPr>
            <p:cNvSpPr/>
            <p:nvPr/>
          </p:nvSpPr>
          <p:spPr>
            <a:xfrm>
              <a:off x="388137" y="2781070"/>
              <a:ext cx="2134646" cy="1946330"/>
            </a:xfrm>
            <a:prstGeom prst="roundRect">
              <a:avLst>
                <a:gd name="adj" fmla="val 778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140" name="íşlïḍè">
              <a:extLst>
                <a:ext uri="{FF2B5EF4-FFF2-40B4-BE49-F238E27FC236}">
                  <a16:creationId xmlns:a16="http://schemas.microsoft.com/office/drawing/2014/main" id="{F46D9A65-637A-4F70-AB0D-DD0570C14A6C}"/>
                </a:ext>
              </a:extLst>
            </p:cNvPr>
            <p:cNvSpPr txBox="1"/>
            <p:nvPr/>
          </p:nvSpPr>
          <p:spPr>
            <a:xfrm>
              <a:off x="942650" y="3746874"/>
              <a:ext cx="1018266" cy="36245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冲突域</a:t>
              </a:r>
            </a:p>
          </p:txBody>
        </p:sp>
      </p:grpSp>
      <p:grpSp>
        <p:nvGrpSpPr>
          <p:cNvPr id="135" name="组合 134">
            <a:extLst>
              <a:ext uri="{FF2B5EF4-FFF2-40B4-BE49-F238E27FC236}">
                <a16:creationId xmlns:a16="http://schemas.microsoft.com/office/drawing/2014/main" id="{90D16FBB-7AF0-4191-AAA8-E2AB25BDCE5B}"/>
              </a:ext>
            </a:extLst>
          </p:cNvPr>
          <p:cNvGrpSpPr/>
          <p:nvPr/>
        </p:nvGrpSpPr>
        <p:grpSpPr>
          <a:xfrm>
            <a:off x="1961230" y="2052569"/>
            <a:ext cx="1600985" cy="1459748"/>
            <a:chOff x="388137" y="2781070"/>
            <a:chExt cx="2134646" cy="1946330"/>
          </a:xfrm>
        </p:grpSpPr>
        <p:sp>
          <p:nvSpPr>
            <p:cNvPr id="136" name="矩形: 圆角 135">
              <a:extLst>
                <a:ext uri="{FF2B5EF4-FFF2-40B4-BE49-F238E27FC236}">
                  <a16:creationId xmlns:a16="http://schemas.microsoft.com/office/drawing/2014/main" id="{B153E305-5FC2-4E7A-94F8-AEC20AFC6C20}"/>
                </a:ext>
              </a:extLst>
            </p:cNvPr>
            <p:cNvSpPr/>
            <p:nvPr/>
          </p:nvSpPr>
          <p:spPr>
            <a:xfrm>
              <a:off x="388137" y="2781070"/>
              <a:ext cx="2134646" cy="1946330"/>
            </a:xfrm>
            <a:prstGeom prst="roundRect">
              <a:avLst>
                <a:gd name="adj" fmla="val 778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137" name="íşlïḍè">
              <a:extLst>
                <a:ext uri="{FF2B5EF4-FFF2-40B4-BE49-F238E27FC236}">
                  <a16:creationId xmlns:a16="http://schemas.microsoft.com/office/drawing/2014/main" id="{0BF105B6-D43D-41DC-9876-1A9F77B9AA06}"/>
                </a:ext>
              </a:extLst>
            </p:cNvPr>
            <p:cNvSpPr txBox="1"/>
            <p:nvPr/>
          </p:nvSpPr>
          <p:spPr>
            <a:xfrm>
              <a:off x="942650" y="3746874"/>
              <a:ext cx="1018266" cy="36245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冲突域</a:t>
              </a:r>
            </a:p>
          </p:txBody>
        </p:sp>
      </p:grpSp>
      <p:grpSp>
        <p:nvGrpSpPr>
          <p:cNvPr id="8" name="组合 7">
            <a:extLst>
              <a:ext uri="{FF2B5EF4-FFF2-40B4-BE49-F238E27FC236}">
                <a16:creationId xmlns:a16="http://schemas.microsoft.com/office/drawing/2014/main" id="{2BA4CBEF-88A9-4DE6-97F2-E1094F55A823}"/>
              </a:ext>
            </a:extLst>
          </p:cNvPr>
          <p:cNvGrpSpPr/>
          <p:nvPr/>
        </p:nvGrpSpPr>
        <p:grpSpPr>
          <a:xfrm>
            <a:off x="318121" y="2052569"/>
            <a:ext cx="1600985" cy="1459748"/>
            <a:chOff x="388137" y="2781070"/>
            <a:chExt cx="2134646" cy="1946330"/>
          </a:xfrm>
        </p:grpSpPr>
        <p:sp>
          <p:nvSpPr>
            <p:cNvPr id="5" name="矩形: 圆角 4">
              <a:extLst>
                <a:ext uri="{FF2B5EF4-FFF2-40B4-BE49-F238E27FC236}">
                  <a16:creationId xmlns:a16="http://schemas.microsoft.com/office/drawing/2014/main" id="{EFF12189-F8E9-4871-9880-2C6C3EDD66E8}"/>
                </a:ext>
              </a:extLst>
            </p:cNvPr>
            <p:cNvSpPr/>
            <p:nvPr/>
          </p:nvSpPr>
          <p:spPr>
            <a:xfrm>
              <a:off x="388137" y="2781070"/>
              <a:ext cx="2134646" cy="1946330"/>
            </a:xfrm>
            <a:prstGeom prst="roundRect">
              <a:avLst>
                <a:gd name="adj" fmla="val 778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76" name="íşlïḍè">
              <a:extLst>
                <a:ext uri="{FF2B5EF4-FFF2-40B4-BE49-F238E27FC236}">
                  <a16:creationId xmlns:a16="http://schemas.microsoft.com/office/drawing/2014/main" id="{2DCCE416-EA71-422D-BA0E-87F4B29E3752}"/>
                </a:ext>
              </a:extLst>
            </p:cNvPr>
            <p:cNvSpPr txBox="1"/>
            <p:nvPr/>
          </p:nvSpPr>
          <p:spPr>
            <a:xfrm>
              <a:off x="942650" y="3746874"/>
              <a:ext cx="1018266" cy="36245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冲突域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共享式以太网与交换式以太网的对比</a:t>
              </a:r>
              <a:endParaRPr lang="en-US" altLang="zh-CN" sz="1500" b="1" dirty="0">
                <a:latin typeface="Arial Narrow" panose="020B0606020202030204" pitchFamily="34" charset="0"/>
              </a:endParaRPr>
            </a:p>
          </p:txBody>
        </p:sp>
      </p:grpSp>
      <p:sp>
        <p:nvSpPr>
          <p:cNvPr id="72" name="文本框 71">
            <a:extLst>
              <a:ext uri="{FF2B5EF4-FFF2-40B4-BE49-F238E27FC236}">
                <a16:creationId xmlns:a16="http://schemas.microsoft.com/office/drawing/2014/main" id="{694982CA-BBE3-4971-A06F-36B59AA7466A}"/>
              </a:ext>
            </a:extLst>
          </p:cNvPr>
          <p:cNvSpPr txBox="1"/>
          <p:nvPr/>
        </p:nvSpPr>
        <p:spPr>
          <a:xfrm>
            <a:off x="3848158" y="552210"/>
            <a:ext cx="2191703" cy="323165"/>
          </a:xfrm>
          <a:prstGeom prst="rect">
            <a:avLst/>
          </a:prstGeom>
          <a:noFill/>
        </p:spPr>
        <p:txBody>
          <a:bodyPr wrap="square" rtlCol="0">
            <a:spAutoFit/>
          </a:bodyPr>
          <a:lstStyle/>
          <a:p>
            <a:r>
              <a:rPr lang="en-US" altLang="zh-CN" sz="1500" b="1" dirty="0">
                <a:latin typeface="Arial Narrow" panose="020B0606020202030204" pitchFamily="34" charset="0"/>
              </a:rPr>
              <a:t>(</a:t>
            </a:r>
            <a:r>
              <a:rPr lang="zh-CN" altLang="en-US" sz="1500" b="1" dirty="0">
                <a:latin typeface="Arial Narrow" panose="020B0606020202030204" pitchFamily="34" charset="0"/>
              </a:rPr>
              <a:t>集线器与交换机的对比</a:t>
            </a:r>
            <a:r>
              <a:rPr lang="en-US" altLang="zh-CN" sz="1500" b="1" dirty="0">
                <a:latin typeface="Arial Narrow" panose="020B0606020202030204" pitchFamily="34" charset="0"/>
              </a:rPr>
              <a:t>)</a:t>
            </a:r>
          </a:p>
        </p:txBody>
      </p:sp>
      <p:sp>
        <p:nvSpPr>
          <p:cNvPr id="46" name="íşlïḍè">
            <a:extLst>
              <a:ext uri="{FF2B5EF4-FFF2-40B4-BE49-F238E27FC236}">
                <a16:creationId xmlns:a16="http://schemas.microsoft.com/office/drawing/2014/main" id="{ABF2F700-81EB-419D-AC9B-E913767892D9}"/>
              </a:ext>
            </a:extLst>
          </p:cNvPr>
          <p:cNvSpPr txBox="1"/>
          <p:nvPr/>
        </p:nvSpPr>
        <p:spPr>
          <a:xfrm>
            <a:off x="764229" y="3777432"/>
            <a:ext cx="54935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解析</a:t>
            </a:r>
          </a:p>
        </p:txBody>
      </p:sp>
      <p:sp>
        <p:nvSpPr>
          <p:cNvPr id="47" name="íşlïḍè">
            <a:extLst>
              <a:ext uri="{FF2B5EF4-FFF2-40B4-BE49-F238E27FC236}">
                <a16:creationId xmlns:a16="http://schemas.microsoft.com/office/drawing/2014/main" id="{EF7F0F29-CECF-41FA-AF38-C6403C739425}"/>
              </a:ext>
            </a:extLst>
          </p:cNvPr>
          <p:cNvSpPr txBox="1"/>
          <p:nvPr/>
        </p:nvSpPr>
        <p:spPr>
          <a:xfrm>
            <a:off x="6064655" y="844339"/>
            <a:ext cx="262374" cy="300083"/>
          </a:xfrm>
          <a:prstGeom prst="rect">
            <a:avLst/>
          </a:prstGeom>
          <a:noFill/>
        </p:spPr>
        <p:txBody>
          <a:bodyPr wrap="square" lIns="68580" tIns="34290" rIns="68580" bIns="34290" anchor="ctr">
            <a:noAutofit/>
          </a:bodyPr>
          <a:lstStyle/>
          <a:p>
            <a:pPr algn="ctr"/>
            <a:r>
              <a:rPr lang="en-US" altLang="zh-CN" sz="2100" b="1" dirty="0">
                <a:solidFill>
                  <a:schemeClr val="accent1">
                    <a:lumMod val="75000"/>
                  </a:schemeClr>
                </a:solidFill>
                <a:latin typeface="Arial Black" panose="020B0A04020102020204" pitchFamily="34" charset="0"/>
              </a:rPr>
              <a:t>C</a:t>
            </a:r>
            <a:endParaRPr lang="zh-CN" altLang="en-US" sz="2100" b="1" dirty="0">
              <a:solidFill>
                <a:schemeClr val="accent1">
                  <a:lumMod val="75000"/>
                </a:schemeClr>
              </a:solidFill>
              <a:latin typeface="Arial Black" panose="020B0A04020102020204" pitchFamily="34" charset="0"/>
            </a:endParaRPr>
          </a:p>
        </p:txBody>
      </p:sp>
      <p:grpSp>
        <p:nvGrpSpPr>
          <p:cNvPr id="6" name="组合 5">
            <a:extLst>
              <a:ext uri="{FF2B5EF4-FFF2-40B4-BE49-F238E27FC236}">
                <a16:creationId xmlns:a16="http://schemas.microsoft.com/office/drawing/2014/main" id="{5CB5AC85-BCBE-467F-BB5D-D68C488A32B3}"/>
              </a:ext>
            </a:extLst>
          </p:cNvPr>
          <p:cNvGrpSpPr/>
          <p:nvPr/>
        </p:nvGrpSpPr>
        <p:grpSpPr>
          <a:xfrm>
            <a:off x="699829" y="716574"/>
            <a:ext cx="8215571" cy="688294"/>
            <a:chOff x="933106" y="1049032"/>
            <a:chExt cx="10954094" cy="917725"/>
          </a:xfrm>
        </p:grpSpPr>
        <p:sp>
          <p:nvSpPr>
            <p:cNvPr id="41" name="íşlïḍè">
              <a:extLst>
                <a:ext uri="{FF2B5EF4-FFF2-40B4-BE49-F238E27FC236}">
                  <a16:creationId xmlns:a16="http://schemas.microsoft.com/office/drawing/2014/main" id="{CA40DF32-EE18-40A9-BC21-8D534DAC4DD0}"/>
                </a:ext>
              </a:extLst>
            </p:cNvPr>
            <p:cNvSpPr txBox="1"/>
            <p:nvPr/>
          </p:nvSpPr>
          <p:spPr>
            <a:xfrm>
              <a:off x="933106" y="1049032"/>
              <a:ext cx="10954094" cy="740816"/>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【2020</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35】</a:t>
              </a:r>
              <a:r>
                <a:rPr lang="zh-CN" altLang="en-US" sz="1350" b="1" dirty="0">
                  <a:latin typeface="Arial Narrow" panose="020B0606020202030204" pitchFamily="34" charset="0"/>
                </a:rPr>
                <a:t>在下图所示的网络中，冲突域和广播域的个数分别是（      ）。</a:t>
              </a:r>
            </a:p>
          </p:txBody>
        </p:sp>
        <p:sp>
          <p:nvSpPr>
            <p:cNvPr id="43" name="íşlïḍè">
              <a:extLst>
                <a:ext uri="{FF2B5EF4-FFF2-40B4-BE49-F238E27FC236}">
                  <a16:creationId xmlns:a16="http://schemas.microsoft.com/office/drawing/2014/main" id="{093ECB5F-0217-4B85-9FB3-3CAF1006444D}"/>
                </a:ext>
              </a:extLst>
            </p:cNvPr>
            <p:cNvSpPr txBox="1"/>
            <p:nvPr/>
          </p:nvSpPr>
          <p:spPr>
            <a:xfrm>
              <a:off x="2575373" y="156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A. 2</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19" name="íşlïḍè">
              <a:extLst>
                <a:ext uri="{FF2B5EF4-FFF2-40B4-BE49-F238E27FC236}">
                  <a16:creationId xmlns:a16="http://schemas.microsoft.com/office/drawing/2014/main" id="{E49F639F-DD9B-45B7-B91D-8261A9580DD8}"/>
                </a:ext>
              </a:extLst>
            </p:cNvPr>
            <p:cNvSpPr txBox="1"/>
            <p:nvPr/>
          </p:nvSpPr>
          <p:spPr>
            <a:xfrm>
              <a:off x="4207238" y="1566646"/>
              <a:ext cx="1022592"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B. 2</a:t>
              </a:r>
              <a:r>
                <a:rPr lang="zh-CN" altLang="en-US" sz="1350" b="1" dirty="0">
                  <a:latin typeface="Arial Narrow" panose="020B0606020202030204" pitchFamily="34" charset="0"/>
                </a:rPr>
                <a:t>，</a:t>
              </a:r>
              <a:r>
                <a:rPr lang="en-US" altLang="zh-CN" sz="1350" b="1" dirty="0">
                  <a:latin typeface="Arial Narrow" panose="020B0606020202030204" pitchFamily="34" charset="0"/>
                </a:rPr>
                <a:t>4</a:t>
              </a:r>
              <a:endParaRPr lang="zh-CN" altLang="en-US" sz="1350" b="1" dirty="0">
                <a:latin typeface="Arial Narrow" panose="020B0606020202030204" pitchFamily="34" charset="0"/>
              </a:endParaRPr>
            </a:p>
          </p:txBody>
        </p:sp>
        <p:sp>
          <p:nvSpPr>
            <p:cNvPr id="20" name="íşlïḍè">
              <a:extLst>
                <a:ext uri="{FF2B5EF4-FFF2-40B4-BE49-F238E27FC236}">
                  <a16:creationId xmlns:a16="http://schemas.microsoft.com/office/drawing/2014/main" id="{F50DC21F-2F88-48F1-A842-A56E7850FE3B}"/>
                </a:ext>
              </a:extLst>
            </p:cNvPr>
            <p:cNvSpPr txBox="1"/>
            <p:nvPr/>
          </p:nvSpPr>
          <p:spPr>
            <a:xfrm>
              <a:off x="5839103" y="1566646"/>
              <a:ext cx="914865"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C. 4</a:t>
              </a:r>
              <a:r>
                <a:rPr lang="zh-CN" altLang="en-US" sz="1350" b="1" dirty="0">
                  <a:latin typeface="Arial Narrow" panose="020B0606020202030204" pitchFamily="34" charset="0"/>
                </a:rPr>
                <a:t>，</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21" name="íşlïḍè">
              <a:extLst>
                <a:ext uri="{FF2B5EF4-FFF2-40B4-BE49-F238E27FC236}">
                  <a16:creationId xmlns:a16="http://schemas.microsoft.com/office/drawing/2014/main" id="{05CE2695-6AC7-4076-BFA6-CC7D3D487921}"/>
                </a:ext>
              </a:extLst>
            </p:cNvPr>
            <p:cNvSpPr txBox="1"/>
            <p:nvPr/>
          </p:nvSpPr>
          <p:spPr>
            <a:xfrm>
              <a:off x="7363240" y="1566646"/>
              <a:ext cx="914865" cy="400111"/>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D. 4</a:t>
              </a:r>
              <a:r>
                <a:rPr lang="zh-CN" altLang="en-US" sz="1350" b="1" dirty="0">
                  <a:latin typeface="Arial Narrow" panose="020B0606020202030204" pitchFamily="34" charset="0"/>
                </a:rPr>
                <a:t>，</a:t>
              </a:r>
              <a:r>
                <a:rPr lang="en-US" altLang="zh-CN" sz="1350" b="1" dirty="0">
                  <a:latin typeface="Arial Narrow" panose="020B0606020202030204" pitchFamily="34" charset="0"/>
                </a:rPr>
                <a:t>4</a:t>
              </a:r>
              <a:endParaRPr lang="zh-CN" altLang="en-US" sz="1350" b="1" dirty="0">
                <a:latin typeface="Arial Narrow" panose="020B0606020202030204" pitchFamily="34" charset="0"/>
              </a:endParaRPr>
            </a:p>
          </p:txBody>
        </p:sp>
      </p:grpSp>
      <p:grpSp>
        <p:nvGrpSpPr>
          <p:cNvPr id="93" name="组合 92">
            <a:extLst>
              <a:ext uri="{FF2B5EF4-FFF2-40B4-BE49-F238E27FC236}">
                <a16:creationId xmlns:a16="http://schemas.microsoft.com/office/drawing/2014/main" id="{B6950193-F7A6-4467-B1AF-A80DF1A4CF87}"/>
              </a:ext>
            </a:extLst>
          </p:cNvPr>
          <p:cNvGrpSpPr/>
          <p:nvPr/>
        </p:nvGrpSpPr>
        <p:grpSpPr>
          <a:xfrm>
            <a:off x="2219202" y="3777430"/>
            <a:ext cx="3402202" cy="1050296"/>
            <a:chOff x="2958936" y="5036573"/>
            <a:chExt cx="4536269" cy="1400394"/>
          </a:xfrm>
        </p:grpSpPr>
        <p:sp>
          <p:nvSpPr>
            <p:cNvPr id="88" name="íşlïḍè">
              <a:extLst>
                <a:ext uri="{FF2B5EF4-FFF2-40B4-BE49-F238E27FC236}">
                  <a16:creationId xmlns:a16="http://schemas.microsoft.com/office/drawing/2014/main" id="{42A242C9-FFF4-4897-BDDB-33A593F82EBC}"/>
                </a:ext>
              </a:extLst>
            </p:cNvPr>
            <p:cNvSpPr txBox="1"/>
            <p:nvPr/>
          </p:nvSpPr>
          <p:spPr>
            <a:xfrm>
              <a:off x="2958936" y="5354500"/>
              <a:ext cx="101151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集线器</a:t>
              </a:r>
            </a:p>
          </p:txBody>
        </p:sp>
        <p:sp>
          <p:nvSpPr>
            <p:cNvPr id="89" name="íşlïḍè">
              <a:extLst>
                <a:ext uri="{FF2B5EF4-FFF2-40B4-BE49-F238E27FC236}">
                  <a16:creationId xmlns:a16="http://schemas.microsoft.com/office/drawing/2014/main" id="{97650254-26AB-496A-A96B-FB0969A661BB}"/>
                </a:ext>
              </a:extLst>
            </p:cNvPr>
            <p:cNvSpPr txBox="1"/>
            <p:nvPr/>
          </p:nvSpPr>
          <p:spPr>
            <a:xfrm>
              <a:off x="2958936" y="5695678"/>
              <a:ext cx="101151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a:t>
              </a:r>
            </a:p>
          </p:txBody>
        </p:sp>
        <p:sp>
          <p:nvSpPr>
            <p:cNvPr id="90" name="íşlïḍè">
              <a:extLst>
                <a:ext uri="{FF2B5EF4-FFF2-40B4-BE49-F238E27FC236}">
                  <a16:creationId xmlns:a16="http://schemas.microsoft.com/office/drawing/2014/main" id="{DCCB8D60-C404-49D1-9B2A-2EDFB4462434}"/>
                </a:ext>
              </a:extLst>
            </p:cNvPr>
            <p:cNvSpPr txBox="1"/>
            <p:nvPr/>
          </p:nvSpPr>
          <p:spPr>
            <a:xfrm>
              <a:off x="2958936" y="6036856"/>
              <a:ext cx="101151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路由器</a:t>
              </a:r>
            </a:p>
          </p:txBody>
        </p:sp>
        <p:sp>
          <p:nvSpPr>
            <p:cNvPr id="91" name="íşlïḍè">
              <a:extLst>
                <a:ext uri="{FF2B5EF4-FFF2-40B4-BE49-F238E27FC236}">
                  <a16:creationId xmlns:a16="http://schemas.microsoft.com/office/drawing/2014/main" id="{440457E0-8960-4838-BC70-AF17DF53B565}"/>
                </a:ext>
              </a:extLst>
            </p:cNvPr>
            <p:cNvSpPr txBox="1"/>
            <p:nvPr/>
          </p:nvSpPr>
          <p:spPr>
            <a:xfrm>
              <a:off x="4453712" y="5036574"/>
              <a:ext cx="138539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隔离冲突域</a:t>
              </a:r>
            </a:p>
          </p:txBody>
        </p:sp>
        <p:sp>
          <p:nvSpPr>
            <p:cNvPr id="92" name="íşlïḍè">
              <a:extLst>
                <a:ext uri="{FF2B5EF4-FFF2-40B4-BE49-F238E27FC236}">
                  <a16:creationId xmlns:a16="http://schemas.microsoft.com/office/drawing/2014/main" id="{8A4CD96A-D4BE-4DF5-8E4D-DA0F379B3B6D}"/>
                </a:ext>
              </a:extLst>
            </p:cNvPr>
            <p:cNvSpPr txBox="1"/>
            <p:nvPr/>
          </p:nvSpPr>
          <p:spPr>
            <a:xfrm>
              <a:off x="6109814" y="5036573"/>
              <a:ext cx="1385391" cy="40011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隔离广播域</a:t>
              </a:r>
            </a:p>
          </p:txBody>
        </p:sp>
      </p:grpSp>
      <p:sp>
        <p:nvSpPr>
          <p:cNvPr id="96" name="iconfont-11800-6036736">
            <a:extLst>
              <a:ext uri="{FF2B5EF4-FFF2-40B4-BE49-F238E27FC236}">
                <a16:creationId xmlns:a16="http://schemas.microsoft.com/office/drawing/2014/main" id="{079E7EAF-D4CD-4A95-AF92-9A6E18000916}"/>
              </a:ext>
            </a:extLst>
          </p:cNvPr>
          <p:cNvSpPr/>
          <p:nvPr/>
        </p:nvSpPr>
        <p:spPr>
          <a:xfrm>
            <a:off x="3720196" y="4072813"/>
            <a:ext cx="199242" cy="198946"/>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7" name="iconfont-10889-5203325">
            <a:extLst>
              <a:ext uri="{FF2B5EF4-FFF2-40B4-BE49-F238E27FC236}">
                <a16:creationId xmlns:a16="http://schemas.microsoft.com/office/drawing/2014/main" id="{9A64D3C4-EA24-4EFC-BD45-8A285DA996E2}"/>
              </a:ext>
            </a:extLst>
          </p:cNvPr>
          <p:cNvSpPr/>
          <p:nvPr/>
        </p:nvSpPr>
        <p:spPr>
          <a:xfrm>
            <a:off x="3712803" y="4593308"/>
            <a:ext cx="241050" cy="168751"/>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iconfont-10889-5203325">
            <a:extLst>
              <a:ext uri="{FF2B5EF4-FFF2-40B4-BE49-F238E27FC236}">
                <a16:creationId xmlns:a16="http://schemas.microsoft.com/office/drawing/2014/main" id="{D80B620B-67FF-4966-AFD2-321A8B1D42C7}"/>
              </a:ext>
            </a:extLst>
          </p:cNvPr>
          <p:cNvSpPr/>
          <p:nvPr/>
        </p:nvSpPr>
        <p:spPr>
          <a:xfrm>
            <a:off x="4981357" y="4589326"/>
            <a:ext cx="241050" cy="168751"/>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iconfont-11800-6036736">
            <a:extLst>
              <a:ext uri="{FF2B5EF4-FFF2-40B4-BE49-F238E27FC236}">
                <a16:creationId xmlns:a16="http://schemas.microsoft.com/office/drawing/2014/main" id="{A723D28C-2D76-437A-9713-8802717F1B75}"/>
              </a:ext>
            </a:extLst>
          </p:cNvPr>
          <p:cNvSpPr/>
          <p:nvPr/>
        </p:nvSpPr>
        <p:spPr>
          <a:xfrm>
            <a:off x="4987377" y="4072813"/>
            <a:ext cx="199242" cy="198946"/>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100" name="iconfont-10889-5203325">
            <a:extLst>
              <a:ext uri="{FF2B5EF4-FFF2-40B4-BE49-F238E27FC236}">
                <a16:creationId xmlns:a16="http://schemas.microsoft.com/office/drawing/2014/main" id="{DF989834-6BEE-4BE8-84BC-1F7C5E70E6FF}"/>
              </a:ext>
            </a:extLst>
          </p:cNvPr>
          <p:cNvSpPr/>
          <p:nvPr/>
        </p:nvSpPr>
        <p:spPr>
          <a:xfrm>
            <a:off x="3712803" y="4316434"/>
            <a:ext cx="241050" cy="168751"/>
          </a:xfrm>
          <a:custGeom>
            <a:avLst/>
            <a:gdLst>
              <a:gd name="T0" fmla="*/ 12581 w 13243"/>
              <a:gd name="T1" fmla="*/ 0 h 9270"/>
              <a:gd name="T2" fmla="*/ 13054 w 13243"/>
              <a:gd name="T3" fmla="*/ 188 h 9270"/>
              <a:gd name="T4" fmla="*/ 13243 w 13243"/>
              <a:gd name="T5" fmla="*/ 662 h 9270"/>
              <a:gd name="T6" fmla="*/ 13052 w 13243"/>
              <a:gd name="T7" fmla="*/ 1131 h 9270"/>
              <a:gd name="T8" fmla="*/ 5105 w 13243"/>
              <a:gd name="T9" fmla="*/ 9077 h 9270"/>
              <a:gd name="T10" fmla="*/ 4635 w 13243"/>
              <a:gd name="T11" fmla="*/ 9270 h 9270"/>
              <a:gd name="T12" fmla="*/ 4164 w 13243"/>
              <a:gd name="T13" fmla="*/ 9077 h 9270"/>
              <a:gd name="T14" fmla="*/ 191 w 13243"/>
              <a:gd name="T15" fmla="*/ 5106 h 9270"/>
              <a:gd name="T16" fmla="*/ 0 w 13243"/>
              <a:gd name="T17" fmla="*/ 4635 h 9270"/>
              <a:gd name="T18" fmla="*/ 189 w 13243"/>
              <a:gd name="T19" fmla="*/ 4160 h 9270"/>
              <a:gd name="T20" fmla="*/ 662 w 13243"/>
              <a:gd name="T21" fmla="*/ 3973 h 9270"/>
              <a:gd name="T22" fmla="*/ 1133 w 13243"/>
              <a:gd name="T23" fmla="*/ 4164 h 9270"/>
              <a:gd name="T24" fmla="*/ 4635 w 13243"/>
              <a:gd name="T25" fmla="*/ 7672 h 9270"/>
              <a:gd name="T26" fmla="*/ 12110 w 13243"/>
              <a:gd name="T27" fmla="*/ 191 h 9270"/>
              <a:gd name="T28" fmla="*/ 12581 w 13243"/>
              <a:gd name="T2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43" h="9270">
                <a:moveTo>
                  <a:pt x="12581" y="0"/>
                </a:moveTo>
                <a:cubicBezTo>
                  <a:pt x="12770" y="0"/>
                  <a:pt x="12928" y="63"/>
                  <a:pt x="13054" y="188"/>
                </a:cubicBezTo>
                <a:cubicBezTo>
                  <a:pt x="13180" y="315"/>
                  <a:pt x="13243" y="473"/>
                  <a:pt x="13243" y="662"/>
                </a:cubicBezTo>
                <a:cubicBezTo>
                  <a:pt x="13243" y="848"/>
                  <a:pt x="13179" y="1004"/>
                  <a:pt x="13052" y="1131"/>
                </a:cubicBezTo>
                <a:lnTo>
                  <a:pt x="5105" y="9077"/>
                </a:lnTo>
                <a:cubicBezTo>
                  <a:pt x="4978" y="9205"/>
                  <a:pt x="4821" y="9270"/>
                  <a:pt x="4635" y="9270"/>
                </a:cubicBezTo>
                <a:cubicBezTo>
                  <a:pt x="4449" y="9270"/>
                  <a:pt x="4292" y="9205"/>
                  <a:pt x="4164" y="9077"/>
                </a:cubicBezTo>
                <a:lnTo>
                  <a:pt x="191" y="5106"/>
                </a:lnTo>
                <a:cubicBezTo>
                  <a:pt x="64" y="4977"/>
                  <a:pt x="0" y="4821"/>
                  <a:pt x="0" y="4635"/>
                </a:cubicBezTo>
                <a:cubicBezTo>
                  <a:pt x="0" y="4446"/>
                  <a:pt x="63" y="4287"/>
                  <a:pt x="189" y="4160"/>
                </a:cubicBezTo>
                <a:cubicBezTo>
                  <a:pt x="315" y="4035"/>
                  <a:pt x="473" y="3973"/>
                  <a:pt x="662" y="3973"/>
                </a:cubicBezTo>
                <a:cubicBezTo>
                  <a:pt x="848" y="3973"/>
                  <a:pt x="1006" y="4035"/>
                  <a:pt x="1133" y="4164"/>
                </a:cubicBezTo>
                <a:lnTo>
                  <a:pt x="4635" y="7672"/>
                </a:lnTo>
                <a:lnTo>
                  <a:pt x="12110" y="191"/>
                </a:lnTo>
                <a:cubicBezTo>
                  <a:pt x="12237" y="63"/>
                  <a:pt x="12394" y="0"/>
                  <a:pt x="12581" y="0"/>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iconfont-11800-6036736">
            <a:extLst>
              <a:ext uri="{FF2B5EF4-FFF2-40B4-BE49-F238E27FC236}">
                <a16:creationId xmlns:a16="http://schemas.microsoft.com/office/drawing/2014/main" id="{75DD94C9-0056-4ECB-AF8F-284EC027435E}"/>
              </a:ext>
            </a:extLst>
          </p:cNvPr>
          <p:cNvSpPr/>
          <p:nvPr/>
        </p:nvSpPr>
        <p:spPr>
          <a:xfrm>
            <a:off x="4987984" y="4298127"/>
            <a:ext cx="199242" cy="198946"/>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grpSp>
        <p:nvGrpSpPr>
          <p:cNvPr id="30" name="组合 29">
            <a:extLst>
              <a:ext uri="{FF2B5EF4-FFF2-40B4-BE49-F238E27FC236}">
                <a16:creationId xmlns:a16="http://schemas.microsoft.com/office/drawing/2014/main" id="{FDB814A0-0DF1-45D3-A097-FC0AF855998D}"/>
              </a:ext>
            </a:extLst>
          </p:cNvPr>
          <p:cNvGrpSpPr/>
          <p:nvPr/>
        </p:nvGrpSpPr>
        <p:grpSpPr>
          <a:xfrm>
            <a:off x="360246" y="1426040"/>
            <a:ext cx="8399860" cy="2017300"/>
            <a:chOff x="480327" y="1901386"/>
            <a:chExt cx="11199813" cy="2689733"/>
          </a:xfrm>
        </p:grpSpPr>
        <p:cxnSp>
          <p:nvCxnSpPr>
            <p:cNvPr id="28" name="直接连接符 27">
              <a:extLst>
                <a:ext uri="{FF2B5EF4-FFF2-40B4-BE49-F238E27FC236}">
                  <a16:creationId xmlns:a16="http://schemas.microsoft.com/office/drawing/2014/main" id="{9572C8AE-A4E2-4F03-BDBD-5A20B214B983}"/>
                </a:ext>
              </a:extLst>
            </p:cNvPr>
            <p:cNvCxnSpPr>
              <a:cxnSpLocks/>
              <a:stCxn id="40" idx="3"/>
              <a:endCxn id="120" idx="1"/>
            </p:cNvCxnSpPr>
            <p:nvPr/>
          </p:nvCxnSpPr>
          <p:spPr>
            <a:xfrm>
              <a:off x="3402496" y="2304958"/>
              <a:ext cx="535547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6E260AAB-B4A0-4285-9AA3-9277D8A7EA62}"/>
                </a:ext>
              </a:extLst>
            </p:cNvPr>
            <p:cNvGrpSpPr/>
            <p:nvPr/>
          </p:nvGrpSpPr>
          <p:grpSpPr>
            <a:xfrm>
              <a:off x="5637149" y="1901386"/>
              <a:ext cx="930931" cy="826046"/>
              <a:chOff x="6595678" y="5333033"/>
              <a:chExt cx="930931" cy="826046"/>
            </a:xfrm>
          </p:grpSpPr>
          <p:sp>
            <p:nvSpPr>
              <p:cNvPr id="25" name="椭圆 24">
                <a:extLst>
                  <a:ext uri="{FF2B5EF4-FFF2-40B4-BE49-F238E27FC236}">
                    <a16:creationId xmlns:a16="http://schemas.microsoft.com/office/drawing/2014/main" id="{B5D5434B-164C-48C4-9F4E-6EB2D35836E5}"/>
                  </a:ext>
                </a:extLst>
              </p:cNvPr>
              <p:cNvSpPr/>
              <p:nvPr/>
            </p:nvSpPr>
            <p:spPr>
              <a:xfrm>
                <a:off x="6648121" y="5333033"/>
                <a:ext cx="826046" cy="8260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文本框 84">
                <a:extLst>
                  <a:ext uri="{FF2B5EF4-FFF2-40B4-BE49-F238E27FC236}">
                    <a16:creationId xmlns:a16="http://schemas.microsoft.com/office/drawing/2014/main" id="{96B958EF-8685-44D2-8032-90C02A54A4DF}"/>
                  </a:ext>
                </a:extLst>
              </p:cNvPr>
              <p:cNvSpPr txBox="1"/>
              <p:nvPr/>
            </p:nvSpPr>
            <p:spPr>
              <a:xfrm>
                <a:off x="6595678" y="5547635"/>
                <a:ext cx="930931" cy="400109"/>
              </a:xfrm>
              <a:prstGeom prst="rect">
                <a:avLst/>
              </a:prstGeom>
              <a:noFill/>
            </p:spPr>
            <p:txBody>
              <a:bodyPr wrap="square">
                <a:spAutoFit/>
              </a:bodyPr>
              <a:lstStyle/>
              <a:p>
                <a:pPr algn="ctr"/>
                <a:r>
                  <a:rPr lang="zh-CN" altLang="en-US" sz="1350" b="1" dirty="0"/>
                  <a:t>路由器</a:t>
                </a:r>
                <a:endParaRPr lang="zh-CN" altLang="en-US" sz="1350" dirty="0"/>
              </a:p>
            </p:txBody>
          </p:sp>
        </p:grpSp>
        <p:grpSp>
          <p:nvGrpSpPr>
            <p:cNvPr id="27" name="组合 26">
              <a:extLst>
                <a:ext uri="{FF2B5EF4-FFF2-40B4-BE49-F238E27FC236}">
                  <a16:creationId xmlns:a16="http://schemas.microsoft.com/office/drawing/2014/main" id="{38D0741E-8164-4CCC-8BE8-AB68B7CABB0E}"/>
                </a:ext>
              </a:extLst>
            </p:cNvPr>
            <p:cNvGrpSpPr/>
            <p:nvPr/>
          </p:nvGrpSpPr>
          <p:grpSpPr>
            <a:xfrm>
              <a:off x="480327" y="2018744"/>
              <a:ext cx="4246545" cy="2572375"/>
              <a:chOff x="1519343" y="2031733"/>
              <a:chExt cx="4246545" cy="2572375"/>
            </a:xfrm>
          </p:grpSpPr>
          <p:sp>
            <p:nvSpPr>
              <p:cNvPr id="40" name="矩形 39">
                <a:extLst>
                  <a:ext uri="{FF2B5EF4-FFF2-40B4-BE49-F238E27FC236}">
                    <a16:creationId xmlns:a16="http://schemas.microsoft.com/office/drawing/2014/main" id="{640F40C8-80E0-4546-A873-B4BDB571F860}"/>
                  </a:ext>
                </a:extLst>
              </p:cNvPr>
              <p:cNvSpPr/>
              <p:nvPr/>
            </p:nvSpPr>
            <p:spPr>
              <a:xfrm>
                <a:off x="2843719" y="2031733"/>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以太网交换机</a:t>
                </a:r>
              </a:p>
            </p:txBody>
          </p:sp>
          <p:grpSp>
            <p:nvGrpSpPr>
              <p:cNvPr id="15" name="组合 14">
                <a:extLst>
                  <a:ext uri="{FF2B5EF4-FFF2-40B4-BE49-F238E27FC236}">
                    <a16:creationId xmlns:a16="http://schemas.microsoft.com/office/drawing/2014/main" id="{9B477DDF-2887-4CD5-98EE-06EEB1E92488}"/>
                  </a:ext>
                </a:extLst>
              </p:cNvPr>
              <p:cNvGrpSpPr/>
              <p:nvPr/>
            </p:nvGrpSpPr>
            <p:grpSpPr>
              <a:xfrm>
                <a:off x="1519343" y="3030066"/>
                <a:ext cx="2014963" cy="1574042"/>
                <a:chOff x="684776" y="3033347"/>
                <a:chExt cx="2014963" cy="1574042"/>
              </a:xfrm>
            </p:grpSpPr>
            <p:sp>
              <p:nvSpPr>
                <p:cNvPr id="7" name="矩形 6">
                  <a:extLst>
                    <a:ext uri="{FF2B5EF4-FFF2-40B4-BE49-F238E27FC236}">
                      <a16:creationId xmlns:a16="http://schemas.microsoft.com/office/drawing/2014/main" id="{B8FD24F4-2028-48C2-BDDF-273B40D07AE0}"/>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42" name="矩形 41">
                  <a:extLst>
                    <a:ext uri="{FF2B5EF4-FFF2-40B4-BE49-F238E27FC236}">
                      <a16:creationId xmlns:a16="http://schemas.microsoft.com/office/drawing/2014/main" id="{BCE68F64-0F82-4DCC-A80E-5245E0A9B9C5}"/>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44" name="矩形 43">
                  <a:extLst>
                    <a:ext uri="{FF2B5EF4-FFF2-40B4-BE49-F238E27FC236}">
                      <a16:creationId xmlns:a16="http://schemas.microsoft.com/office/drawing/2014/main" id="{54E6DE13-7607-4163-8F84-34174F840C71}"/>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9" name="直接连接符 8">
                  <a:extLst>
                    <a:ext uri="{FF2B5EF4-FFF2-40B4-BE49-F238E27FC236}">
                      <a16:creationId xmlns:a16="http://schemas.microsoft.com/office/drawing/2014/main" id="{3FDDDC05-D2C9-408E-8EAC-58B176C0812D}"/>
                    </a:ext>
                  </a:extLst>
                </p:cNvPr>
                <p:cNvCxnSpPr>
                  <a:cxnSpLocks/>
                  <a:stCxn id="42"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ABAFF7C-C729-4D06-8540-D101CA4BB47A}"/>
                    </a:ext>
                  </a:extLst>
                </p:cNvPr>
                <p:cNvCxnSpPr>
                  <a:cxnSpLocks/>
                  <a:stCxn id="44"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EE5342AF-333E-4F77-8AFC-96B39417BD82}"/>
                  </a:ext>
                </a:extLst>
              </p:cNvPr>
              <p:cNvCxnSpPr>
                <a:cxnSpLocks/>
                <a:endCxn id="7" idx="0"/>
              </p:cNvCxnSpPr>
              <p:nvPr/>
            </p:nvCxnSpPr>
            <p:spPr>
              <a:xfrm flipH="1">
                <a:off x="2526825" y="2623549"/>
                <a:ext cx="774099" cy="40651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F10B884-B7CA-4389-88F9-C9CFB06E70E8}"/>
                  </a:ext>
                </a:extLst>
              </p:cNvPr>
              <p:cNvCxnSpPr>
                <a:cxnSpLocks/>
                <a:endCxn id="114" idx="0"/>
              </p:cNvCxnSpPr>
              <p:nvPr/>
            </p:nvCxnSpPr>
            <p:spPr>
              <a:xfrm>
                <a:off x="4024859" y="2598244"/>
                <a:ext cx="733548" cy="41143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FB56658A-2F40-42A3-B41E-0AED252CFA88}"/>
                  </a:ext>
                </a:extLst>
              </p:cNvPr>
              <p:cNvGrpSpPr/>
              <p:nvPr/>
            </p:nvGrpSpPr>
            <p:grpSpPr>
              <a:xfrm>
                <a:off x="3750925" y="3009677"/>
                <a:ext cx="2014963" cy="1574042"/>
                <a:chOff x="684776" y="3033347"/>
                <a:chExt cx="2014963" cy="1574042"/>
              </a:xfrm>
            </p:grpSpPr>
            <p:sp>
              <p:nvSpPr>
                <p:cNvPr id="114" name="矩形 113">
                  <a:extLst>
                    <a:ext uri="{FF2B5EF4-FFF2-40B4-BE49-F238E27FC236}">
                      <a16:creationId xmlns:a16="http://schemas.microsoft.com/office/drawing/2014/main" id="{8DF26235-7A59-4D0F-B889-2CA14D4E5CF3}"/>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15" name="矩形 114">
                  <a:extLst>
                    <a:ext uri="{FF2B5EF4-FFF2-40B4-BE49-F238E27FC236}">
                      <a16:creationId xmlns:a16="http://schemas.microsoft.com/office/drawing/2014/main" id="{A1F7C4AA-AE40-466D-A991-1F37AA189E59}"/>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16" name="矩形 115">
                  <a:extLst>
                    <a:ext uri="{FF2B5EF4-FFF2-40B4-BE49-F238E27FC236}">
                      <a16:creationId xmlns:a16="http://schemas.microsoft.com/office/drawing/2014/main" id="{AB13BBEA-B51C-448D-9FF5-EB254CAD1A95}"/>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17" name="直接连接符 116">
                  <a:extLst>
                    <a:ext uri="{FF2B5EF4-FFF2-40B4-BE49-F238E27FC236}">
                      <a16:creationId xmlns:a16="http://schemas.microsoft.com/office/drawing/2014/main" id="{62967E15-9C2D-466A-BF67-34146769E3AA}"/>
                    </a:ext>
                  </a:extLst>
                </p:cNvPr>
                <p:cNvCxnSpPr>
                  <a:cxnSpLocks/>
                  <a:stCxn id="115"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7393661-B3FF-41FE-81FA-CE45F035BE3A}"/>
                    </a:ext>
                  </a:extLst>
                </p:cNvPr>
                <p:cNvCxnSpPr>
                  <a:cxnSpLocks/>
                  <a:stCxn id="116"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119" name="组合 118">
              <a:extLst>
                <a:ext uri="{FF2B5EF4-FFF2-40B4-BE49-F238E27FC236}">
                  <a16:creationId xmlns:a16="http://schemas.microsoft.com/office/drawing/2014/main" id="{1E3E76A0-C6D9-42BE-ACF3-1288A18FB1BB}"/>
                </a:ext>
              </a:extLst>
            </p:cNvPr>
            <p:cNvGrpSpPr/>
            <p:nvPr/>
          </p:nvGrpSpPr>
          <p:grpSpPr>
            <a:xfrm>
              <a:off x="7433595" y="2018744"/>
              <a:ext cx="4246545" cy="2572375"/>
              <a:chOff x="1519343" y="2031733"/>
              <a:chExt cx="4246545" cy="2572375"/>
            </a:xfrm>
          </p:grpSpPr>
          <p:sp>
            <p:nvSpPr>
              <p:cNvPr id="120" name="矩形 119">
                <a:extLst>
                  <a:ext uri="{FF2B5EF4-FFF2-40B4-BE49-F238E27FC236}">
                    <a16:creationId xmlns:a16="http://schemas.microsoft.com/office/drawing/2014/main" id="{3134A9C5-35B5-4A90-B0C5-15595678AB06}"/>
                  </a:ext>
                </a:extLst>
              </p:cNvPr>
              <p:cNvSpPr/>
              <p:nvPr/>
            </p:nvSpPr>
            <p:spPr>
              <a:xfrm>
                <a:off x="2843719" y="2031733"/>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以太网交换机</a:t>
                </a:r>
              </a:p>
            </p:txBody>
          </p:sp>
          <p:grpSp>
            <p:nvGrpSpPr>
              <p:cNvPr id="121" name="组合 120">
                <a:extLst>
                  <a:ext uri="{FF2B5EF4-FFF2-40B4-BE49-F238E27FC236}">
                    <a16:creationId xmlns:a16="http://schemas.microsoft.com/office/drawing/2014/main" id="{2BA758A1-2297-493B-9B7F-7EF26013B141}"/>
                  </a:ext>
                </a:extLst>
              </p:cNvPr>
              <p:cNvGrpSpPr/>
              <p:nvPr/>
            </p:nvGrpSpPr>
            <p:grpSpPr>
              <a:xfrm>
                <a:off x="1519343" y="3030066"/>
                <a:ext cx="2014963" cy="1574042"/>
                <a:chOff x="684776" y="3033347"/>
                <a:chExt cx="2014963" cy="1574042"/>
              </a:xfrm>
            </p:grpSpPr>
            <p:sp>
              <p:nvSpPr>
                <p:cNvPr id="130" name="矩形 129">
                  <a:extLst>
                    <a:ext uri="{FF2B5EF4-FFF2-40B4-BE49-F238E27FC236}">
                      <a16:creationId xmlns:a16="http://schemas.microsoft.com/office/drawing/2014/main" id="{374316ED-A3F3-4B8D-A848-E59CA287AA80}"/>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31" name="矩形 130">
                  <a:extLst>
                    <a:ext uri="{FF2B5EF4-FFF2-40B4-BE49-F238E27FC236}">
                      <a16:creationId xmlns:a16="http://schemas.microsoft.com/office/drawing/2014/main" id="{C8CE1967-D155-4D02-9D17-578817DC369B}"/>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32" name="矩形 131">
                  <a:extLst>
                    <a:ext uri="{FF2B5EF4-FFF2-40B4-BE49-F238E27FC236}">
                      <a16:creationId xmlns:a16="http://schemas.microsoft.com/office/drawing/2014/main" id="{E353BB96-BBC5-42C5-9FB9-CBA5848687EF}"/>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33" name="直接连接符 132">
                  <a:extLst>
                    <a:ext uri="{FF2B5EF4-FFF2-40B4-BE49-F238E27FC236}">
                      <a16:creationId xmlns:a16="http://schemas.microsoft.com/office/drawing/2014/main" id="{83F19EB5-02E2-4403-A302-202594AFE22D}"/>
                    </a:ext>
                  </a:extLst>
                </p:cNvPr>
                <p:cNvCxnSpPr>
                  <a:cxnSpLocks/>
                  <a:stCxn id="131"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69158F08-4E9E-4857-8B84-5070575C0A0E}"/>
                    </a:ext>
                  </a:extLst>
                </p:cNvPr>
                <p:cNvCxnSpPr>
                  <a:cxnSpLocks/>
                  <a:stCxn id="132"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22" name="直接连接符 121">
                <a:extLst>
                  <a:ext uri="{FF2B5EF4-FFF2-40B4-BE49-F238E27FC236}">
                    <a16:creationId xmlns:a16="http://schemas.microsoft.com/office/drawing/2014/main" id="{465ED50B-B1BD-4EAB-8543-FEF9132B0775}"/>
                  </a:ext>
                </a:extLst>
              </p:cNvPr>
              <p:cNvCxnSpPr>
                <a:cxnSpLocks/>
                <a:endCxn id="130" idx="0"/>
              </p:cNvCxnSpPr>
              <p:nvPr/>
            </p:nvCxnSpPr>
            <p:spPr>
              <a:xfrm flipH="1">
                <a:off x="2526825" y="2623549"/>
                <a:ext cx="774099" cy="40651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9D9D9D4-1B7E-4252-B612-F783241D0F25}"/>
                  </a:ext>
                </a:extLst>
              </p:cNvPr>
              <p:cNvCxnSpPr>
                <a:cxnSpLocks/>
                <a:endCxn id="125" idx="0"/>
              </p:cNvCxnSpPr>
              <p:nvPr/>
            </p:nvCxnSpPr>
            <p:spPr>
              <a:xfrm>
                <a:off x="4024859" y="2598244"/>
                <a:ext cx="733548" cy="41143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4" name="组合 123">
                <a:extLst>
                  <a:ext uri="{FF2B5EF4-FFF2-40B4-BE49-F238E27FC236}">
                    <a16:creationId xmlns:a16="http://schemas.microsoft.com/office/drawing/2014/main" id="{A00482FE-DE9C-4B80-A97D-7DD0759FFB93}"/>
                  </a:ext>
                </a:extLst>
              </p:cNvPr>
              <p:cNvGrpSpPr/>
              <p:nvPr/>
            </p:nvGrpSpPr>
            <p:grpSpPr>
              <a:xfrm>
                <a:off x="3750925" y="3009677"/>
                <a:ext cx="2014963" cy="1574042"/>
                <a:chOff x="684776" y="3033347"/>
                <a:chExt cx="2014963" cy="1574042"/>
              </a:xfrm>
            </p:grpSpPr>
            <p:sp>
              <p:nvSpPr>
                <p:cNvPr id="125" name="矩形 124">
                  <a:extLst>
                    <a:ext uri="{FF2B5EF4-FFF2-40B4-BE49-F238E27FC236}">
                      <a16:creationId xmlns:a16="http://schemas.microsoft.com/office/drawing/2014/main" id="{E899E54E-B113-4900-AF57-1FCA2AC5389C}"/>
                    </a:ext>
                  </a:extLst>
                </p:cNvPr>
                <p:cNvSpPr/>
                <p:nvPr/>
              </p:nvSpPr>
              <p:spPr>
                <a:xfrm>
                  <a:off x="893361" y="3033347"/>
                  <a:ext cx="1597793"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350" b="1" dirty="0">
                      <a:solidFill>
                        <a:schemeClr val="tx1"/>
                      </a:solidFill>
                    </a:rPr>
                    <a:t>100BaseT</a:t>
                  </a:r>
                </a:p>
                <a:p>
                  <a:pPr algn="ctr"/>
                  <a:r>
                    <a:rPr lang="zh-CN" altLang="en-US" sz="1350" b="1" dirty="0">
                      <a:solidFill>
                        <a:schemeClr val="tx1"/>
                      </a:solidFill>
                    </a:rPr>
                    <a:t>集线器</a:t>
                  </a:r>
                </a:p>
              </p:txBody>
            </p:sp>
            <p:sp>
              <p:nvSpPr>
                <p:cNvPr id="126" name="矩形 125">
                  <a:extLst>
                    <a:ext uri="{FF2B5EF4-FFF2-40B4-BE49-F238E27FC236}">
                      <a16:creationId xmlns:a16="http://schemas.microsoft.com/office/drawing/2014/main" id="{F52F0810-D364-4352-9A3F-38772397B49A}"/>
                    </a:ext>
                  </a:extLst>
                </p:cNvPr>
                <p:cNvSpPr/>
                <p:nvPr/>
              </p:nvSpPr>
              <p:spPr>
                <a:xfrm>
                  <a:off x="684776"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台式机</a:t>
                  </a:r>
                </a:p>
              </p:txBody>
            </p:sp>
            <p:sp>
              <p:nvSpPr>
                <p:cNvPr id="127" name="矩形 126">
                  <a:extLst>
                    <a:ext uri="{FF2B5EF4-FFF2-40B4-BE49-F238E27FC236}">
                      <a16:creationId xmlns:a16="http://schemas.microsoft.com/office/drawing/2014/main" id="{05B05105-5AFB-448B-9318-0D0A576D334E}"/>
                    </a:ext>
                  </a:extLst>
                </p:cNvPr>
                <p:cNvSpPr/>
                <p:nvPr/>
              </p:nvSpPr>
              <p:spPr>
                <a:xfrm>
                  <a:off x="1768808" y="4034961"/>
                  <a:ext cx="930931" cy="572428"/>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b="1" dirty="0">
                      <a:solidFill>
                        <a:schemeClr val="tx1"/>
                      </a:solidFill>
                    </a:rPr>
                    <a:t>笔记本</a:t>
                  </a:r>
                </a:p>
              </p:txBody>
            </p:sp>
            <p:cxnSp>
              <p:nvCxnSpPr>
                <p:cNvPr id="128" name="直接连接符 127">
                  <a:extLst>
                    <a:ext uri="{FF2B5EF4-FFF2-40B4-BE49-F238E27FC236}">
                      <a16:creationId xmlns:a16="http://schemas.microsoft.com/office/drawing/2014/main" id="{C2CFEA62-9853-4CCF-9D35-3AAEF87DEBD1}"/>
                    </a:ext>
                  </a:extLst>
                </p:cNvPr>
                <p:cNvCxnSpPr>
                  <a:cxnSpLocks/>
                  <a:stCxn id="126" idx="0"/>
                </p:cNvCxnSpPr>
                <p:nvPr/>
              </p:nvCxnSpPr>
              <p:spPr>
                <a:xfrm flipV="1">
                  <a:off x="1150242" y="3605775"/>
                  <a:ext cx="407857"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2A2A155D-C5C2-49B7-A0E6-BE314A39B7AE}"/>
                    </a:ext>
                  </a:extLst>
                </p:cNvPr>
                <p:cNvCxnSpPr>
                  <a:cxnSpLocks/>
                  <a:stCxn id="127" idx="0"/>
                </p:cNvCxnSpPr>
                <p:nvPr/>
              </p:nvCxnSpPr>
              <p:spPr>
                <a:xfrm flipH="1" flipV="1">
                  <a:off x="1859099" y="3605775"/>
                  <a:ext cx="375175" cy="42918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grpSp>
      <p:sp>
        <p:nvSpPr>
          <p:cNvPr id="81" name="平行四边形 80">
            <a:extLst>
              <a:ext uri="{FF2B5EF4-FFF2-40B4-BE49-F238E27FC236}">
                <a16:creationId xmlns:a16="http://schemas.microsoft.com/office/drawing/2014/main" id="{61FC23F7-42A9-95EE-3C5E-58FFD4022A66}"/>
              </a:ext>
            </a:extLst>
          </p:cNvPr>
          <p:cNvSpPr/>
          <p:nvPr/>
        </p:nvSpPr>
        <p:spPr>
          <a:xfrm>
            <a:off x="228600" y="561975"/>
            <a:ext cx="516406" cy="290318"/>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03</a:t>
            </a:r>
            <a:endParaRPr lang="zh-CN" altLang="en-US" sz="1650" dirty="0">
              <a:latin typeface="Impact" panose="020B0806030902050204" pitchFamily="34" charset="0"/>
            </a:endParaRPr>
          </a:p>
        </p:txBody>
      </p:sp>
    </p:spTree>
    <p:custDataLst>
      <p:tags r:id="rId1"/>
    </p:custDataLst>
    <p:extLst>
      <p:ext uri="{BB962C8B-B14F-4D97-AF65-F5344CB8AC3E}">
        <p14:creationId xmlns:p14="http://schemas.microsoft.com/office/powerpoint/2010/main" val="363185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5"/>
                                        </p:tgtEl>
                                        <p:attrNameLst>
                                          <p:attrName>style.visibility</p:attrName>
                                        </p:attrNameLst>
                                      </p:cBhvr>
                                      <p:to>
                                        <p:strVal val="visible"/>
                                      </p:to>
                                    </p:set>
                                    <p:anim calcmode="lin" valueType="num">
                                      <p:cBhvr>
                                        <p:cTn id="14" dur="500" fill="hold"/>
                                        <p:tgtEl>
                                          <p:spTgt spid="135"/>
                                        </p:tgtEl>
                                        <p:attrNameLst>
                                          <p:attrName>ppt_w</p:attrName>
                                        </p:attrNameLst>
                                      </p:cBhvr>
                                      <p:tavLst>
                                        <p:tav tm="0">
                                          <p:val>
                                            <p:fltVal val="0"/>
                                          </p:val>
                                        </p:tav>
                                        <p:tav tm="100000">
                                          <p:val>
                                            <p:strVal val="#ppt_w"/>
                                          </p:val>
                                        </p:tav>
                                      </p:tavLst>
                                    </p:anim>
                                    <p:anim calcmode="lin" valueType="num">
                                      <p:cBhvr>
                                        <p:cTn id="15" dur="500" fill="hold"/>
                                        <p:tgtEl>
                                          <p:spTgt spid="135"/>
                                        </p:tgtEl>
                                        <p:attrNameLst>
                                          <p:attrName>ppt_h</p:attrName>
                                        </p:attrNameLst>
                                      </p:cBhvr>
                                      <p:tavLst>
                                        <p:tav tm="0">
                                          <p:val>
                                            <p:fltVal val="0"/>
                                          </p:val>
                                        </p:tav>
                                        <p:tav tm="100000">
                                          <p:val>
                                            <p:strVal val="#ppt_h"/>
                                          </p:val>
                                        </p:tav>
                                      </p:tavLst>
                                    </p:anim>
                                    <p:animEffect transition="in" filter="fade">
                                      <p:cBhvr>
                                        <p:cTn id="16" dur="500"/>
                                        <p:tgtEl>
                                          <p:spTgt spid="1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8"/>
                                        </p:tgtEl>
                                        <p:attrNameLst>
                                          <p:attrName>style.visibility</p:attrName>
                                        </p:attrNameLst>
                                      </p:cBhvr>
                                      <p:to>
                                        <p:strVal val="visible"/>
                                      </p:to>
                                    </p:set>
                                    <p:anim calcmode="lin" valueType="num">
                                      <p:cBhvr>
                                        <p:cTn id="21" dur="500" fill="hold"/>
                                        <p:tgtEl>
                                          <p:spTgt spid="138"/>
                                        </p:tgtEl>
                                        <p:attrNameLst>
                                          <p:attrName>ppt_w</p:attrName>
                                        </p:attrNameLst>
                                      </p:cBhvr>
                                      <p:tavLst>
                                        <p:tav tm="0">
                                          <p:val>
                                            <p:fltVal val="0"/>
                                          </p:val>
                                        </p:tav>
                                        <p:tav tm="100000">
                                          <p:val>
                                            <p:strVal val="#ppt_w"/>
                                          </p:val>
                                        </p:tav>
                                      </p:tavLst>
                                    </p:anim>
                                    <p:anim calcmode="lin" valueType="num">
                                      <p:cBhvr>
                                        <p:cTn id="22" dur="500" fill="hold"/>
                                        <p:tgtEl>
                                          <p:spTgt spid="138"/>
                                        </p:tgtEl>
                                        <p:attrNameLst>
                                          <p:attrName>ppt_h</p:attrName>
                                        </p:attrNameLst>
                                      </p:cBhvr>
                                      <p:tavLst>
                                        <p:tav tm="0">
                                          <p:val>
                                            <p:fltVal val="0"/>
                                          </p:val>
                                        </p:tav>
                                        <p:tav tm="100000">
                                          <p:val>
                                            <p:strVal val="#ppt_h"/>
                                          </p:val>
                                        </p:tav>
                                      </p:tavLst>
                                    </p:anim>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1"/>
                                        </p:tgtEl>
                                        <p:attrNameLst>
                                          <p:attrName>style.visibility</p:attrName>
                                        </p:attrNameLst>
                                      </p:cBhvr>
                                      <p:to>
                                        <p:strVal val="visible"/>
                                      </p:to>
                                    </p:set>
                                    <p:anim calcmode="lin" valueType="num">
                                      <p:cBhvr>
                                        <p:cTn id="28" dur="500" fill="hold"/>
                                        <p:tgtEl>
                                          <p:spTgt spid="141"/>
                                        </p:tgtEl>
                                        <p:attrNameLst>
                                          <p:attrName>ppt_w</p:attrName>
                                        </p:attrNameLst>
                                      </p:cBhvr>
                                      <p:tavLst>
                                        <p:tav tm="0">
                                          <p:val>
                                            <p:fltVal val="0"/>
                                          </p:val>
                                        </p:tav>
                                        <p:tav tm="100000">
                                          <p:val>
                                            <p:strVal val="#ppt_w"/>
                                          </p:val>
                                        </p:tav>
                                      </p:tavLst>
                                    </p:anim>
                                    <p:anim calcmode="lin" valueType="num">
                                      <p:cBhvr>
                                        <p:cTn id="29" dur="500" fill="hold"/>
                                        <p:tgtEl>
                                          <p:spTgt spid="141"/>
                                        </p:tgtEl>
                                        <p:attrNameLst>
                                          <p:attrName>ppt_h</p:attrName>
                                        </p:attrNameLst>
                                      </p:cBhvr>
                                      <p:tavLst>
                                        <p:tav tm="0">
                                          <p:val>
                                            <p:fltVal val="0"/>
                                          </p:val>
                                        </p:tav>
                                        <p:tav tm="100000">
                                          <p:val>
                                            <p:strVal val="#ppt_h"/>
                                          </p:val>
                                        </p:tav>
                                      </p:tavLst>
                                    </p:anim>
                                    <p:animEffect transition="in" filter="fade">
                                      <p:cBhvr>
                                        <p:cTn id="30" dur="500"/>
                                        <p:tgtEl>
                                          <p:spTgt spid="14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62720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 name="矩形 2"/>
          <p:cNvSpPr/>
          <p:nvPr/>
        </p:nvSpPr>
        <p:spPr>
          <a:xfrm>
            <a:off x="616085" y="575817"/>
            <a:ext cx="2262153"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解决透明传输问题</a:t>
            </a:r>
          </a:p>
        </p:txBody>
      </p:sp>
      <p:sp>
        <p:nvSpPr>
          <p:cNvPr id="4" name="矩形 3"/>
          <p:cNvSpPr/>
          <p:nvPr/>
        </p:nvSpPr>
        <p:spPr>
          <a:xfrm>
            <a:off x="262610" y="1070068"/>
            <a:ext cx="8496381" cy="3477871"/>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解决方法</a:t>
            </a:r>
            <a:r>
              <a:rPr lang="zh-CN" altLang="en-US" sz="2000" b="1" dirty="0">
                <a:latin typeface="微软雅黑" panose="020B0503020204020204" pitchFamily="34" charset="-122"/>
                <a:ea typeface="微软雅黑" panose="020B0503020204020204" pitchFamily="34" charset="-122"/>
              </a:rPr>
              <a:t>：字节填充 </a:t>
            </a:r>
            <a:r>
              <a:rPr lang="en-US" altLang="zh-CN" sz="2000" b="1" dirty="0">
                <a:latin typeface="微软雅黑" panose="020B0503020204020204" pitchFamily="34" charset="-122"/>
                <a:ea typeface="微软雅黑" panose="020B0503020204020204" pitchFamily="34" charset="-122"/>
              </a:rPr>
              <a:t>(byte stuffing) </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字符填充 </a:t>
            </a:r>
            <a:r>
              <a:rPr lang="en-US" altLang="zh-CN" sz="2000" b="1" dirty="0">
                <a:latin typeface="微软雅黑" panose="020B0503020204020204" pitchFamily="34" charset="-122"/>
                <a:ea typeface="微软雅黑" panose="020B0503020204020204" pitchFamily="34" charset="-122"/>
              </a:rPr>
              <a:t>(character stuffing)</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发送端的数据链路层在数据中出现控制字符“</a:t>
            </a:r>
            <a:r>
              <a:rPr lang="en-US" altLang="zh-CN" sz="2000" b="1" dirty="0">
                <a:latin typeface="微软雅黑" panose="020B0503020204020204" pitchFamily="34" charset="-122"/>
                <a:ea typeface="微软雅黑" panose="020B0503020204020204" pitchFamily="34" charset="-122"/>
              </a:rPr>
              <a:t>SOH”</a:t>
            </a:r>
            <a:r>
              <a:rPr lang="zh-CN" altLang="en-US" sz="2000" b="1" dirty="0">
                <a:latin typeface="微软雅黑" panose="020B0503020204020204" pitchFamily="34" charset="-122"/>
                <a:ea typeface="微软雅黑" panose="020B0503020204020204" pitchFamily="34" charset="-122"/>
              </a:rPr>
              <a:t>或“</a:t>
            </a:r>
            <a:r>
              <a:rPr lang="en-US" altLang="zh-CN" sz="2000" b="1" dirty="0">
                <a:latin typeface="微软雅黑" panose="020B0503020204020204" pitchFamily="34" charset="-122"/>
                <a:ea typeface="微软雅黑" panose="020B0503020204020204" pitchFamily="34" charset="-122"/>
              </a:rPr>
              <a:t>EOT”</a:t>
            </a:r>
            <a:r>
              <a:rPr lang="zh-CN" altLang="en-US" sz="2000" b="1" dirty="0">
                <a:latin typeface="微软雅黑" panose="020B0503020204020204" pitchFamily="34" charset="-122"/>
                <a:ea typeface="微软雅黑" panose="020B0503020204020204" pitchFamily="34" charset="-122"/>
              </a:rPr>
              <a:t>的前面</a:t>
            </a:r>
            <a:r>
              <a:rPr lang="zh-CN" altLang="en-US" sz="2000" b="1" dirty="0">
                <a:solidFill>
                  <a:srgbClr val="0000FF"/>
                </a:solidFill>
                <a:latin typeface="微软雅黑" panose="020B0503020204020204" pitchFamily="34" charset="-122"/>
                <a:ea typeface="微软雅黑" panose="020B0503020204020204" pitchFamily="34" charset="-122"/>
              </a:rPr>
              <a:t>插入一个</a:t>
            </a:r>
            <a:r>
              <a:rPr lang="zh-CN" altLang="en-US" sz="2000" b="1" dirty="0">
                <a:solidFill>
                  <a:srgbClr val="FF0000"/>
                </a:solidFill>
                <a:latin typeface="微软雅黑" panose="020B0503020204020204" pitchFamily="34" charset="-122"/>
                <a:ea typeface="微软雅黑" panose="020B0503020204020204" pitchFamily="34" charset="-122"/>
              </a:rPr>
              <a:t>转义字符</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ESC”</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其十六进制编码是</a:t>
            </a:r>
            <a:r>
              <a:rPr lang="en-US" altLang="zh-CN" sz="2000" b="1" dirty="0">
                <a:latin typeface="微软雅黑" panose="020B0503020204020204" pitchFamily="34" charset="-122"/>
                <a:ea typeface="微软雅黑" panose="020B0503020204020204" pitchFamily="34" charset="-122"/>
              </a:rPr>
              <a:t>1B</a:t>
            </a:r>
            <a:r>
              <a:rPr lang="zh-CN" altLang="en-US" sz="2000" b="1" dirty="0">
                <a:latin typeface="微软雅黑" panose="020B0503020204020204" pitchFamily="34" charset="-122"/>
                <a:ea typeface="微软雅黑" panose="020B0503020204020204" pitchFamily="34" charset="-122"/>
              </a:rPr>
              <a:t>，二进制</a:t>
            </a:r>
            <a:r>
              <a:rPr lang="en-US" altLang="zh-CN" sz="2000" b="1" dirty="0">
                <a:latin typeface="微软雅黑" panose="020B0503020204020204" pitchFamily="34" charset="-122"/>
                <a:ea typeface="微软雅黑" panose="020B0503020204020204" pitchFamily="34" charset="-122"/>
              </a:rPr>
              <a:t>00011011)</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接收端的数据链路层在将数据送往网络层之前删除插入的转义字符。</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如果</a:t>
            </a:r>
            <a:r>
              <a:rPr lang="zh-CN" altLang="en-US" sz="2000" b="1" dirty="0">
                <a:solidFill>
                  <a:srgbClr val="FF0000"/>
                </a:solidFill>
                <a:latin typeface="微软雅黑" panose="020B0503020204020204" pitchFamily="34" charset="-122"/>
                <a:ea typeface="微软雅黑" panose="020B0503020204020204" pitchFamily="34" charset="-122"/>
              </a:rPr>
              <a:t>转义字符也出现在数据</a:t>
            </a:r>
            <a:r>
              <a:rPr lang="zh-CN" altLang="en-US" sz="2000" b="1" dirty="0">
                <a:latin typeface="微软雅黑" panose="020B0503020204020204" pitchFamily="34" charset="-122"/>
                <a:ea typeface="微软雅黑" panose="020B0503020204020204" pitchFamily="34" charset="-122"/>
              </a:rPr>
              <a:t>当中，那么应在转义字符</a:t>
            </a:r>
            <a:r>
              <a:rPr lang="zh-CN" altLang="en-US" sz="2000" b="1" dirty="0">
                <a:solidFill>
                  <a:srgbClr val="FF0000"/>
                </a:solidFill>
                <a:latin typeface="微软雅黑" panose="020B0503020204020204" pitchFamily="34" charset="-122"/>
                <a:ea typeface="微软雅黑" panose="020B0503020204020204" pitchFamily="34" charset="-122"/>
              </a:rPr>
              <a:t>前面</a:t>
            </a:r>
            <a:r>
              <a:rPr lang="zh-CN" altLang="en-US" sz="2000" b="1" dirty="0">
                <a:latin typeface="微软雅黑" panose="020B0503020204020204" pitchFamily="34" charset="-122"/>
                <a:ea typeface="微软雅黑" panose="020B0503020204020204" pitchFamily="34" charset="-122"/>
              </a:rPr>
              <a:t>插入一个转义字符 </a:t>
            </a:r>
            <a:r>
              <a:rPr lang="en-US" altLang="zh-CN" sz="2000" b="1" dirty="0">
                <a:latin typeface="微软雅黑" panose="020B0503020204020204" pitchFamily="34" charset="-122"/>
                <a:ea typeface="微软雅黑" panose="020B0503020204020204" pitchFamily="34" charset="-122"/>
              </a:rPr>
              <a:t>ESC</a:t>
            </a:r>
            <a:r>
              <a:rPr lang="zh-CN" altLang="en-US" sz="2000" b="1" dirty="0">
                <a:latin typeface="微软雅黑" panose="020B0503020204020204" pitchFamily="34" charset="-122"/>
                <a:ea typeface="微软雅黑" panose="020B0503020204020204" pitchFamily="34" charset="-122"/>
              </a:rPr>
              <a:t>。当接收端收到连续的两个转义字符时，就</a:t>
            </a:r>
            <a:r>
              <a:rPr lang="zh-CN" altLang="en-US" sz="2000" b="1" dirty="0">
                <a:solidFill>
                  <a:srgbClr val="FF0000"/>
                </a:solidFill>
                <a:latin typeface="微软雅黑" panose="020B0503020204020204" pitchFamily="34" charset="-122"/>
                <a:ea typeface="微软雅黑" panose="020B0503020204020204" pitchFamily="34" charset="-122"/>
              </a:rPr>
              <a:t>删除其中前面的一个</a:t>
            </a:r>
            <a:r>
              <a:rPr lang="zh-CN" altLang="en-US" sz="2000" b="1" dirty="0">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383429"/>
            <a:ext cx="8129015" cy="29349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5" name="Rectangle 46"/>
          <p:cNvSpPr>
            <a:spLocks noChangeArrowheads="1"/>
          </p:cNvSpPr>
          <p:nvPr/>
        </p:nvSpPr>
        <p:spPr bwMode="auto">
          <a:xfrm>
            <a:off x="502921" y="976458"/>
            <a:ext cx="7690105" cy="438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以太网交换机运行自学习算法自动维护交换表。</a:t>
            </a:r>
          </a:p>
        </p:txBody>
      </p:sp>
      <p:sp>
        <p:nvSpPr>
          <p:cNvPr id="6" name="AutoShape 5"/>
          <p:cNvSpPr>
            <a:spLocks noChangeArrowheads="1"/>
          </p:cNvSpPr>
          <p:nvPr/>
        </p:nvSpPr>
        <p:spPr bwMode="auto">
          <a:xfrm>
            <a:off x="502921" y="61746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781174" y="594375"/>
            <a:ext cx="3571804"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smtClean="0">
                <a:solidFill>
                  <a:schemeClr val="bg1"/>
                </a:solidFill>
                <a:latin typeface="微软雅黑" panose="020B0503020204020204" pitchFamily="34" charset="-122"/>
                <a:ea typeface="微软雅黑" panose="020B0503020204020204" pitchFamily="34" charset="-122"/>
              </a:rPr>
              <a:t> 2.</a:t>
            </a:r>
            <a:r>
              <a:rPr lang="zh-CN" altLang="en-US" sz="2000" b="1" smtClean="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chemeClr val="bg1"/>
                </a:solidFill>
                <a:latin typeface="微软雅黑" panose="020B0503020204020204" pitchFamily="34" charset="-122"/>
                <a:ea typeface="微软雅黑" panose="020B0503020204020204" pitchFamily="34" charset="-122"/>
              </a:rPr>
              <a:t>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3746734" y="1781001"/>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a:stCxn id="69" idx="1"/>
          </p:cNvCxnSpPr>
          <p:nvPr/>
        </p:nvCxnSpPr>
        <p:spPr>
          <a:xfrm flipH="1">
            <a:off x="3075066" y="3579155"/>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66" idx="1"/>
          </p:cNvCxnSpPr>
          <p:nvPr/>
        </p:nvCxnSpPr>
        <p:spPr>
          <a:xfrm>
            <a:off x="3075066" y="2501253"/>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72" idx="1"/>
          </p:cNvCxnSpPr>
          <p:nvPr/>
        </p:nvCxnSpPr>
        <p:spPr>
          <a:xfrm flipH="1">
            <a:off x="3097940" y="3024999"/>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64" idx="1"/>
          </p:cNvCxnSpPr>
          <p:nvPr/>
        </p:nvCxnSpPr>
        <p:spPr>
          <a:xfrm>
            <a:off x="3075068" y="1945531"/>
            <a:ext cx="662529" cy="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4193007" y="1466136"/>
            <a:ext cx="1279194" cy="3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2627339" y="1743885"/>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3737597" y="1808317"/>
            <a:ext cx="277321" cy="274434"/>
            <a:chOff x="2255844" y="1268760"/>
            <a:chExt cx="360914" cy="356294"/>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4" cy="3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3746741" y="2372225"/>
            <a:ext cx="277321" cy="274434"/>
            <a:chOff x="2267744" y="1280668"/>
            <a:chExt cx="360914"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4"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3717614" y="3450125"/>
            <a:ext cx="277321" cy="274434"/>
            <a:chOff x="2244074" y="1280668"/>
            <a:chExt cx="358932"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3726767" y="2886215"/>
            <a:ext cx="277321" cy="274434"/>
            <a:chOff x="2255909" y="1268760"/>
            <a:chExt cx="358930"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2638859" y="3403122"/>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2636957" y="2837347"/>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4065623" y="2040882"/>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2620633" y="2296887"/>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172884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227967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280064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3365327"/>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3754833" y="3859770"/>
            <a:ext cx="2236510" cy="338554"/>
          </a:xfrm>
          <a:prstGeom prst="rect">
            <a:avLst/>
          </a:prstGeom>
        </p:spPr>
        <p:txBody>
          <a:bodyPr wrap="none" lIns="91436" tIns="45718" rIns="91436" bIns="45718">
            <a:spAutoFit/>
          </a:bodyPr>
          <a:lstStyle/>
          <a:p>
            <a:pPr algn="ctr"/>
            <a:r>
              <a:rPr lang="zh-CN" altLang="en-US" sz="1600" b="1" dirty="0">
                <a:latin typeface="微软雅黑" panose="020B0503020204020204" pitchFamily="34" charset="-122"/>
                <a:ea typeface="微软雅黑" panose="020B0503020204020204" pitchFamily="34" charset="-122"/>
              </a:rPr>
              <a:t>开始时，交换表是空的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3716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5" name="Rectangle 46"/>
          <p:cNvSpPr>
            <a:spLocks noChangeArrowheads="1"/>
          </p:cNvSpPr>
          <p:nvPr/>
        </p:nvSpPr>
        <p:spPr bwMode="auto">
          <a:xfrm>
            <a:off x="502921" y="964660"/>
            <a:ext cx="7690105" cy="438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以太网交换机运行自学习算法自动维护交换表。</a:t>
            </a:r>
          </a:p>
        </p:txBody>
      </p:sp>
      <p:sp>
        <p:nvSpPr>
          <p:cNvPr id="6" name="AutoShape 5"/>
          <p:cNvSpPr>
            <a:spLocks noChangeArrowheads="1"/>
          </p:cNvSpPr>
          <p:nvPr/>
        </p:nvSpPr>
        <p:spPr bwMode="auto">
          <a:xfrm>
            <a:off x="502921" y="605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760934" y="582576"/>
            <a:ext cx="361228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3"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7"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4" y="2059656"/>
            <a:ext cx="662530" cy="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391773" y="1580260"/>
            <a:ext cx="1279194" cy="3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3" name="组合 57"/>
          <p:cNvGrpSpPr/>
          <p:nvPr/>
        </p:nvGrpSpPr>
        <p:grpSpPr bwMode="auto">
          <a:xfrm>
            <a:off x="1936364" y="1922442"/>
            <a:ext cx="277321" cy="274434"/>
            <a:chOff x="2255844" y="1268760"/>
            <a:chExt cx="360914" cy="356294"/>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4" cy="3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58"/>
          <p:cNvGrpSpPr/>
          <p:nvPr/>
        </p:nvGrpSpPr>
        <p:grpSpPr bwMode="auto">
          <a:xfrm>
            <a:off x="1945507" y="2486348"/>
            <a:ext cx="277321" cy="274434"/>
            <a:chOff x="2267744" y="1280668"/>
            <a:chExt cx="360914"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4"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1"/>
          <p:cNvGrpSpPr/>
          <p:nvPr/>
        </p:nvGrpSpPr>
        <p:grpSpPr bwMode="auto">
          <a:xfrm>
            <a:off x="1916380" y="3564251"/>
            <a:ext cx="277321" cy="274434"/>
            <a:chOff x="2244074" y="1280668"/>
            <a:chExt cx="358932"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bwMode="auto">
          <a:xfrm>
            <a:off x="1925533" y="3000341"/>
            <a:ext cx="277321" cy="274434"/>
            <a:chOff x="2255909" y="1268760"/>
            <a:chExt cx="358930"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5"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 name="组合 57"/>
          <p:cNvGrpSpPr/>
          <p:nvPr/>
        </p:nvGrpSpPr>
        <p:grpSpPr>
          <a:xfrm>
            <a:off x="2264390" y="2155008"/>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9"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393804"/>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34794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2" y="1968400"/>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nvGraphicFramePr>
        <p:xfrm>
          <a:off x="4682839" y="1709893"/>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val="20000"/>
                    </a:ext>
                  </a:extLst>
                </a:gridCol>
                <a:gridCol w="864830">
                  <a:extLst>
                    <a:ext uri="{9D8B030D-6E8A-4147-A177-3AD203B41FA5}">
                      <a16:colId xmlns:a16="http://schemas.microsoft.com/office/drawing/2014/main" val="20001"/>
                    </a:ext>
                  </a:extLst>
                </a:gridCol>
                <a:gridCol w="589137">
                  <a:extLst>
                    <a:ext uri="{9D8B030D-6E8A-4147-A177-3AD203B41FA5}">
                      <a16:colId xmlns:a16="http://schemas.microsoft.com/office/drawing/2014/main" val="20002"/>
                    </a:ext>
                  </a:extLst>
                </a:gridCol>
                <a:gridCol w="628932">
                  <a:extLst>
                    <a:ext uri="{9D8B030D-6E8A-4147-A177-3AD203B41FA5}">
                      <a16:colId xmlns:a16="http://schemas.microsoft.com/office/drawing/2014/main" val="20003"/>
                    </a:ext>
                  </a:extLst>
                </a:gridCol>
                <a:gridCol w="479432">
                  <a:extLst>
                    <a:ext uri="{9D8B030D-6E8A-4147-A177-3AD203B41FA5}">
                      <a16:colId xmlns:a16="http://schemas.microsoft.com/office/drawing/2014/main" val="20004"/>
                    </a:ext>
                  </a:extLst>
                </a:gridCol>
              </a:tblGrid>
              <a:tr h="274320">
                <a:tc>
                  <a:txBody>
                    <a:bodyPr/>
                    <a:lstStyle/>
                    <a:p>
                      <a:pPr algn="ctr"/>
                      <a:r>
                        <a:rPr lang="zh-CN" altLang="en-US" sz="1200" b="1" dirty="0">
                          <a:ln>
                            <a:noFill/>
                          </a:ln>
                          <a:latin typeface="微软雅黑" panose="020B0503020204020204" pitchFamily="34" charset="-122"/>
                          <a:ea typeface="微软雅黑" panose="020B0503020204020204"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4320">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4"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200" b="1" dirty="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sp>
        <p:nvSpPr>
          <p:cNvPr id="65" name="矩形 64"/>
          <p:cNvSpPr/>
          <p:nvPr/>
        </p:nvSpPr>
        <p:spPr>
          <a:xfrm>
            <a:off x="4567074" y="2751556"/>
            <a:ext cx="3884680" cy="530912"/>
          </a:xfrm>
          <a:prstGeom prst="rect">
            <a:avLst/>
          </a:prstGeom>
        </p:spPr>
        <p:txBody>
          <a:bodyPr wrap="squar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交换机收到帧后，先查找交换表。没有查到应从哪个接口转发这个帧给 </a:t>
            </a:r>
            <a:r>
              <a:rPr lang="en-US" altLang="zh-CN" sz="1400" b="1" dirty="0">
                <a:latin typeface="微软雅黑" panose="020B0503020204020204" pitchFamily="34" charset="-122"/>
                <a:ea typeface="微软雅黑" panose="020B0503020204020204" pitchFamily="34" charset="-122"/>
              </a:rPr>
              <a:t>B</a:t>
            </a:r>
            <a:r>
              <a:rPr lang="zh-CN" altLang="en-US" sz="1400" b="1" dirty="0">
                <a:latin typeface="微软雅黑" panose="020B0503020204020204" pitchFamily="34" charset="-122"/>
                <a:ea typeface="微软雅黑" panose="020B0503020204020204" pitchFamily="34" charset="-122"/>
              </a:rPr>
              <a:t>。</a:t>
            </a:r>
          </a:p>
        </p:txBody>
      </p:sp>
      <p:sp>
        <p:nvSpPr>
          <p:cNvPr id="66" name="矩形 65"/>
          <p:cNvSpPr/>
          <p:nvPr/>
        </p:nvSpPr>
        <p:spPr>
          <a:xfrm>
            <a:off x="4567074" y="2410010"/>
            <a:ext cx="4064860" cy="307773"/>
          </a:xfrm>
          <a:prstGeom prst="rect">
            <a:avLst/>
          </a:prstGeom>
        </p:spPr>
        <p:txBody>
          <a:bodyPr wrap="square" lIns="91436" tIns="45718" rIns="91436" bIns="45718">
            <a:spAutoFit/>
          </a:bodyPr>
          <a:lstStyle/>
          <a:p>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先向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发送一帧。该帧从接口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进入到交换机。</a:t>
            </a:r>
          </a:p>
        </p:txBody>
      </p:sp>
      <p:sp>
        <p:nvSpPr>
          <p:cNvPr id="67" name="矩形 66"/>
          <p:cNvSpPr/>
          <p:nvPr/>
        </p:nvSpPr>
        <p:spPr>
          <a:xfrm>
            <a:off x="4567074" y="3310363"/>
            <a:ext cx="3884680" cy="530912"/>
          </a:xfrm>
          <a:prstGeom prst="rect">
            <a:avLst/>
          </a:prstGeom>
        </p:spPr>
        <p:txBody>
          <a:bodyPr wrap="squar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交换机把这个帧的源地址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和接口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写入交换表中。</a:t>
            </a:r>
          </a:p>
        </p:txBody>
      </p:sp>
      <p:sp>
        <p:nvSpPr>
          <p:cNvPr id="68" name="矩形 67"/>
          <p:cNvSpPr/>
          <p:nvPr/>
        </p:nvSpPr>
        <p:spPr>
          <a:xfrm>
            <a:off x="4567074" y="3903326"/>
            <a:ext cx="4064860" cy="311621"/>
          </a:xfrm>
          <a:prstGeom prst="rect">
            <a:avLst/>
          </a:prstGeom>
        </p:spPr>
        <p:txBody>
          <a:bodyPr wrap="squar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交换机向除接口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以外的所有的接口广播这个帧。</a:t>
            </a:r>
          </a:p>
        </p:txBody>
      </p:sp>
      <p:sp>
        <p:nvSpPr>
          <p:cNvPr id="70" name="矩形 69"/>
          <p:cNvSpPr/>
          <p:nvPr/>
        </p:nvSpPr>
        <p:spPr>
          <a:xfrm>
            <a:off x="2498128" y="2617843"/>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2" y="253223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2" y="306976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2" y="3618606"/>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978915"/>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3000"/>
                            </p:stCondLst>
                            <p:childTnLst>
                              <p:par>
                                <p:cTn id="16" presetID="22" presetClass="entr" presetSubtype="1" fill="hold" grpId="0" nodeType="afterEffect">
                                  <p:stCondLst>
                                    <p:cond delay="100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2000"/>
                                        <p:tgtEl>
                                          <p:spTgt spid="65"/>
                                        </p:tgtEl>
                                      </p:cBhvr>
                                    </p:animEffect>
                                  </p:childTnLst>
                                </p:cTn>
                              </p:par>
                            </p:childTnLst>
                          </p:cTn>
                        </p:par>
                        <p:par>
                          <p:cTn id="19" fill="hold">
                            <p:stCondLst>
                              <p:cond delay="6000"/>
                            </p:stCondLst>
                            <p:childTnLst>
                              <p:par>
                                <p:cTn id="20" presetID="22" presetClass="entr" presetSubtype="1" fill="hold" grpId="0" nodeType="afterEffect">
                                  <p:stCondLst>
                                    <p:cond delay="200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2000"/>
                                        <p:tgtEl>
                                          <p:spTgt spid="67"/>
                                        </p:tgtEl>
                                      </p:cBhvr>
                                    </p:animEffect>
                                  </p:childTnLst>
                                </p:cTn>
                              </p:par>
                            </p:childTnLst>
                          </p:cTn>
                        </p:par>
                        <p:par>
                          <p:cTn id="23" fill="hold">
                            <p:stCondLst>
                              <p:cond delay="10000"/>
                            </p:stCondLst>
                            <p:childTnLst>
                              <p:par>
                                <p:cTn id="24" presetID="1"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35" presetClass="emph" presetSubtype="0" repeatCount="4000" fill="hold" grpId="1" nodeType="withEffect">
                                  <p:stCondLst>
                                    <p:cond delay="0"/>
                                  </p:stCondLst>
                                  <p:childTnLst>
                                    <p:anim calcmode="discrete" valueType="str">
                                      <p:cBhvr>
                                        <p:cTn id="27" dur="1000" fill="hold"/>
                                        <p:tgtEl>
                                          <p:spTgt spid="70"/>
                                        </p:tgtEl>
                                        <p:attrNameLst>
                                          <p:attrName>style.visibility</p:attrName>
                                        </p:attrNameLst>
                                      </p:cBhvr>
                                      <p:tavLst>
                                        <p:tav tm="0">
                                          <p:val>
                                            <p:strVal val="hidden"/>
                                          </p:val>
                                        </p:tav>
                                        <p:tav tm="50000">
                                          <p:val>
                                            <p:strVal val="visible"/>
                                          </p:val>
                                        </p:tav>
                                      </p:tavLst>
                                    </p:anim>
                                  </p:childTnLst>
                                </p:cTn>
                              </p:par>
                            </p:childTnLst>
                          </p:cTn>
                        </p:par>
                        <p:par>
                          <p:cTn id="28" fill="hold">
                            <p:stCondLst>
                              <p:cond delay="10000"/>
                            </p:stCondLst>
                            <p:childTnLst>
                              <p:par>
                                <p:cTn id="29" presetID="22" presetClass="entr" presetSubtype="1" fill="hold" grpId="0" nodeType="afterEffect">
                                  <p:stCondLst>
                                    <p:cond delay="100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2000"/>
                                        <p:tgtEl>
                                          <p:spTgt spid="68"/>
                                        </p:tgtEl>
                                      </p:cBhvr>
                                    </p:animEffect>
                                  </p:childTnLst>
                                </p:cTn>
                              </p:par>
                              <p:par>
                                <p:cTn id="32" presetID="22" presetClass="entr" presetSubtype="2" fill="hold" nodeType="withEffect">
                                  <p:stCondLst>
                                    <p:cond delay="20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3000"/>
                                        <p:tgtEl>
                                          <p:spTgt spid="71"/>
                                        </p:tgtEl>
                                      </p:cBhvr>
                                    </p:animEffect>
                                  </p:childTnLst>
                                </p:cTn>
                              </p:par>
                              <p:par>
                                <p:cTn id="35" presetID="22" presetClass="entr" presetSubtype="2" fill="hold" nodeType="withEffect">
                                  <p:stCondLst>
                                    <p:cond delay="200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3000"/>
                                        <p:tgtEl>
                                          <p:spTgt spid="72"/>
                                        </p:tgtEl>
                                      </p:cBhvr>
                                    </p:animEffect>
                                  </p:childTnLst>
                                </p:cTn>
                              </p:par>
                              <p:par>
                                <p:cTn id="38" presetID="22" presetClass="entr" presetSubtype="2" fill="hold" nodeType="withEffect">
                                  <p:stCondLst>
                                    <p:cond delay="2000"/>
                                  </p:stCondLst>
                                  <p:childTnLst>
                                    <p:set>
                                      <p:cBhvr>
                                        <p:cTn id="39" dur="1" fill="hold">
                                          <p:stCondLst>
                                            <p:cond delay="0"/>
                                          </p:stCondLst>
                                        </p:cTn>
                                        <p:tgtEl>
                                          <p:spTgt spid="73"/>
                                        </p:tgtEl>
                                        <p:attrNameLst>
                                          <p:attrName>style.visibility</p:attrName>
                                        </p:attrNameLst>
                                      </p:cBhvr>
                                      <p:to>
                                        <p:strVal val="visible"/>
                                      </p:to>
                                    </p:set>
                                    <p:animEffect transition="in" filter="wipe(right)">
                                      <p:cBhvr>
                                        <p:cTn id="40" dur="3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p:bldP spid="70" grpId="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3716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5" name="Rectangle 46"/>
          <p:cNvSpPr>
            <a:spLocks noChangeArrowheads="1"/>
          </p:cNvSpPr>
          <p:nvPr/>
        </p:nvSpPr>
        <p:spPr bwMode="auto">
          <a:xfrm>
            <a:off x="502921" y="964660"/>
            <a:ext cx="7690105" cy="438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以太网交换机运行自学习算法自动维护交换表。</a:t>
            </a:r>
          </a:p>
        </p:txBody>
      </p:sp>
      <p:sp>
        <p:nvSpPr>
          <p:cNvPr id="6" name="AutoShape 5"/>
          <p:cNvSpPr>
            <a:spLocks noChangeArrowheads="1"/>
          </p:cNvSpPr>
          <p:nvPr/>
        </p:nvSpPr>
        <p:spPr bwMode="auto">
          <a:xfrm>
            <a:off x="502921" y="605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760934" y="582576"/>
            <a:ext cx="361228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3"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7"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4" y="2059656"/>
            <a:ext cx="662530" cy="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391773" y="1580260"/>
            <a:ext cx="1279194" cy="3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3" name="组合 57"/>
          <p:cNvGrpSpPr/>
          <p:nvPr/>
        </p:nvGrpSpPr>
        <p:grpSpPr bwMode="auto">
          <a:xfrm>
            <a:off x="1936364" y="1922442"/>
            <a:ext cx="277321" cy="274434"/>
            <a:chOff x="2255844" y="1268760"/>
            <a:chExt cx="360914" cy="356294"/>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4" cy="3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58"/>
          <p:cNvGrpSpPr/>
          <p:nvPr/>
        </p:nvGrpSpPr>
        <p:grpSpPr bwMode="auto">
          <a:xfrm>
            <a:off x="1945507" y="2486348"/>
            <a:ext cx="277321" cy="274434"/>
            <a:chOff x="2267744" y="1280668"/>
            <a:chExt cx="360914"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4"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1"/>
          <p:cNvGrpSpPr/>
          <p:nvPr/>
        </p:nvGrpSpPr>
        <p:grpSpPr bwMode="auto">
          <a:xfrm>
            <a:off x="1916380" y="3564251"/>
            <a:ext cx="277321" cy="274434"/>
            <a:chOff x="2244074" y="1280668"/>
            <a:chExt cx="358932"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bwMode="auto">
          <a:xfrm>
            <a:off x="1925533" y="3000341"/>
            <a:ext cx="277321" cy="274434"/>
            <a:chOff x="2255909" y="1268760"/>
            <a:chExt cx="358930"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5"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 name="组合 57"/>
          <p:cNvGrpSpPr/>
          <p:nvPr/>
        </p:nvGrpSpPr>
        <p:grpSpPr>
          <a:xfrm>
            <a:off x="2264390" y="2155008"/>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9"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393804"/>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34794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2" y="1968400"/>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nvGraphicFramePr>
        <p:xfrm>
          <a:off x="4682839" y="1709893"/>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val="20000"/>
                    </a:ext>
                  </a:extLst>
                </a:gridCol>
                <a:gridCol w="864830">
                  <a:extLst>
                    <a:ext uri="{9D8B030D-6E8A-4147-A177-3AD203B41FA5}">
                      <a16:colId xmlns:a16="http://schemas.microsoft.com/office/drawing/2014/main" val="20001"/>
                    </a:ext>
                  </a:extLst>
                </a:gridCol>
                <a:gridCol w="589137">
                  <a:extLst>
                    <a:ext uri="{9D8B030D-6E8A-4147-A177-3AD203B41FA5}">
                      <a16:colId xmlns:a16="http://schemas.microsoft.com/office/drawing/2014/main" val="20002"/>
                    </a:ext>
                  </a:extLst>
                </a:gridCol>
                <a:gridCol w="628932">
                  <a:extLst>
                    <a:ext uri="{9D8B030D-6E8A-4147-A177-3AD203B41FA5}">
                      <a16:colId xmlns:a16="http://schemas.microsoft.com/office/drawing/2014/main" val="20003"/>
                    </a:ext>
                  </a:extLst>
                </a:gridCol>
                <a:gridCol w="479432">
                  <a:extLst>
                    <a:ext uri="{9D8B030D-6E8A-4147-A177-3AD203B41FA5}">
                      <a16:colId xmlns:a16="http://schemas.microsoft.com/office/drawing/2014/main" val="20004"/>
                    </a:ext>
                  </a:extLst>
                </a:gridCol>
              </a:tblGrid>
              <a:tr h="274320">
                <a:tc>
                  <a:txBody>
                    <a:bodyPr/>
                    <a:lstStyle/>
                    <a:p>
                      <a:pPr algn="ctr"/>
                      <a:r>
                        <a:rPr lang="zh-CN" altLang="en-US" sz="1200" b="1" dirty="0">
                          <a:ln>
                            <a:noFill/>
                          </a:ln>
                          <a:latin typeface="微软雅黑" panose="020B0503020204020204" pitchFamily="34" charset="-122"/>
                          <a:ea typeface="微软雅黑" panose="020B0503020204020204"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4320">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4"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200" b="1" dirty="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sp>
        <p:nvSpPr>
          <p:cNvPr id="66" name="矩形 65"/>
          <p:cNvSpPr/>
          <p:nvPr/>
        </p:nvSpPr>
        <p:spPr>
          <a:xfrm>
            <a:off x="4567074" y="2410009"/>
            <a:ext cx="4064860" cy="530912"/>
          </a:xfrm>
          <a:prstGeom prst="rect">
            <a:avLst/>
          </a:prstGeom>
        </p:spPr>
        <p:txBody>
          <a:bodyPr wrap="squar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由于与该帧的目的地址不相符，</a:t>
            </a:r>
            <a:r>
              <a:rPr lang="en-US" altLang="zh-CN" sz="1400" b="1" dirty="0">
                <a:latin typeface="微软雅黑" panose="020B0503020204020204" pitchFamily="34" charset="-122"/>
                <a:ea typeface="微软雅黑" panose="020B0503020204020204" pitchFamily="34" charset="-122"/>
              </a:rPr>
              <a:t>C </a:t>
            </a: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D </a:t>
            </a:r>
            <a:r>
              <a:rPr lang="zh-CN" altLang="en-US" sz="1400" b="1" dirty="0">
                <a:latin typeface="微软雅黑" panose="020B0503020204020204" pitchFamily="34" charset="-122"/>
                <a:ea typeface="微软雅黑" panose="020B0503020204020204" pitchFamily="34" charset="-122"/>
              </a:rPr>
              <a:t>将丢弃该帧。</a:t>
            </a:r>
          </a:p>
        </p:txBody>
      </p:sp>
      <p:sp>
        <p:nvSpPr>
          <p:cNvPr id="70" name="矩形 69"/>
          <p:cNvSpPr/>
          <p:nvPr/>
        </p:nvSpPr>
        <p:spPr>
          <a:xfrm>
            <a:off x="2498128" y="2617843"/>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2" y="253223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2" y="306976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2" y="3618606"/>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978915"/>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56" name="Rectangle 24"/>
          <p:cNvSpPr>
            <a:spLocks noChangeArrowheads="1"/>
          </p:cNvSpPr>
          <p:nvPr/>
        </p:nvSpPr>
        <p:spPr bwMode="auto">
          <a:xfrm>
            <a:off x="231984" y="2382094"/>
            <a:ext cx="629980" cy="309056"/>
          </a:xfrm>
          <a:prstGeom prst="rect">
            <a:avLst/>
          </a:prstGeom>
          <a:solidFill>
            <a:srgbClr val="272CFD"/>
          </a:solidFill>
          <a:ln>
            <a:noFill/>
          </a:ln>
        </p:spPr>
        <p:txBody>
          <a:bodyPr wrap="square" lIns="90484" tIns="44448" rIns="90484" bIns="44448">
            <a:spAutoFit/>
          </a:bodyPr>
          <a:lstStyle/>
          <a:p>
            <a:pPr algn="ct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丢弃</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7" name="Rectangle 24"/>
          <p:cNvSpPr>
            <a:spLocks noChangeArrowheads="1"/>
          </p:cNvSpPr>
          <p:nvPr/>
        </p:nvSpPr>
        <p:spPr bwMode="auto">
          <a:xfrm>
            <a:off x="231984" y="3474586"/>
            <a:ext cx="629980" cy="309056"/>
          </a:xfrm>
          <a:prstGeom prst="rect">
            <a:avLst/>
          </a:prstGeom>
          <a:solidFill>
            <a:srgbClr val="272CFD"/>
          </a:solidFill>
          <a:ln>
            <a:noFill/>
          </a:ln>
        </p:spPr>
        <p:txBody>
          <a:bodyPr wrap="square" lIns="90484" tIns="44448" rIns="90484" bIns="44448">
            <a:spAutoFit/>
          </a:bodyPr>
          <a:lstStyle/>
          <a:p>
            <a:pPr algn="ct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丢弃</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1" y="13716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5" name="Rectangle 46"/>
          <p:cNvSpPr>
            <a:spLocks noChangeArrowheads="1"/>
          </p:cNvSpPr>
          <p:nvPr/>
        </p:nvSpPr>
        <p:spPr bwMode="auto">
          <a:xfrm>
            <a:off x="502921" y="964660"/>
            <a:ext cx="7690105" cy="438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以太网交换机运行自学习算法自动维护交换表。</a:t>
            </a:r>
          </a:p>
        </p:txBody>
      </p:sp>
      <p:sp>
        <p:nvSpPr>
          <p:cNvPr id="6" name="AutoShape 5"/>
          <p:cNvSpPr>
            <a:spLocks noChangeArrowheads="1"/>
          </p:cNvSpPr>
          <p:nvPr/>
        </p:nvSpPr>
        <p:spPr bwMode="auto">
          <a:xfrm>
            <a:off x="502921" y="605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760934" y="582576"/>
            <a:ext cx="361228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3"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7"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4" y="2059656"/>
            <a:ext cx="662530" cy="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391773" y="1580260"/>
            <a:ext cx="1279194" cy="3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2" name="组合 57"/>
          <p:cNvGrpSpPr/>
          <p:nvPr/>
        </p:nvGrpSpPr>
        <p:grpSpPr bwMode="auto">
          <a:xfrm>
            <a:off x="1936364" y="1922442"/>
            <a:ext cx="277321" cy="274434"/>
            <a:chOff x="2255844" y="1268760"/>
            <a:chExt cx="360914" cy="356294"/>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4" cy="3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3" name="组合 58"/>
          <p:cNvGrpSpPr/>
          <p:nvPr/>
        </p:nvGrpSpPr>
        <p:grpSpPr bwMode="auto">
          <a:xfrm>
            <a:off x="1945507" y="2486348"/>
            <a:ext cx="277321" cy="274434"/>
            <a:chOff x="2267744" y="1280668"/>
            <a:chExt cx="360914"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4"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61"/>
          <p:cNvGrpSpPr/>
          <p:nvPr/>
        </p:nvGrpSpPr>
        <p:grpSpPr bwMode="auto">
          <a:xfrm>
            <a:off x="1916380" y="3564251"/>
            <a:ext cx="277321" cy="274434"/>
            <a:chOff x="2244074" y="1280668"/>
            <a:chExt cx="358932"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4"/>
          <p:cNvGrpSpPr/>
          <p:nvPr/>
        </p:nvGrpSpPr>
        <p:grpSpPr bwMode="auto">
          <a:xfrm>
            <a:off x="1925533" y="3000341"/>
            <a:ext cx="277321" cy="274434"/>
            <a:chOff x="2255909" y="1268760"/>
            <a:chExt cx="358930"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5"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9" name="组合 57"/>
          <p:cNvGrpSpPr/>
          <p:nvPr/>
        </p:nvGrpSpPr>
        <p:grpSpPr>
          <a:xfrm>
            <a:off x="2264390" y="2155008"/>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9"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393804"/>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34794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2" y="3079998"/>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567074" y="2751556"/>
            <a:ext cx="3884680" cy="969494"/>
          </a:xfrm>
          <a:prstGeom prst="rect">
            <a:avLst/>
          </a:prstGeom>
        </p:spPr>
        <p:txBody>
          <a:bodyPr wrap="squar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交换机收到帧后，先查找交换表。发现交换表中的 </a:t>
            </a:r>
            <a:r>
              <a:rPr lang="en-US" altLang="zh-CN" sz="1400" b="1" dirty="0">
                <a:latin typeface="微软雅黑" panose="020B0503020204020204" pitchFamily="34" charset="-122"/>
                <a:ea typeface="微软雅黑" panose="020B0503020204020204" pitchFamily="34" charset="-122"/>
              </a:rPr>
              <a:t>MAC </a:t>
            </a:r>
            <a:r>
              <a:rPr lang="zh-CN" altLang="en-US" sz="1400" b="1" dirty="0">
                <a:latin typeface="微软雅黑" panose="020B0503020204020204" pitchFamily="34" charset="-122"/>
                <a:ea typeface="微软雅黑" panose="020B0503020204020204" pitchFamily="34" charset="-122"/>
              </a:rPr>
              <a:t>地址有 </a:t>
            </a:r>
            <a:r>
              <a:rPr lang="en-US" altLang="zh-CN" sz="1400" b="1" dirty="0">
                <a:latin typeface="微软雅黑" panose="020B0503020204020204" pitchFamily="34" charset="-122"/>
                <a:ea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rPr>
              <a:t>，表明要发送给</a:t>
            </a:r>
            <a:r>
              <a:rPr lang="en-US" altLang="zh-CN" sz="1400" b="1" dirty="0">
                <a:latin typeface="微软雅黑" panose="020B0503020204020204" pitchFamily="34" charset="-122"/>
                <a:ea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rPr>
              <a:t>的帧应从接口</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转发出去。于是就把这个帧传送到接口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转发给 </a:t>
            </a:r>
            <a:r>
              <a:rPr lang="en-US" altLang="zh-CN" sz="1400" b="1" dirty="0">
                <a:latin typeface="微软雅黑" panose="020B0503020204020204" pitchFamily="34" charset="-122"/>
                <a:ea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rPr>
              <a:t>。</a:t>
            </a:r>
          </a:p>
        </p:txBody>
      </p:sp>
      <p:sp>
        <p:nvSpPr>
          <p:cNvPr id="66" name="矩形 65"/>
          <p:cNvSpPr/>
          <p:nvPr/>
        </p:nvSpPr>
        <p:spPr>
          <a:xfrm>
            <a:off x="4567074" y="2410010"/>
            <a:ext cx="3884680" cy="307773"/>
          </a:xfrm>
          <a:prstGeom prst="rect">
            <a:avLst/>
          </a:prstGeom>
        </p:spPr>
        <p:txBody>
          <a:bodyPr wrap="square" lIns="91436" tIns="45718" rIns="91436" bIns="45718">
            <a:spAutoFit/>
          </a:bodyPr>
          <a:lstStyle/>
          <a:p>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发送一帧。该帧从接口 </a:t>
            </a: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进入到交换机。</a:t>
            </a:r>
          </a:p>
        </p:txBody>
      </p:sp>
      <p:sp>
        <p:nvSpPr>
          <p:cNvPr id="67" name="矩形 66"/>
          <p:cNvSpPr/>
          <p:nvPr/>
        </p:nvSpPr>
        <p:spPr>
          <a:xfrm>
            <a:off x="4567074" y="3740659"/>
            <a:ext cx="3884680" cy="530912"/>
          </a:xfrm>
          <a:prstGeom prst="rect">
            <a:avLst/>
          </a:prstGeom>
        </p:spPr>
        <p:txBody>
          <a:bodyPr wrap="square" lIns="91436" tIns="45718" rIns="91436" bIns="45718">
            <a:spAutoFit/>
          </a:bodyPr>
          <a:lstStyle/>
          <a:p>
            <a:r>
              <a:rPr lang="zh-CN" altLang="en-US" sz="1400" b="1" dirty="0">
                <a:latin typeface="微软雅黑" panose="020B0503020204020204" pitchFamily="34" charset="-122"/>
                <a:ea typeface="微软雅黑" panose="020B0503020204020204" pitchFamily="34" charset="-122"/>
              </a:rPr>
              <a:t>交换机把这个帧的源地址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和接口 </a:t>
            </a: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写入交换表中。</a:t>
            </a:r>
          </a:p>
        </p:txBody>
      </p:sp>
      <p:sp>
        <p:nvSpPr>
          <p:cNvPr id="70" name="矩形 69"/>
          <p:cNvSpPr/>
          <p:nvPr/>
        </p:nvSpPr>
        <p:spPr>
          <a:xfrm>
            <a:off x="2498128" y="2617843"/>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2" y="1976431"/>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98128" y="2873608"/>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B             3</a:t>
            </a:r>
            <a:endParaRPr lang="zh-CN" altLang="en-US" sz="1100" b="1" dirty="0">
              <a:latin typeface="微软雅黑" panose="020B0503020204020204" pitchFamily="34" charset="-122"/>
              <a:ea typeface="微软雅黑" panose="020B0503020204020204" pitchFamily="34" charset="-122"/>
            </a:endParaRPr>
          </a:p>
        </p:txBody>
      </p:sp>
      <p:graphicFrame>
        <p:nvGraphicFramePr>
          <p:cNvPr id="69" name="表格 68"/>
          <p:cNvGraphicFramePr>
            <a:graphicFrameLocks noGrp="1"/>
          </p:cNvGraphicFramePr>
          <p:nvPr/>
        </p:nvGraphicFramePr>
        <p:xfrm>
          <a:off x="4682839" y="1709893"/>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val="20000"/>
                    </a:ext>
                  </a:extLst>
                </a:gridCol>
                <a:gridCol w="864830">
                  <a:extLst>
                    <a:ext uri="{9D8B030D-6E8A-4147-A177-3AD203B41FA5}">
                      <a16:colId xmlns:a16="http://schemas.microsoft.com/office/drawing/2014/main" val="20001"/>
                    </a:ext>
                  </a:extLst>
                </a:gridCol>
                <a:gridCol w="589137">
                  <a:extLst>
                    <a:ext uri="{9D8B030D-6E8A-4147-A177-3AD203B41FA5}">
                      <a16:colId xmlns:a16="http://schemas.microsoft.com/office/drawing/2014/main" val="20002"/>
                    </a:ext>
                  </a:extLst>
                </a:gridCol>
                <a:gridCol w="628932">
                  <a:extLst>
                    <a:ext uri="{9D8B030D-6E8A-4147-A177-3AD203B41FA5}">
                      <a16:colId xmlns:a16="http://schemas.microsoft.com/office/drawing/2014/main" val="20003"/>
                    </a:ext>
                  </a:extLst>
                </a:gridCol>
                <a:gridCol w="479432">
                  <a:extLst>
                    <a:ext uri="{9D8B030D-6E8A-4147-A177-3AD203B41FA5}">
                      <a16:colId xmlns:a16="http://schemas.microsoft.com/office/drawing/2014/main" val="20004"/>
                    </a:ext>
                  </a:extLst>
                </a:gridCol>
              </a:tblGrid>
              <a:tr h="274320">
                <a:tc>
                  <a:txBody>
                    <a:bodyPr/>
                    <a:lstStyle/>
                    <a:p>
                      <a:pPr algn="ctr"/>
                      <a:r>
                        <a:rPr lang="zh-CN" altLang="en-US" sz="1200" b="1" dirty="0">
                          <a:ln>
                            <a:noFill/>
                          </a:ln>
                          <a:latin typeface="微软雅黑" panose="020B0503020204020204" pitchFamily="34" charset="-122"/>
                          <a:ea typeface="微软雅黑" panose="020B0503020204020204"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anose="020B0503020204020204" pitchFamily="34" charset="-122"/>
                          <a:ea typeface="微软雅黑" panose="020B0503020204020204"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4320">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2"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200" b="1" dirty="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grpSp>
        <p:nvGrpSpPr>
          <p:cNvPr id="10" name="组合 72"/>
          <p:cNvGrpSpPr/>
          <p:nvPr/>
        </p:nvGrpSpPr>
        <p:grpSpPr>
          <a:xfrm>
            <a:off x="4974334" y="1978915"/>
            <a:ext cx="1090436" cy="276999"/>
            <a:chOff x="4974334" y="1978909"/>
            <a:chExt cx="1090436" cy="276999"/>
          </a:xfrm>
        </p:grpSpPr>
        <p:sp>
          <p:nvSpPr>
            <p:cNvPr id="74" name="TextBox 73"/>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3000"/>
                            </p:stCondLst>
                            <p:childTnLst>
                              <p:par>
                                <p:cTn id="16" presetID="22" presetClass="entr" presetSubtype="1"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3000"/>
                                        <p:tgtEl>
                                          <p:spTgt spid="65"/>
                                        </p:tgtEl>
                                      </p:cBhvr>
                                    </p:animEffect>
                                  </p:childTnLst>
                                </p:cTn>
                              </p:par>
                              <p:par>
                                <p:cTn id="19" presetID="22" presetClass="entr" presetSubtype="2" fill="hold" nodeType="withEffect">
                                  <p:stCondLst>
                                    <p:cond delay="200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4000"/>
                                        <p:tgtEl>
                                          <p:spTgt spid="71"/>
                                        </p:tgtEl>
                                      </p:cBhvr>
                                    </p:animEffect>
                                  </p:childTnLst>
                                </p:cTn>
                              </p:par>
                            </p:childTnLst>
                          </p:cTn>
                        </p:par>
                        <p:par>
                          <p:cTn id="22" fill="hold">
                            <p:stCondLst>
                              <p:cond delay="6000"/>
                            </p:stCondLst>
                            <p:childTnLst>
                              <p:par>
                                <p:cTn id="23" presetID="22" presetClass="entr" presetSubtype="1"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up)">
                                      <p:cBhvr>
                                        <p:cTn id="25" dur="2000"/>
                                        <p:tgtEl>
                                          <p:spTgt spid="67"/>
                                        </p:tgtEl>
                                      </p:cBhvr>
                                    </p:animEffect>
                                  </p:childTnLst>
                                </p:cTn>
                              </p:par>
                            </p:childTnLst>
                          </p:cTn>
                        </p:par>
                        <p:par>
                          <p:cTn id="26" fill="hold">
                            <p:stCondLst>
                              <p:cond delay="8000"/>
                            </p:stCondLst>
                            <p:childTnLst>
                              <p:par>
                                <p:cTn id="27" presetID="1"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35" presetClass="emph" presetSubtype="0" repeatCount="3000" fill="hold" grpId="1" nodeType="withEffect">
                                  <p:stCondLst>
                                    <p:cond delay="0"/>
                                  </p:stCondLst>
                                  <p:childTnLst>
                                    <p:anim calcmode="discrete" valueType="str">
                                      <p:cBhvr>
                                        <p:cTn id="30"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55" grpId="0"/>
      <p:bldP spid="55" grpId="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02921" y="13716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5" name="Rectangle 46"/>
          <p:cNvSpPr>
            <a:spLocks noChangeArrowheads="1"/>
          </p:cNvSpPr>
          <p:nvPr/>
        </p:nvSpPr>
        <p:spPr bwMode="auto">
          <a:xfrm>
            <a:off x="502921" y="964660"/>
            <a:ext cx="7690105" cy="438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以太网交换机运行自学习算法自动维护交换表。</a:t>
            </a:r>
          </a:p>
        </p:txBody>
      </p:sp>
      <p:sp>
        <p:nvSpPr>
          <p:cNvPr id="6" name="AutoShape 5"/>
          <p:cNvSpPr>
            <a:spLocks noChangeArrowheads="1"/>
          </p:cNvSpPr>
          <p:nvPr/>
        </p:nvSpPr>
        <p:spPr bwMode="auto">
          <a:xfrm>
            <a:off x="502921" y="605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760934" y="582576"/>
            <a:ext cx="361228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65063"/>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3" y="3463219"/>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85317"/>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7" y="2909063"/>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4" y="1829595"/>
            <a:ext cx="662530" cy="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391773" y="1350199"/>
            <a:ext cx="1279194" cy="3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27949"/>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2" name="组合 57"/>
          <p:cNvGrpSpPr/>
          <p:nvPr/>
        </p:nvGrpSpPr>
        <p:grpSpPr bwMode="auto">
          <a:xfrm>
            <a:off x="1936364" y="1692381"/>
            <a:ext cx="277321" cy="274434"/>
            <a:chOff x="2255844" y="1268760"/>
            <a:chExt cx="360914" cy="356294"/>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4" cy="3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3" name="组合 58"/>
          <p:cNvGrpSpPr/>
          <p:nvPr/>
        </p:nvGrpSpPr>
        <p:grpSpPr bwMode="auto">
          <a:xfrm>
            <a:off x="1945507" y="2256287"/>
            <a:ext cx="277321" cy="274434"/>
            <a:chOff x="2267744" y="1280668"/>
            <a:chExt cx="360914"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4"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61"/>
          <p:cNvGrpSpPr/>
          <p:nvPr/>
        </p:nvGrpSpPr>
        <p:grpSpPr bwMode="auto">
          <a:xfrm>
            <a:off x="1916380" y="3334190"/>
            <a:ext cx="277321" cy="274434"/>
            <a:chOff x="2244074" y="1280668"/>
            <a:chExt cx="358932"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4"/>
          <p:cNvGrpSpPr/>
          <p:nvPr/>
        </p:nvGrpSpPr>
        <p:grpSpPr bwMode="auto">
          <a:xfrm>
            <a:off x="1925533" y="2770280"/>
            <a:ext cx="277321" cy="274434"/>
            <a:chOff x="2255909" y="1268760"/>
            <a:chExt cx="358930"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5" y="3287186"/>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721411"/>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9" name="组合 57"/>
          <p:cNvGrpSpPr/>
          <p:nvPr/>
        </p:nvGrpSpPr>
        <p:grpSpPr>
          <a:xfrm>
            <a:off x="2264390" y="192494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9" y="2180951"/>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4" tIns="44448" rIns="90484" bIns="44448">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161291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16374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26847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1" y="3249392"/>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69"/>
          <p:cNvSpPr/>
          <p:nvPr/>
        </p:nvSpPr>
        <p:spPr>
          <a:xfrm>
            <a:off x="2498128" y="2387784"/>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sp>
        <p:nvSpPr>
          <p:cNvPr id="55" name="矩形 54"/>
          <p:cNvSpPr/>
          <p:nvPr/>
        </p:nvSpPr>
        <p:spPr>
          <a:xfrm>
            <a:off x="2498128" y="2643547"/>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B             3</a:t>
            </a:r>
            <a:endParaRPr lang="zh-CN" altLang="en-US" sz="1100" b="1" dirty="0">
              <a:latin typeface="微软雅黑" panose="020B0503020204020204" pitchFamily="34" charset="-122"/>
              <a:ea typeface="微软雅黑" panose="020B0503020204020204" pitchFamily="34" charset="-122"/>
            </a:endParaRPr>
          </a:p>
        </p:txBody>
      </p:sp>
      <p:sp>
        <p:nvSpPr>
          <p:cNvPr id="56" name="矩形 55"/>
          <p:cNvSpPr/>
          <p:nvPr/>
        </p:nvSpPr>
        <p:spPr>
          <a:xfrm>
            <a:off x="4972924" y="1650199"/>
            <a:ext cx="3339692" cy="1785104"/>
          </a:xfrm>
          <a:prstGeom prst="rect">
            <a:avLst/>
          </a:prstGeom>
          <a:solidFill>
            <a:schemeClr val="bg1"/>
          </a:solidFill>
          <a:ln w="12700">
            <a:solidFill>
              <a:schemeClr val="tx1"/>
            </a:solidFill>
          </a:ln>
        </p:spPr>
        <p:txBody>
          <a:bodyPr wrap="square" lIns="91436" tIns="45718" rIns="91436" bIns="45718">
            <a:spAutoFit/>
          </a:bodyPr>
          <a:lstStyle/>
          <a:p>
            <a:pPr>
              <a:lnSpc>
                <a:spcPts val="2200"/>
              </a:lnSpc>
            </a:pPr>
            <a:r>
              <a:rPr lang="zh-CN" altLang="zh-CN" sz="1600" b="1" dirty="0">
                <a:latin typeface="微软雅黑" panose="020B0503020204020204" pitchFamily="34" charset="-122"/>
                <a:ea typeface="微软雅黑" panose="020B0503020204020204" pitchFamily="34" charset="-122"/>
              </a:rPr>
              <a:t>考虑到可能有时要在交换机的接口更换主机，或者主机要更换其网络适配器，这就需要更改交换表中的项目。为此，在交换表中每个项目都设有一定的</a:t>
            </a:r>
            <a:r>
              <a:rPr lang="zh-CN" altLang="zh-CN" sz="1600" b="1" dirty="0">
                <a:solidFill>
                  <a:srgbClr val="CC00CC"/>
                </a:solidFill>
                <a:latin typeface="微软雅黑" panose="020B0503020204020204" pitchFamily="34" charset="-122"/>
                <a:ea typeface="微软雅黑" panose="020B0503020204020204" pitchFamily="34" charset="-122"/>
              </a:rPr>
              <a:t>有效时间。</a:t>
            </a:r>
            <a:r>
              <a:rPr lang="zh-CN" altLang="zh-CN" sz="1600" b="1" dirty="0">
                <a:solidFill>
                  <a:srgbClr val="0000FF"/>
                </a:solidFill>
                <a:latin typeface="微软雅黑" panose="020B0503020204020204" pitchFamily="34" charset="-122"/>
                <a:ea typeface="微软雅黑" panose="020B0503020204020204" pitchFamily="34" charset="-122"/>
              </a:rPr>
              <a:t>过期的项目就自动被删除。</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57" name="直接箭头连接符 56"/>
          <p:cNvCxnSpPr>
            <a:stCxn id="56" idx="1"/>
          </p:cNvCxnSpPr>
          <p:nvPr/>
        </p:nvCxnSpPr>
        <p:spPr bwMode="auto">
          <a:xfrm flipH="1" flipV="1">
            <a:off x="4087094" y="2318170"/>
            <a:ext cx="885828" cy="22458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对角圆角矩形 58"/>
          <p:cNvSpPr/>
          <p:nvPr/>
        </p:nvSpPr>
        <p:spPr>
          <a:xfrm>
            <a:off x="502920" y="3754897"/>
            <a:ext cx="8129015" cy="61062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1" name="矩形 60"/>
          <p:cNvSpPr/>
          <p:nvPr/>
        </p:nvSpPr>
        <p:spPr>
          <a:xfrm>
            <a:off x="1013548" y="3752012"/>
            <a:ext cx="7479792" cy="584775"/>
          </a:xfrm>
          <a:prstGeom prst="rect">
            <a:avLst/>
          </a:prstGeom>
        </p:spPr>
        <p:txBody>
          <a:bodyPr wrap="square" lIns="91436" tIns="45718" rIns="91436" bIns="45718">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以太网交换机的这种自学习方法使得以太网交换机能够即插即用，不必人工进行配置，因此非常方便。</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5"/>
          <p:cNvSpPr>
            <a:spLocks noChangeArrowheads="1"/>
          </p:cNvSpPr>
          <p:nvPr/>
        </p:nvSpPr>
        <p:spPr bwMode="auto">
          <a:xfrm>
            <a:off x="502922" y="668175"/>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52" name="矩形 51"/>
          <p:cNvSpPr/>
          <p:nvPr/>
        </p:nvSpPr>
        <p:spPr>
          <a:xfrm>
            <a:off x="616087" y="616790"/>
            <a:ext cx="4079959"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交换机自学习和转发帧的步骤归纳</a:t>
            </a:r>
          </a:p>
        </p:txBody>
      </p:sp>
      <p:grpSp>
        <p:nvGrpSpPr>
          <p:cNvPr id="84" name="组合 83"/>
          <p:cNvGrpSpPr/>
          <p:nvPr/>
        </p:nvGrpSpPr>
        <p:grpSpPr>
          <a:xfrm>
            <a:off x="827542" y="1059532"/>
            <a:ext cx="7472852" cy="3274130"/>
            <a:chOff x="453492" y="1003987"/>
            <a:chExt cx="8369232" cy="3666867"/>
          </a:xfrm>
        </p:grpSpPr>
        <p:sp>
          <p:nvSpPr>
            <p:cNvPr id="2" name="矩形 1"/>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从接收的帧中取出源地址</a:t>
              </a:r>
            </a:p>
          </p:txBody>
        </p:sp>
        <p:sp>
          <p:nvSpPr>
            <p:cNvPr id="3" name="流程图: 决策 2"/>
            <p:cNvSpPr/>
            <p:nvPr/>
          </p:nvSpPr>
          <p:spPr>
            <a:xfrm>
              <a:off x="2440064" y="2236572"/>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交换表中有该地址吗？</a:t>
              </a:r>
            </a:p>
          </p:txBody>
        </p:sp>
        <p:sp>
          <p:nvSpPr>
            <p:cNvPr id="7" name="矩形 6"/>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rgbClr val="CC00CC"/>
                  </a:solidFill>
                  <a:latin typeface="微软雅黑" panose="020B0503020204020204" pitchFamily="34" charset="-122"/>
                  <a:ea typeface="微软雅黑" panose="020B0503020204020204" pitchFamily="34" charset="-122"/>
                </a:rPr>
                <a:t>更新</a:t>
              </a:r>
              <a:r>
                <a:rPr lang="zh-CN" altLang="en-US" sz="1000" b="1" dirty="0">
                  <a:solidFill>
                    <a:schemeClr val="tx1"/>
                  </a:solidFill>
                  <a:latin typeface="微软雅黑" panose="020B0503020204020204" pitchFamily="34" charset="-122"/>
                  <a:ea typeface="微软雅黑" panose="020B0503020204020204" pitchFamily="34" charset="-122"/>
                </a:rPr>
                <a:t>交换表中的该地址项</a:t>
              </a:r>
              <a:endParaRPr lang="en-US" altLang="zh-CN" sz="1000" b="1" dirty="0">
                <a:solidFill>
                  <a:schemeClr val="tx1"/>
                </a:solidFill>
                <a:latin typeface="微软雅黑" panose="020B0503020204020204" pitchFamily="34" charset="-122"/>
                <a:ea typeface="微软雅黑" panose="020B0503020204020204" pitchFamily="34" charset="-122"/>
              </a:endParaRPr>
            </a:p>
            <a:p>
              <a:pPr algn="ctr"/>
              <a:r>
                <a:rPr lang="zh-CN" altLang="en-US" sz="1000" b="1" dirty="0">
                  <a:solidFill>
                    <a:schemeClr val="tx1"/>
                  </a:solidFill>
                  <a:latin typeface="微软雅黑" panose="020B0503020204020204" pitchFamily="34" charset="-122"/>
                  <a:ea typeface="微软雅黑" panose="020B0503020204020204" pitchFamily="34" charset="-122"/>
                </a:rPr>
                <a:t>（接口和有效时间）</a:t>
              </a:r>
            </a:p>
          </p:txBody>
        </p:sp>
        <p:sp>
          <p:nvSpPr>
            <p:cNvPr id="8" name="矩形 7"/>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将该地址</a:t>
              </a:r>
              <a:r>
                <a:rPr lang="zh-CN" altLang="en-US" sz="1000" b="1" dirty="0">
                  <a:solidFill>
                    <a:srgbClr val="CC00CC"/>
                  </a:solidFill>
                  <a:latin typeface="微软雅黑" panose="020B0503020204020204" pitchFamily="34" charset="-122"/>
                  <a:ea typeface="微软雅黑" panose="020B0503020204020204" pitchFamily="34" charset="-122"/>
                </a:rPr>
                <a:t>加入</a:t>
              </a:r>
              <a:r>
                <a:rPr lang="zh-CN" altLang="en-US" sz="1000" b="1" dirty="0">
                  <a:solidFill>
                    <a:schemeClr val="tx1"/>
                  </a:solidFill>
                  <a:latin typeface="微软雅黑" panose="020B0503020204020204" pitchFamily="34" charset="-122"/>
                  <a:ea typeface="微软雅黑" panose="020B0503020204020204" pitchFamily="34" charset="-122"/>
                </a:rPr>
                <a:t>交换表</a:t>
              </a:r>
              <a:endParaRPr lang="en-US" altLang="zh-CN" sz="1000" b="1" dirty="0">
                <a:solidFill>
                  <a:schemeClr val="tx1"/>
                </a:solidFill>
                <a:latin typeface="微软雅黑" panose="020B0503020204020204" pitchFamily="34" charset="-122"/>
                <a:ea typeface="微软雅黑" panose="020B0503020204020204" pitchFamily="34" charset="-122"/>
              </a:endParaRPr>
            </a:p>
            <a:p>
              <a:pPr algn="ctr"/>
              <a:r>
                <a:rPr lang="zh-CN" altLang="en-US" sz="1000" b="1" dirty="0">
                  <a:solidFill>
                    <a:schemeClr val="tx1"/>
                  </a:solidFill>
                  <a:latin typeface="微软雅黑" panose="020B0503020204020204" pitchFamily="34" charset="-122"/>
                  <a:ea typeface="微软雅黑" panose="020B0503020204020204" pitchFamily="34" charset="-122"/>
                </a:rPr>
                <a:t>（地址、接口和有效时间）</a:t>
              </a:r>
            </a:p>
          </p:txBody>
        </p:sp>
        <p:sp>
          <p:nvSpPr>
            <p:cNvPr id="9" name="矩形 8"/>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rPr>
                <a:t>从接收的帧中取出目的地址</a:t>
              </a:r>
            </a:p>
          </p:txBody>
        </p:sp>
        <p:sp>
          <p:nvSpPr>
            <p:cNvPr id="11" name="流程图: 决策 10"/>
            <p:cNvSpPr/>
            <p:nvPr/>
          </p:nvSpPr>
          <p:spPr>
            <a:xfrm>
              <a:off x="4906536" y="1952367"/>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交换表中有该地址吗？</a:t>
              </a:r>
            </a:p>
          </p:txBody>
        </p:sp>
        <p:sp>
          <p:nvSpPr>
            <p:cNvPr id="12" name="矩形 11"/>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向指定接口转发</a:t>
              </a:r>
            </a:p>
          </p:txBody>
        </p:sp>
        <p:sp>
          <p:nvSpPr>
            <p:cNvPr id="16" name="矩形 1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向所有其他接口转发（进入的接口除外）</a:t>
              </a:r>
            </a:p>
          </p:txBody>
        </p:sp>
        <p:sp>
          <p:nvSpPr>
            <p:cNvPr id="17" name="流程图: 决策 16"/>
            <p:cNvSpPr/>
            <p:nvPr/>
          </p:nvSpPr>
          <p:spPr>
            <a:xfrm>
              <a:off x="4906536" y="2755553"/>
              <a:ext cx="1940010" cy="729050"/>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anose="020B0503020204020204" pitchFamily="34" charset="-122"/>
                  <a:ea typeface="微软雅黑" panose="020B0503020204020204" pitchFamily="34" charset="-122"/>
                </a:rPr>
                <a:t>其接口与帧进入的接口相同吗？</a:t>
              </a:r>
            </a:p>
          </p:txBody>
        </p:sp>
        <p:sp>
          <p:nvSpPr>
            <p:cNvPr id="18" name="矩形 1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丢弃</a:t>
              </a:r>
            </a:p>
          </p:txBody>
        </p:sp>
        <p:sp>
          <p:nvSpPr>
            <p:cNvPr id="4" name="圆角矩形 3"/>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开始</a:t>
              </a:r>
            </a:p>
          </p:txBody>
        </p:sp>
        <p:sp>
          <p:nvSpPr>
            <p:cNvPr id="21" name="圆角矩形 2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结束</a:t>
              </a:r>
            </a:p>
          </p:txBody>
        </p:sp>
        <p:cxnSp>
          <p:nvCxnSpPr>
            <p:cNvPr id="6" name="直接箭头连接符 5"/>
            <p:cNvCxnSpPr>
              <a:stCxn id="2" idx="2"/>
              <a:endCxn id="3"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3" idx="2"/>
              <a:endCxn id="7"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2"/>
              <a:endCxn id="11"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1" idx="2"/>
              <a:endCxn id="1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2"/>
              <a:endCxn id="1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 idx="1"/>
              <a:endCxn id="8"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1" idx="3"/>
              <a:endCxn id="1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12"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 idx="3"/>
              <a:endCxn id="2"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7"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8"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9"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78" name="Rectangle 24"/>
            <p:cNvSpPr>
              <a:spLocks noChangeArrowheads="1"/>
            </p:cNvSpPr>
            <p:nvPr/>
          </p:nvSpPr>
          <p:spPr bwMode="auto">
            <a:xfrm>
              <a:off x="2984437" y="2718477"/>
              <a:ext cx="348287"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1962"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有</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79" name="Rectangle 24"/>
            <p:cNvSpPr>
              <a:spLocks noChangeArrowheads="1"/>
            </p:cNvSpPr>
            <p:nvPr/>
          </p:nvSpPr>
          <p:spPr bwMode="auto">
            <a:xfrm>
              <a:off x="2138021" y="2104968"/>
              <a:ext cx="348287"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1962" eaLnBrk="0" hangingPunct="0"/>
              <a:r>
                <a:rPr kumimoji="1" lang="zh-CN" altLang="en-US" sz="1000" b="1" dirty="0">
                  <a:latin typeface="微软雅黑" panose="020B0503020204020204" pitchFamily="34" charset="-122"/>
                  <a:ea typeface="微软雅黑" panose="020B0503020204020204" pitchFamily="34" charset="-122"/>
                </a:rPr>
                <a:t>无</a:t>
              </a:r>
              <a:endParaRPr kumimoji="1" lang="en-US" altLang="zh-CN" sz="1000" b="1" dirty="0">
                <a:latin typeface="微软雅黑" panose="020B0503020204020204" pitchFamily="34" charset="-122"/>
                <a:ea typeface="微软雅黑" panose="020B0503020204020204" pitchFamily="34" charset="-122"/>
              </a:endParaRPr>
            </a:p>
          </p:txBody>
        </p:sp>
        <p:sp>
          <p:nvSpPr>
            <p:cNvPr id="80" name="Rectangle 24"/>
            <p:cNvSpPr>
              <a:spLocks noChangeArrowheads="1"/>
            </p:cNvSpPr>
            <p:nvPr/>
          </p:nvSpPr>
          <p:spPr bwMode="auto">
            <a:xfrm>
              <a:off x="6828826" y="1847946"/>
              <a:ext cx="348287"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1962" eaLnBrk="0" hangingPunct="0"/>
              <a:r>
                <a:rPr kumimoji="1" lang="zh-CN" altLang="en-US" sz="1000" b="1" dirty="0">
                  <a:latin typeface="微软雅黑" panose="020B0503020204020204" pitchFamily="34" charset="-122"/>
                  <a:ea typeface="微软雅黑" panose="020B0503020204020204" pitchFamily="34" charset="-122"/>
                </a:rPr>
                <a:t>无</a:t>
              </a:r>
              <a:endParaRPr kumimoji="1" lang="en-US" altLang="zh-CN" sz="1000" b="1" dirty="0">
                <a:latin typeface="微软雅黑" panose="020B0503020204020204" pitchFamily="34" charset="-122"/>
                <a:ea typeface="微软雅黑" panose="020B0503020204020204" pitchFamily="34" charset="-122"/>
              </a:endParaRPr>
            </a:p>
          </p:txBody>
        </p:sp>
        <p:sp>
          <p:nvSpPr>
            <p:cNvPr id="81" name="Rectangle 24"/>
            <p:cNvSpPr>
              <a:spLocks noChangeArrowheads="1"/>
            </p:cNvSpPr>
            <p:nvPr/>
          </p:nvSpPr>
          <p:spPr bwMode="auto">
            <a:xfrm>
              <a:off x="5438554" y="2418207"/>
              <a:ext cx="348287"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1962"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有</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82" name="Rectangle 24"/>
            <p:cNvSpPr>
              <a:spLocks noChangeArrowheads="1"/>
            </p:cNvSpPr>
            <p:nvPr/>
          </p:nvSpPr>
          <p:spPr bwMode="auto">
            <a:xfrm>
              <a:off x="5304957" y="3463592"/>
              <a:ext cx="491911"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1962"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相同</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83" name="Rectangle 24"/>
            <p:cNvSpPr>
              <a:spLocks noChangeArrowheads="1"/>
            </p:cNvSpPr>
            <p:nvPr/>
          </p:nvSpPr>
          <p:spPr bwMode="auto">
            <a:xfrm>
              <a:off x="6736519" y="2758017"/>
              <a:ext cx="491911"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1962" eaLnBrk="0" hangingPunct="0"/>
              <a:r>
                <a:rPr kumimoji="1" lang="zh-CN" altLang="en-US" sz="1000" b="1" dirty="0">
                  <a:latin typeface="微软雅黑" panose="020B0503020204020204" pitchFamily="34" charset="-122"/>
                  <a:ea typeface="微软雅黑" panose="020B0503020204020204" pitchFamily="34" charset="-122"/>
                </a:rPr>
                <a:t>不同</a:t>
              </a:r>
              <a:endParaRPr kumimoji="1" lang="en-US" altLang="zh-CN" sz="10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044362"/>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6" name="AutoShape 5"/>
          <p:cNvSpPr>
            <a:spLocks noChangeArrowheads="1"/>
          </p:cNvSpPr>
          <p:nvPr/>
        </p:nvSpPr>
        <p:spPr bwMode="auto">
          <a:xfrm>
            <a:off x="502921" y="605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656940" y="582576"/>
            <a:ext cx="382027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理解以太网交换机的自学习功能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08891"/>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3" y="1127337"/>
            <a:ext cx="3159988" cy="2366653"/>
            <a:chOff x="5467214" y="1680542"/>
            <a:chExt cx="3159988"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5"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4" y="2022721"/>
              <a:ext cx="277321" cy="274434"/>
              <a:chOff x="2255844" y="1268760"/>
              <a:chExt cx="360916"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27" y="2586633"/>
              <a:ext cx="277321" cy="274434"/>
              <a:chOff x="2267744" y="1280668"/>
              <a:chExt cx="360916"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07" y="3664535"/>
              <a:ext cx="277321" cy="274434"/>
              <a:chOff x="2244074" y="1280668"/>
              <a:chExt cx="358932"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61" y="3100624"/>
              <a:ext cx="277321" cy="274434"/>
              <a:chOff x="2255909" y="1268760"/>
              <a:chExt cx="358930"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13" name="Rectangle 49"/>
              <p:cNvSpPr>
                <a:spLocks noChangeArrowheads="1"/>
              </p:cNvSpPr>
              <p:nvPr/>
            </p:nvSpPr>
            <p:spPr bwMode="auto">
              <a:xfrm>
                <a:off x="1998899"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4" y="2034606"/>
              <a:ext cx="277321" cy="274434"/>
              <a:chOff x="2244074" y="1280668"/>
              <a:chExt cx="358932"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5" y="1127337"/>
            <a:ext cx="3193185" cy="2366653"/>
            <a:chOff x="893573" y="1680542"/>
            <a:chExt cx="3193185"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19" y="2022721"/>
              <a:ext cx="277321" cy="274434"/>
              <a:chOff x="2255844" y="1268760"/>
              <a:chExt cx="360916"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2" y="2586633"/>
              <a:ext cx="277321" cy="274434"/>
              <a:chOff x="2267744" y="1280668"/>
              <a:chExt cx="360916"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2" y="3664535"/>
              <a:ext cx="277321" cy="274434"/>
              <a:chOff x="2244074" y="1280668"/>
              <a:chExt cx="358932"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6" y="3100624"/>
              <a:ext cx="277321" cy="274434"/>
              <a:chOff x="2255909" y="1268760"/>
              <a:chExt cx="358930"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799"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893573"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1" y="2034606"/>
              <a:ext cx="277321" cy="274434"/>
              <a:chOff x="2244074" y="1280668"/>
              <a:chExt cx="358932"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sp>
        <p:nvSpPr>
          <p:cNvPr id="10" name="矩形 9"/>
          <p:cNvSpPr/>
          <p:nvPr/>
        </p:nvSpPr>
        <p:spPr>
          <a:xfrm>
            <a:off x="1582779" y="3685787"/>
            <a:ext cx="6003334" cy="656590"/>
          </a:xfrm>
          <a:prstGeom prst="rect">
            <a:avLst/>
          </a:prstGeom>
        </p:spPr>
        <p:txBody>
          <a:bodyPr wrap="square" lIns="91436" tIns="45718" rIns="91436" bIns="45718">
            <a:spAutoFit/>
          </a:bodyPr>
          <a:lstStyle/>
          <a:p>
            <a:pPr>
              <a:lnSpc>
                <a:spcPts val="2200"/>
              </a:lnSpc>
            </a:pPr>
            <a:r>
              <a:rPr lang="zh-CN" altLang="en-US" sz="1400" b="1" dirty="0">
                <a:latin typeface="微软雅黑" panose="020B0503020204020204" pitchFamily="34" charset="-122"/>
                <a:ea typeface="微软雅黑" panose="020B0503020204020204" pitchFamily="34" charset="-122"/>
              </a:rPr>
              <a:t>假设：</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发送了一帧，</a:t>
            </a:r>
            <a:r>
              <a:rPr lang="en-US" altLang="zh-CN" sz="1400" b="1" dirty="0">
                <a:latin typeface="微软雅黑" panose="020B0503020204020204" pitchFamily="34" charset="-122"/>
                <a:ea typeface="微软雅黑" panose="020B0503020204020204" pitchFamily="34" charset="-122"/>
              </a:rPr>
              <a:t>C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E </a:t>
            </a:r>
            <a:r>
              <a:rPr lang="zh-CN" altLang="en-US" sz="1400" b="1" dirty="0">
                <a:latin typeface="微软雅黑" panose="020B0503020204020204" pitchFamily="34" charset="-122"/>
                <a:ea typeface="微软雅黑" panose="020B0503020204020204" pitchFamily="34" charset="-122"/>
              </a:rPr>
              <a:t>发送了一帧，</a:t>
            </a:r>
            <a:r>
              <a:rPr lang="en-US" altLang="zh-CN" sz="1400" b="1" dirty="0">
                <a:latin typeface="微软雅黑" panose="020B0503020204020204" pitchFamily="34" charset="-122"/>
                <a:ea typeface="微软雅黑" panose="020B0503020204020204" pitchFamily="34" charset="-122"/>
              </a:rPr>
              <a:t>E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发送了一帧。</a:t>
            </a:r>
            <a:endParaRPr lang="en-US" altLang="zh-CN" sz="1400" b="1" dirty="0">
              <a:latin typeface="微软雅黑" panose="020B0503020204020204" pitchFamily="34" charset="-122"/>
              <a:ea typeface="微软雅黑" panose="020B0503020204020204" pitchFamily="34" charset="-122"/>
            </a:endParaRPr>
          </a:p>
          <a:p>
            <a:pPr>
              <a:lnSpc>
                <a:spcPts val="2200"/>
              </a:lnSpc>
            </a:pPr>
            <a:r>
              <a:rPr lang="zh-CN" altLang="en-US" sz="1400" b="1" dirty="0">
                <a:latin typeface="微软雅黑" panose="020B0503020204020204" pitchFamily="34" charset="-122"/>
                <a:ea typeface="微软雅黑" panose="020B0503020204020204" pitchFamily="34" charset="-122"/>
              </a:rPr>
              <a:t>请分析：此时，</a:t>
            </a:r>
            <a:r>
              <a:rPr lang="en-US" altLang="zh-CN" sz="1400" b="1" dirty="0">
                <a:latin typeface="微软雅黑" panose="020B0503020204020204" pitchFamily="34" charset="-122"/>
                <a:ea typeface="微软雅黑" panose="020B0503020204020204" pitchFamily="34" charset="-122"/>
              </a:rPr>
              <a:t>S1 </a:t>
            </a: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S2 </a:t>
            </a:r>
            <a:r>
              <a:rPr lang="zh-CN" altLang="en-US" sz="1400" b="1" dirty="0">
                <a:latin typeface="微软雅黑" panose="020B0503020204020204" pitchFamily="34" charset="-122"/>
                <a:ea typeface="微软雅黑" panose="020B0503020204020204" pitchFamily="34" charset="-122"/>
              </a:rPr>
              <a:t>的交换表内容分别是什么？</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040885"/>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6" name="AutoShape 5"/>
          <p:cNvSpPr>
            <a:spLocks noChangeArrowheads="1"/>
          </p:cNvSpPr>
          <p:nvPr/>
        </p:nvSpPr>
        <p:spPr bwMode="auto">
          <a:xfrm>
            <a:off x="502921" y="6051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656940" y="582103"/>
            <a:ext cx="382027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理解以太网交换机的自学习功能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19042"/>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3" y="1137488"/>
            <a:ext cx="3159988" cy="2366653"/>
            <a:chOff x="5467214" y="1680542"/>
            <a:chExt cx="3159988"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5"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4" y="2022721"/>
              <a:ext cx="277321" cy="274434"/>
              <a:chOff x="2255844" y="1268760"/>
              <a:chExt cx="360916"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27" y="2586633"/>
              <a:ext cx="277321" cy="274434"/>
              <a:chOff x="2267744" y="1280668"/>
              <a:chExt cx="360916"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07" y="3664535"/>
              <a:ext cx="277321" cy="274434"/>
              <a:chOff x="2244074" y="1280668"/>
              <a:chExt cx="358932"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61" y="3100624"/>
              <a:ext cx="277321" cy="274434"/>
              <a:chOff x="2255909" y="1268760"/>
              <a:chExt cx="358930"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13" name="Rectangle 49"/>
              <p:cNvSpPr>
                <a:spLocks noChangeArrowheads="1"/>
              </p:cNvSpPr>
              <p:nvPr/>
            </p:nvSpPr>
            <p:spPr bwMode="auto">
              <a:xfrm>
                <a:off x="1998899"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4" y="2034606"/>
              <a:ext cx="277321" cy="274434"/>
              <a:chOff x="2244074" y="1280668"/>
              <a:chExt cx="358932"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5" y="1137488"/>
            <a:ext cx="3193185" cy="2366653"/>
            <a:chOff x="893573" y="1680542"/>
            <a:chExt cx="3193185"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19" y="2022721"/>
              <a:ext cx="277321" cy="274434"/>
              <a:chOff x="2255844" y="1268760"/>
              <a:chExt cx="360916"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2" y="2586633"/>
              <a:ext cx="277321" cy="274434"/>
              <a:chOff x="2267744" y="1280668"/>
              <a:chExt cx="360916"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2" y="3664535"/>
              <a:ext cx="277321" cy="274434"/>
              <a:chOff x="2244074" y="1280668"/>
              <a:chExt cx="358932"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6" y="3100624"/>
              <a:ext cx="277321" cy="274434"/>
              <a:chOff x="2255909" y="1268760"/>
              <a:chExt cx="358930"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799"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1962"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接口    有效时间</a:t>
                </a:r>
              </a:p>
              <a:p>
                <a:pPr defTabSz="761962"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893573"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1" y="2034606"/>
              <a:ext cx="277321" cy="274434"/>
              <a:chOff x="2244074" y="1280668"/>
              <a:chExt cx="358932"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sp>
        <p:nvSpPr>
          <p:cNvPr id="10" name="矩形 9"/>
          <p:cNvSpPr/>
          <p:nvPr/>
        </p:nvSpPr>
        <p:spPr>
          <a:xfrm>
            <a:off x="1582779" y="3640272"/>
            <a:ext cx="6003334" cy="656590"/>
          </a:xfrm>
          <a:prstGeom prst="rect">
            <a:avLst/>
          </a:prstGeom>
        </p:spPr>
        <p:txBody>
          <a:bodyPr wrap="square" lIns="91436" tIns="45718" rIns="91436" bIns="45718">
            <a:spAutoFit/>
          </a:bodyPr>
          <a:lstStyle/>
          <a:p>
            <a:pPr>
              <a:lnSpc>
                <a:spcPts val="2200"/>
              </a:lnSpc>
            </a:pPr>
            <a:r>
              <a:rPr lang="zh-CN" altLang="en-US" sz="1400" b="1" dirty="0">
                <a:latin typeface="微软雅黑" panose="020B0503020204020204" pitchFamily="34" charset="-122"/>
                <a:ea typeface="微软雅黑" panose="020B0503020204020204" pitchFamily="34" charset="-122"/>
              </a:rPr>
              <a:t>假设：</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发送了一帧，</a:t>
            </a:r>
            <a:r>
              <a:rPr lang="en-US" altLang="zh-CN" sz="1400" b="1" dirty="0">
                <a:latin typeface="微软雅黑" panose="020B0503020204020204" pitchFamily="34" charset="-122"/>
                <a:ea typeface="微软雅黑" panose="020B0503020204020204" pitchFamily="34" charset="-122"/>
              </a:rPr>
              <a:t>C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E </a:t>
            </a:r>
            <a:r>
              <a:rPr lang="zh-CN" altLang="en-US" sz="1400" b="1" dirty="0">
                <a:latin typeface="微软雅黑" panose="020B0503020204020204" pitchFamily="34" charset="-122"/>
                <a:ea typeface="微软雅黑" panose="020B0503020204020204" pitchFamily="34" charset="-122"/>
              </a:rPr>
              <a:t>发送了一帧，</a:t>
            </a:r>
            <a:r>
              <a:rPr lang="en-US" altLang="zh-CN" sz="1400" b="1" dirty="0">
                <a:latin typeface="微软雅黑" panose="020B0503020204020204" pitchFamily="34" charset="-122"/>
                <a:ea typeface="微软雅黑" panose="020B0503020204020204" pitchFamily="34" charset="-122"/>
              </a:rPr>
              <a:t>E </a:t>
            </a:r>
            <a:r>
              <a:rPr lang="zh-CN" altLang="en-US" sz="1400" b="1" dirty="0">
                <a:latin typeface="微软雅黑" panose="020B0503020204020204" pitchFamily="34" charset="-122"/>
                <a:ea typeface="微软雅黑" panose="020B0503020204020204" pitchFamily="34" charset="-122"/>
              </a:rPr>
              <a:t>向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发送了一帧。</a:t>
            </a:r>
            <a:endParaRPr lang="en-US" altLang="zh-CN" sz="1400" b="1" dirty="0">
              <a:latin typeface="微软雅黑" panose="020B0503020204020204" pitchFamily="34" charset="-122"/>
              <a:ea typeface="微软雅黑" panose="020B0503020204020204" pitchFamily="34" charset="-122"/>
            </a:endParaRPr>
          </a:p>
          <a:p>
            <a:pPr>
              <a:lnSpc>
                <a:spcPts val="2200"/>
              </a:lnSpc>
            </a:pPr>
            <a:r>
              <a:rPr lang="zh-CN" altLang="en-US" sz="1400" b="1" dirty="0">
                <a:latin typeface="微软雅黑" panose="020B0503020204020204" pitchFamily="34" charset="-122"/>
                <a:ea typeface="微软雅黑" panose="020B0503020204020204" pitchFamily="34" charset="-122"/>
              </a:rPr>
              <a:t>请分析：此时，</a:t>
            </a:r>
            <a:r>
              <a:rPr lang="en-US" altLang="zh-CN" sz="1400" b="1" dirty="0">
                <a:latin typeface="微软雅黑" panose="020B0503020204020204" pitchFamily="34" charset="-122"/>
                <a:ea typeface="微软雅黑" panose="020B0503020204020204" pitchFamily="34" charset="-122"/>
              </a:rPr>
              <a:t>S1 </a:t>
            </a: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S2 </a:t>
            </a:r>
            <a:r>
              <a:rPr lang="zh-CN" altLang="en-US" sz="1400" b="1" dirty="0">
                <a:latin typeface="微软雅黑" panose="020B0503020204020204" pitchFamily="34" charset="-122"/>
                <a:ea typeface="微软雅黑" panose="020B0503020204020204" pitchFamily="34" charset="-122"/>
              </a:rPr>
              <a:t>的交换表内容分别是什么？</a:t>
            </a:r>
          </a:p>
        </p:txBody>
      </p:sp>
      <p:sp>
        <p:nvSpPr>
          <p:cNvPr id="129" name="矩形 128"/>
          <p:cNvSpPr/>
          <p:nvPr/>
        </p:nvSpPr>
        <p:spPr>
          <a:xfrm>
            <a:off x="2140326" y="2193175"/>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A             1</a:t>
            </a:r>
            <a:endParaRPr lang="zh-CN" altLang="en-US" sz="1100" b="1" dirty="0">
              <a:latin typeface="微软雅黑" panose="020B0503020204020204" pitchFamily="34" charset="-122"/>
              <a:ea typeface="微软雅黑" panose="020B0503020204020204" pitchFamily="34" charset="-122"/>
            </a:endParaRPr>
          </a:p>
        </p:txBody>
      </p:sp>
      <p:sp>
        <p:nvSpPr>
          <p:cNvPr id="130" name="矩形 129"/>
          <p:cNvSpPr/>
          <p:nvPr/>
        </p:nvSpPr>
        <p:spPr>
          <a:xfrm>
            <a:off x="5595259" y="2193175"/>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A             5</a:t>
            </a:r>
            <a:endParaRPr lang="zh-CN" altLang="en-US" sz="1100" b="1" dirty="0">
              <a:latin typeface="微软雅黑" panose="020B0503020204020204" pitchFamily="34" charset="-122"/>
              <a:ea typeface="微软雅黑" panose="020B0503020204020204" pitchFamily="34" charset="-122"/>
            </a:endParaRPr>
          </a:p>
        </p:txBody>
      </p:sp>
      <p:sp>
        <p:nvSpPr>
          <p:cNvPr id="131" name="矩形 130"/>
          <p:cNvSpPr/>
          <p:nvPr/>
        </p:nvSpPr>
        <p:spPr>
          <a:xfrm>
            <a:off x="2140326" y="2404807"/>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C             2</a:t>
            </a:r>
            <a:endParaRPr lang="zh-CN" altLang="en-US" sz="1100" b="1" dirty="0">
              <a:latin typeface="微软雅黑" panose="020B0503020204020204" pitchFamily="34" charset="-122"/>
              <a:ea typeface="微软雅黑" panose="020B0503020204020204" pitchFamily="34" charset="-122"/>
            </a:endParaRPr>
          </a:p>
        </p:txBody>
      </p:sp>
      <p:sp>
        <p:nvSpPr>
          <p:cNvPr id="132" name="矩形 131"/>
          <p:cNvSpPr/>
          <p:nvPr/>
        </p:nvSpPr>
        <p:spPr>
          <a:xfrm>
            <a:off x="5595259" y="2417164"/>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C             5</a:t>
            </a:r>
            <a:endParaRPr lang="zh-CN" altLang="en-US" sz="1100" b="1" dirty="0">
              <a:latin typeface="微软雅黑" panose="020B0503020204020204" pitchFamily="34" charset="-122"/>
              <a:ea typeface="微软雅黑" panose="020B0503020204020204" pitchFamily="34" charset="-122"/>
            </a:endParaRPr>
          </a:p>
        </p:txBody>
      </p:sp>
      <p:sp>
        <p:nvSpPr>
          <p:cNvPr id="133" name="矩形 132"/>
          <p:cNvSpPr/>
          <p:nvPr/>
        </p:nvSpPr>
        <p:spPr>
          <a:xfrm>
            <a:off x="5595259" y="2648982"/>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E             1</a:t>
            </a:r>
            <a:endParaRPr lang="zh-CN" altLang="en-US" sz="1100" b="1" dirty="0">
              <a:latin typeface="微软雅黑" panose="020B0503020204020204" pitchFamily="34" charset="-122"/>
              <a:ea typeface="微软雅黑" panose="020B0503020204020204" pitchFamily="34" charset="-122"/>
            </a:endParaRPr>
          </a:p>
        </p:txBody>
      </p:sp>
      <p:sp>
        <p:nvSpPr>
          <p:cNvPr id="134" name="矩形 133"/>
          <p:cNvSpPr/>
          <p:nvPr/>
        </p:nvSpPr>
        <p:spPr>
          <a:xfrm>
            <a:off x="2140326" y="2628408"/>
            <a:ext cx="1588970" cy="265454"/>
          </a:xfrm>
          <a:prstGeom prst="rect">
            <a:avLst/>
          </a:prstGeom>
        </p:spPr>
        <p:txBody>
          <a:bodyPr wrap="square" lIns="91436" tIns="45718" rIns="91436" bIns="45718">
            <a:spAutoFit/>
          </a:bodyPr>
          <a:lstStyle/>
          <a:p>
            <a:r>
              <a:rPr lang="en-US" altLang="zh-CN" sz="1100" b="1" dirty="0">
                <a:latin typeface="微软雅黑" panose="020B0503020204020204" pitchFamily="34" charset="-122"/>
                <a:ea typeface="微软雅黑" panose="020B0503020204020204" pitchFamily="34" charset="-122"/>
              </a:rPr>
              <a:t>E             5</a:t>
            </a:r>
            <a:endParaRPr lang="zh-CN" altLang="en-US" sz="11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038464"/>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6" name="AutoShape 5"/>
          <p:cNvSpPr>
            <a:spLocks noChangeArrowheads="1"/>
          </p:cNvSpPr>
          <p:nvPr/>
        </p:nvSpPr>
        <p:spPr bwMode="auto">
          <a:xfrm>
            <a:off x="502921" y="62336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3436001" y="600273"/>
            <a:ext cx="226215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存在的问题：回路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79679"/>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9" y="3679890"/>
            <a:ext cx="6003334" cy="656590"/>
          </a:xfrm>
          <a:prstGeom prst="rect">
            <a:avLst/>
          </a:prstGeom>
        </p:spPr>
        <p:txBody>
          <a:bodyPr wrap="square" lIns="91436" tIns="45718" rIns="91436" bIns="45718">
            <a:spAutoFit/>
          </a:bodyPr>
          <a:lstStyle/>
          <a:p>
            <a:pPr>
              <a:lnSpc>
                <a:spcPts val="2200"/>
              </a:lnSpc>
            </a:pPr>
            <a:r>
              <a:rPr lang="zh-CN" altLang="en-US" sz="1400" b="1" dirty="0">
                <a:latin typeface="微软雅黑" panose="020B0503020204020204" pitchFamily="34" charset="-122"/>
                <a:ea typeface="微软雅黑" panose="020B0503020204020204" pitchFamily="34" charset="-122"/>
              </a:rPr>
              <a:t>假定开始时，交换机 </a:t>
            </a:r>
            <a:r>
              <a:rPr lang="en-US" altLang="zh-CN" sz="1400" b="1" dirty="0">
                <a:latin typeface="微软雅黑" panose="020B0503020204020204" pitchFamily="34" charset="-122"/>
                <a:ea typeface="微软雅黑" panose="020B0503020204020204" pitchFamily="34" charset="-122"/>
              </a:rPr>
              <a:t>S1 </a:t>
            </a: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S2 </a:t>
            </a:r>
            <a:r>
              <a:rPr lang="zh-CN" altLang="en-US" sz="1400" b="1" dirty="0">
                <a:latin typeface="微软雅黑" panose="020B0503020204020204" pitchFamily="34" charset="-122"/>
                <a:ea typeface="微软雅黑" panose="020B0503020204020204" pitchFamily="34" charset="-122"/>
              </a:rPr>
              <a:t>的交换表都是空的。</a:t>
            </a:r>
            <a:endParaRPr lang="en-US" altLang="zh-CN" sz="1400" b="1" dirty="0">
              <a:latin typeface="微软雅黑" panose="020B0503020204020204" pitchFamily="34" charset="-122"/>
              <a:ea typeface="微软雅黑" panose="020B0503020204020204" pitchFamily="34" charset="-122"/>
            </a:endParaRPr>
          </a:p>
          <a:p>
            <a:pPr>
              <a:lnSpc>
                <a:spcPts val="2200"/>
              </a:lnSpc>
            </a:pPr>
            <a:r>
              <a:rPr lang="zh-CN" altLang="en-US" sz="1400" b="1" dirty="0">
                <a:latin typeface="微软雅黑" panose="020B0503020204020204" pitchFamily="34" charset="-122"/>
                <a:ea typeface="微软雅黑" panose="020B0503020204020204" pitchFamily="34" charset="-122"/>
              </a:rPr>
              <a:t>假定：主机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向主机 </a:t>
            </a:r>
            <a:r>
              <a:rPr lang="en-US" altLang="zh-CN" sz="1400" b="1" dirty="0">
                <a:latin typeface="微软雅黑" panose="020B0503020204020204" pitchFamily="34" charset="-122"/>
                <a:ea typeface="微软雅黑" panose="020B0503020204020204" pitchFamily="34" charset="-122"/>
              </a:rPr>
              <a:t>E </a:t>
            </a:r>
            <a:r>
              <a:rPr lang="zh-CN" altLang="en-US" sz="1400" b="1" dirty="0">
                <a:latin typeface="微软雅黑" panose="020B0503020204020204" pitchFamily="34" charset="-122"/>
                <a:ea typeface="微软雅黑" panose="020B0503020204020204" pitchFamily="34" charset="-122"/>
              </a:rPr>
              <a:t>发送一帧。</a:t>
            </a:r>
          </a:p>
        </p:txBody>
      </p:sp>
      <p:cxnSp>
        <p:nvCxnSpPr>
          <p:cNvPr id="129" name="直接连接符 128"/>
          <p:cNvCxnSpPr/>
          <p:nvPr/>
        </p:nvCxnSpPr>
        <p:spPr>
          <a:xfrm>
            <a:off x="3704586" y="3362206"/>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3" y="1198125"/>
            <a:ext cx="3159988" cy="2366653"/>
            <a:chOff x="5467214" y="1680542"/>
            <a:chExt cx="3159988"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5"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4" y="2022721"/>
              <a:ext cx="277321" cy="274434"/>
              <a:chOff x="2255844" y="1268760"/>
              <a:chExt cx="360916"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27" y="2586633"/>
              <a:ext cx="277321" cy="274434"/>
              <a:chOff x="2267744" y="1280668"/>
              <a:chExt cx="360916"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07" y="3664535"/>
              <a:ext cx="277321" cy="274434"/>
              <a:chOff x="2244074" y="1280668"/>
              <a:chExt cx="358932"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61" y="3100624"/>
              <a:ext cx="277321" cy="274434"/>
              <a:chOff x="2255909" y="1268760"/>
              <a:chExt cx="358930"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4" y="2034606"/>
              <a:ext cx="277321" cy="274434"/>
              <a:chOff x="2244074" y="1280668"/>
              <a:chExt cx="358932"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7" y="1198125"/>
            <a:ext cx="3168840" cy="2366653"/>
            <a:chOff x="893574" y="1680542"/>
            <a:chExt cx="3168841"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19" y="2022721"/>
              <a:ext cx="277321" cy="274434"/>
              <a:chOff x="2255844" y="1268760"/>
              <a:chExt cx="360916"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2" y="2586633"/>
              <a:ext cx="277321" cy="274434"/>
              <a:chOff x="2267744" y="1280668"/>
              <a:chExt cx="360916"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2" y="3664535"/>
              <a:ext cx="277321" cy="274434"/>
              <a:chOff x="2244074" y="1280668"/>
              <a:chExt cx="358932"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6" y="3100624"/>
              <a:ext cx="277321" cy="274434"/>
              <a:chOff x="2255909" y="1268760"/>
              <a:chExt cx="358930"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1" y="2034606"/>
              <a:ext cx="277321" cy="274434"/>
              <a:chOff x="2244074" y="1280668"/>
              <a:chExt cx="358932"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8" name="组合 7"/>
          <p:cNvGrpSpPr/>
          <p:nvPr/>
        </p:nvGrpSpPr>
        <p:grpSpPr>
          <a:xfrm>
            <a:off x="2500055" y="1558343"/>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4.05806E-6 L 0.35 4.05806E-6 " pathEditMode="relative" rAng="0" ptsTypes="AA">
                                      <p:cBhvr>
                                        <p:cTn id="6" dur="2000" fill="hold"/>
                                        <p:tgtEl>
                                          <p:spTgt spid="8"/>
                                        </p:tgtEl>
                                        <p:attrNameLst>
                                          <p:attrName>ppt_x</p:attrName>
                                          <p:attrName>ppt_y</p:attrName>
                                        </p:attrNameLst>
                                      </p:cBhvr>
                                      <p:rCtr x="1750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5 4.05806E-6 L 0.35 0.32242 " pathEditMode="relative" rAng="0" ptsTypes="AA">
                                      <p:cBhvr>
                                        <p:cTn id="10" dur="2000" fill="hold"/>
                                        <p:tgtEl>
                                          <p:spTgt spid="8"/>
                                        </p:tgtEl>
                                        <p:attrNameLst>
                                          <p:attrName>ppt_x</p:attrName>
                                          <p:attrName>ppt_y</p:attrName>
                                        </p:attrNameLst>
                                      </p:cBhvr>
                                      <p:rCtr x="0" y="16121"/>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35 0.32242 L -0.00139 0.32489 " pathEditMode="relative" rAng="0" ptsTypes="AA">
                                      <p:cBhvr>
                                        <p:cTn id="14" dur="2000" fill="hold"/>
                                        <p:tgtEl>
                                          <p:spTgt spid="8"/>
                                        </p:tgtEl>
                                        <p:attrNameLst>
                                          <p:attrName>ppt_x</p:attrName>
                                          <p:attrName>ppt_y</p:attrName>
                                        </p:attrNameLst>
                                      </p:cBhvr>
                                      <p:rCtr x="-17569" y="124"/>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00139 0.32489 L -0.00139 -0.00649 " pathEditMode="relative" rAng="0" ptsTypes="AA">
                                      <p:cBhvr>
                                        <p:cTn id="18" dur="2000" fill="hold"/>
                                        <p:tgtEl>
                                          <p:spTgt spid="8"/>
                                        </p:tgtEl>
                                        <p:attrNameLst>
                                          <p:attrName>ppt_x</p:attrName>
                                          <p:attrName>ppt_y</p:attrName>
                                        </p:attrNameLst>
                                      </p:cBhvr>
                                      <p:rCtr x="0" y="-16584"/>
                                    </p:animMotion>
                                  </p:childTnLst>
                                </p:cTn>
                              </p:par>
                            </p:childTnLst>
                          </p:cTn>
                        </p:par>
                        <p:par>
                          <p:cTn id="19" fill="hold">
                            <p:stCondLst>
                              <p:cond delay="2000"/>
                            </p:stCondLst>
                            <p:childTnLst>
                              <p:par>
                                <p:cTn id="20" presetID="63" presetClass="path" presetSubtype="0" accel="50000" decel="50000" fill="hold" nodeType="afterEffect">
                                  <p:stCondLst>
                                    <p:cond delay="0"/>
                                  </p:stCondLst>
                                  <p:childTnLst>
                                    <p:animMotion origin="layout" path="M 8.33333E-7 4.05806E-6 L 0.35 4.05806E-6 " pathEditMode="relative" rAng="0" ptsTypes="AA">
                                      <p:cBhvr>
                                        <p:cTn id="21" dur="2000" fill="hold"/>
                                        <p:tgtEl>
                                          <p:spTgt spid="8"/>
                                        </p:tgtEl>
                                        <p:attrNameLst>
                                          <p:attrName>ppt_x</p:attrName>
                                          <p:attrName>ppt_y</p:attrName>
                                        </p:attrNameLst>
                                      </p:cBhvr>
                                      <p:rCtr x="1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1" y="1038461"/>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cxnSp>
        <p:nvCxnSpPr>
          <p:cNvPr id="9" name="直接连接符 8"/>
          <p:cNvCxnSpPr/>
          <p:nvPr/>
        </p:nvCxnSpPr>
        <p:spPr>
          <a:xfrm>
            <a:off x="3704586" y="1679678"/>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9" y="3679887"/>
            <a:ext cx="6003334" cy="656590"/>
          </a:xfrm>
          <a:prstGeom prst="rect">
            <a:avLst/>
          </a:prstGeom>
        </p:spPr>
        <p:txBody>
          <a:bodyPr wrap="square" lIns="91436" tIns="45718" rIns="91436" bIns="45718">
            <a:spAutoFit/>
          </a:bodyPr>
          <a:lstStyle/>
          <a:p>
            <a:pPr>
              <a:lnSpc>
                <a:spcPts val="2200"/>
              </a:lnSpc>
            </a:pPr>
            <a:r>
              <a:rPr lang="zh-CN" altLang="en-US" sz="1400" b="1" dirty="0">
                <a:latin typeface="微软雅黑" panose="020B0503020204020204" pitchFamily="34" charset="-122"/>
                <a:ea typeface="微软雅黑" panose="020B0503020204020204" pitchFamily="34" charset="-122"/>
              </a:rPr>
              <a:t>假定开始时，交换机 </a:t>
            </a:r>
            <a:r>
              <a:rPr lang="en-US" altLang="zh-CN" sz="1400" b="1" dirty="0">
                <a:latin typeface="微软雅黑" panose="020B0503020204020204" pitchFamily="34" charset="-122"/>
                <a:ea typeface="微软雅黑" panose="020B0503020204020204" pitchFamily="34" charset="-122"/>
              </a:rPr>
              <a:t>S1 </a:t>
            </a: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S2 </a:t>
            </a:r>
            <a:r>
              <a:rPr lang="zh-CN" altLang="en-US" sz="1400" b="1" dirty="0">
                <a:latin typeface="微软雅黑" panose="020B0503020204020204" pitchFamily="34" charset="-122"/>
                <a:ea typeface="微软雅黑" panose="020B0503020204020204" pitchFamily="34" charset="-122"/>
              </a:rPr>
              <a:t>的交换表都是空的。</a:t>
            </a:r>
            <a:endParaRPr lang="en-US" altLang="zh-CN" sz="1400" b="1" dirty="0">
              <a:latin typeface="微软雅黑" panose="020B0503020204020204" pitchFamily="34" charset="-122"/>
              <a:ea typeface="微软雅黑" panose="020B0503020204020204" pitchFamily="34" charset="-122"/>
            </a:endParaRPr>
          </a:p>
          <a:p>
            <a:pPr>
              <a:lnSpc>
                <a:spcPts val="2200"/>
              </a:lnSpc>
            </a:pPr>
            <a:r>
              <a:rPr lang="zh-CN" altLang="en-US" sz="1400" b="1" dirty="0">
                <a:latin typeface="微软雅黑" panose="020B0503020204020204" pitchFamily="34" charset="-122"/>
                <a:ea typeface="微软雅黑" panose="020B0503020204020204" pitchFamily="34" charset="-122"/>
              </a:rPr>
              <a:t>假定：主机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向主机 </a:t>
            </a:r>
            <a:r>
              <a:rPr lang="en-US" altLang="zh-CN" sz="1400" b="1" dirty="0">
                <a:latin typeface="微软雅黑" panose="020B0503020204020204" pitchFamily="34" charset="-122"/>
                <a:ea typeface="微软雅黑" panose="020B0503020204020204" pitchFamily="34" charset="-122"/>
              </a:rPr>
              <a:t>E </a:t>
            </a:r>
            <a:r>
              <a:rPr lang="zh-CN" altLang="en-US" sz="1400" b="1" dirty="0">
                <a:latin typeface="微软雅黑" panose="020B0503020204020204" pitchFamily="34" charset="-122"/>
                <a:ea typeface="微软雅黑" panose="020B0503020204020204" pitchFamily="34" charset="-122"/>
              </a:rPr>
              <a:t>发送一帧。</a:t>
            </a:r>
          </a:p>
        </p:txBody>
      </p:sp>
      <p:cxnSp>
        <p:nvCxnSpPr>
          <p:cNvPr id="129" name="直接连接符 128"/>
          <p:cNvCxnSpPr/>
          <p:nvPr/>
        </p:nvCxnSpPr>
        <p:spPr>
          <a:xfrm>
            <a:off x="3704586" y="3362205"/>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3" y="1198124"/>
            <a:ext cx="3159988" cy="2366653"/>
            <a:chOff x="5467214" y="1680542"/>
            <a:chExt cx="3159988"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5"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E</a:t>
              </a:r>
            </a:p>
          </p:txBody>
        </p:sp>
        <p:grpSp>
          <p:nvGrpSpPr>
            <p:cNvPr id="94" name="组合 57"/>
            <p:cNvGrpSpPr/>
            <p:nvPr/>
          </p:nvGrpSpPr>
          <p:grpSpPr bwMode="auto">
            <a:xfrm>
              <a:off x="7460284" y="2022721"/>
              <a:ext cx="277321" cy="274434"/>
              <a:chOff x="2255844" y="1268760"/>
              <a:chExt cx="360916"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27" y="2586633"/>
              <a:ext cx="277321" cy="274434"/>
              <a:chOff x="2267744" y="1280668"/>
              <a:chExt cx="360916"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07" y="3664535"/>
              <a:ext cx="277321" cy="274434"/>
              <a:chOff x="2244074" y="1280668"/>
              <a:chExt cx="358932"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61" y="3100624"/>
              <a:ext cx="277321" cy="274434"/>
              <a:chOff x="2255909" y="1268760"/>
              <a:chExt cx="358930"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4" y="2034606"/>
              <a:ext cx="277321" cy="274434"/>
              <a:chOff x="2244074" y="1280668"/>
              <a:chExt cx="358932"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3" name="组合 2"/>
          <p:cNvGrpSpPr/>
          <p:nvPr/>
        </p:nvGrpSpPr>
        <p:grpSpPr>
          <a:xfrm>
            <a:off x="683507" y="1198124"/>
            <a:ext cx="3168840" cy="2366653"/>
            <a:chOff x="893574" y="1680542"/>
            <a:chExt cx="3168841"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1"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 </a:t>
              </a:r>
              <a:r>
                <a:rPr kumimoji="1" lang="en-US" altLang="zh-CN" sz="1400" b="1" dirty="0">
                  <a:solidFill>
                    <a:srgbClr val="0000FF"/>
                  </a:solidFill>
                  <a:latin typeface="微软雅黑" panose="020B0503020204020204" pitchFamily="34" charset="-122"/>
                  <a:ea typeface="微软雅黑" panose="020B0503020204020204"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19" y="2022721"/>
              <a:ext cx="277321" cy="274434"/>
              <a:chOff x="2255844" y="1268760"/>
              <a:chExt cx="360916"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6"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2" y="2586633"/>
              <a:ext cx="277321" cy="274434"/>
              <a:chOff x="2267744" y="1280668"/>
              <a:chExt cx="360916"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6"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2" y="3664535"/>
              <a:ext cx="277321" cy="274434"/>
              <a:chOff x="2244074" y="1280668"/>
              <a:chExt cx="358932"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6" y="3100624"/>
              <a:ext cx="277321" cy="274434"/>
              <a:chOff x="2255909" y="1268760"/>
              <a:chExt cx="358930"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0"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1962"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1" y="2034606"/>
              <a:ext cx="277321" cy="274434"/>
              <a:chOff x="2244074" y="1280668"/>
              <a:chExt cx="358932"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2"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1962" eaLnBrk="0" hangingPunct="0"/>
                <a:r>
                  <a:rPr kumimoji="1" lang="en-US" altLang="zh-CN" sz="1200" b="1" dirty="0">
                    <a:latin typeface="微软雅黑" panose="020B0503020204020204" pitchFamily="34" charset="-122"/>
                    <a:ea typeface="微软雅黑" panose="020B0503020204020204" pitchFamily="34" charset="-122"/>
                  </a:rPr>
                  <a:t>6</a:t>
                </a:r>
              </a:p>
            </p:txBody>
          </p:sp>
        </p:grpSp>
      </p:grpSp>
      <p:grpSp>
        <p:nvGrpSpPr>
          <p:cNvPr id="8" name="组合 7"/>
          <p:cNvGrpSpPr/>
          <p:nvPr/>
        </p:nvGrpSpPr>
        <p:grpSpPr>
          <a:xfrm>
            <a:off x="2500055" y="1558343"/>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AutoShape 5"/>
          <p:cNvSpPr>
            <a:spLocks noChangeArrowheads="1"/>
          </p:cNvSpPr>
          <p:nvPr/>
        </p:nvSpPr>
        <p:spPr bwMode="auto">
          <a:xfrm>
            <a:off x="502921" y="62336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80" name="Rectangle 6"/>
          <p:cNvSpPr>
            <a:spLocks noChangeArrowheads="1"/>
          </p:cNvSpPr>
          <p:nvPr/>
        </p:nvSpPr>
        <p:spPr bwMode="auto">
          <a:xfrm>
            <a:off x="3436001" y="600273"/>
            <a:ext cx="226215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存在的问题：回路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repeatCount="indefinite" accel="50000" decel="50000" fill="hold" nodeType="afterEffect">
                                  <p:stCondLst>
                                    <p:cond delay="0"/>
                                  </p:stCondLst>
                                  <p:endCondLst>
                                    <p:cond evt="onNext" delay="0">
                                      <p:tgtEl>
                                        <p:sldTgt/>
                                      </p:tgtEl>
                                    </p:cond>
                                  </p:endCondLst>
                                  <p:childTnLst>
                                    <p:animMotion origin="layout" path="M 8.33333E-7 4.05806E-6 L 0.34462 4.05806E-6 L 0.34462 0.32211 L 8.33333E-7 0.32211 L 8.33333E-7 4.05806E-6 Z " pathEditMode="relative" rAng="0" ptsTypes="FFFFF">
                                      <p:cBhvr>
                                        <p:cTn id="6" dur="5000" fill="hold"/>
                                        <p:tgtEl>
                                          <p:spTgt spid="8"/>
                                        </p:tgtEl>
                                        <p:attrNameLst>
                                          <p:attrName>ppt_x</p:attrName>
                                          <p:attrName>ppt_y</p:attrName>
                                        </p:attrNameLst>
                                      </p:cBhvr>
                                      <p:rCtr x="17222" y="160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747499"/>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 name="矩形 5"/>
          <p:cNvSpPr/>
          <p:nvPr/>
        </p:nvSpPr>
        <p:spPr>
          <a:xfrm>
            <a:off x="616085" y="705258"/>
            <a:ext cx="5378391"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用“字节（符）填充”法解决透明传输的问题</a:t>
            </a:r>
          </a:p>
        </p:txBody>
      </p:sp>
      <p:sp>
        <p:nvSpPr>
          <p:cNvPr id="7" name="圆角矩形 6"/>
          <p:cNvSpPr/>
          <p:nvPr/>
        </p:nvSpPr>
        <p:spPr>
          <a:xfrm>
            <a:off x="466346" y="1180289"/>
            <a:ext cx="8129015"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2" name="组合 1"/>
          <p:cNvGrpSpPr/>
          <p:nvPr/>
        </p:nvGrpSpPr>
        <p:grpSpPr>
          <a:xfrm>
            <a:off x="682178" y="1466402"/>
            <a:ext cx="7587311" cy="2574172"/>
            <a:chOff x="682176" y="1466402"/>
            <a:chExt cx="7587311" cy="2574172"/>
          </a:xfrm>
        </p:grpSpPr>
        <p:sp>
          <p:nvSpPr>
            <p:cNvPr id="8" name="Rectangle 4"/>
            <p:cNvSpPr>
              <a:spLocks noChangeArrowheads="1"/>
            </p:cNvSpPr>
            <p:nvPr/>
          </p:nvSpPr>
          <p:spPr bwMode="auto">
            <a:xfrm>
              <a:off x="924605"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9" name="Freeform 5"/>
            <p:cNvSpPr/>
            <p:nvPr/>
          </p:nvSpPr>
          <p:spPr bwMode="auto">
            <a:xfrm>
              <a:off x="603408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Freeform 6"/>
            <p:cNvSpPr/>
            <p:nvPr/>
          </p:nvSpPr>
          <p:spPr bwMode="auto">
            <a:xfrm>
              <a:off x="494034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 name="Freeform 7"/>
            <p:cNvSpPr/>
            <p:nvPr/>
          </p:nvSpPr>
          <p:spPr bwMode="auto">
            <a:xfrm>
              <a:off x="367095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226451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1563290"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sp>
          <p:nvSpPr>
            <p:cNvPr id="14" name="Rectangle 10"/>
            <p:cNvSpPr>
              <a:spLocks noChangeArrowheads="1"/>
            </p:cNvSpPr>
            <p:nvPr/>
          </p:nvSpPr>
          <p:spPr bwMode="auto">
            <a:xfrm>
              <a:off x="1946502" y="1998230"/>
              <a:ext cx="5045615"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2521318" y="1998230"/>
              <a:ext cx="383211" cy="353734"/>
            </a:xfrm>
            <a:prstGeom prst="rect">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EOT</a:t>
              </a:r>
            </a:p>
          </p:txBody>
        </p:sp>
        <p:sp>
          <p:nvSpPr>
            <p:cNvPr id="16" name="Rectangle 12"/>
            <p:cNvSpPr>
              <a:spLocks noChangeArrowheads="1"/>
            </p:cNvSpPr>
            <p:nvPr/>
          </p:nvSpPr>
          <p:spPr bwMode="auto">
            <a:xfrm>
              <a:off x="6034088" y="1998230"/>
              <a:ext cx="383211" cy="353734"/>
            </a:xfrm>
            <a:prstGeom prst="rect">
              <a:avLst/>
            </a:prstGeom>
            <a:solidFill>
              <a:srgbClr val="0000CC"/>
            </a:solidFill>
            <a:ln w="12700" algn="ctr">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17" name="Rectangle 14"/>
            <p:cNvSpPr>
              <a:spLocks noChangeArrowheads="1"/>
            </p:cNvSpPr>
            <p:nvPr/>
          </p:nvSpPr>
          <p:spPr bwMode="auto">
            <a:xfrm>
              <a:off x="4948323" y="1998230"/>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sp>
          <p:nvSpPr>
            <p:cNvPr id="18" name="Rectangle 15"/>
            <p:cNvSpPr>
              <a:spLocks noChangeArrowheads="1"/>
            </p:cNvSpPr>
            <p:nvPr/>
          </p:nvSpPr>
          <p:spPr bwMode="auto">
            <a:xfrm>
              <a:off x="1307816" y="3118386"/>
              <a:ext cx="6578460"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 name="Rectangle 16"/>
            <p:cNvSpPr>
              <a:spLocks noChangeArrowheads="1"/>
            </p:cNvSpPr>
            <p:nvPr/>
          </p:nvSpPr>
          <p:spPr bwMode="auto">
            <a:xfrm>
              <a:off x="1882633"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0" name="Rectangle 17"/>
            <p:cNvSpPr>
              <a:spLocks noChangeArrowheads="1"/>
            </p:cNvSpPr>
            <p:nvPr/>
          </p:nvSpPr>
          <p:spPr bwMode="auto">
            <a:xfrm>
              <a:off x="2265844" y="3118386"/>
              <a:ext cx="383211" cy="353734"/>
            </a:xfrm>
            <a:prstGeom prst="rect">
              <a:avLst/>
            </a:prstGeom>
            <a:solidFill>
              <a:srgbClr val="CC00CC"/>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21" name="Rectangle 18"/>
            <p:cNvSpPr>
              <a:spLocks noChangeArrowheads="1"/>
            </p:cNvSpPr>
            <p:nvPr/>
          </p:nvSpPr>
          <p:spPr bwMode="auto">
            <a:xfrm>
              <a:off x="3415478"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2" name="Rectangle 19"/>
            <p:cNvSpPr>
              <a:spLocks noChangeArrowheads="1"/>
            </p:cNvSpPr>
            <p:nvPr/>
          </p:nvSpPr>
          <p:spPr bwMode="auto">
            <a:xfrm>
              <a:off x="3798689" y="3118386"/>
              <a:ext cx="383211" cy="353734"/>
            </a:xfrm>
            <a:prstGeom prst="rect">
              <a:avLst/>
            </a:prstGeom>
            <a:solidFill>
              <a:srgbClr val="0070C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sp>
          <p:nvSpPr>
            <p:cNvPr id="23" name="Rectangle 20"/>
            <p:cNvSpPr>
              <a:spLocks noChangeArrowheads="1"/>
            </p:cNvSpPr>
            <p:nvPr/>
          </p:nvSpPr>
          <p:spPr bwMode="auto">
            <a:xfrm>
              <a:off x="5076060"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4" name="Rectangle 21"/>
            <p:cNvSpPr>
              <a:spLocks noChangeArrowheads="1"/>
            </p:cNvSpPr>
            <p:nvPr/>
          </p:nvSpPr>
          <p:spPr bwMode="auto">
            <a:xfrm>
              <a:off x="5459271"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5" name="Rectangle 22"/>
            <p:cNvSpPr>
              <a:spLocks noChangeArrowheads="1"/>
            </p:cNvSpPr>
            <p:nvPr/>
          </p:nvSpPr>
          <p:spPr bwMode="auto">
            <a:xfrm>
              <a:off x="6545036"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p>
          </p:txBody>
        </p:sp>
        <p:sp>
          <p:nvSpPr>
            <p:cNvPr id="26" name="Rectangle 23"/>
            <p:cNvSpPr>
              <a:spLocks noChangeArrowheads="1"/>
            </p:cNvSpPr>
            <p:nvPr/>
          </p:nvSpPr>
          <p:spPr bwMode="auto">
            <a:xfrm>
              <a:off x="6928248" y="3118386"/>
              <a:ext cx="383211" cy="353734"/>
            </a:xfrm>
            <a:prstGeom prst="rect">
              <a:avLst/>
            </a:prstGeom>
            <a:solidFill>
              <a:srgbClr val="00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sp>
          <p:nvSpPr>
            <p:cNvPr id="27" name="Freeform 24"/>
            <p:cNvSpPr/>
            <p:nvPr/>
          </p:nvSpPr>
          <p:spPr bwMode="auto">
            <a:xfrm>
              <a:off x="226451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H="1">
              <a:off x="2649055" y="2351964"/>
              <a:ext cx="255474"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a:off x="3670953" y="2351964"/>
              <a:ext cx="119753"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a:off x="4054163" y="2351964"/>
              <a:ext cx="127737"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Freeform 28"/>
            <p:cNvSpPr/>
            <p:nvPr/>
          </p:nvSpPr>
          <p:spPr bwMode="auto">
            <a:xfrm>
              <a:off x="494832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Line 29"/>
            <p:cNvSpPr>
              <a:spLocks noChangeShapeType="1"/>
            </p:cNvSpPr>
            <p:nvPr/>
          </p:nvSpPr>
          <p:spPr bwMode="auto">
            <a:xfrm>
              <a:off x="5331534" y="2351964"/>
              <a:ext cx="510948"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Freeform 30"/>
            <p:cNvSpPr/>
            <p:nvPr/>
          </p:nvSpPr>
          <p:spPr bwMode="auto">
            <a:xfrm>
              <a:off x="603408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17299" y="2351964"/>
              <a:ext cx="894160"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a:off x="1946502" y="1821363"/>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 name="Text Box 33"/>
            <p:cNvSpPr txBox="1">
              <a:spLocks noChangeArrowheads="1"/>
            </p:cNvSpPr>
            <p:nvPr/>
          </p:nvSpPr>
          <p:spPr bwMode="auto">
            <a:xfrm>
              <a:off x="3926426" y="167323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原始数据</a:t>
              </a:r>
            </a:p>
          </p:txBody>
        </p:sp>
        <p:sp>
          <p:nvSpPr>
            <p:cNvPr id="37" name="Line 34"/>
            <p:cNvSpPr>
              <a:spLocks noChangeShapeType="1"/>
            </p:cNvSpPr>
            <p:nvPr/>
          </p:nvSpPr>
          <p:spPr bwMode="auto">
            <a:xfrm>
              <a:off x="1307816" y="3707942"/>
              <a:ext cx="6578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8" name="Rectangle 35"/>
            <p:cNvSpPr>
              <a:spLocks noChangeArrowheads="1"/>
            </p:cNvSpPr>
            <p:nvPr/>
          </p:nvSpPr>
          <p:spPr bwMode="auto">
            <a:xfrm>
              <a:off x="7886276"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39" name="Rectangle 36"/>
            <p:cNvSpPr>
              <a:spLocks noChangeArrowheads="1"/>
            </p:cNvSpPr>
            <p:nvPr/>
          </p:nvSpPr>
          <p:spPr bwMode="auto">
            <a:xfrm>
              <a:off x="6992116"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p>
          </p:txBody>
        </p:sp>
        <p:sp>
          <p:nvSpPr>
            <p:cNvPr id="40" name="Text Box 37"/>
            <p:cNvSpPr txBox="1">
              <a:spLocks noChangeArrowheads="1"/>
            </p:cNvSpPr>
            <p:nvPr/>
          </p:nvSpPr>
          <p:spPr bwMode="auto">
            <a:xfrm>
              <a:off x="3482008" y="3563845"/>
              <a:ext cx="203132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经过字节填充后发送的数据</a:t>
              </a:r>
            </a:p>
          </p:txBody>
        </p:sp>
        <p:sp>
          <p:nvSpPr>
            <p:cNvPr id="41" name="Text Box 38"/>
            <p:cNvSpPr txBox="1">
              <a:spLocks noChangeArrowheads="1"/>
            </p:cNvSpPr>
            <p:nvPr/>
          </p:nvSpPr>
          <p:spPr bwMode="auto">
            <a:xfrm>
              <a:off x="634810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2" name="Text Box 39"/>
            <p:cNvSpPr txBox="1">
              <a:spLocks noChangeArrowheads="1"/>
            </p:cNvSpPr>
            <p:nvPr/>
          </p:nvSpPr>
          <p:spPr bwMode="auto">
            <a:xfrm>
              <a:off x="476869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3" name="Text Box 40"/>
            <p:cNvSpPr txBox="1">
              <a:spLocks noChangeArrowheads="1"/>
            </p:cNvSpPr>
            <p:nvPr/>
          </p:nvSpPr>
          <p:spPr bwMode="auto">
            <a:xfrm>
              <a:off x="314004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4" name="Text Box 41"/>
            <p:cNvSpPr txBox="1">
              <a:spLocks noChangeArrowheads="1"/>
            </p:cNvSpPr>
            <p:nvPr/>
          </p:nvSpPr>
          <p:spPr bwMode="auto">
            <a:xfrm>
              <a:off x="169102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5" name="Line 42"/>
            <p:cNvSpPr>
              <a:spLocks noChangeShapeType="1"/>
            </p:cNvSpPr>
            <p:nvPr/>
          </p:nvSpPr>
          <p:spPr bwMode="auto">
            <a:xfrm flipV="1">
              <a:off x="947225" y="3481946"/>
              <a:ext cx="0" cy="275126"/>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6" name="Text Box 43"/>
            <p:cNvSpPr txBox="1">
              <a:spLocks noChangeArrowheads="1"/>
            </p:cNvSpPr>
            <p:nvPr/>
          </p:nvSpPr>
          <p:spPr bwMode="auto">
            <a:xfrm>
              <a:off x="682176"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anose="020B0503020204020204" pitchFamily="34" charset="-122"/>
                  <a:ea typeface="微软雅黑" panose="020B0503020204020204" pitchFamily="34" charset="-122"/>
                </a:rPr>
                <a:t>发送在前</a:t>
              </a:r>
            </a:p>
          </p:txBody>
        </p:sp>
        <p:sp>
          <p:nvSpPr>
            <p:cNvPr id="47" name="Line 44"/>
            <p:cNvSpPr>
              <a:spLocks noChangeShapeType="1"/>
            </p:cNvSpPr>
            <p:nvPr/>
          </p:nvSpPr>
          <p:spPr bwMode="auto">
            <a:xfrm>
              <a:off x="1773524"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8" name="Text Box 45"/>
            <p:cNvSpPr txBox="1">
              <a:spLocks noChangeArrowheads="1"/>
            </p:cNvSpPr>
            <p:nvPr/>
          </p:nvSpPr>
          <p:spPr bwMode="auto">
            <a:xfrm>
              <a:off x="1388983"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帧开始符</a:t>
              </a:r>
            </a:p>
          </p:txBody>
        </p:sp>
        <p:sp>
          <p:nvSpPr>
            <p:cNvPr id="49" name="Text Box 46"/>
            <p:cNvSpPr txBox="1">
              <a:spLocks noChangeArrowheads="1"/>
            </p:cNvSpPr>
            <p:nvPr/>
          </p:nvSpPr>
          <p:spPr bwMode="auto">
            <a:xfrm>
              <a:off x="6769907"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anose="020B0503020204020204" pitchFamily="34" charset="-122"/>
                  <a:ea typeface="微软雅黑" panose="020B0503020204020204" pitchFamily="34" charset="-122"/>
                </a:rPr>
                <a:t>帧结束符</a:t>
              </a:r>
            </a:p>
          </p:txBody>
        </p:sp>
        <p:sp>
          <p:nvSpPr>
            <p:cNvPr id="50" name="Line 47"/>
            <p:cNvSpPr>
              <a:spLocks noChangeShapeType="1"/>
            </p:cNvSpPr>
            <p:nvPr/>
          </p:nvSpPr>
          <p:spPr bwMode="auto">
            <a:xfrm>
              <a:off x="7202350"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5" name="Rectangle 13"/>
            <p:cNvSpPr>
              <a:spLocks noChangeArrowheads="1"/>
            </p:cNvSpPr>
            <p:nvPr/>
          </p:nvSpPr>
          <p:spPr bwMode="auto">
            <a:xfrm>
              <a:off x="3670952" y="1998230"/>
              <a:ext cx="383211" cy="353734"/>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p>
          </p:txBody>
        </p:sp>
      </p:grpSp>
      <p:sp>
        <p:nvSpPr>
          <p:cNvPr id="51" name="AutoShape 48"/>
          <p:cNvSpPr>
            <a:spLocks noChangeArrowheads="1"/>
          </p:cNvSpPr>
          <p:nvPr/>
        </p:nvSpPr>
        <p:spPr bwMode="auto">
          <a:xfrm>
            <a:off x="1993074"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2" name="AutoShape 49"/>
          <p:cNvSpPr>
            <a:spLocks noChangeArrowheads="1"/>
          </p:cNvSpPr>
          <p:nvPr/>
        </p:nvSpPr>
        <p:spPr bwMode="auto">
          <a:xfrm>
            <a:off x="3493985"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AutoShape 50"/>
          <p:cNvSpPr>
            <a:spLocks noChangeArrowheads="1"/>
          </p:cNvSpPr>
          <p:nvPr/>
        </p:nvSpPr>
        <p:spPr bwMode="auto">
          <a:xfrm>
            <a:off x="5183841"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4" name="AutoShape 51"/>
          <p:cNvSpPr>
            <a:spLocks noChangeArrowheads="1"/>
          </p:cNvSpPr>
          <p:nvPr/>
        </p:nvSpPr>
        <p:spPr bwMode="auto">
          <a:xfrm>
            <a:off x="6640842"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grpId="0" nodeType="clickEffect">
                                  <p:stCondLst>
                                    <p:cond delay="0"/>
                                  </p:stCondLst>
                                  <p:endCondLst>
                                    <p:cond evt="onNext" delay="0">
                                      <p:tgtEl>
                                        <p:sldTgt/>
                                      </p:tgtEl>
                                    </p:cond>
                                  </p:endCondLst>
                                  <p:childTnLst>
                                    <p:animScale>
                                      <p:cBhvr>
                                        <p:cTn id="6" dur="500" fill="hold"/>
                                        <p:tgtEl>
                                          <p:spTgt spid="51"/>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2"/>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53"/>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2920" y="1014399"/>
            <a:ext cx="8092440" cy="1246495"/>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sz="2000" b="1" dirty="0" smtClean="0">
                <a:solidFill>
                  <a:srgbClr val="C00000"/>
                </a:solidFill>
                <a:latin typeface="微软雅黑" pitchFamily="34" charset="-122"/>
                <a:ea typeface="微软雅黑" pitchFamily="34" charset="-122"/>
              </a:rPr>
              <a:t>生成</a:t>
            </a:r>
            <a:r>
              <a:rPr lang="zh-CN" altLang="en-US" sz="2000" b="1" dirty="0">
                <a:solidFill>
                  <a:srgbClr val="C00000"/>
                </a:solidFill>
                <a:latin typeface="微软雅黑" pitchFamily="34" charset="-122"/>
                <a:ea typeface="微软雅黑" pitchFamily="34" charset="-122"/>
              </a:rPr>
              <a:t>树协议 </a:t>
            </a:r>
            <a:r>
              <a:rPr lang="en-US" altLang="zh-CN" sz="2000" b="1" dirty="0">
                <a:solidFill>
                  <a:srgbClr val="C00000"/>
                </a:solidFill>
                <a:latin typeface="微软雅黑" pitchFamily="34" charset="-122"/>
                <a:ea typeface="微软雅黑" pitchFamily="34" charset="-122"/>
              </a:rPr>
              <a:t>STP  </a:t>
            </a:r>
            <a:r>
              <a:rPr lang="en-US" altLang="zh-CN" sz="2000" b="1" dirty="0">
                <a:latin typeface="微软雅黑" pitchFamily="34" charset="-122"/>
                <a:ea typeface="微软雅黑" pitchFamily="34" charset="-122"/>
              </a:rPr>
              <a:t>(Spanning Tree Protocol</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要点：</a:t>
            </a:r>
            <a:endParaRPr lang="zh-CN" altLang="en-US" sz="2000" b="1" dirty="0">
              <a:latin typeface="微软雅黑" pitchFamily="34" charset="-122"/>
              <a:ea typeface="微软雅黑" pitchFamily="34" charset="-122"/>
            </a:endParaRPr>
          </a:p>
          <a:p>
            <a:pPr>
              <a:lnSpc>
                <a:spcPts val="3000"/>
              </a:lnSpc>
              <a:buClr>
                <a:srgbClr val="0070C0"/>
              </a:buClr>
            </a:pPr>
            <a:r>
              <a:rPr lang="zh-CN" altLang="en-US" sz="2000" b="1" dirty="0" smtClean="0">
                <a:solidFill>
                  <a:srgbClr val="CC00CC"/>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不</a:t>
            </a:r>
            <a:r>
              <a:rPr lang="zh-CN" altLang="en-US" sz="2000" b="1" dirty="0">
                <a:solidFill>
                  <a:srgbClr val="0000FF"/>
                </a:solidFill>
                <a:latin typeface="微软雅黑" pitchFamily="34" charset="-122"/>
                <a:ea typeface="微软雅黑" pitchFamily="34" charset="-122"/>
              </a:rPr>
              <a:t>改变</a:t>
            </a:r>
            <a:r>
              <a:rPr lang="zh-CN" altLang="en-US" sz="2000" b="1" dirty="0">
                <a:latin typeface="微软雅黑" pitchFamily="34" charset="-122"/>
                <a:ea typeface="微软雅黑" pitchFamily="34" charset="-122"/>
              </a:rPr>
              <a:t>网络的实际拓扑，但</a:t>
            </a:r>
            <a:r>
              <a:rPr lang="zh-CN" altLang="en-US" sz="2000" b="1" dirty="0">
                <a:solidFill>
                  <a:srgbClr val="0000FF"/>
                </a:solidFill>
                <a:latin typeface="微软雅黑" pitchFamily="34" charset="-122"/>
                <a:ea typeface="微软雅黑" pitchFamily="34" charset="-122"/>
              </a:rPr>
              <a:t>在逻辑上</a:t>
            </a:r>
            <a:r>
              <a:rPr lang="zh-CN" altLang="en-US" sz="2000" b="1" dirty="0">
                <a:latin typeface="微软雅黑" pitchFamily="34" charset="-122"/>
                <a:ea typeface="微软雅黑" pitchFamily="34" charset="-122"/>
              </a:rPr>
              <a:t>则切断某些链路，使得从一台主机到所有其他主机的路径是</a:t>
            </a:r>
            <a:r>
              <a:rPr lang="zh-CN" altLang="en-US" sz="2000" b="1" dirty="0">
                <a:solidFill>
                  <a:srgbClr val="0000FF"/>
                </a:solidFill>
                <a:latin typeface="微软雅黑" pitchFamily="34" charset="-122"/>
                <a:ea typeface="微软雅黑" pitchFamily="34" charset="-122"/>
              </a:rPr>
              <a:t>无环路的树状结构，</a:t>
            </a:r>
            <a:r>
              <a:rPr lang="zh-CN" altLang="en-US" sz="2000" b="1" dirty="0">
                <a:latin typeface="微软雅黑" pitchFamily="34" charset="-122"/>
                <a:ea typeface="微软雅黑" pitchFamily="34" charset="-122"/>
              </a:rPr>
              <a:t>从而消除了兜圈子现象。</a:t>
            </a:r>
          </a:p>
        </p:txBody>
      </p:sp>
      <p:sp>
        <p:nvSpPr>
          <p:cNvPr id="5" name="AutoShape 5"/>
          <p:cNvSpPr>
            <a:spLocks noChangeArrowheads="1"/>
          </p:cNvSpPr>
          <p:nvPr/>
        </p:nvSpPr>
        <p:spPr bwMode="auto">
          <a:xfrm>
            <a:off x="502919" y="6512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260728" y="628112"/>
            <a:ext cx="4414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消除回路：使用生成</a:t>
            </a:r>
            <a:r>
              <a:rPr lang="zh-CN" altLang="en-US" sz="2000" b="1" dirty="0">
                <a:solidFill>
                  <a:schemeClr val="bg1"/>
                </a:solidFill>
                <a:latin typeface="微软雅黑" pitchFamily="34" charset="-122"/>
                <a:ea typeface="微软雅黑" pitchFamily="34" charset="-122"/>
              </a:rPr>
              <a:t>树</a:t>
            </a:r>
            <a:r>
              <a:rPr lang="zh-CN" altLang="en-US" sz="2000" b="1" dirty="0" smtClean="0">
                <a:solidFill>
                  <a:schemeClr val="bg1"/>
                </a:solidFill>
                <a:latin typeface="微软雅黑" pitchFamily="34" charset="-122"/>
                <a:ea typeface="微软雅黑" pitchFamily="34" charset="-122"/>
              </a:rPr>
              <a:t>协议（</a:t>
            </a:r>
            <a:r>
              <a:rPr lang="en-US" altLang="zh-CN" sz="2000" b="1" dirty="0" smtClean="0">
                <a:solidFill>
                  <a:schemeClr val="bg1"/>
                </a:solidFill>
                <a:latin typeface="微软雅黑" pitchFamily="34" charset="-122"/>
                <a:ea typeface="微软雅黑" pitchFamily="34" charset="-122"/>
              </a:rPr>
              <a:t>SPT</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sp>
        <p:nvSpPr>
          <p:cNvPr id="28" name="AutoShape 22"/>
          <p:cNvSpPr>
            <a:spLocks noChangeArrowheads="1"/>
          </p:cNvSpPr>
          <p:nvPr/>
        </p:nvSpPr>
        <p:spPr bwMode="auto">
          <a:xfrm>
            <a:off x="4334689" y="3070331"/>
            <a:ext cx="742594" cy="303329"/>
          </a:xfrm>
          <a:prstGeom prst="rightArrow">
            <a:avLst>
              <a:gd name="adj1" fmla="val 50000"/>
              <a:gd name="adj2" fmla="val 63535"/>
            </a:avLst>
          </a:prstGeom>
          <a:solidFill>
            <a:srgbClr val="0000FF"/>
          </a:solidFill>
          <a:ln w="9525" algn="ctr">
            <a:solidFill>
              <a:schemeClr val="tx1"/>
            </a:solidFill>
            <a:miter lim="800000"/>
            <a:headEnd/>
            <a:tailEnd/>
          </a:ln>
          <a:effectLst/>
          <a:extLst/>
        </p:spPr>
        <p:txBody>
          <a:bodyPr wrap="none" anchor="ctr"/>
          <a:lstStyle/>
          <a:p>
            <a:endParaRPr lang="zh-CN" altLang="en-US">
              <a:ea typeface="宋体" pitchFamily="2" charset="-122"/>
            </a:endParaRPr>
          </a:p>
        </p:txBody>
      </p:sp>
      <p:grpSp>
        <p:nvGrpSpPr>
          <p:cNvPr id="3" name="组合 2"/>
          <p:cNvGrpSpPr/>
          <p:nvPr/>
        </p:nvGrpSpPr>
        <p:grpSpPr>
          <a:xfrm>
            <a:off x="2172989" y="2549195"/>
            <a:ext cx="1829253" cy="1495392"/>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2" name="组合 1"/>
          <p:cNvGrpSpPr/>
          <p:nvPr/>
        </p:nvGrpSpPr>
        <p:grpSpPr>
          <a:xfrm>
            <a:off x="5299243" y="2549195"/>
            <a:ext cx="1829253" cy="1495392"/>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Tree>
    <p:extLst>
      <p:ext uri="{BB962C8B-B14F-4D97-AF65-F5344CB8AC3E}">
        <p14:creationId xmlns:p14="http://schemas.microsoft.com/office/powerpoint/2010/main" val="40502104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19" y="6495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81168" y="626441"/>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从总线以太网到星形以太网</a:t>
            </a:r>
            <a:endParaRPr lang="fr-FR" altLang="zh-CN" sz="2000" b="1" dirty="0">
              <a:solidFill>
                <a:schemeClr val="bg1"/>
              </a:solidFill>
              <a:latin typeface="微软雅黑" pitchFamily="34" charset="-122"/>
              <a:ea typeface="微软雅黑" pitchFamily="34" charset="-122"/>
            </a:endParaRPr>
          </a:p>
        </p:txBody>
      </p:sp>
      <p:graphicFrame>
        <p:nvGraphicFramePr>
          <p:cNvPr id="2" name="图示 1"/>
          <p:cNvGraphicFramePr/>
          <p:nvPr>
            <p:extLst>
              <p:ext uri="{D42A27DB-BD31-4B8C-83A1-F6EECF244321}">
                <p14:modId xmlns:p14="http://schemas.microsoft.com/office/powerpoint/2010/main" val="1822059675"/>
              </p:ext>
            </p:extLst>
          </p:nvPr>
        </p:nvGraphicFramePr>
        <p:xfrm>
          <a:off x="1029546" y="864916"/>
          <a:ext cx="7347836" cy="2571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p:cNvGrpSpPr/>
          <p:nvPr/>
        </p:nvGrpSpPr>
        <p:grpSpPr>
          <a:xfrm>
            <a:off x="5396677" y="3436851"/>
            <a:ext cx="2537362" cy="1086997"/>
            <a:chOff x="5368965" y="3639168"/>
            <a:chExt cx="2398816" cy="911465"/>
          </a:xfrm>
        </p:grpSpPr>
        <p:sp>
          <p:nvSpPr>
            <p:cNvPr id="41" name="AutoShape 42"/>
            <p:cNvSpPr>
              <a:spLocks noChangeArrowheads="1"/>
            </p:cNvSpPr>
            <p:nvPr/>
          </p:nvSpPr>
          <p:spPr bwMode="auto">
            <a:xfrm>
              <a:off x="5368965" y="3639168"/>
              <a:ext cx="2398816" cy="91146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9" name="组合 48"/>
            <p:cNvGrpSpPr/>
            <p:nvPr/>
          </p:nvGrpSpPr>
          <p:grpSpPr>
            <a:xfrm>
              <a:off x="5619959" y="3682008"/>
              <a:ext cx="1953810" cy="778278"/>
              <a:chOff x="5082233" y="3157599"/>
              <a:chExt cx="2455725" cy="1315197"/>
            </a:xfrm>
          </p:grpSpPr>
          <p:sp>
            <p:nvSpPr>
              <p:cNvPr id="50" name="Text Box 49"/>
              <p:cNvSpPr txBox="1">
                <a:spLocks noChangeArrowheads="1"/>
              </p:cNvSpPr>
              <p:nvPr/>
            </p:nvSpPr>
            <p:spPr bwMode="auto">
              <a:xfrm>
                <a:off x="5693245" y="3157599"/>
                <a:ext cx="1229495" cy="3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solidFill>
                      <a:srgbClr val="C00000"/>
                    </a:solidFill>
                    <a:latin typeface="微软雅黑" pitchFamily="34" charset="-122"/>
                    <a:ea typeface="微软雅黑" pitchFamily="34" charset="-122"/>
                  </a:rPr>
                  <a:t>交换机</a:t>
                </a:r>
                <a:endParaRPr kumimoji="1" lang="zh-CN" altLang="en-US" sz="1200" b="1" dirty="0">
                  <a:solidFill>
                    <a:srgbClr val="C00000"/>
                  </a:solidFill>
                  <a:latin typeface="微软雅黑" pitchFamily="34" charset="-122"/>
                  <a:ea typeface="微软雅黑" pitchFamily="34" charset="-122"/>
                </a:endParaRPr>
              </a:p>
            </p:txBody>
          </p:sp>
          <p:sp>
            <p:nvSpPr>
              <p:cNvPr id="51" name="Line 60"/>
              <p:cNvSpPr>
                <a:spLocks noChangeShapeType="1"/>
              </p:cNvSpPr>
              <p:nvPr/>
            </p:nvSpPr>
            <p:spPr bwMode="auto">
              <a:xfrm flipH="1">
                <a:off x="5412258" y="3683538"/>
                <a:ext cx="746501" cy="384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Line 62"/>
              <p:cNvSpPr>
                <a:spLocks noChangeShapeType="1"/>
              </p:cNvSpPr>
              <p:nvPr/>
            </p:nvSpPr>
            <p:spPr bwMode="auto">
              <a:xfrm>
                <a:off x="6454223" y="3683537"/>
                <a:ext cx="15713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6597263" y="3683537"/>
                <a:ext cx="716534" cy="565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64"/>
              <p:cNvSpPr>
                <a:spLocks noChangeShapeType="1"/>
              </p:cNvSpPr>
              <p:nvPr/>
            </p:nvSpPr>
            <p:spPr bwMode="auto">
              <a:xfrm flipH="1">
                <a:off x="5946238" y="3683537"/>
                <a:ext cx="21252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223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207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719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9635" y="4024473"/>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59" name="modem"/>
              <p:cNvSpPr>
                <a:spLocks noEditPoints="1" noChangeArrowheads="1"/>
              </p:cNvSpPr>
              <p:nvPr/>
            </p:nvSpPr>
            <p:spPr bwMode="auto">
              <a:xfrm>
                <a:off x="5829254" y="352138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3399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grpSp>
      </p:grpSp>
      <p:grpSp>
        <p:nvGrpSpPr>
          <p:cNvPr id="3" name="组合 2"/>
          <p:cNvGrpSpPr/>
          <p:nvPr/>
        </p:nvGrpSpPr>
        <p:grpSpPr>
          <a:xfrm>
            <a:off x="1788000" y="3436851"/>
            <a:ext cx="2354335" cy="1086997"/>
            <a:chOff x="1788000" y="3629932"/>
            <a:chExt cx="2225783" cy="911465"/>
          </a:xfrm>
        </p:grpSpPr>
        <p:sp>
          <p:nvSpPr>
            <p:cNvPr id="60" name="AutoShape 42"/>
            <p:cNvSpPr>
              <a:spLocks noChangeArrowheads="1"/>
            </p:cNvSpPr>
            <p:nvPr/>
          </p:nvSpPr>
          <p:spPr bwMode="auto">
            <a:xfrm>
              <a:off x="1788000" y="3629932"/>
              <a:ext cx="2225783" cy="91146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61" name="组合 60"/>
            <p:cNvGrpSpPr/>
            <p:nvPr/>
          </p:nvGrpSpPr>
          <p:grpSpPr>
            <a:xfrm>
              <a:off x="1962770" y="3809171"/>
              <a:ext cx="1860326" cy="604936"/>
              <a:chOff x="1238454" y="3514514"/>
              <a:chExt cx="2520000" cy="958282"/>
            </a:xfrm>
          </p:grpSpPr>
          <p:sp>
            <p:nvSpPr>
              <p:cNvPr id="62" name="AutoShape 9"/>
              <p:cNvSpPr>
                <a:spLocks noChangeArrowheads="1"/>
              </p:cNvSpPr>
              <p:nvPr/>
            </p:nvSpPr>
            <p:spPr bwMode="auto">
              <a:xfrm rot="16200000">
                <a:off x="2426454" y="2326514"/>
                <a:ext cx="144000" cy="2520000"/>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3" name="Line 48"/>
              <p:cNvSpPr>
                <a:spLocks noChangeShapeType="1"/>
              </p:cNvSpPr>
              <p:nvPr/>
            </p:nvSpPr>
            <p:spPr bwMode="auto">
              <a:xfrm>
                <a:off x="1469580" y="3579685"/>
                <a:ext cx="211089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组合 63"/>
              <p:cNvGrpSpPr/>
              <p:nvPr/>
            </p:nvGrpSpPr>
            <p:grpSpPr>
              <a:xfrm>
                <a:off x="1695654" y="3580767"/>
                <a:ext cx="1682067" cy="632774"/>
                <a:chOff x="1695654" y="3580767"/>
                <a:chExt cx="1682067" cy="381000"/>
              </a:xfrm>
            </p:grpSpPr>
            <p:sp>
              <p:nvSpPr>
                <p:cNvPr id="69" name="Line 48"/>
                <p:cNvSpPr>
                  <a:spLocks noChangeShapeType="1"/>
                </p:cNvSpPr>
                <p:nvPr/>
              </p:nvSpPr>
              <p:spPr bwMode="auto">
                <a:xfrm flipV="1">
                  <a:off x="1695654"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8"/>
                <p:cNvSpPr>
                  <a:spLocks noChangeShapeType="1"/>
                </p:cNvSpPr>
                <p:nvPr/>
              </p:nvSpPr>
              <p:spPr bwMode="auto">
                <a:xfrm flipV="1">
                  <a:off x="2253970"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8"/>
                <p:cNvSpPr>
                  <a:spLocks noChangeShapeType="1"/>
                </p:cNvSpPr>
                <p:nvPr/>
              </p:nvSpPr>
              <p:spPr bwMode="auto">
                <a:xfrm flipV="1">
                  <a:off x="2831762"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48"/>
                <p:cNvSpPr>
                  <a:spLocks noChangeShapeType="1"/>
                </p:cNvSpPr>
                <p:nvPr/>
              </p:nvSpPr>
              <p:spPr bwMode="auto">
                <a:xfrm flipV="1">
                  <a:off x="3377721"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65"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620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29554"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8170"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232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3" name="AutoShape 22"/>
          <p:cNvSpPr>
            <a:spLocks noChangeArrowheads="1"/>
          </p:cNvSpPr>
          <p:nvPr/>
        </p:nvSpPr>
        <p:spPr bwMode="auto">
          <a:xfrm>
            <a:off x="4393965" y="3782620"/>
            <a:ext cx="742594" cy="303329"/>
          </a:xfrm>
          <a:prstGeom prst="rightArrow">
            <a:avLst>
              <a:gd name="adj1" fmla="val 50000"/>
              <a:gd name="adj2" fmla="val 63535"/>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Tree>
    <p:extLst>
      <p:ext uri="{BB962C8B-B14F-4D97-AF65-F5344CB8AC3E}">
        <p14:creationId xmlns:p14="http://schemas.microsoft.com/office/powerpoint/2010/main" val="176411799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33953"/>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38398" y="582538"/>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3.4.3  </a:t>
            </a:r>
            <a:r>
              <a:rPr lang="zh-CN" altLang="en-US" sz="2400" b="1" dirty="0">
                <a:solidFill>
                  <a:schemeClr val="bg1"/>
                </a:solidFill>
                <a:latin typeface="微软雅黑" pitchFamily="34" charset="-122"/>
                <a:ea typeface="微软雅黑" pitchFamily="34" charset="-122"/>
              </a:rPr>
              <a:t>虚拟局域网</a:t>
            </a:r>
          </a:p>
        </p:txBody>
      </p:sp>
      <p:grpSp>
        <p:nvGrpSpPr>
          <p:cNvPr id="9" name="组合 8">
            <a:extLst>
              <a:ext uri="{FF2B5EF4-FFF2-40B4-BE49-F238E27FC236}">
                <a16:creationId xmlns:a16="http://schemas.microsoft.com/office/drawing/2014/main" id="{E8DC0AB8-05EE-7787-9FBB-4E11065FD44D}"/>
              </a:ext>
            </a:extLst>
          </p:cNvPr>
          <p:cNvGrpSpPr/>
          <p:nvPr/>
        </p:nvGrpSpPr>
        <p:grpSpPr>
          <a:xfrm>
            <a:off x="1258422" y="1509929"/>
            <a:ext cx="6475102" cy="2300434"/>
            <a:chOff x="3493921" y="1864102"/>
            <a:chExt cx="6475102" cy="2300434"/>
          </a:xfrm>
        </p:grpSpPr>
        <p:sp>
          <p:nvSpPr>
            <p:cNvPr id="10" name="平行四边形 9"/>
            <p:cNvSpPr/>
            <p:nvPr/>
          </p:nvSpPr>
          <p:spPr>
            <a:xfrm>
              <a:off x="3493921" y="1864102"/>
              <a:ext cx="869401"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11" name="平行四边形 10"/>
            <p:cNvSpPr/>
            <p:nvPr/>
          </p:nvSpPr>
          <p:spPr>
            <a:xfrm>
              <a:off x="4203052" y="1864102"/>
              <a:ext cx="5756571"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mn-ea"/>
                </a:rPr>
                <a:t>虚拟局域网</a:t>
              </a:r>
              <a:r>
                <a:rPr lang="en-US" altLang="zh-CN" sz="2200" b="1" dirty="0">
                  <a:solidFill>
                    <a:schemeClr val="tx1"/>
                  </a:solidFill>
                </a:rPr>
                <a:t>VLAN</a:t>
              </a:r>
              <a:r>
                <a:rPr lang="zh-CN" altLang="en-US" sz="2200" b="1" dirty="0">
                  <a:solidFill>
                    <a:schemeClr val="tx1"/>
                  </a:solidFill>
                  <a:latin typeface="+mn-ea"/>
                </a:rPr>
                <a:t>的诞生背景</a:t>
              </a:r>
              <a:endParaRPr lang="zh-CN" altLang="en-US" sz="2200" b="1" dirty="0">
                <a:solidFill>
                  <a:schemeClr val="tx1"/>
                </a:solidFill>
                <a:latin typeface="Impact" panose="020B0806030902050204" pitchFamily="34" charset="0"/>
              </a:endParaRPr>
            </a:p>
          </p:txBody>
        </p:sp>
        <p:sp>
          <p:nvSpPr>
            <p:cNvPr id="12" name="平行四边形 11"/>
            <p:cNvSpPr/>
            <p:nvPr/>
          </p:nvSpPr>
          <p:spPr>
            <a:xfrm>
              <a:off x="3493921" y="2716542"/>
              <a:ext cx="86940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13" name="平行四边形 12"/>
            <p:cNvSpPr/>
            <p:nvPr/>
          </p:nvSpPr>
          <p:spPr>
            <a:xfrm>
              <a:off x="4203051" y="2716542"/>
              <a:ext cx="575657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虚拟局域网</a:t>
              </a:r>
              <a:r>
                <a:rPr lang="en-US" altLang="zh-CN" sz="2200" b="1" dirty="0">
                  <a:solidFill>
                    <a:schemeClr val="tx1"/>
                  </a:solidFill>
                  <a:latin typeface="Arial Narrow" panose="020B0606020202030204" pitchFamily="34" charset="0"/>
                </a:rPr>
                <a:t>VLAN</a:t>
              </a:r>
              <a:r>
                <a:rPr lang="zh-CN" altLang="en-US" sz="2200" b="1" dirty="0">
                  <a:solidFill>
                    <a:schemeClr val="tx1"/>
                  </a:solidFill>
                  <a:latin typeface="Impact" panose="020B0806030902050204" pitchFamily="34" charset="0"/>
                </a:rPr>
                <a:t>概述</a:t>
              </a:r>
            </a:p>
          </p:txBody>
        </p:sp>
        <p:sp>
          <p:nvSpPr>
            <p:cNvPr id="14" name="平行四边形 13">
              <a:extLst>
                <a:ext uri="{FF2B5EF4-FFF2-40B4-BE49-F238E27FC236}">
                  <a16:creationId xmlns:a16="http://schemas.microsoft.com/office/drawing/2014/main" id="{FB42DCD5-5514-3E1D-F8ED-2DE88E081FE8}"/>
                </a:ext>
              </a:extLst>
            </p:cNvPr>
            <p:cNvSpPr/>
            <p:nvPr/>
          </p:nvSpPr>
          <p:spPr>
            <a:xfrm>
              <a:off x="3493921" y="3568982"/>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15" name="平行四边形 14">
              <a:extLst>
                <a:ext uri="{FF2B5EF4-FFF2-40B4-BE49-F238E27FC236}">
                  <a16:creationId xmlns:a16="http://schemas.microsoft.com/office/drawing/2014/main" id="{F60D6E6E-1CB1-6E39-5E05-C6F857FA1BC0}"/>
                </a:ext>
              </a:extLst>
            </p:cNvPr>
            <p:cNvSpPr/>
            <p:nvPr/>
          </p:nvSpPr>
          <p:spPr>
            <a:xfrm>
              <a:off x="4169357" y="3568982"/>
              <a:ext cx="5799666"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虚拟局域网</a:t>
              </a:r>
              <a:r>
                <a:rPr lang="en-US" altLang="zh-CN" sz="2200" b="1" dirty="0">
                  <a:solidFill>
                    <a:schemeClr val="tx1"/>
                  </a:solidFill>
                  <a:latin typeface="Arial Narrow" panose="020B0606020202030204" pitchFamily="34" charset="0"/>
                </a:rPr>
                <a:t>VLAN</a:t>
              </a:r>
              <a:r>
                <a:rPr lang="zh-CN" altLang="en-US" sz="2200" b="1" dirty="0">
                  <a:solidFill>
                    <a:schemeClr val="tx1"/>
                  </a:solidFill>
                  <a:latin typeface="Impact" panose="020B0806030902050204" pitchFamily="34" charset="0"/>
                </a:rPr>
                <a:t>的实现机制</a:t>
              </a:r>
            </a:p>
          </p:txBody>
        </p:sp>
      </p:grpSp>
    </p:spTree>
    <p:extLst>
      <p:ext uri="{BB962C8B-B14F-4D97-AF65-F5344CB8AC3E}">
        <p14:creationId xmlns:p14="http://schemas.microsoft.com/office/powerpoint/2010/main" val="6217252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的诞生背景</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8271A171-7EDC-422B-8B68-C7405045502A}"/>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íşlïḍè">
            <a:extLst>
              <a:ext uri="{FF2B5EF4-FFF2-40B4-BE49-F238E27FC236}">
                <a16:creationId xmlns:a16="http://schemas.microsoft.com/office/drawing/2014/main" id="{E9505913-F1F9-4532-854A-E600AA0B20B0}"/>
              </a:ext>
            </a:extLst>
          </p:cNvPr>
          <p:cNvSpPr txBox="1"/>
          <p:nvPr/>
        </p:nvSpPr>
        <p:spPr>
          <a:xfrm>
            <a:off x="1030396" y="960790"/>
            <a:ext cx="7885004"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将多个站点通过一个或多个</a:t>
            </a:r>
            <a:r>
              <a:rPr lang="zh-CN" altLang="en-US" sz="1350" b="1" dirty="0">
                <a:solidFill>
                  <a:srgbClr val="FF0000"/>
                </a:solidFill>
                <a:latin typeface="Arial Narrow" panose="020B0606020202030204" pitchFamily="34" charset="0"/>
              </a:rPr>
              <a:t>以太网交换机</a:t>
            </a:r>
            <a:r>
              <a:rPr lang="zh-CN" altLang="en-US" sz="1350" b="1" dirty="0">
                <a:latin typeface="Arial Narrow" panose="020B0606020202030204" pitchFamily="34" charset="0"/>
              </a:rPr>
              <a:t>连接起来就构建出了</a:t>
            </a:r>
            <a:r>
              <a:rPr lang="zh-CN" altLang="en-US" sz="1350" b="1" dirty="0">
                <a:solidFill>
                  <a:srgbClr val="FF0000"/>
                </a:solidFill>
                <a:latin typeface="Arial Narrow" panose="020B0606020202030204" pitchFamily="34" charset="0"/>
              </a:rPr>
              <a:t>交换式以太网</a:t>
            </a:r>
            <a:r>
              <a:rPr lang="zh-CN" altLang="en-US" sz="1350" b="1" dirty="0">
                <a:latin typeface="Arial Narrow" panose="020B0606020202030204" pitchFamily="34" charset="0"/>
              </a:rPr>
              <a:t>。</a:t>
            </a:r>
          </a:p>
        </p:txBody>
      </p:sp>
      <p:sp>
        <p:nvSpPr>
          <p:cNvPr id="11" name="矩形 10">
            <a:extLst>
              <a:ext uri="{FF2B5EF4-FFF2-40B4-BE49-F238E27FC236}">
                <a16:creationId xmlns:a16="http://schemas.microsoft.com/office/drawing/2014/main" id="{4FCB2A08-374D-4DF4-A78F-75150D0DE365}"/>
              </a:ext>
            </a:extLst>
          </p:cNvPr>
          <p:cNvSpPr/>
          <p:nvPr/>
        </p:nvSpPr>
        <p:spPr>
          <a:xfrm>
            <a:off x="792475" y="1374477"/>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íşlïḍè">
            <a:extLst>
              <a:ext uri="{FF2B5EF4-FFF2-40B4-BE49-F238E27FC236}">
                <a16:creationId xmlns:a16="http://schemas.microsoft.com/office/drawing/2014/main" id="{F6E84598-DD5C-48DB-8D2F-FE4F0649AF0B}"/>
              </a:ext>
            </a:extLst>
          </p:cNvPr>
          <p:cNvSpPr txBox="1"/>
          <p:nvPr/>
        </p:nvSpPr>
        <p:spPr>
          <a:xfrm>
            <a:off x="1030396" y="1333736"/>
            <a:ext cx="7885004"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交换式以太网中的所有站点都属于</a:t>
            </a:r>
            <a:r>
              <a:rPr lang="zh-CN" altLang="en-US" sz="1350" b="1" dirty="0">
                <a:solidFill>
                  <a:srgbClr val="FF0000"/>
                </a:solidFill>
                <a:latin typeface="Arial Narrow" panose="020B0606020202030204" pitchFamily="34" charset="0"/>
              </a:rPr>
              <a:t>同一个广播域</a:t>
            </a:r>
            <a:r>
              <a:rPr lang="zh-CN" altLang="en-US" sz="1350" b="1" dirty="0">
                <a:latin typeface="Arial Narrow" panose="020B0606020202030204" pitchFamily="34" charset="0"/>
              </a:rPr>
              <a:t>。</a:t>
            </a:r>
          </a:p>
        </p:txBody>
      </p:sp>
      <p:sp>
        <p:nvSpPr>
          <p:cNvPr id="13" name="矩形 12">
            <a:extLst>
              <a:ext uri="{FF2B5EF4-FFF2-40B4-BE49-F238E27FC236}">
                <a16:creationId xmlns:a16="http://schemas.microsoft.com/office/drawing/2014/main" id="{054C010B-B6DC-4DF3-B7C6-F7AB17C17346}"/>
              </a:ext>
            </a:extLst>
          </p:cNvPr>
          <p:cNvSpPr/>
          <p:nvPr/>
        </p:nvSpPr>
        <p:spPr>
          <a:xfrm>
            <a:off x="792475" y="178816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íşlïḍè">
            <a:extLst>
              <a:ext uri="{FF2B5EF4-FFF2-40B4-BE49-F238E27FC236}">
                <a16:creationId xmlns:a16="http://schemas.microsoft.com/office/drawing/2014/main" id="{69281B6D-A70F-4112-AE98-A87066F5D44B}"/>
              </a:ext>
            </a:extLst>
          </p:cNvPr>
          <p:cNvSpPr txBox="1"/>
          <p:nvPr/>
        </p:nvSpPr>
        <p:spPr>
          <a:xfrm>
            <a:off x="1030396" y="1747424"/>
            <a:ext cx="7885004"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随着交换式以太网规模的扩大，广播域也相应扩大。</a:t>
            </a:r>
          </a:p>
        </p:txBody>
      </p:sp>
      <p:sp>
        <p:nvSpPr>
          <p:cNvPr id="15" name="矩形 14">
            <a:extLst>
              <a:ext uri="{FF2B5EF4-FFF2-40B4-BE49-F238E27FC236}">
                <a16:creationId xmlns:a16="http://schemas.microsoft.com/office/drawing/2014/main" id="{D220777A-3F44-457A-9261-767A364097D9}"/>
              </a:ext>
            </a:extLst>
          </p:cNvPr>
          <p:cNvSpPr/>
          <p:nvPr/>
        </p:nvSpPr>
        <p:spPr>
          <a:xfrm>
            <a:off x="792475" y="2201853"/>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íşlïḍè">
            <a:extLst>
              <a:ext uri="{FF2B5EF4-FFF2-40B4-BE49-F238E27FC236}">
                <a16:creationId xmlns:a16="http://schemas.microsoft.com/office/drawing/2014/main" id="{80471F9E-9979-4687-ADBE-EAECEAE496D7}"/>
              </a:ext>
            </a:extLst>
          </p:cNvPr>
          <p:cNvSpPr txBox="1"/>
          <p:nvPr/>
        </p:nvSpPr>
        <p:spPr>
          <a:xfrm>
            <a:off x="1030396" y="2161112"/>
            <a:ext cx="7885004" cy="300083"/>
          </a:xfrm>
          <a:prstGeom prst="rect">
            <a:avLst/>
          </a:prstGeom>
          <a:noFill/>
        </p:spPr>
        <p:txBody>
          <a:bodyPr wrap="square" lIns="68580" tIns="34290" rIns="68580" bIns="34290" anchor="ctr">
            <a:noAutofit/>
          </a:bodyPr>
          <a:lstStyle/>
          <a:p>
            <a:r>
              <a:rPr lang="zh-CN" altLang="en-US" sz="1350" b="1" dirty="0">
                <a:solidFill>
                  <a:srgbClr val="FF0000"/>
                </a:solidFill>
                <a:latin typeface="Arial Narrow" panose="020B0606020202030204" pitchFamily="34" charset="0"/>
              </a:rPr>
              <a:t>巨大的广播域会带来一系列问题</a:t>
            </a:r>
            <a:r>
              <a:rPr lang="zh-CN" altLang="en-US" sz="1350" b="1" dirty="0">
                <a:latin typeface="Arial Narrow" panose="020B0606020202030204" pitchFamily="34" charset="0"/>
              </a:rPr>
              <a:t>。</a:t>
            </a:r>
          </a:p>
        </p:txBody>
      </p:sp>
    </p:spTree>
    <p:custDataLst>
      <p:tags r:id="rId1"/>
    </p:custDataLst>
    <p:extLst>
      <p:ext uri="{BB962C8B-B14F-4D97-AF65-F5344CB8AC3E}">
        <p14:creationId xmlns:p14="http://schemas.microsoft.com/office/powerpoint/2010/main" val="141299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 calcmode="lin" valueType="num">
                                      <p:cBhvr>
                                        <p:cTn id="26" dur="500" fill="hold"/>
                                        <p:tgtEl>
                                          <p:spTgt spid="11"/>
                                        </p:tgtEl>
                                        <p:attrNameLst>
                                          <p:attrName>style.rotation</p:attrName>
                                        </p:attrNameLst>
                                      </p:cBhvr>
                                      <p:tavLst>
                                        <p:tav tm="0">
                                          <p:val>
                                            <p:fltVal val="360"/>
                                          </p:val>
                                        </p:tav>
                                        <p:tav tm="100000">
                                          <p:val>
                                            <p:fltVal val="0"/>
                                          </p:val>
                                        </p:tav>
                                      </p:tavLst>
                                    </p:anim>
                                    <p:animEffect transition="in" filter="fade">
                                      <p:cBhvr>
                                        <p:cTn id="27" dur="500"/>
                                        <p:tgtEl>
                                          <p:spTgt spid="11"/>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 calcmode="lin" valueType="num">
                                      <p:cBhvr>
                                        <p:cTn id="37" dur="500" fill="hold"/>
                                        <p:tgtEl>
                                          <p:spTgt spid="13"/>
                                        </p:tgtEl>
                                        <p:attrNameLst>
                                          <p:attrName>style.rotation</p:attrName>
                                        </p:attrNameLst>
                                      </p:cBhvr>
                                      <p:tavLst>
                                        <p:tav tm="0">
                                          <p:val>
                                            <p:fltVal val="360"/>
                                          </p:val>
                                        </p:tav>
                                        <p:tav tm="100000">
                                          <p:val>
                                            <p:fltVal val="0"/>
                                          </p:val>
                                        </p:tav>
                                      </p:tavLst>
                                    </p:anim>
                                    <p:animEffect transition="in" filter="fade">
                                      <p:cBhvr>
                                        <p:cTn id="38" dur="500"/>
                                        <p:tgtEl>
                                          <p:spTgt spid="13"/>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 calcmode="lin" valueType="num">
                                      <p:cBhvr>
                                        <p:cTn id="48" dur="500" fill="hold"/>
                                        <p:tgtEl>
                                          <p:spTgt spid="15"/>
                                        </p:tgtEl>
                                        <p:attrNameLst>
                                          <p:attrName>style.rotation</p:attrName>
                                        </p:attrNameLst>
                                      </p:cBhvr>
                                      <p:tavLst>
                                        <p:tav tm="0">
                                          <p:val>
                                            <p:fltVal val="360"/>
                                          </p:val>
                                        </p:tav>
                                        <p:tav tm="100000">
                                          <p:val>
                                            <p:fltVal val="0"/>
                                          </p:val>
                                        </p:tav>
                                      </p:tavLst>
                                    </p:anim>
                                    <p:animEffect transition="in" filter="fade">
                                      <p:cBhvr>
                                        <p:cTn id="49" dur="500"/>
                                        <p:tgtEl>
                                          <p:spTgt spid="15"/>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animBg="1"/>
      <p:bldP spid="12" grpId="0"/>
      <p:bldP spid="13" grpId="0" animBg="1"/>
      <p:bldP spid="14" grpId="0"/>
      <p:bldP spid="15" grpId="0" animBg="1"/>
      <p:bldP spid="16"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广播风暴</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3111008"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p>
        </p:txBody>
      </p:sp>
      <p:sp>
        <p:nvSpPr>
          <p:cNvPr id="49" name="AutoShape 42"/>
          <p:cNvSpPr>
            <a:spLocks noChangeArrowheads="1"/>
          </p:cNvSpPr>
          <p:nvPr/>
        </p:nvSpPr>
        <p:spPr bwMode="auto">
          <a:xfrm>
            <a:off x="1025236" y="1589337"/>
            <a:ext cx="7093528" cy="2095972"/>
          </a:xfrm>
          <a:prstGeom prst="roundRect">
            <a:avLst>
              <a:gd name="adj" fmla="val 16667"/>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6" name="矩形 95"/>
          <p:cNvSpPr/>
          <p:nvPr/>
        </p:nvSpPr>
        <p:spPr>
          <a:xfrm>
            <a:off x="2389903" y="3722392"/>
            <a:ext cx="4629734" cy="369332"/>
          </a:xfrm>
          <a:prstGeom prst="rect">
            <a:avLst/>
          </a:prstGeom>
        </p:spPr>
        <p:txBody>
          <a:bodyPr wrap="square">
            <a:spAutoFit/>
          </a:bodyPr>
          <a:lstStyle/>
          <a:p>
            <a:pPr algn="ctr"/>
            <a:r>
              <a:rPr lang="zh-CN" altLang="en-US" b="1" dirty="0" smtClean="0">
                <a:latin typeface="微软雅黑" pitchFamily="34" charset="-122"/>
                <a:ea typeface="微软雅黑" pitchFamily="34" charset="-122"/>
              </a:rPr>
              <a:t>交换机之间的冗余链路形成广播风暴</a:t>
            </a:r>
            <a:endParaRPr lang="zh-CN" altLang="en-US" b="1" dirty="0">
              <a:latin typeface="微软雅黑" pitchFamily="34" charset="-122"/>
              <a:ea typeface="微软雅黑" pitchFamily="34" charset="-122"/>
            </a:endParaRPr>
          </a:p>
        </p:txBody>
      </p:sp>
      <p:sp>
        <p:nvSpPr>
          <p:cNvPr id="128" name="Text Box 50"/>
          <p:cNvSpPr txBox="1">
            <a:spLocks noChangeArrowheads="1"/>
          </p:cNvSpPr>
          <p:nvPr/>
        </p:nvSpPr>
        <p:spPr bwMode="auto">
          <a:xfrm>
            <a:off x="1421374" y="337753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itchFamily="34" charset="-122"/>
                <a:ea typeface="微软雅黑" pitchFamily="34" charset="-122"/>
              </a:rPr>
              <a:t>广播域</a:t>
            </a:r>
            <a:endParaRPr kumimoji="1" lang="zh-CN" altLang="en-US" sz="1400" b="1" dirty="0">
              <a:solidFill>
                <a:srgbClr val="C00000"/>
              </a:solidFill>
              <a:latin typeface="微软雅黑" pitchFamily="34" charset="-122"/>
              <a:ea typeface="微软雅黑" pitchFamily="34" charset="-122"/>
            </a:endParaRPr>
          </a:p>
        </p:txBody>
      </p:sp>
      <p:grpSp>
        <p:nvGrpSpPr>
          <p:cNvPr id="11" name="组合 10"/>
          <p:cNvGrpSpPr/>
          <p:nvPr/>
        </p:nvGrpSpPr>
        <p:grpSpPr>
          <a:xfrm>
            <a:off x="2389902" y="1686720"/>
            <a:ext cx="4182457" cy="1882998"/>
            <a:chOff x="1724891" y="1677484"/>
            <a:chExt cx="4182457" cy="1882998"/>
          </a:xfrm>
        </p:grpSpPr>
        <p:sp>
          <p:nvSpPr>
            <p:cNvPr id="89" name="Line 53"/>
            <p:cNvSpPr>
              <a:spLocks noChangeShapeType="1"/>
            </p:cNvSpPr>
            <p:nvPr/>
          </p:nvSpPr>
          <p:spPr bwMode="auto">
            <a:xfrm flipH="1" flipV="1">
              <a:off x="2010940" y="3078466"/>
              <a:ext cx="871042"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Line 54"/>
            <p:cNvSpPr>
              <a:spLocks noChangeShapeType="1"/>
            </p:cNvSpPr>
            <p:nvPr/>
          </p:nvSpPr>
          <p:spPr bwMode="auto">
            <a:xfrm flipH="1" flipV="1">
              <a:off x="1967768" y="2206020"/>
              <a:ext cx="944892" cy="81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891"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891" y="203841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82" name="Line 48"/>
            <p:cNvSpPr>
              <a:spLocks noChangeShapeType="1"/>
            </p:cNvSpPr>
            <p:nvPr/>
          </p:nvSpPr>
          <p:spPr bwMode="auto">
            <a:xfrm>
              <a:off x="3008105" y="3096710"/>
              <a:ext cx="165247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矩形 84"/>
            <p:cNvSpPr/>
            <p:nvPr/>
          </p:nvSpPr>
          <p:spPr>
            <a:xfrm>
              <a:off x="2599052" y="3283483"/>
              <a:ext cx="646331" cy="276999"/>
            </a:xfrm>
            <a:prstGeom prst="rect">
              <a:avLst/>
            </a:prstGeom>
          </p:spPr>
          <p:txBody>
            <a:bodyPr wrap="none">
              <a:spAutoFit/>
            </a:bodyPr>
            <a:lstStyle/>
            <a:p>
              <a:r>
                <a:rPr lang="zh-CN" altLang="en-US" sz="1200" b="1" dirty="0" smtClean="0">
                  <a:solidFill>
                    <a:srgbClr val="0000FF"/>
                  </a:solidFill>
                  <a:latin typeface="微软雅黑" pitchFamily="34" charset="-122"/>
                  <a:ea typeface="微软雅黑" pitchFamily="34" charset="-122"/>
                </a:rPr>
                <a:t>交换机</a:t>
              </a:r>
              <a:endParaRPr lang="zh-CN" altLang="en-US" sz="1200" b="1" dirty="0">
                <a:solidFill>
                  <a:srgbClr val="0000FF"/>
                </a:solidFill>
                <a:latin typeface="微软雅黑" pitchFamily="34" charset="-122"/>
                <a:ea typeface="微软雅黑" pitchFamily="34" charset="-122"/>
              </a:endParaRPr>
            </a:p>
          </p:txBody>
        </p:sp>
        <p:sp>
          <p:nvSpPr>
            <p:cNvPr id="86" name="矩形 85"/>
            <p:cNvSpPr/>
            <p:nvPr/>
          </p:nvSpPr>
          <p:spPr>
            <a:xfrm>
              <a:off x="4337414" y="3283483"/>
              <a:ext cx="646331" cy="276999"/>
            </a:xfrm>
            <a:prstGeom prst="rect">
              <a:avLst/>
            </a:prstGeom>
          </p:spPr>
          <p:txBody>
            <a:bodyPr wrap="none">
              <a:spAutoFit/>
            </a:bodyPr>
            <a:lstStyle/>
            <a:p>
              <a:r>
                <a:rPr lang="zh-CN" altLang="en-US" sz="1200" b="1" dirty="0" smtClean="0">
                  <a:solidFill>
                    <a:srgbClr val="0000FF"/>
                  </a:solidFill>
                  <a:latin typeface="微软雅黑" pitchFamily="34" charset="-122"/>
                  <a:ea typeface="微软雅黑" pitchFamily="34" charset="-122"/>
                </a:rPr>
                <a:t>交换机</a:t>
              </a:r>
              <a:endParaRPr lang="zh-CN" altLang="en-US" sz="1200" b="1" dirty="0">
                <a:solidFill>
                  <a:srgbClr val="0000FF"/>
                </a:solidFill>
                <a:latin typeface="微软雅黑" pitchFamily="34" charset="-122"/>
                <a:ea typeface="微软雅黑" pitchFamily="34" charset="-122"/>
              </a:endParaRPr>
            </a:p>
          </p:txBody>
        </p:sp>
        <p:sp>
          <p:nvSpPr>
            <p:cNvPr id="102" name="矩形 101"/>
            <p:cNvSpPr/>
            <p:nvPr/>
          </p:nvSpPr>
          <p:spPr>
            <a:xfrm>
              <a:off x="3649202" y="1677484"/>
              <a:ext cx="646331" cy="276999"/>
            </a:xfrm>
            <a:prstGeom prst="rect">
              <a:avLst/>
            </a:prstGeom>
          </p:spPr>
          <p:txBody>
            <a:bodyPr wrap="none">
              <a:spAutoFit/>
            </a:bodyPr>
            <a:lstStyle/>
            <a:p>
              <a:r>
                <a:rPr lang="zh-CN" altLang="en-US" sz="1200" b="1" dirty="0" smtClean="0">
                  <a:solidFill>
                    <a:srgbClr val="0000FF"/>
                  </a:solidFill>
                  <a:latin typeface="微软雅黑" pitchFamily="34" charset="-122"/>
                  <a:ea typeface="微软雅黑" pitchFamily="34" charset="-122"/>
                </a:rPr>
                <a:t>交换机</a:t>
              </a:r>
              <a:endParaRPr lang="zh-CN" altLang="en-US" sz="1200" b="1" dirty="0">
                <a:solidFill>
                  <a:srgbClr val="0000FF"/>
                </a:solidFill>
                <a:latin typeface="微软雅黑" pitchFamily="34" charset="-122"/>
                <a:ea typeface="微软雅黑" pitchFamily="34" charset="-122"/>
              </a:endParaRPr>
            </a:p>
          </p:txBody>
        </p:sp>
        <p:sp>
          <p:nvSpPr>
            <p:cNvPr id="103" name="Line 48"/>
            <p:cNvSpPr>
              <a:spLocks noChangeShapeType="1"/>
            </p:cNvSpPr>
            <p:nvPr/>
          </p:nvSpPr>
          <p:spPr bwMode="auto">
            <a:xfrm flipV="1">
              <a:off x="3111007" y="2191432"/>
              <a:ext cx="778567" cy="8264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48"/>
            <p:cNvSpPr>
              <a:spLocks noChangeShapeType="1"/>
            </p:cNvSpPr>
            <p:nvPr/>
          </p:nvSpPr>
          <p:spPr bwMode="auto">
            <a:xfrm flipH="1" flipV="1">
              <a:off x="3961781" y="2191432"/>
              <a:ext cx="773174" cy="82645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636"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Line 53"/>
            <p:cNvSpPr>
              <a:spLocks noChangeShapeType="1"/>
            </p:cNvSpPr>
            <p:nvPr/>
          </p:nvSpPr>
          <p:spPr bwMode="auto">
            <a:xfrm flipV="1">
              <a:off x="4819084" y="3078466"/>
              <a:ext cx="871042"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Line 54"/>
            <p:cNvSpPr>
              <a:spLocks noChangeShapeType="1"/>
            </p:cNvSpPr>
            <p:nvPr/>
          </p:nvSpPr>
          <p:spPr bwMode="auto">
            <a:xfrm>
              <a:off x="3961781" y="2120288"/>
              <a:ext cx="1423019"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3618"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4384" y="192749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070" y="1933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471"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椭圆 9"/>
          <p:cNvSpPr/>
          <p:nvPr/>
        </p:nvSpPr>
        <p:spPr>
          <a:xfrm>
            <a:off x="4002974" y="2600479"/>
            <a:ext cx="322443" cy="3186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箭头 11"/>
          <p:cNvSpPr/>
          <p:nvPr/>
        </p:nvSpPr>
        <p:spPr>
          <a:xfrm>
            <a:off x="5172369" y="1924508"/>
            <a:ext cx="406395" cy="197027"/>
          </a:xfrm>
          <a:prstGeom prst="lef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65174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childTnLst>
                          </p:cTn>
                        </p:par>
                        <p:par>
                          <p:cTn id="8" fill="hold">
                            <p:stCondLst>
                              <p:cond delay="2000"/>
                            </p:stCondLst>
                            <p:childTnLst>
                              <p:par>
                                <p:cTn id="9" presetID="1" presetClass="entr" presetSubtype="0"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2000"/>
                            </p:stCondLst>
                            <p:childTnLst>
                              <p:par>
                                <p:cTn id="12" presetID="13" presetClass="path" presetSubtype="0" repeatCount="indefinite" fill="hold" grpId="0" nodeType="afterEffect">
                                  <p:stCondLst>
                                    <p:cond delay="0"/>
                                  </p:stCondLst>
                                  <p:endCondLst>
                                    <p:cond evt="onNext" delay="0">
                                      <p:tgtEl>
                                        <p:sldTgt/>
                                      </p:tgtEl>
                                    </p:cond>
                                  </p:endCondLst>
                                  <p:childTnLst>
                                    <p:animMotion origin="layout" path="M 0.04427 -0.07068 L 0.11163 0.04444 L -0.02205 0.04444 L 0.04427 -0.07068 Z " pathEditMode="relative" rAng="0" ptsTypes="AAAA">
                                      <p:cBhvr>
                                        <p:cTn id="13" dur="3000" fill="hold"/>
                                        <p:tgtEl>
                                          <p:spTgt spid="10"/>
                                        </p:tgtEl>
                                        <p:attrNameLst>
                                          <p:attrName>ppt_x</p:attrName>
                                          <p:attrName>ppt_y</p:attrName>
                                        </p:attrNameLst>
                                      </p:cBhvr>
                                      <p:rCtr x="52"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安全问题</a:t>
            </a:r>
            <a:endParaRPr lang="fr-FR" altLang="zh-CN" sz="2000" b="1" dirty="0">
              <a:solidFill>
                <a:schemeClr val="bg1"/>
              </a:solidFill>
              <a:latin typeface="微软雅黑" pitchFamily="34" charset="-122"/>
              <a:ea typeface="微软雅黑" pitchFamily="34" charset="-122"/>
            </a:endParaRPr>
          </a:p>
        </p:txBody>
      </p:sp>
      <p:sp>
        <p:nvSpPr>
          <p:cNvPr id="2" name="矩形 1"/>
          <p:cNvSpPr/>
          <p:nvPr/>
        </p:nvSpPr>
        <p:spPr>
          <a:xfrm>
            <a:off x="1482811" y="1060531"/>
            <a:ext cx="6116594" cy="707886"/>
          </a:xfrm>
          <a:prstGeom prst="rect">
            <a:avLst/>
          </a:prstGeom>
          <a:solidFill>
            <a:srgbClr val="FFCC66"/>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nSpc>
                <a:spcPts val="2400"/>
              </a:lnSpc>
            </a:pPr>
            <a:r>
              <a:rPr lang="zh-CN" altLang="en-US" b="1" dirty="0" smtClean="0">
                <a:solidFill>
                  <a:schemeClr val="tx1"/>
                </a:solidFill>
                <a:latin typeface="微软雅黑" panose="020B0503020204020204" pitchFamily="34" charset="-122"/>
                <a:ea typeface="微软雅黑" panose="020B0503020204020204" pitchFamily="34" charset="-122"/>
              </a:rPr>
              <a:t>交换机每个</a:t>
            </a:r>
            <a:r>
              <a:rPr lang="zh-CN" altLang="en-US" b="1" dirty="0">
                <a:solidFill>
                  <a:schemeClr val="tx1"/>
                </a:solidFill>
                <a:latin typeface="微软雅黑" panose="020B0503020204020204" pitchFamily="34" charset="-122"/>
                <a:ea typeface="微软雅黑" panose="020B0503020204020204" pitchFamily="34" charset="-122"/>
              </a:rPr>
              <a:t>接口都处于一个</a:t>
            </a:r>
            <a:r>
              <a:rPr lang="zh-CN" altLang="en-US" b="1" dirty="0">
                <a:solidFill>
                  <a:srgbClr val="0000FF"/>
                </a:solidFill>
                <a:latin typeface="微软雅黑" panose="020B0503020204020204" pitchFamily="34" charset="-122"/>
                <a:ea typeface="微软雅黑" panose="020B0503020204020204" pitchFamily="34" charset="-122"/>
              </a:rPr>
              <a:t>独立的碰撞域</a:t>
            </a:r>
            <a:r>
              <a:rPr lang="zh-CN" altLang="en-US" b="1" dirty="0">
                <a:solidFill>
                  <a:schemeClr val="tx1"/>
                </a:solidFill>
                <a:latin typeface="微软雅黑" panose="020B0503020204020204" pitchFamily="34" charset="-122"/>
                <a:ea typeface="微软雅黑" panose="020B0503020204020204" pitchFamily="34" charset="-122"/>
              </a:rPr>
              <a:t>（或冲突域）中，但所有计算机都处于</a:t>
            </a:r>
            <a:r>
              <a:rPr lang="zh-CN" altLang="en-US" b="1" dirty="0">
                <a:solidFill>
                  <a:srgbClr val="0000FF"/>
                </a:solidFill>
                <a:latin typeface="微软雅黑" panose="020B0503020204020204" pitchFamily="34" charset="-122"/>
                <a:ea typeface="微软雅黑" panose="020B0503020204020204" pitchFamily="34" charset="-122"/>
              </a:rPr>
              <a:t>同一个广播域中</a:t>
            </a:r>
            <a:r>
              <a:rPr lang="zh-CN" altLang="en-US" b="1" dirty="0" smtClean="0">
                <a:solidFill>
                  <a:srgbClr val="0000FF"/>
                </a:solidFill>
                <a:latin typeface="微软雅黑" panose="020B0503020204020204" pitchFamily="34" charset="-122"/>
                <a:ea typeface="微软雅黑" panose="020B0503020204020204" pitchFamily="34" charset="-122"/>
              </a:rPr>
              <a:t>。</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96" name="矩形 95"/>
          <p:cNvSpPr/>
          <p:nvPr/>
        </p:nvSpPr>
        <p:spPr>
          <a:xfrm>
            <a:off x="2399140" y="4265488"/>
            <a:ext cx="4629734" cy="369332"/>
          </a:xfrm>
          <a:prstGeom prst="rect">
            <a:avLst/>
          </a:prstGeom>
        </p:spPr>
        <p:txBody>
          <a:bodyPr wrap="square">
            <a:spAutoFit/>
          </a:bodyPr>
          <a:lstStyle/>
          <a:p>
            <a:pPr algn="ctr"/>
            <a:r>
              <a:rPr lang="zh-CN" altLang="en-US" b="1" dirty="0" smtClean="0">
                <a:latin typeface="微软雅黑" pitchFamily="34" charset="-122"/>
                <a:ea typeface="微软雅黑" pitchFamily="34" charset="-122"/>
              </a:rPr>
              <a:t>无法隔离不同部门的通信</a:t>
            </a:r>
            <a:endParaRPr lang="zh-CN" altLang="en-US" b="1" dirty="0">
              <a:latin typeface="微软雅黑" pitchFamily="34" charset="-122"/>
              <a:ea typeface="微软雅黑" pitchFamily="34" charset="-122"/>
            </a:endParaRPr>
          </a:p>
        </p:txBody>
      </p:sp>
      <p:sp>
        <p:nvSpPr>
          <p:cNvPr id="28" name="AutoShape 42"/>
          <p:cNvSpPr>
            <a:spLocks noChangeArrowheads="1"/>
          </p:cNvSpPr>
          <p:nvPr/>
        </p:nvSpPr>
        <p:spPr bwMode="auto">
          <a:xfrm>
            <a:off x="1482811" y="1884072"/>
            <a:ext cx="6116594" cy="2373888"/>
          </a:xfrm>
          <a:prstGeom prst="roundRect">
            <a:avLst>
              <a:gd name="adj" fmla="val 16667"/>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9" name="Line 51"/>
          <p:cNvSpPr>
            <a:spLocks noChangeShapeType="1"/>
          </p:cNvSpPr>
          <p:nvPr/>
        </p:nvSpPr>
        <p:spPr bwMode="auto">
          <a:xfrm>
            <a:off x="5611516" y="3110349"/>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Line 53"/>
          <p:cNvSpPr>
            <a:spLocks noChangeShapeType="1"/>
          </p:cNvSpPr>
          <p:nvPr/>
        </p:nvSpPr>
        <p:spPr bwMode="auto">
          <a:xfrm flipV="1">
            <a:off x="5524734" y="3072786"/>
            <a:ext cx="10129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Line 54"/>
          <p:cNvSpPr>
            <a:spLocks noChangeShapeType="1"/>
          </p:cNvSpPr>
          <p:nvPr/>
        </p:nvSpPr>
        <p:spPr bwMode="auto">
          <a:xfrm flipV="1">
            <a:off x="5611516" y="2329413"/>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774" y="3651549"/>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774" y="2889123"/>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4" name="Line 51"/>
          <p:cNvSpPr>
            <a:spLocks noChangeShapeType="1"/>
          </p:cNvSpPr>
          <p:nvPr/>
        </p:nvSpPr>
        <p:spPr bwMode="auto">
          <a:xfrm flipH="1">
            <a:off x="2580826" y="3110349"/>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Line 53"/>
          <p:cNvSpPr>
            <a:spLocks noChangeShapeType="1"/>
          </p:cNvSpPr>
          <p:nvPr/>
        </p:nvSpPr>
        <p:spPr bwMode="auto">
          <a:xfrm flipH="1" flipV="1">
            <a:off x="2543922" y="3083186"/>
            <a:ext cx="84119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Line 54"/>
          <p:cNvSpPr>
            <a:spLocks noChangeShapeType="1"/>
          </p:cNvSpPr>
          <p:nvPr/>
        </p:nvSpPr>
        <p:spPr bwMode="auto">
          <a:xfrm flipH="1" flipV="1">
            <a:off x="2580826" y="2329413"/>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058" y="291383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058" y="2122550"/>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9" name="Line 48"/>
          <p:cNvSpPr>
            <a:spLocks noChangeShapeType="1"/>
          </p:cNvSpPr>
          <p:nvPr/>
        </p:nvSpPr>
        <p:spPr bwMode="auto">
          <a:xfrm>
            <a:off x="3539189" y="3044181"/>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矩形 39"/>
          <p:cNvSpPr/>
          <p:nvPr/>
        </p:nvSpPr>
        <p:spPr>
          <a:xfrm>
            <a:off x="3200775" y="2349704"/>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sp>
        <p:nvSpPr>
          <p:cNvPr id="41" name="矩形 40"/>
          <p:cNvSpPr/>
          <p:nvPr/>
        </p:nvSpPr>
        <p:spPr>
          <a:xfrm>
            <a:off x="5235139" y="2349704"/>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grpSp>
        <p:nvGrpSpPr>
          <p:cNvPr id="55" name="Group 202"/>
          <p:cNvGrpSpPr>
            <a:grpSpLocks/>
          </p:cNvGrpSpPr>
          <p:nvPr/>
        </p:nvGrpSpPr>
        <p:grpSpPr bwMode="auto">
          <a:xfrm>
            <a:off x="2324701" y="3549986"/>
            <a:ext cx="446578" cy="442268"/>
            <a:chOff x="630" y="3200"/>
            <a:chExt cx="627" cy="604"/>
          </a:xfrm>
        </p:grpSpPr>
        <p:sp>
          <p:nvSpPr>
            <p:cNvPr id="56"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57"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58"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59"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0"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1"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2"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3"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grpSp>
        <p:nvGrpSpPr>
          <p:cNvPr id="64" name="Group 202"/>
          <p:cNvGrpSpPr>
            <a:grpSpLocks/>
          </p:cNvGrpSpPr>
          <p:nvPr/>
        </p:nvGrpSpPr>
        <p:grpSpPr bwMode="auto">
          <a:xfrm>
            <a:off x="6318417" y="2053004"/>
            <a:ext cx="446578" cy="442268"/>
            <a:chOff x="630" y="3200"/>
            <a:chExt cx="627" cy="604"/>
          </a:xfrm>
        </p:grpSpPr>
        <p:sp>
          <p:nvSpPr>
            <p:cNvPr id="65"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66"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7"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8"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69"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70"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71"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72"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sp>
        <p:nvSpPr>
          <p:cNvPr id="73" name="Text Box 50"/>
          <p:cNvSpPr txBox="1">
            <a:spLocks noChangeArrowheads="1"/>
          </p:cNvSpPr>
          <p:nvPr/>
        </p:nvSpPr>
        <p:spPr bwMode="auto">
          <a:xfrm>
            <a:off x="4205437" y="3885489"/>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itchFamily="34" charset="-122"/>
                <a:ea typeface="微软雅黑" pitchFamily="34" charset="-122"/>
              </a:rPr>
              <a:t>广播域</a:t>
            </a:r>
            <a:endParaRPr kumimoji="1" lang="zh-CN" altLang="en-US" sz="1400" b="1" dirty="0">
              <a:solidFill>
                <a:srgbClr val="C00000"/>
              </a:solidFill>
              <a:latin typeface="微软雅黑" pitchFamily="34" charset="-122"/>
              <a:ea typeface="微软雅黑" pitchFamily="34" charset="-122"/>
            </a:endParaRPr>
          </a:p>
        </p:txBody>
      </p:sp>
      <p:cxnSp>
        <p:nvCxnSpPr>
          <p:cNvPr id="74" name="直接连接符 73"/>
          <p:cNvCxnSpPr/>
          <p:nvPr/>
        </p:nvCxnSpPr>
        <p:spPr>
          <a:xfrm flipH="1" flipV="1">
            <a:off x="5802761" y="3401704"/>
            <a:ext cx="482741" cy="404194"/>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5869113" y="2329413"/>
            <a:ext cx="428746" cy="664225"/>
            <a:chOff x="5869113" y="2595031"/>
            <a:chExt cx="428746" cy="664225"/>
          </a:xfrm>
        </p:grpSpPr>
        <p:cxnSp>
          <p:nvCxnSpPr>
            <p:cNvPr id="76" name="直接连接符 75"/>
            <p:cNvCxnSpPr/>
            <p:nvPr/>
          </p:nvCxnSpPr>
          <p:spPr>
            <a:xfrm>
              <a:off x="5948853"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869113" y="2595031"/>
              <a:ext cx="404032" cy="353962"/>
            </a:xfrm>
            <a:prstGeom prst="line">
              <a:avLst/>
            </a:prstGeom>
            <a:ln w="38100">
              <a:solidFill>
                <a:srgbClr val="CC00CC"/>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759384" y="2366484"/>
            <a:ext cx="2288266" cy="1102886"/>
            <a:chOff x="2759384" y="2632102"/>
            <a:chExt cx="2288266" cy="1102886"/>
          </a:xfrm>
        </p:grpSpPr>
        <p:cxnSp>
          <p:nvCxnSpPr>
            <p:cNvPr id="80" name="直接连接符 79"/>
            <p:cNvCxnSpPr/>
            <p:nvPr/>
          </p:nvCxnSpPr>
          <p:spPr>
            <a:xfrm flipH="1">
              <a:off x="2783637" y="3485104"/>
              <a:ext cx="333762" cy="249884"/>
            </a:xfrm>
            <a:prstGeom prst="line">
              <a:avLst/>
            </a:prstGeom>
            <a:ln w="38100">
              <a:solidFill>
                <a:srgbClr val="CC00C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966519" y="3215942"/>
              <a:ext cx="1081131"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776015"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759384" y="2632102"/>
              <a:ext cx="434599" cy="359334"/>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Text Box 50"/>
          <p:cNvSpPr txBox="1">
            <a:spLocks noChangeArrowheads="1"/>
          </p:cNvSpPr>
          <p:nvPr/>
        </p:nvSpPr>
        <p:spPr bwMode="auto">
          <a:xfrm>
            <a:off x="6764995" y="289000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93" name="Text Box 50"/>
          <p:cNvSpPr txBox="1">
            <a:spLocks noChangeArrowheads="1"/>
          </p:cNvSpPr>
          <p:nvPr/>
        </p:nvSpPr>
        <p:spPr bwMode="auto">
          <a:xfrm>
            <a:off x="6764995" y="207251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9900CC"/>
                </a:solidFill>
                <a:latin typeface="微软雅黑" pitchFamily="34" charset="-122"/>
                <a:ea typeface="微软雅黑" pitchFamily="34" charset="-122"/>
              </a:rPr>
              <a:t>市场部</a:t>
            </a:r>
            <a:endParaRPr kumimoji="1" lang="zh-CN" altLang="en-US" sz="1400" b="1" dirty="0">
              <a:solidFill>
                <a:srgbClr val="9900CC"/>
              </a:solidFill>
              <a:latin typeface="微软雅黑" pitchFamily="34" charset="-122"/>
              <a:ea typeface="微软雅黑" pitchFamily="34" charset="-122"/>
            </a:endParaRPr>
          </a:p>
        </p:txBody>
      </p:sp>
      <p:sp>
        <p:nvSpPr>
          <p:cNvPr id="94" name="Text Box 50"/>
          <p:cNvSpPr txBox="1">
            <a:spLocks noChangeArrowheads="1"/>
          </p:cNvSpPr>
          <p:nvPr/>
        </p:nvSpPr>
        <p:spPr bwMode="auto">
          <a:xfrm>
            <a:off x="6764995" y="3656223"/>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95" name="Text Box 50"/>
          <p:cNvSpPr txBox="1">
            <a:spLocks noChangeArrowheads="1"/>
          </p:cNvSpPr>
          <p:nvPr/>
        </p:nvSpPr>
        <p:spPr bwMode="auto">
          <a:xfrm>
            <a:off x="1627802" y="356815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9900CC"/>
                </a:solidFill>
                <a:latin typeface="微软雅黑" pitchFamily="34" charset="-122"/>
                <a:ea typeface="微软雅黑" pitchFamily="34" charset="-122"/>
              </a:rPr>
              <a:t>市场部</a:t>
            </a:r>
            <a:endParaRPr kumimoji="1" lang="zh-CN" altLang="en-US" sz="1400" b="1" dirty="0">
              <a:solidFill>
                <a:srgbClr val="9900CC"/>
              </a:solidFill>
              <a:latin typeface="微软雅黑" pitchFamily="34" charset="-122"/>
              <a:ea typeface="微软雅黑" pitchFamily="34" charset="-122"/>
            </a:endParaRPr>
          </a:p>
        </p:txBody>
      </p:sp>
      <p:sp>
        <p:nvSpPr>
          <p:cNvPr id="97" name="Text Box 50"/>
          <p:cNvSpPr txBox="1">
            <a:spLocks noChangeArrowheads="1"/>
          </p:cNvSpPr>
          <p:nvPr/>
        </p:nvSpPr>
        <p:spPr bwMode="auto">
          <a:xfrm>
            <a:off x="1627803" y="213615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98" name="Text Box 50"/>
          <p:cNvSpPr txBox="1">
            <a:spLocks noChangeArrowheads="1"/>
          </p:cNvSpPr>
          <p:nvPr/>
        </p:nvSpPr>
        <p:spPr bwMode="auto">
          <a:xfrm>
            <a:off x="1627803" y="290236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pic>
        <p:nvPicPr>
          <p:cNvPr id="99"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5" y="2827457"/>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270" y="2827456"/>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66439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2000"/>
                                        <p:tgtEl>
                                          <p:spTgt spid="74"/>
                                        </p:tgtEl>
                                      </p:cBhvr>
                                    </p:animEffect>
                                  </p:childTnLst>
                                </p:cTn>
                              </p:par>
                            </p:childTnLst>
                          </p:cTn>
                        </p:par>
                        <p:par>
                          <p:cTn id="8" fill="hold">
                            <p:stCondLst>
                              <p:cond delay="3000"/>
                            </p:stCondLst>
                            <p:childTnLst>
                              <p:par>
                                <p:cTn id="9" presetID="22" presetClass="entr" presetSubtype="2"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right)">
                                      <p:cBhvr>
                                        <p:cTn id="11" dur="2000"/>
                                        <p:tgtEl>
                                          <p:spTgt spid="78"/>
                                        </p:tgtEl>
                                      </p:cBhvr>
                                    </p:animEffect>
                                  </p:childTnLst>
                                </p:cTn>
                              </p:par>
                              <p:par>
                                <p:cTn id="12" presetID="22" presetClass="entr" presetSubtype="8"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3D4F6601-85A8-4BBB-98BE-5CB292C9D1F7}"/>
              </a:ext>
            </a:extLst>
          </p:cNvPr>
          <p:cNvGrpSpPr/>
          <p:nvPr/>
        </p:nvGrpSpPr>
        <p:grpSpPr>
          <a:xfrm>
            <a:off x="1813660" y="2012995"/>
            <a:ext cx="5527852" cy="2826047"/>
            <a:chOff x="2418213" y="2683994"/>
            <a:chExt cx="7370469" cy="3768062"/>
          </a:xfrm>
        </p:grpSpPr>
        <p:sp>
          <p:nvSpPr>
            <p:cNvPr id="44" name="椭圆 43">
              <a:extLst>
                <a:ext uri="{FF2B5EF4-FFF2-40B4-BE49-F238E27FC236}">
                  <a16:creationId xmlns:a16="http://schemas.microsoft.com/office/drawing/2014/main" id="{B52117CC-099C-468B-B4C9-D21B12ABADCE}"/>
                </a:ext>
              </a:extLst>
            </p:cNvPr>
            <p:cNvSpPr/>
            <p:nvPr/>
          </p:nvSpPr>
          <p:spPr>
            <a:xfrm>
              <a:off x="2418213" y="2683994"/>
              <a:ext cx="7370469" cy="37680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350"/>
            </a:p>
          </p:txBody>
        </p:sp>
        <p:sp>
          <p:nvSpPr>
            <p:cNvPr id="47" name="íşlïḍè">
              <a:extLst>
                <a:ext uri="{FF2B5EF4-FFF2-40B4-BE49-F238E27FC236}">
                  <a16:creationId xmlns:a16="http://schemas.microsoft.com/office/drawing/2014/main" id="{8E40A7F2-BB64-4093-B301-8C08A2F070AE}"/>
                </a:ext>
              </a:extLst>
            </p:cNvPr>
            <p:cNvSpPr txBox="1"/>
            <p:nvPr/>
          </p:nvSpPr>
          <p:spPr>
            <a:xfrm>
              <a:off x="5461671" y="3232331"/>
              <a:ext cx="1275370" cy="400111"/>
            </a:xfrm>
            <a:prstGeom prst="rect">
              <a:avLst/>
            </a:prstGeom>
            <a:noFill/>
          </p:spPr>
          <p:txBody>
            <a:bodyPr wrap="square" lIns="68580" tIns="34290" rIns="68580" bIns="34290" anchor="ctr">
              <a:noAutofit/>
            </a:bodyPr>
            <a:lstStyle/>
            <a:p>
              <a:pPr algn="ctr"/>
              <a:r>
                <a:rPr lang="zh-CN" altLang="en-US" sz="2100" dirty="0">
                  <a:ln w="0"/>
                  <a:effectLst>
                    <a:outerShdw blurRad="38100" dist="19050" dir="2700000" algn="tl" rotWithShape="0">
                      <a:schemeClr val="dk1">
                        <a:alpha val="40000"/>
                      </a:schemeClr>
                    </a:outerShdw>
                  </a:effectLst>
                  <a:latin typeface="Arial Narrow" panose="020B0606020202030204" pitchFamily="34" charset="0"/>
                </a:rPr>
                <a:t>广播域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的诞生背景</a:t>
              </a:r>
              <a:endParaRPr lang="en-US" altLang="zh-CN" sz="1500" b="1" dirty="0">
                <a:latin typeface="Arial Narrow" panose="020B0606020202030204" pitchFamily="34" charset="0"/>
              </a:endParaRPr>
            </a:p>
          </p:txBody>
        </p:sp>
      </p:grpSp>
      <p:sp>
        <p:nvSpPr>
          <p:cNvPr id="614" name="矩形 613">
            <a:extLst>
              <a:ext uri="{FF2B5EF4-FFF2-40B4-BE49-F238E27FC236}">
                <a16:creationId xmlns:a16="http://schemas.microsoft.com/office/drawing/2014/main" id="{C9B0AD5F-88BD-4786-AFD1-B8A5BEBFB43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5" name="íşlïḍè">
            <a:extLst>
              <a:ext uri="{FF2B5EF4-FFF2-40B4-BE49-F238E27FC236}">
                <a16:creationId xmlns:a16="http://schemas.microsoft.com/office/drawing/2014/main" id="{1889D603-F77E-458C-939E-708383BC2837}"/>
              </a:ext>
            </a:extLst>
          </p:cNvPr>
          <p:cNvSpPr txBox="1"/>
          <p:nvPr/>
        </p:nvSpPr>
        <p:spPr>
          <a:xfrm>
            <a:off x="1030397" y="960789"/>
            <a:ext cx="3277245" cy="300083"/>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分割广播域</a:t>
            </a:r>
            <a:r>
              <a:rPr lang="zh-CN" altLang="en-US" sz="1350" b="1" dirty="0">
                <a:latin typeface="Arial Narrow" panose="020B0606020202030204" pitchFamily="34" charset="0"/>
              </a:rPr>
              <a:t>的方法：</a:t>
            </a:r>
          </a:p>
        </p:txBody>
      </p:sp>
      <p:sp>
        <p:nvSpPr>
          <p:cNvPr id="616" name="矩形 615">
            <a:extLst>
              <a:ext uri="{FF2B5EF4-FFF2-40B4-BE49-F238E27FC236}">
                <a16:creationId xmlns:a16="http://schemas.microsoft.com/office/drawing/2014/main" id="{CA2E5221-659D-4BA0-9C6F-6EDFA103E690}"/>
              </a:ext>
            </a:extLst>
          </p:cNvPr>
          <p:cNvSpPr/>
          <p:nvPr/>
        </p:nvSpPr>
        <p:spPr>
          <a:xfrm>
            <a:off x="1151339" y="1350704"/>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7" name="íşlïḍè">
            <a:extLst>
              <a:ext uri="{FF2B5EF4-FFF2-40B4-BE49-F238E27FC236}">
                <a16:creationId xmlns:a16="http://schemas.microsoft.com/office/drawing/2014/main" id="{52BB046E-0875-4A1F-B7B4-83911E4E4251}"/>
              </a:ext>
            </a:extLst>
          </p:cNvPr>
          <p:cNvSpPr txBox="1"/>
          <p:nvPr/>
        </p:nvSpPr>
        <p:spPr>
          <a:xfrm>
            <a:off x="1389261" y="1309962"/>
            <a:ext cx="248871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使用路由器可以隔离广播域</a:t>
            </a:r>
          </a:p>
        </p:txBody>
      </p:sp>
      <p:grpSp>
        <p:nvGrpSpPr>
          <p:cNvPr id="34" name="组合 33">
            <a:extLst>
              <a:ext uri="{FF2B5EF4-FFF2-40B4-BE49-F238E27FC236}">
                <a16:creationId xmlns:a16="http://schemas.microsoft.com/office/drawing/2014/main" id="{DA6479D0-C4E2-4AA4-B836-46A3FDEB5906}"/>
              </a:ext>
            </a:extLst>
          </p:cNvPr>
          <p:cNvGrpSpPr/>
          <p:nvPr/>
        </p:nvGrpSpPr>
        <p:grpSpPr>
          <a:xfrm>
            <a:off x="1978012" y="2350960"/>
            <a:ext cx="5199380" cy="2151257"/>
            <a:chOff x="2637349" y="3134613"/>
            <a:chExt cx="6932506" cy="2868342"/>
          </a:xfrm>
        </p:grpSpPr>
        <p:grpSp>
          <p:nvGrpSpPr>
            <p:cNvPr id="32" name="组合 31">
              <a:extLst>
                <a:ext uri="{FF2B5EF4-FFF2-40B4-BE49-F238E27FC236}">
                  <a16:creationId xmlns:a16="http://schemas.microsoft.com/office/drawing/2014/main" id="{949A25B6-8B2F-4863-B9CC-AA5F67D73876}"/>
                </a:ext>
              </a:extLst>
            </p:cNvPr>
            <p:cNvGrpSpPr/>
            <p:nvPr/>
          </p:nvGrpSpPr>
          <p:grpSpPr>
            <a:xfrm>
              <a:off x="2637349" y="3134613"/>
              <a:ext cx="6932506" cy="2868342"/>
              <a:chOff x="2920220" y="2956997"/>
              <a:chExt cx="6932506" cy="2868342"/>
            </a:xfrm>
          </p:grpSpPr>
          <p:grpSp>
            <p:nvGrpSpPr>
              <p:cNvPr id="29" name="组合 28">
                <a:extLst>
                  <a:ext uri="{FF2B5EF4-FFF2-40B4-BE49-F238E27FC236}">
                    <a16:creationId xmlns:a16="http://schemas.microsoft.com/office/drawing/2014/main" id="{D8B54956-83E9-479C-B2F1-5D127F003826}"/>
                  </a:ext>
                </a:extLst>
              </p:cNvPr>
              <p:cNvGrpSpPr/>
              <p:nvPr/>
            </p:nvGrpSpPr>
            <p:grpSpPr>
              <a:xfrm>
                <a:off x="2920220" y="2956997"/>
                <a:ext cx="5507099" cy="2868342"/>
                <a:chOff x="7452751" y="2087660"/>
                <a:chExt cx="5507099" cy="2868342"/>
              </a:xfrm>
            </p:grpSpPr>
            <p:cxnSp>
              <p:nvCxnSpPr>
                <p:cNvPr id="28" name="直接连接符 27">
                  <a:extLst>
                    <a:ext uri="{FF2B5EF4-FFF2-40B4-BE49-F238E27FC236}">
                      <a16:creationId xmlns:a16="http://schemas.microsoft.com/office/drawing/2014/main" id="{BDC71B78-7A2C-4255-9F30-796A29CC309D}"/>
                    </a:ext>
                  </a:extLst>
                </p:cNvPr>
                <p:cNvCxnSpPr/>
                <p:nvPr/>
              </p:nvCxnSpPr>
              <p:spPr>
                <a:xfrm>
                  <a:off x="8999956" y="2769514"/>
                  <a:ext cx="0" cy="19340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E7490CD-0FBF-448B-BE5C-1BC161066D44}"/>
                    </a:ext>
                  </a:extLst>
                </p:cNvPr>
                <p:cNvCxnSpPr>
                  <a:cxnSpLocks/>
                </p:cNvCxnSpPr>
                <p:nvPr/>
              </p:nvCxnSpPr>
              <p:spPr>
                <a:xfrm flipH="1">
                  <a:off x="7955196" y="3571909"/>
                  <a:ext cx="5004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8D802EA4-AA2C-4B22-8C8F-D853A4F03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52751" y="3273559"/>
                  <a:ext cx="662814" cy="641082"/>
                </a:xfrm>
                <a:prstGeom prst="rect">
                  <a:avLst/>
                </a:prstGeom>
              </p:spPr>
            </p:pic>
            <p:pic>
              <p:nvPicPr>
                <p:cNvPr id="17" name="图片 16" descr="图标&#10;&#10;描述已自动生成">
                  <a:extLst>
                    <a:ext uri="{FF2B5EF4-FFF2-40B4-BE49-F238E27FC236}">
                      <a16:creationId xmlns:a16="http://schemas.microsoft.com/office/drawing/2014/main" id="{9B6D2EFB-2EB3-4E76-AFD3-BCA2C16417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638" y="3201290"/>
                  <a:ext cx="497392" cy="641082"/>
                </a:xfrm>
                <a:prstGeom prst="rect">
                  <a:avLst/>
                </a:prstGeom>
              </p:spPr>
            </p:pic>
            <p:sp>
              <p:nvSpPr>
                <p:cNvPr id="18" name="文本框 17">
                  <a:extLst>
                    <a:ext uri="{FF2B5EF4-FFF2-40B4-BE49-F238E27FC236}">
                      <a16:creationId xmlns:a16="http://schemas.microsoft.com/office/drawing/2014/main" id="{10B61881-F9AC-4984-8148-B009A26AAC0B}"/>
                    </a:ext>
                  </a:extLst>
                </p:cNvPr>
                <p:cNvSpPr txBox="1"/>
                <p:nvPr/>
              </p:nvSpPr>
              <p:spPr>
                <a:xfrm>
                  <a:off x="8103030" y="3709314"/>
                  <a:ext cx="927633" cy="677108"/>
                </a:xfrm>
                <a:prstGeom prst="rect">
                  <a:avLst/>
                </a:prstGeom>
                <a:noFill/>
              </p:spPr>
              <p:txBody>
                <a:bodyPr wrap="square" rtlCol="0">
                  <a:spAutoFit/>
                </a:bodyPr>
                <a:lstStyle/>
                <a:p>
                  <a:pPr algn="ctr"/>
                  <a:r>
                    <a:rPr lang="zh-CN" altLang="en-US" sz="1350" b="1" dirty="0">
                      <a:latin typeface="+mn-ea"/>
                    </a:rPr>
                    <a:t>交换机</a:t>
                  </a:r>
                </a:p>
              </p:txBody>
            </p:sp>
            <p:pic>
              <p:nvPicPr>
                <p:cNvPr id="27" name="图形 10">
                  <a:extLst>
                    <a:ext uri="{FF2B5EF4-FFF2-40B4-BE49-F238E27FC236}">
                      <a16:creationId xmlns:a16="http://schemas.microsoft.com/office/drawing/2014/main" id="{3A55FD8D-7C6B-49C6-B255-1560A99E82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66847" y="4314920"/>
                  <a:ext cx="662814" cy="641082"/>
                </a:xfrm>
                <a:prstGeom prst="rect">
                  <a:avLst/>
                </a:prstGeom>
              </p:spPr>
            </p:pic>
            <p:pic>
              <p:nvPicPr>
                <p:cNvPr id="31" name="图形 10">
                  <a:extLst>
                    <a:ext uri="{FF2B5EF4-FFF2-40B4-BE49-F238E27FC236}">
                      <a16:creationId xmlns:a16="http://schemas.microsoft.com/office/drawing/2014/main" id="{8AC662FA-6550-40FC-85E6-C8403E4336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80927" y="2087660"/>
                  <a:ext cx="662814" cy="641082"/>
                </a:xfrm>
                <a:prstGeom prst="rect">
                  <a:avLst/>
                </a:prstGeom>
              </p:spPr>
            </p:pic>
          </p:grpSp>
          <p:grpSp>
            <p:nvGrpSpPr>
              <p:cNvPr id="35" name="组合 34">
                <a:extLst>
                  <a:ext uri="{FF2B5EF4-FFF2-40B4-BE49-F238E27FC236}">
                    <a16:creationId xmlns:a16="http://schemas.microsoft.com/office/drawing/2014/main" id="{FC5B017B-5DAC-41BD-922B-3134F9999F54}"/>
                  </a:ext>
                </a:extLst>
              </p:cNvPr>
              <p:cNvGrpSpPr/>
              <p:nvPr/>
            </p:nvGrpSpPr>
            <p:grpSpPr>
              <a:xfrm>
                <a:off x="7981832" y="2956997"/>
                <a:ext cx="1870894" cy="2868342"/>
                <a:chOff x="8566847" y="2087660"/>
                <a:chExt cx="1870894" cy="2868342"/>
              </a:xfrm>
            </p:grpSpPr>
            <p:cxnSp>
              <p:nvCxnSpPr>
                <p:cNvPr id="36" name="直接连接符 35">
                  <a:extLst>
                    <a:ext uri="{FF2B5EF4-FFF2-40B4-BE49-F238E27FC236}">
                      <a16:creationId xmlns:a16="http://schemas.microsoft.com/office/drawing/2014/main" id="{DE942823-6A53-4D04-A081-44C7CCEDD393}"/>
                    </a:ext>
                  </a:extLst>
                </p:cNvPr>
                <p:cNvCxnSpPr/>
                <p:nvPr/>
              </p:nvCxnSpPr>
              <p:spPr>
                <a:xfrm>
                  <a:off x="8999956" y="2769514"/>
                  <a:ext cx="0" cy="19340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3E211B7-3C89-461B-986E-BEF8542D35D8}"/>
                    </a:ext>
                  </a:extLst>
                </p:cNvPr>
                <p:cNvCxnSpPr>
                  <a:cxnSpLocks/>
                </p:cNvCxnSpPr>
                <p:nvPr/>
              </p:nvCxnSpPr>
              <p:spPr>
                <a:xfrm flipH="1">
                  <a:off x="8955117" y="3571909"/>
                  <a:ext cx="10571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图形 10">
                  <a:extLst>
                    <a:ext uri="{FF2B5EF4-FFF2-40B4-BE49-F238E27FC236}">
                      <a16:creationId xmlns:a16="http://schemas.microsoft.com/office/drawing/2014/main" id="{BD95B71E-5F89-42D4-9231-78E2E0D36FB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774927" y="3273559"/>
                  <a:ext cx="662814" cy="641082"/>
                </a:xfrm>
                <a:prstGeom prst="rect">
                  <a:avLst/>
                </a:prstGeom>
              </p:spPr>
            </p:pic>
            <p:pic>
              <p:nvPicPr>
                <p:cNvPr id="39" name="图片 38" descr="图标&#10;&#10;描述已自动生成">
                  <a:extLst>
                    <a:ext uri="{FF2B5EF4-FFF2-40B4-BE49-F238E27FC236}">
                      <a16:creationId xmlns:a16="http://schemas.microsoft.com/office/drawing/2014/main" id="{6F2936E2-31E8-43C3-97E4-928109FB00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638" y="3201290"/>
                  <a:ext cx="497392" cy="641082"/>
                </a:xfrm>
                <a:prstGeom prst="rect">
                  <a:avLst/>
                </a:prstGeom>
              </p:spPr>
            </p:pic>
            <p:sp>
              <p:nvSpPr>
                <p:cNvPr id="40" name="文本框 39">
                  <a:extLst>
                    <a:ext uri="{FF2B5EF4-FFF2-40B4-BE49-F238E27FC236}">
                      <a16:creationId xmlns:a16="http://schemas.microsoft.com/office/drawing/2014/main" id="{AFC411A9-8638-48BD-8CFD-369B6C3FCBEA}"/>
                    </a:ext>
                  </a:extLst>
                </p:cNvPr>
                <p:cNvSpPr txBox="1"/>
                <p:nvPr/>
              </p:nvSpPr>
              <p:spPr>
                <a:xfrm>
                  <a:off x="9017428" y="3709314"/>
                  <a:ext cx="927633" cy="677108"/>
                </a:xfrm>
                <a:prstGeom prst="rect">
                  <a:avLst/>
                </a:prstGeom>
                <a:noFill/>
              </p:spPr>
              <p:txBody>
                <a:bodyPr wrap="square" rtlCol="0">
                  <a:spAutoFit/>
                </a:bodyPr>
                <a:lstStyle/>
                <a:p>
                  <a:pPr algn="ctr"/>
                  <a:r>
                    <a:rPr lang="zh-CN" altLang="en-US" sz="1350" b="1" dirty="0">
                      <a:latin typeface="+mn-ea"/>
                    </a:rPr>
                    <a:t>交换机</a:t>
                  </a:r>
                </a:p>
              </p:txBody>
            </p:sp>
            <p:pic>
              <p:nvPicPr>
                <p:cNvPr id="41" name="图形 10">
                  <a:extLst>
                    <a:ext uri="{FF2B5EF4-FFF2-40B4-BE49-F238E27FC236}">
                      <a16:creationId xmlns:a16="http://schemas.microsoft.com/office/drawing/2014/main" id="{8D8F60E7-E486-4D9C-8501-4AAC3BD018D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66847" y="4314920"/>
                  <a:ext cx="662814" cy="641082"/>
                </a:xfrm>
                <a:prstGeom prst="rect">
                  <a:avLst/>
                </a:prstGeom>
              </p:spPr>
            </p:pic>
            <p:pic>
              <p:nvPicPr>
                <p:cNvPr id="42" name="图形 10">
                  <a:extLst>
                    <a:ext uri="{FF2B5EF4-FFF2-40B4-BE49-F238E27FC236}">
                      <a16:creationId xmlns:a16="http://schemas.microsoft.com/office/drawing/2014/main" id="{3262066E-49B9-4927-A0D6-A16A5EDBD9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80927" y="2087660"/>
                  <a:ext cx="662814" cy="641082"/>
                </a:xfrm>
                <a:prstGeom prst="rect">
                  <a:avLst/>
                </a:prstGeom>
              </p:spPr>
            </p:pic>
          </p:grpSp>
        </p:grpSp>
        <p:sp>
          <p:nvSpPr>
            <p:cNvPr id="33" name="文本框 32">
              <a:extLst>
                <a:ext uri="{FF2B5EF4-FFF2-40B4-BE49-F238E27FC236}">
                  <a16:creationId xmlns:a16="http://schemas.microsoft.com/office/drawing/2014/main" id="{B86ED4CE-755B-41D7-A2CB-852833017A97}"/>
                </a:ext>
              </a:extLst>
            </p:cNvPr>
            <p:cNvSpPr txBox="1"/>
            <p:nvPr/>
          </p:nvSpPr>
          <p:spPr>
            <a:xfrm rot="19135047">
              <a:off x="3234316" y="3737522"/>
              <a:ext cx="631208" cy="553997"/>
            </a:xfrm>
            <a:prstGeom prst="rect">
              <a:avLst/>
            </a:prstGeom>
            <a:noFill/>
          </p:spPr>
          <p:txBody>
            <a:bodyPr wrap="square" rtlCol="0">
              <a:spAutoFit/>
            </a:bodyPr>
            <a:lstStyle/>
            <a:p>
              <a:pPr algn="ctr"/>
              <a:r>
                <a:rPr lang="en-US" altLang="zh-CN" sz="2100" dirty="0">
                  <a:latin typeface="宋体" panose="02010600030101010101" pitchFamily="2" charset="-122"/>
                  <a:ea typeface="宋体" panose="02010600030101010101" pitchFamily="2" charset="-122"/>
                </a:rPr>
                <a:t>…</a:t>
              </a:r>
              <a:endParaRPr lang="zh-CN" altLang="en-US" sz="21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CFD90FFB-058E-4989-9BCC-B97378B4C781}"/>
                </a:ext>
              </a:extLst>
            </p:cNvPr>
            <p:cNvSpPr txBox="1"/>
            <p:nvPr/>
          </p:nvSpPr>
          <p:spPr>
            <a:xfrm rot="19135047">
              <a:off x="8389290" y="5100239"/>
              <a:ext cx="631208" cy="553997"/>
            </a:xfrm>
            <a:prstGeom prst="rect">
              <a:avLst/>
            </a:prstGeom>
            <a:noFill/>
          </p:spPr>
          <p:txBody>
            <a:bodyPr wrap="square" rtlCol="0">
              <a:spAutoFit/>
            </a:bodyPr>
            <a:lstStyle/>
            <a:p>
              <a:pPr algn="ctr"/>
              <a:r>
                <a:rPr lang="en-US" altLang="zh-CN" sz="2100" dirty="0">
                  <a:latin typeface="宋体" panose="02010600030101010101" pitchFamily="2" charset="-122"/>
                  <a:ea typeface="宋体" panose="02010600030101010101" pitchFamily="2" charset="-122"/>
                </a:rPr>
                <a:t>…</a:t>
              </a:r>
              <a:endParaRPr lang="zh-CN" altLang="en-US" sz="2100" dirty="0">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300461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614"/>
                                        </p:tgtEl>
                                        <p:attrNameLst>
                                          <p:attrName>style.visibility</p:attrName>
                                        </p:attrNameLst>
                                      </p:cBhvr>
                                      <p:to>
                                        <p:strVal val="visible"/>
                                      </p:to>
                                    </p:set>
                                    <p:anim calcmode="lin" valueType="num">
                                      <p:cBhvr>
                                        <p:cTn id="7" dur="500" fill="hold"/>
                                        <p:tgtEl>
                                          <p:spTgt spid="614"/>
                                        </p:tgtEl>
                                        <p:attrNameLst>
                                          <p:attrName>ppt_w</p:attrName>
                                        </p:attrNameLst>
                                      </p:cBhvr>
                                      <p:tavLst>
                                        <p:tav tm="0">
                                          <p:val>
                                            <p:fltVal val="0"/>
                                          </p:val>
                                        </p:tav>
                                        <p:tav tm="100000">
                                          <p:val>
                                            <p:strVal val="#ppt_w"/>
                                          </p:val>
                                        </p:tav>
                                      </p:tavLst>
                                    </p:anim>
                                    <p:anim calcmode="lin" valueType="num">
                                      <p:cBhvr>
                                        <p:cTn id="8" dur="500" fill="hold"/>
                                        <p:tgtEl>
                                          <p:spTgt spid="614"/>
                                        </p:tgtEl>
                                        <p:attrNameLst>
                                          <p:attrName>ppt_h</p:attrName>
                                        </p:attrNameLst>
                                      </p:cBhvr>
                                      <p:tavLst>
                                        <p:tav tm="0">
                                          <p:val>
                                            <p:fltVal val="0"/>
                                          </p:val>
                                        </p:tav>
                                        <p:tav tm="100000">
                                          <p:val>
                                            <p:strVal val="#ppt_h"/>
                                          </p:val>
                                        </p:tav>
                                      </p:tavLst>
                                    </p:anim>
                                    <p:anim calcmode="lin" valueType="num">
                                      <p:cBhvr>
                                        <p:cTn id="9" dur="500" fill="hold"/>
                                        <p:tgtEl>
                                          <p:spTgt spid="614"/>
                                        </p:tgtEl>
                                        <p:attrNameLst>
                                          <p:attrName>style.rotation</p:attrName>
                                        </p:attrNameLst>
                                      </p:cBhvr>
                                      <p:tavLst>
                                        <p:tav tm="0">
                                          <p:val>
                                            <p:fltVal val="360"/>
                                          </p:val>
                                        </p:tav>
                                        <p:tav tm="100000">
                                          <p:val>
                                            <p:fltVal val="0"/>
                                          </p:val>
                                        </p:tav>
                                      </p:tavLst>
                                    </p:anim>
                                    <p:animEffect transition="in" filter="fade">
                                      <p:cBhvr>
                                        <p:cTn id="10" dur="500"/>
                                        <p:tgtEl>
                                          <p:spTgt spid="6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616"/>
                                        </p:tgtEl>
                                        <p:attrNameLst>
                                          <p:attrName>style.visibility</p:attrName>
                                        </p:attrNameLst>
                                      </p:cBhvr>
                                      <p:to>
                                        <p:strVal val="visible"/>
                                      </p:to>
                                    </p:set>
                                    <p:anim calcmode="lin" valueType="num">
                                      <p:cBhvr>
                                        <p:cTn id="18" dur="500" fill="hold"/>
                                        <p:tgtEl>
                                          <p:spTgt spid="616"/>
                                        </p:tgtEl>
                                        <p:attrNameLst>
                                          <p:attrName>ppt_w</p:attrName>
                                        </p:attrNameLst>
                                      </p:cBhvr>
                                      <p:tavLst>
                                        <p:tav tm="0">
                                          <p:val>
                                            <p:fltVal val="0"/>
                                          </p:val>
                                        </p:tav>
                                        <p:tav tm="100000">
                                          <p:val>
                                            <p:strVal val="#ppt_w"/>
                                          </p:val>
                                        </p:tav>
                                      </p:tavLst>
                                    </p:anim>
                                    <p:anim calcmode="lin" valueType="num">
                                      <p:cBhvr>
                                        <p:cTn id="19" dur="500" fill="hold"/>
                                        <p:tgtEl>
                                          <p:spTgt spid="616"/>
                                        </p:tgtEl>
                                        <p:attrNameLst>
                                          <p:attrName>ppt_h</p:attrName>
                                        </p:attrNameLst>
                                      </p:cBhvr>
                                      <p:tavLst>
                                        <p:tav tm="0">
                                          <p:val>
                                            <p:fltVal val="0"/>
                                          </p:val>
                                        </p:tav>
                                        <p:tav tm="100000">
                                          <p:val>
                                            <p:strVal val="#ppt_h"/>
                                          </p:val>
                                        </p:tav>
                                      </p:tavLst>
                                    </p:anim>
                                    <p:anim calcmode="lin" valueType="num">
                                      <p:cBhvr>
                                        <p:cTn id="20" dur="500" fill="hold"/>
                                        <p:tgtEl>
                                          <p:spTgt spid="616"/>
                                        </p:tgtEl>
                                        <p:attrNameLst>
                                          <p:attrName>style.rotation</p:attrName>
                                        </p:attrNameLst>
                                      </p:cBhvr>
                                      <p:tavLst>
                                        <p:tav tm="0">
                                          <p:val>
                                            <p:fltVal val="360"/>
                                          </p:val>
                                        </p:tav>
                                        <p:tav tm="100000">
                                          <p:val>
                                            <p:fltVal val="0"/>
                                          </p:val>
                                        </p:tav>
                                      </p:tavLst>
                                    </p:anim>
                                    <p:animEffect transition="in" filter="fade">
                                      <p:cBhvr>
                                        <p:cTn id="21" dur="500"/>
                                        <p:tgtEl>
                                          <p:spTgt spid="61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6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800" decel="100000"/>
                                        <p:tgtEl>
                                          <p:spTgt spid="34"/>
                                        </p:tgtEl>
                                      </p:cBhvr>
                                    </p:animEffect>
                                    <p:anim calcmode="lin" valueType="num">
                                      <p:cBhvr>
                                        <p:cTn id="30" dur="800" decel="100000" fill="hold"/>
                                        <p:tgtEl>
                                          <p:spTgt spid="34"/>
                                        </p:tgtEl>
                                        <p:attrNameLst>
                                          <p:attrName>style.rotation</p:attrName>
                                        </p:attrNameLst>
                                      </p:cBhvr>
                                      <p:tavLst>
                                        <p:tav tm="0">
                                          <p:val>
                                            <p:fltVal val="-90"/>
                                          </p:val>
                                        </p:tav>
                                        <p:tav tm="100000">
                                          <p:val>
                                            <p:fltVal val="0"/>
                                          </p:val>
                                        </p:tav>
                                      </p:tavLst>
                                    </p:anim>
                                    <p:anim calcmode="lin" valueType="num">
                                      <p:cBhvr>
                                        <p:cTn id="31" dur="800" decel="100000" fill="hold"/>
                                        <p:tgtEl>
                                          <p:spTgt spid="34"/>
                                        </p:tgtEl>
                                        <p:attrNameLst>
                                          <p:attrName>ppt_x</p:attrName>
                                        </p:attrNameLst>
                                      </p:cBhvr>
                                      <p:tavLst>
                                        <p:tav tm="0">
                                          <p:val>
                                            <p:strVal val="#ppt_x+0.4"/>
                                          </p:val>
                                        </p:tav>
                                        <p:tav tm="100000">
                                          <p:val>
                                            <p:strVal val="#ppt_x-0.05"/>
                                          </p:val>
                                        </p:tav>
                                      </p:tavLst>
                                    </p:anim>
                                    <p:anim calcmode="lin" valueType="num">
                                      <p:cBhvr>
                                        <p:cTn id="32" dur="800" decel="100000" fill="hold"/>
                                        <p:tgtEl>
                                          <p:spTgt spid="34"/>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0" animBg="1"/>
      <p:bldP spid="615" grpId="0"/>
      <p:bldP spid="616" grpId="0" animBg="1"/>
      <p:bldP spid="61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3D4F6601-85A8-4BBB-98BE-5CB292C9D1F7}"/>
              </a:ext>
            </a:extLst>
          </p:cNvPr>
          <p:cNvGrpSpPr/>
          <p:nvPr/>
        </p:nvGrpSpPr>
        <p:grpSpPr>
          <a:xfrm>
            <a:off x="1813660" y="2012995"/>
            <a:ext cx="5527852" cy="2826047"/>
            <a:chOff x="2418213" y="2683994"/>
            <a:chExt cx="7370469" cy="3768062"/>
          </a:xfrm>
        </p:grpSpPr>
        <p:sp>
          <p:nvSpPr>
            <p:cNvPr id="44" name="椭圆 43">
              <a:extLst>
                <a:ext uri="{FF2B5EF4-FFF2-40B4-BE49-F238E27FC236}">
                  <a16:creationId xmlns:a16="http://schemas.microsoft.com/office/drawing/2014/main" id="{B52117CC-099C-468B-B4C9-D21B12ABADCE}"/>
                </a:ext>
              </a:extLst>
            </p:cNvPr>
            <p:cNvSpPr/>
            <p:nvPr/>
          </p:nvSpPr>
          <p:spPr>
            <a:xfrm>
              <a:off x="2418213" y="2683994"/>
              <a:ext cx="7370469" cy="37680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350"/>
            </a:p>
          </p:txBody>
        </p:sp>
        <p:sp>
          <p:nvSpPr>
            <p:cNvPr id="47" name="íşlïḍè">
              <a:extLst>
                <a:ext uri="{FF2B5EF4-FFF2-40B4-BE49-F238E27FC236}">
                  <a16:creationId xmlns:a16="http://schemas.microsoft.com/office/drawing/2014/main" id="{8E40A7F2-BB64-4093-B301-8C08A2F070AE}"/>
                </a:ext>
              </a:extLst>
            </p:cNvPr>
            <p:cNvSpPr txBox="1"/>
            <p:nvPr/>
          </p:nvSpPr>
          <p:spPr>
            <a:xfrm>
              <a:off x="5461671" y="3232331"/>
              <a:ext cx="1275370" cy="400111"/>
            </a:xfrm>
            <a:prstGeom prst="rect">
              <a:avLst/>
            </a:prstGeom>
            <a:noFill/>
          </p:spPr>
          <p:txBody>
            <a:bodyPr wrap="square" lIns="68580" tIns="34290" rIns="68580" bIns="34290" anchor="ctr">
              <a:noAutofit/>
            </a:bodyPr>
            <a:lstStyle/>
            <a:p>
              <a:pPr algn="ctr"/>
              <a:r>
                <a:rPr lang="zh-CN" altLang="en-US" sz="2100" dirty="0">
                  <a:ln w="0"/>
                  <a:effectLst>
                    <a:outerShdw blurRad="38100" dist="19050" dir="2700000" algn="tl" rotWithShape="0">
                      <a:schemeClr val="dk1">
                        <a:alpha val="40000"/>
                      </a:schemeClr>
                    </a:outerShdw>
                  </a:effectLst>
                  <a:latin typeface="Arial Narrow" panose="020B0606020202030204" pitchFamily="34" charset="0"/>
                </a:rPr>
                <a:t>广播域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的诞生背景</a:t>
              </a:r>
              <a:endParaRPr lang="en-US" altLang="zh-CN" sz="1500" b="1" dirty="0">
                <a:latin typeface="Arial Narrow" panose="020B0606020202030204" pitchFamily="34" charset="0"/>
              </a:endParaRPr>
            </a:p>
          </p:txBody>
        </p:sp>
      </p:grpSp>
      <p:sp>
        <p:nvSpPr>
          <p:cNvPr id="614" name="矩形 613">
            <a:extLst>
              <a:ext uri="{FF2B5EF4-FFF2-40B4-BE49-F238E27FC236}">
                <a16:creationId xmlns:a16="http://schemas.microsoft.com/office/drawing/2014/main" id="{C9B0AD5F-88BD-4786-AFD1-B8A5BEBFB43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5" name="íşlïḍè">
            <a:extLst>
              <a:ext uri="{FF2B5EF4-FFF2-40B4-BE49-F238E27FC236}">
                <a16:creationId xmlns:a16="http://schemas.microsoft.com/office/drawing/2014/main" id="{1889D603-F77E-458C-939E-708383BC2837}"/>
              </a:ext>
            </a:extLst>
          </p:cNvPr>
          <p:cNvSpPr txBox="1"/>
          <p:nvPr/>
        </p:nvSpPr>
        <p:spPr>
          <a:xfrm>
            <a:off x="1030397" y="960789"/>
            <a:ext cx="3277245" cy="300083"/>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分割广播域</a:t>
            </a:r>
            <a:r>
              <a:rPr lang="zh-CN" altLang="en-US" sz="1350" b="1" dirty="0">
                <a:latin typeface="Arial Narrow" panose="020B0606020202030204" pitchFamily="34" charset="0"/>
              </a:rPr>
              <a:t>的方法：</a:t>
            </a:r>
          </a:p>
        </p:txBody>
      </p:sp>
      <p:sp>
        <p:nvSpPr>
          <p:cNvPr id="616" name="矩形 615">
            <a:extLst>
              <a:ext uri="{FF2B5EF4-FFF2-40B4-BE49-F238E27FC236}">
                <a16:creationId xmlns:a16="http://schemas.microsoft.com/office/drawing/2014/main" id="{CA2E5221-659D-4BA0-9C6F-6EDFA103E690}"/>
              </a:ext>
            </a:extLst>
          </p:cNvPr>
          <p:cNvSpPr/>
          <p:nvPr/>
        </p:nvSpPr>
        <p:spPr>
          <a:xfrm>
            <a:off x="1151339" y="1350704"/>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7" name="íşlïḍè">
            <a:extLst>
              <a:ext uri="{FF2B5EF4-FFF2-40B4-BE49-F238E27FC236}">
                <a16:creationId xmlns:a16="http://schemas.microsoft.com/office/drawing/2014/main" id="{52BB046E-0875-4A1F-B7B4-83911E4E4251}"/>
              </a:ext>
            </a:extLst>
          </p:cNvPr>
          <p:cNvSpPr txBox="1"/>
          <p:nvPr/>
        </p:nvSpPr>
        <p:spPr>
          <a:xfrm>
            <a:off x="1389261" y="1309962"/>
            <a:ext cx="248871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使用路由器可以隔离广播域</a:t>
            </a:r>
          </a:p>
        </p:txBody>
      </p:sp>
      <p:grpSp>
        <p:nvGrpSpPr>
          <p:cNvPr id="34" name="组合 33">
            <a:extLst>
              <a:ext uri="{FF2B5EF4-FFF2-40B4-BE49-F238E27FC236}">
                <a16:creationId xmlns:a16="http://schemas.microsoft.com/office/drawing/2014/main" id="{DA6479D0-C4E2-4AA4-B836-46A3FDEB5906}"/>
              </a:ext>
            </a:extLst>
          </p:cNvPr>
          <p:cNvGrpSpPr/>
          <p:nvPr/>
        </p:nvGrpSpPr>
        <p:grpSpPr>
          <a:xfrm>
            <a:off x="1978012" y="2350960"/>
            <a:ext cx="5199380" cy="2151257"/>
            <a:chOff x="2637349" y="3134613"/>
            <a:chExt cx="6932506" cy="2868342"/>
          </a:xfrm>
        </p:grpSpPr>
        <p:grpSp>
          <p:nvGrpSpPr>
            <p:cNvPr id="32" name="组合 31">
              <a:extLst>
                <a:ext uri="{FF2B5EF4-FFF2-40B4-BE49-F238E27FC236}">
                  <a16:creationId xmlns:a16="http://schemas.microsoft.com/office/drawing/2014/main" id="{949A25B6-8B2F-4863-B9CC-AA5F67D73876}"/>
                </a:ext>
              </a:extLst>
            </p:cNvPr>
            <p:cNvGrpSpPr/>
            <p:nvPr/>
          </p:nvGrpSpPr>
          <p:grpSpPr>
            <a:xfrm>
              <a:off x="2637349" y="3134613"/>
              <a:ext cx="6932506" cy="2868342"/>
              <a:chOff x="2920220" y="2956997"/>
              <a:chExt cx="6932506" cy="2868342"/>
            </a:xfrm>
          </p:grpSpPr>
          <p:grpSp>
            <p:nvGrpSpPr>
              <p:cNvPr id="29" name="组合 28">
                <a:extLst>
                  <a:ext uri="{FF2B5EF4-FFF2-40B4-BE49-F238E27FC236}">
                    <a16:creationId xmlns:a16="http://schemas.microsoft.com/office/drawing/2014/main" id="{D8B54956-83E9-479C-B2F1-5D127F003826}"/>
                  </a:ext>
                </a:extLst>
              </p:cNvPr>
              <p:cNvGrpSpPr/>
              <p:nvPr/>
            </p:nvGrpSpPr>
            <p:grpSpPr>
              <a:xfrm>
                <a:off x="2920220" y="2956997"/>
                <a:ext cx="5507099" cy="2868342"/>
                <a:chOff x="7452751" y="2087660"/>
                <a:chExt cx="5507099" cy="2868342"/>
              </a:xfrm>
            </p:grpSpPr>
            <p:cxnSp>
              <p:nvCxnSpPr>
                <p:cNvPr id="28" name="直接连接符 27">
                  <a:extLst>
                    <a:ext uri="{FF2B5EF4-FFF2-40B4-BE49-F238E27FC236}">
                      <a16:creationId xmlns:a16="http://schemas.microsoft.com/office/drawing/2014/main" id="{BDC71B78-7A2C-4255-9F30-796A29CC309D}"/>
                    </a:ext>
                  </a:extLst>
                </p:cNvPr>
                <p:cNvCxnSpPr/>
                <p:nvPr/>
              </p:nvCxnSpPr>
              <p:spPr>
                <a:xfrm>
                  <a:off x="8999956" y="2769514"/>
                  <a:ext cx="0" cy="19340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E7490CD-0FBF-448B-BE5C-1BC161066D44}"/>
                    </a:ext>
                  </a:extLst>
                </p:cNvPr>
                <p:cNvCxnSpPr>
                  <a:cxnSpLocks/>
                </p:cNvCxnSpPr>
                <p:nvPr/>
              </p:nvCxnSpPr>
              <p:spPr>
                <a:xfrm flipH="1">
                  <a:off x="7955196" y="3571909"/>
                  <a:ext cx="5004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8D802EA4-AA2C-4B22-8C8F-D853A4F03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52751" y="3273559"/>
                  <a:ext cx="662814" cy="641082"/>
                </a:xfrm>
                <a:prstGeom prst="rect">
                  <a:avLst/>
                </a:prstGeom>
              </p:spPr>
            </p:pic>
            <p:pic>
              <p:nvPicPr>
                <p:cNvPr id="17" name="图片 16" descr="图标&#10;&#10;描述已自动生成">
                  <a:extLst>
                    <a:ext uri="{FF2B5EF4-FFF2-40B4-BE49-F238E27FC236}">
                      <a16:creationId xmlns:a16="http://schemas.microsoft.com/office/drawing/2014/main" id="{9B6D2EFB-2EB3-4E76-AFD3-BCA2C16417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638" y="3201290"/>
                  <a:ext cx="497392" cy="641082"/>
                </a:xfrm>
                <a:prstGeom prst="rect">
                  <a:avLst/>
                </a:prstGeom>
              </p:spPr>
            </p:pic>
            <p:sp>
              <p:nvSpPr>
                <p:cNvPr id="18" name="文本框 17">
                  <a:extLst>
                    <a:ext uri="{FF2B5EF4-FFF2-40B4-BE49-F238E27FC236}">
                      <a16:creationId xmlns:a16="http://schemas.microsoft.com/office/drawing/2014/main" id="{10B61881-F9AC-4984-8148-B009A26AAC0B}"/>
                    </a:ext>
                  </a:extLst>
                </p:cNvPr>
                <p:cNvSpPr txBox="1"/>
                <p:nvPr/>
              </p:nvSpPr>
              <p:spPr>
                <a:xfrm>
                  <a:off x="8103030" y="3709314"/>
                  <a:ext cx="927633" cy="677108"/>
                </a:xfrm>
                <a:prstGeom prst="rect">
                  <a:avLst/>
                </a:prstGeom>
                <a:noFill/>
              </p:spPr>
              <p:txBody>
                <a:bodyPr wrap="square" rtlCol="0">
                  <a:spAutoFit/>
                </a:bodyPr>
                <a:lstStyle/>
                <a:p>
                  <a:pPr algn="ctr"/>
                  <a:r>
                    <a:rPr lang="zh-CN" altLang="en-US" sz="1350" b="1" dirty="0">
                      <a:latin typeface="+mn-ea"/>
                    </a:rPr>
                    <a:t>交换机</a:t>
                  </a:r>
                </a:p>
              </p:txBody>
            </p:sp>
            <p:pic>
              <p:nvPicPr>
                <p:cNvPr id="27" name="图形 10">
                  <a:extLst>
                    <a:ext uri="{FF2B5EF4-FFF2-40B4-BE49-F238E27FC236}">
                      <a16:creationId xmlns:a16="http://schemas.microsoft.com/office/drawing/2014/main" id="{3A55FD8D-7C6B-49C6-B255-1560A99E82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66847" y="4314920"/>
                  <a:ext cx="662814" cy="641082"/>
                </a:xfrm>
                <a:prstGeom prst="rect">
                  <a:avLst/>
                </a:prstGeom>
              </p:spPr>
            </p:pic>
            <p:pic>
              <p:nvPicPr>
                <p:cNvPr id="31" name="图形 10">
                  <a:extLst>
                    <a:ext uri="{FF2B5EF4-FFF2-40B4-BE49-F238E27FC236}">
                      <a16:creationId xmlns:a16="http://schemas.microsoft.com/office/drawing/2014/main" id="{8AC662FA-6550-40FC-85E6-C8403E4336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80927" y="2087660"/>
                  <a:ext cx="662814" cy="641082"/>
                </a:xfrm>
                <a:prstGeom prst="rect">
                  <a:avLst/>
                </a:prstGeom>
              </p:spPr>
            </p:pic>
          </p:grpSp>
          <p:grpSp>
            <p:nvGrpSpPr>
              <p:cNvPr id="35" name="组合 34">
                <a:extLst>
                  <a:ext uri="{FF2B5EF4-FFF2-40B4-BE49-F238E27FC236}">
                    <a16:creationId xmlns:a16="http://schemas.microsoft.com/office/drawing/2014/main" id="{FC5B017B-5DAC-41BD-922B-3134F9999F54}"/>
                  </a:ext>
                </a:extLst>
              </p:cNvPr>
              <p:cNvGrpSpPr/>
              <p:nvPr/>
            </p:nvGrpSpPr>
            <p:grpSpPr>
              <a:xfrm>
                <a:off x="7981832" y="2956997"/>
                <a:ext cx="1870894" cy="2868342"/>
                <a:chOff x="8566847" y="2087660"/>
                <a:chExt cx="1870894" cy="2868342"/>
              </a:xfrm>
            </p:grpSpPr>
            <p:cxnSp>
              <p:nvCxnSpPr>
                <p:cNvPr id="36" name="直接连接符 35">
                  <a:extLst>
                    <a:ext uri="{FF2B5EF4-FFF2-40B4-BE49-F238E27FC236}">
                      <a16:creationId xmlns:a16="http://schemas.microsoft.com/office/drawing/2014/main" id="{DE942823-6A53-4D04-A081-44C7CCEDD393}"/>
                    </a:ext>
                  </a:extLst>
                </p:cNvPr>
                <p:cNvCxnSpPr/>
                <p:nvPr/>
              </p:nvCxnSpPr>
              <p:spPr>
                <a:xfrm>
                  <a:off x="8999956" y="2769514"/>
                  <a:ext cx="0" cy="19340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3E211B7-3C89-461B-986E-BEF8542D35D8}"/>
                    </a:ext>
                  </a:extLst>
                </p:cNvPr>
                <p:cNvCxnSpPr>
                  <a:cxnSpLocks/>
                </p:cNvCxnSpPr>
                <p:nvPr/>
              </p:nvCxnSpPr>
              <p:spPr>
                <a:xfrm flipH="1">
                  <a:off x="8955117" y="3571909"/>
                  <a:ext cx="10571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图形 10">
                  <a:extLst>
                    <a:ext uri="{FF2B5EF4-FFF2-40B4-BE49-F238E27FC236}">
                      <a16:creationId xmlns:a16="http://schemas.microsoft.com/office/drawing/2014/main" id="{BD95B71E-5F89-42D4-9231-78E2E0D36FB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774927" y="3273559"/>
                  <a:ext cx="662814" cy="641082"/>
                </a:xfrm>
                <a:prstGeom prst="rect">
                  <a:avLst/>
                </a:prstGeom>
              </p:spPr>
            </p:pic>
            <p:pic>
              <p:nvPicPr>
                <p:cNvPr id="39" name="图片 38" descr="图标&#10;&#10;描述已自动生成">
                  <a:extLst>
                    <a:ext uri="{FF2B5EF4-FFF2-40B4-BE49-F238E27FC236}">
                      <a16:creationId xmlns:a16="http://schemas.microsoft.com/office/drawing/2014/main" id="{6F2936E2-31E8-43C3-97E4-928109FB00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638" y="3201290"/>
                  <a:ext cx="497392" cy="641082"/>
                </a:xfrm>
                <a:prstGeom prst="rect">
                  <a:avLst/>
                </a:prstGeom>
              </p:spPr>
            </p:pic>
            <p:sp>
              <p:nvSpPr>
                <p:cNvPr id="40" name="文本框 39">
                  <a:extLst>
                    <a:ext uri="{FF2B5EF4-FFF2-40B4-BE49-F238E27FC236}">
                      <a16:creationId xmlns:a16="http://schemas.microsoft.com/office/drawing/2014/main" id="{AFC411A9-8638-48BD-8CFD-369B6C3FCBEA}"/>
                    </a:ext>
                  </a:extLst>
                </p:cNvPr>
                <p:cNvSpPr txBox="1"/>
                <p:nvPr/>
              </p:nvSpPr>
              <p:spPr>
                <a:xfrm>
                  <a:off x="9017428" y="3709314"/>
                  <a:ext cx="927633" cy="677108"/>
                </a:xfrm>
                <a:prstGeom prst="rect">
                  <a:avLst/>
                </a:prstGeom>
                <a:noFill/>
              </p:spPr>
              <p:txBody>
                <a:bodyPr wrap="square" rtlCol="0">
                  <a:spAutoFit/>
                </a:bodyPr>
                <a:lstStyle/>
                <a:p>
                  <a:pPr algn="ctr"/>
                  <a:r>
                    <a:rPr lang="zh-CN" altLang="en-US" sz="1350" b="1" dirty="0">
                      <a:latin typeface="+mn-ea"/>
                    </a:rPr>
                    <a:t>交换机</a:t>
                  </a:r>
                </a:p>
              </p:txBody>
            </p:sp>
            <p:pic>
              <p:nvPicPr>
                <p:cNvPr id="41" name="图形 10">
                  <a:extLst>
                    <a:ext uri="{FF2B5EF4-FFF2-40B4-BE49-F238E27FC236}">
                      <a16:creationId xmlns:a16="http://schemas.microsoft.com/office/drawing/2014/main" id="{8D8F60E7-E486-4D9C-8501-4AAC3BD018D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66847" y="4314920"/>
                  <a:ext cx="662814" cy="641082"/>
                </a:xfrm>
                <a:prstGeom prst="rect">
                  <a:avLst/>
                </a:prstGeom>
              </p:spPr>
            </p:pic>
            <p:pic>
              <p:nvPicPr>
                <p:cNvPr id="42" name="图形 10">
                  <a:extLst>
                    <a:ext uri="{FF2B5EF4-FFF2-40B4-BE49-F238E27FC236}">
                      <a16:creationId xmlns:a16="http://schemas.microsoft.com/office/drawing/2014/main" id="{3262066E-49B9-4927-A0D6-A16A5EDBD9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80927" y="2087660"/>
                  <a:ext cx="662814" cy="641082"/>
                </a:xfrm>
                <a:prstGeom prst="rect">
                  <a:avLst/>
                </a:prstGeom>
              </p:spPr>
            </p:pic>
          </p:grpSp>
        </p:grpSp>
        <p:sp>
          <p:nvSpPr>
            <p:cNvPr id="33" name="文本框 32">
              <a:extLst>
                <a:ext uri="{FF2B5EF4-FFF2-40B4-BE49-F238E27FC236}">
                  <a16:creationId xmlns:a16="http://schemas.microsoft.com/office/drawing/2014/main" id="{B86ED4CE-755B-41D7-A2CB-852833017A97}"/>
                </a:ext>
              </a:extLst>
            </p:cNvPr>
            <p:cNvSpPr txBox="1"/>
            <p:nvPr/>
          </p:nvSpPr>
          <p:spPr>
            <a:xfrm rot="19135047">
              <a:off x="3234316" y="3737522"/>
              <a:ext cx="631208" cy="553997"/>
            </a:xfrm>
            <a:prstGeom prst="rect">
              <a:avLst/>
            </a:prstGeom>
            <a:noFill/>
          </p:spPr>
          <p:txBody>
            <a:bodyPr wrap="square" rtlCol="0">
              <a:spAutoFit/>
            </a:bodyPr>
            <a:lstStyle/>
            <a:p>
              <a:pPr algn="ctr"/>
              <a:r>
                <a:rPr lang="en-US" altLang="zh-CN" sz="2100" dirty="0">
                  <a:latin typeface="宋体" panose="02010600030101010101" pitchFamily="2" charset="-122"/>
                  <a:ea typeface="宋体" panose="02010600030101010101" pitchFamily="2" charset="-122"/>
                </a:rPr>
                <a:t>…</a:t>
              </a:r>
              <a:endParaRPr lang="zh-CN" altLang="en-US" sz="21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CFD90FFB-058E-4989-9BCC-B97378B4C781}"/>
                </a:ext>
              </a:extLst>
            </p:cNvPr>
            <p:cNvSpPr txBox="1"/>
            <p:nvPr/>
          </p:nvSpPr>
          <p:spPr>
            <a:xfrm rot="19135047">
              <a:off x="8389290" y="5100239"/>
              <a:ext cx="631208" cy="553997"/>
            </a:xfrm>
            <a:prstGeom prst="rect">
              <a:avLst/>
            </a:prstGeom>
            <a:noFill/>
          </p:spPr>
          <p:txBody>
            <a:bodyPr wrap="square" rtlCol="0">
              <a:spAutoFit/>
            </a:bodyPr>
            <a:lstStyle/>
            <a:p>
              <a:pPr algn="ctr"/>
              <a:r>
                <a:rPr lang="en-US" altLang="zh-CN" sz="2100" dirty="0">
                  <a:latin typeface="宋体" panose="02010600030101010101" pitchFamily="2" charset="-122"/>
                  <a:ea typeface="宋体" panose="02010600030101010101" pitchFamily="2" charset="-122"/>
                </a:rPr>
                <a:t>…</a:t>
              </a:r>
              <a:endParaRPr lang="zh-CN" altLang="en-US" sz="2100" dirty="0">
                <a:latin typeface="宋体" panose="02010600030101010101" pitchFamily="2" charset="-122"/>
                <a:ea typeface="宋体" panose="02010600030101010101" pitchFamily="2" charset="-122"/>
              </a:endParaRPr>
            </a:p>
          </p:txBody>
        </p:sp>
      </p:grpSp>
      <p:grpSp>
        <p:nvGrpSpPr>
          <p:cNvPr id="5" name="组合 4">
            <a:extLst>
              <a:ext uri="{FF2B5EF4-FFF2-40B4-BE49-F238E27FC236}">
                <a16:creationId xmlns:a16="http://schemas.microsoft.com/office/drawing/2014/main" id="{62D0F837-3D32-4A19-98E2-1CD9F084BE82}"/>
              </a:ext>
            </a:extLst>
          </p:cNvPr>
          <p:cNvGrpSpPr/>
          <p:nvPr/>
        </p:nvGrpSpPr>
        <p:grpSpPr>
          <a:xfrm>
            <a:off x="4133608" y="3312272"/>
            <a:ext cx="848486" cy="709133"/>
            <a:chOff x="8618196" y="1526451"/>
            <a:chExt cx="1131314" cy="945510"/>
          </a:xfrm>
        </p:grpSpPr>
        <p:pic>
          <p:nvPicPr>
            <p:cNvPr id="45" name="图形 44">
              <a:extLst>
                <a:ext uri="{FF2B5EF4-FFF2-40B4-BE49-F238E27FC236}">
                  <a16:creationId xmlns:a16="http://schemas.microsoft.com/office/drawing/2014/main" id="{0077476C-C8D9-4FE8-8023-6A8CAEF91F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8883108" y="1526451"/>
              <a:ext cx="619273" cy="501316"/>
            </a:xfrm>
            <a:prstGeom prst="rect">
              <a:avLst/>
            </a:prstGeom>
          </p:spPr>
        </p:pic>
        <p:sp>
          <p:nvSpPr>
            <p:cNvPr id="46" name="íşlïḍè">
              <a:extLst>
                <a:ext uri="{FF2B5EF4-FFF2-40B4-BE49-F238E27FC236}">
                  <a16:creationId xmlns:a16="http://schemas.microsoft.com/office/drawing/2014/main" id="{7B9B167B-AC15-4722-A21F-4FA0A247B8D6}"/>
                </a:ext>
              </a:extLst>
            </p:cNvPr>
            <p:cNvSpPr txBox="1"/>
            <p:nvPr/>
          </p:nvSpPr>
          <p:spPr>
            <a:xfrm>
              <a:off x="8618196" y="2052861"/>
              <a:ext cx="1131314" cy="419100"/>
            </a:xfrm>
            <a:prstGeom prst="rect">
              <a:avLst/>
            </a:prstGeom>
            <a:noFill/>
          </p:spPr>
          <p:txBody>
            <a:bodyPr wrap="square" lIns="68580" tIns="34290" rIns="68580" bIns="34290" anchor="ctr">
              <a:noAutofit/>
            </a:bodyPr>
            <a:lstStyle/>
            <a:p>
              <a:pPr algn="ctr"/>
              <a:r>
                <a:rPr lang="zh-CN" altLang="en-US" sz="1500" b="1" dirty="0"/>
                <a:t>路由器</a:t>
              </a:r>
              <a:endParaRPr lang="en-US" altLang="zh-CN" sz="1500" b="1" dirty="0"/>
            </a:p>
          </p:txBody>
        </p:sp>
      </p:grpSp>
    </p:spTree>
    <p:custDataLst>
      <p:tags r:id="rId1"/>
    </p:custDataLst>
    <p:extLst>
      <p:ext uri="{BB962C8B-B14F-4D97-AF65-F5344CB8AC3E}">
        <p14:creationId xmlns:p14="http://schemas.microsoft.com/office/powerpoint/2010/main" val="60791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xit" presetSubtype="0" fill="hold" nodeType="clickEffect">
                                  <p:stCondLst>
                                    <p:cond delay="0"/>
                                  </p:stCondLst>
                                  <p:childTnLst>
                                    <p:animEffect transition="out" filter="fade">
                                      <p:cBhvr>
                                        <p:cTn id="12" dur="1000"/>
                                        <p:tgtEl>
                                          <p:spTgt spid="48"/>
                                        </p:tgtEl>
                                      </p:cBhvr>
                                    </p:animEffect>
                                    <p:anim calcmode="lin" valueType="num">
                                      <p:cBhvr>
                                        <p:cTn id="13" dur="1000"/>
                                        <p:tgtEl>
                                          <p:spTgt spid="48"/>
                                        </p:tgtEl>
                                        <p:attrNameLst>
                                          <p:attrName>ppt_x</p:attrName>
                                        </p:attrNameLst>
                                      </p:cBhvr>
                                      <p:tavLst>
                                        <p:tav tm="0">
                                          <p:val>
                                            <p:strVal val="ppt_x"/>
                                          </p:val>
                                        </p:tav>
                                        <p:tav tm="100000">
                                          <p:val>
                                            <p:strVal val="ppt_x"/>
                                          </p:val>
                                        </p:tav>
                                      </p:tavLst>
                                    </p:anim>
                                    <p:anim calcmode="lin" valueType="num">
                                      <p:cBhvr>
                                        <p:cTn id="14" dur="100" decel="100000"/>
                                        <p:tgtEl>
                                          <p:spTgt spid="48"/>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48"/>
                                        </p:tgtEl>
                                        <p:attrNameLst>
                                          <p:attrName>ppt_y</p:attrName>
                                        </p:attrNameLst>
                                      </p:cBhvr>
                                      <p:tavLst>
                                        <p:tav tm="0">
                                          <p:val>
                                            <p:strVal val="ppt_y"/>
                                          </p:val>
                                        </p:tav>
                                        <p:tav tm="100000">
                                          <p:val>
                                            <p:strVal val="ppt_y+1"/>
                                          </p:val>
                                        </p:tav>
                                      </p:tavLst>
                                    </p:anim>
                                    <p:set>
                                      <p:cBhvr>
                                        <p:cTn id="16" dur="1" fill="hold">
                                          <p:stCondLst>
                                            <p:cond delay="9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0A8D967-EEA8-4A8D-A85F-8D006AE90B62}"/>
              </a:ext>
            </a:extLst>
          </p:cNvPr>
          <p:cNvGrpSpPr/>
          <p:nvPr/>
        </p:nvGrpSpPr>
        <p:grpSpPr>
          <a:xfrm>
            <a:off x="4789907" y="2304091"/>
            <a:ext cx="2822339" cy="2277434"/>
            <a:chOff x="6386543" y="3072121"/>
            <a:chExt cx="3763118" cy="3036579"/>
          </a:xfrm>
        </p:grpSpPr>
        <p:sp>
          <p:nvSpPr>
            <p:cNvPr id="43" name="椭圆 42">
              <a:extLst>
                <a:ext uri="{FF2B5EF4-FFF2-40B4-BE49-F238E27FC236}">
                  <a16:creationId xmlns:a16="http://schemas.microsoft.com/office/drawing/2014/main" id="{4305DE77-2C32-40D9-A6A5-7AED52A554A4}"/>
                </a:ext>
              </a:extLst>
            </p:cNvPr>
            <p:cNvSpPr/>
            <p:nvPr/>
          </p:nvSpPr>
          <p:spPr>
            <a:xfrm>
              <a:off x="6386543" y="3072121"/>
              <a:ext cx="3763118" cy="303657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350"/>
            </a:p>
          </p:txBody>
        </p:sp>
        <p:sp>
          <p:nvSpPr>
            <p:cNvPr id="51" name="íşlïḍè">
              <a:extLst>
                <a:ext uri="{FF2B5EF4-FFF2-40B4-BE49-F238E27FC236}">
                  <a16:creationId xmlns:a16="http://schemas.microsoft.com/office/drawing/2014/main" id="{34ED2FC9-1999-4AA7-BAB6-E1BA7C8A493A}"/>
                </a:ext>
              </a:extLst>
            </p:cNvPr>
            <p:cNvSpPr txBox="1"/>
            <p:nvPr/>
          </p:nvSpPr>
          <p:spPr>
            <a:xfrm>
              <a:off x="6508048" y="3917446"/>
              <a:ext cx="1003909" cy="400111"/>
            </a:xfrm>
            <a:prstGeom prst="rect">
              <a:avLst/>
            </a:prstGeom>
            <a:noFill/>
          </p:spPr>
          <p:txBody>
            <a:bodyPr wrap="square" lIns="68580" tIns="34290" rIns="68580" bIns="34290" anchor="ctr">
              <a:noAutofit/>
            </a:bodyPr>
            <a:lstStyle/>
            <a:p>
              <a:pPr algn="ctr"/>
              <a:r>
                <a:rPr lang="zh-CN" altLang="en-US" sz="1500" b="1" dirty="0">
                  <a:solidFill>
                    <a:schemeClr val="bg1"/>
                  </a:solidFill>
                  <a:latin typeface="Arial Narrow" panose="020B0606020202030204" pitchFamily="34" charset="0"/>
                </a:rPr>
                <a:t>广播域</a:t>
              </a:r>
            </a:p>
          </p:txBody>
        </p:sp>
      </p:grpSp>
      <p:grpSp>
        <p:nvGrpSpPr>
          <p:cNvPr id="7" name="组合 6">
            <a:extLst>
              <a:ext uri="{FF2B5EF4-FFF2-40B4-BE49-F238E27FC236}">
                <a16:creationId xmlns:a16="http://schemas.microsoft.com/office/drawing/2014/main" id="{37DD0E99-0C32-46CF-BFAC-FB249D31DD40}"/>
              </a:ext>
            </a:extLst>
          </p:cNvPr>
          <p:cNvGrpSpPr/>
          <p:nvPr/>
        </p:nvGrpSpPr>
        <p:grpSpPr>
          <a:xfrm>
            <a:off x="1509954" y="2304091"/>
            <a:ext cx="2822339" cy="2277434"/>
            <a:chOff x="2013272" y="3072121"/>
            <a:chExt cx="3763118" cy="3036579"/>
          </a:xfrm>
        </p:grpSpPr>
        <p:sp>
          <p:nvSpPr>
            <p:cNvPr id="6" name="椭圆 5">
              <a:extLst>
                <a:ext uri="{FF2B5EF4-FFF2-40B4-BE49-F238E27FC236}">
                  <a16:creationId xmlns:a16="http://schemas.microsoft.com/office/drawing/2014/main" id="{0231BF34-C0D7-47EC-A987-FD191D1AC3D8}"/>
                </a:ext>
              </a:extLst>
            </p:cNvPr>
            <p:cNvSpPr/>
            <p:nvPr/>
          </p:nvSpPr>
          <p:spPr>
            <a:xfrm>
              <a:off x="2013272" y="3072121"/>
              <a:ext cx="3763118" cy="303657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
          <p:nvSpPr>
            <p:cNvPr id="50" name="íşlïḍè">
              <a:extLst>
                <a:ext uri="{FF2B5EF4-FFF2-40B4-BE49-F238E27FC236}">
                  <a16:creationId xmlns:a16="http://schemas.microsoft.com/office/drawing/2014/main" id="{271825A1-5564-453D-A001-32A6AA9A23B4}"/>
                </a:ext>
              </a:extLst>
            </p:cNvPr>
            <p:cNvSpPr txBox="1"/>
            <p:nvPr/>
          </p:nvSpPr>
          <p:spPr>
            <a:xfrm>
              <a:off x="4415016" y="3917446"/>
              <a:ext cx="1003909" cy="400111"/>
            </a:xfrm>
            <a:prstGeom prst="rect">
              <a:avLst/>
            </a:prstGeom>
            <a:noFill/>
          </p:spPr>
          <p:txBody>
            <a:bodyPr wrap="square" lIns="68580" tIns="34290" rIns="68580" bIns="34290" anchor="ctr">
              <a:noAutofit/>
            </a:bodyPr>
            <a:lstStyle/>
            <a:p>
              <a:pPr algn="ctr"/>
              <a:r>
                <a:rPr lang="zh-CN" altLang="en-US" sz="1500" b="1" dirty="0">
                  <a:solidFill>
                    <a:schemeClr val="bg1"/>
                  </a:solidFill>
                  <a:latin typeface="Arial Narrow" panose="020B0606020202030204" pitchFamily="34" charset="0"/>
                </a:rPr>
                <a:t>广播域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601" y="561975"/>
            <a:ext cx="3703649" cy="323165"/>
            <a:chOff x="424117" y="898245"/>
            <a:chExt cx="4938199"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01</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2" y="898245"/>
              <a:ext cx="4309894"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的诞生背景</a:t>
              </a:r>
              <a:endParaRPr lang="en-US" altLang="zh-CN" sz="1500" b="1" dirty="0">
                <a:latin typeface="Arial Narrow" panose="020B0606020202030204" pitchFamily="34" charset="0"/>
              </a:endParaRPr>
            </a:p>
          </p:txBody>
        </p:sp>
      </p:grpSp>
      <p:sp>
        <p:nvSpPr>
          <p:cNvPr id="614" name="矩形 613">
            <a:extLst>
              <a:ext uri="{FF2B5EF4-FFF2-40B4-BE49-F238E27FC236}">
                <a16:creationId xmlns:a16="http://schemas.microsoft.com/office/drawing/2014/main" id="{C9B0AD5F-88BD-4786-AFD1-B8A5BEBFB43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5" name="íşlïḍè">
            <a:extLst>
              <a:ext uri="{FF2B5EF4-FFF2-40B4-BE49-F238E27FC236}">
                <a16:creationId xmlns:a16="http://schemas.microsoft.com/office/drawing/2014/main" id="{1889D603-F77E-458C-939E-708383BC2837}"/>
              </a:ext>
            </a:extLst>
          </p:cNvPr>
          <p:cNvSpPr txBox="1"/>
          <p:nvPr/>
        </p:nvSpPr>
        <p:spPr>
          <a:xfrm>
            <a:off x="1030397" y="960789"/>
            <a:ext cx="3277245" cy="300083"/>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分割广播域</a:t>
            </a:r>
            <a:r>
              <a:rPr lang="zh-CN" altLang="en-US" sz="1350" b="1" dirty="0">
                <a:latin typeface="Arial Narrow" panose="020B0606020202030204" pitchFamily="34" charset="0"/>
              </a:rPr>
              <a:t>的方法：</a:t>
            </a:r>
          </a:p>
        </p:txBody>
      </p:sp>
      <p:sp>
        <p:nvSpPr>
          <p:cNvPr id="616" name="矩形 615">
            <a:extLst>
              <a:ext uri="{FF2B5EF4-FFF2-40B4-BE49-F238E27FC236}">
                <a16:creationId xmlns:a16="http://schemas.microsoft.com/office/drawing/2014/main" id="{CA2E5221-659D-4BA0-9C6F-6EDFA103E690}"/>
              </a:ext>
            </a:extLst>
          </p:cNvPr>
          <p:cNvSpPr/>
          <p:nvPr/>
        </p:nvSpPr>
        <p:spPr>
          <a:xfrm>
            <a:off x="1151339" y="1350704"/>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7" name="íşlïḍè">
            <a:extLst>
              <a:ext uri="{FF2B5EF4-FFF2-40B4-BE49-F238E27FC236}">
                <a16:creationId xmlns:a16="http://schemas.microsoft.com/office/drawing/2014/main" id="{52BB046E-0875-4A1F-B7B4-83911E4E4251}"/>
              </a:ext>
            </a:extLst>
          </p:cNvPr>
          <p:cNvSpPr txBox="1"/>
          <p:nvPr/>
        </p:nvSpPr>
        <p:spPr>
          <a:xfrm>
            <a:off x="1389261" y="1309962"/>
            <a:ext cx="2237092"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使用路由器可以隔离广播域</a:t>
            </a:r>
          </a:p>
        </p:txBody>
      </p:sp>
      <p:grpSp>
        <p:nvGrpSpPr>
          <p:cNvPr id="34" name="组合 33">
            <a:extLst>
              <a:ext uri="{FF2B5EF4-FFF2-40B4-BE49-F238E27FC236}">
                <a16:creationId xmlns:a16="http://schemas.microsoft.com/office/drawing/2014/main" id="{DA6479D0-C4E2-4AA4-B836-46A3FDEB5906}"/>
              </a:ext>
            </a:extLst>
          </p:cNvPr>
          <p:cNvGrpSpPr/>
          <p:nvPr/>
        </p:nvGrpSpPr>
        <p:grpSpPr>
          <a:xfrm>
            <a:off x="1978012" y="2350960"/>
            <a:ext cx="5199380" cy="2151257"/>
            <a:chOff x="2637349" y="3134613"/>
            <a:chExt cx="6932506" cy="2868342"/>
          </a:xfrm>
        </p:grpSpPr>
        <p:grpSp>
          <p:nvGrpSpPr>
            <p:cNvPr id="32" name="组合 31">
              <a:extLst>
                <a:ext uri="{FF2B5EF4-FFF2-40B4-BE49-F238E27FC236}">
                  <a16:creationId xmlns:a16="http://schemas.microsoft.com/office/drawing/2014/main" id="{949A25B6-8B2F-4863-B9CC-AA5F67D73876}"/>
                </a:ext>
              </a:extLst>
            </p:cNvPr>
            <p:cNvGrpSpPr/>
            <p:nvPr/>
          </p:nvGrpSpPr>
          <p:grpSpPr>
            <a:xfrm>
              <a:off x="2637349" y="3134613"/>
              <a:ext cx="6932506" cy="2868342"/>
              <a:chOff x="2920220" y="2956997"/>
              <a:chExt cx="6932506" cy="2868342"/>
            </a:xfrm>
          </p:grpSpPr>
          <p:grpSp>
            <p:nvGrpSpPr>
              <p:cNvPr id="29" name="组合 28">
                <a:extLst>
                  <a:ext uri="{FF2B5EF4-FFF2-40B4-BE49-F238E27FC236}">
                    <a16:creationId xmlns:a16="http://schemas.microsoft.com/office/drawing/2014/main" id="{D8B54956-83E9-479C-B2F1-5D127F003826}"/>
                  </a:ext>
                </a:extLst>
              </p:cNvPr>
              <p:cNvGrpSpPr/>
              <p:nvPr/>
            </p:nvGrpSpPr>
            <p:grpSpPr>
              <a:xfrm>
                <a:off x="2920220" y="2956997"/>
                <a:ext cx="5507099" cy="2868342"/>
                <a:chOff x="7452751" y="2087660"/>
                <a:chExt cx="5507099" cy="2868342"/>
              </a:xfrm>
            </p:grpSpPr>
            <p:cxnSp>
              <p:nvCxnSpPr>
                <p:cNvPr id="28" name="直接连接符 27">
                  <a:extLst>
                    <a:ext uri="{FF2B5EF4-FFF2-40B4-BE49-F238E27FC236}">
                      <a16:creationId xmlns:a16="http://schemas.microsoft.com/office/drawing/2014/main" id="{BDC71B78-7A2C-4255-9F30-796A29CC309D}"/>
                    </a:ext>
                  </a:extLst>
                </p:cNvPr>
                <p:cNvCxnSpPr/>
                <p:nvPr/>
              </p:nvCxnSpPr>
              <p:spPr>
                <a:xfrm>
                  <a:off x="8999956" y="2769514"/>
                  <a:ext cx="0" cy="19340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E7490CD-0FBF-448B-BE5C-1BC161066D44}"/>
                    </a:ext>
                  </a:extLst>
                </p:cNvPr>
                <p:cNvCxnSpPr>
                  <a:cxnSpLocks/>
                </p:cNvCxnSpPr>
                <p:nvPr/>
              </p:nvCxnSpPr>
              <p:spPr>
                <a:xfrm flipH="1">
                  <a:off x="7955196" y="3571909"/>
                  <a:ext cx="50046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10">
                  <a:extLst>
                    <a:ext uri="{FF2B5EF4-FFF2-40B4-BE49-F238E27FC236}">
                      <a16:creationId xmlns:a16="http://schemas.microsoft.com/office/drawing/2014/main" id="{8D802EA4-AA2C-4B22-8C8F-D853A4F03E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452751" y="3273559"/>
                  <a:ext cx="662814" cy="641082"/>
                </a:xfrm>
                <a:prstGeom prst="rect">
                  <a:avLst/>
                </a:prstGeom>
              </p:spPr>
            </p:pic>
            <p:pic>
              <p:nvPicPr>
                <p:cNvPr id="17" name="图片 16" descr="图标&#10;&#10;描述已自动生成">
                  <a:extLst>
                    <a:ext uri="{FF2B5EF4-FFF2-40B4-BE49-F238E27FC236}">
                      <a16:creationId xmlns:a16="http://schemas.microsoft.com/office/drawing/2014/main" id="{9B6D2EFB-2EB3-4E76-AFD3-BCA2C16417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638" y="3201290"/>
                  <a:ext cx="497392" cy="641082"/>
                </a:xfrm>
                <a:prstGeom prst="rect">
                  <a:avLst/>
                </a:prstGeom>
              </p:spPr>
            </p:pic>
            <p:sp>
              <p:nvSpPr>
                <p:cNvPr id="18" name="文本框 17">
                  <a:extLst>
                    <a:ext uri="{FF2B5EF4-FFF2-40B4-BE49-F238E27FC236}">
                      <a16:creationId xmlns:a16="http://schemas.microsoft.com/office/drawing/2014/main" id="{10B61881-F9AC-4984-8148-B009A26AAC0B}"/>
                    </a:ext>
                  </a:extLst>
                </p:cNvPr>
                <p:cNvSpPr txBox="1"/>
                <p:nvPr/>
              </p:nvSpPr>
              <p:spPr>
                <a:xfrm>
                  <a:off x="8103030" y="3709314"/>
                  <a:ext cx="927633" cy="677108"/>
                </a:xfrm>
                <a:prstGeom prst="rect">
                  <a:avLst/>
                </a:prstGeom>
                <a:noFill/>
              </p:spPr>
              <p:txBody>
                <a:bodyPr wrap="square" rtlCol="0">
                  <a:spAutoFit/>
                </a:bodyPr>
                <a:lstStyle/>
                <a:p>
                  <a:pPr algn="ctr"/>
                  <a:r>
                    <a:rPr lang="zh-CN" altLang="en-US" sz="1350" b="1" dirty="0">
                      <a:latin typeface="+mn-ea"/>
                    </a:rPr>
                    <a:t>交换机</a:t>
                  </a:r>
                </a:p>
              </p:txBody>
            </p:sp>
            <p:pic>
              <p:nvPicPr>
                <p:cNvPr id="27" name="图形 10">
                  <a:extLst>
                    <a:ext uri="{FF2B5EF4-FFF2-40B4-BE49-F238E27FC236}">
                      <a16:creationId xmlns:a16="http://schemas.microsoft.com/office/drawing/2014/main" id="{3A55FD8D-7C6B-49C6-B255-1560A99E82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66847" y="4314920"/>
                  <a:ext cx="662814" cy="641082"/>
                </a:xfrm>
                <a:prstGeom prst="rect">
                  <a:avLst/>
                </a:prstGeom>
              </p:spPr>
            </p:pic>
            <p:pic>
              <p:nvPicPr>
                <p:cNvPr id="31" name="图形 10">
                  <a:extLst>
                    <a:ext uri="{FF2B5EF4-FFF2-40B4-BE49-F238E27FC236}">
                      <a16:creationId xmlns:a16="http://schemas.microsoft.com/office/drawing/2014/main" id="{8AC662FA-6550-40FC-85E6-C8403E4336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80927" y="2087660"/>
                  <a:ext cx="662814" cy="641082"/>
                </a:xfrm>
                <a:prstGeom prst="rect">
                  <a:avLst/>
                </a:prstGeom>
              </p:spPr>
            </p:pic>
          </p:grpSp>
          <p:grpSp>
            <p:nvGrpSpPr>
              <p:cNvPr id="35" name="组合 34">
                <a:extLst>
                  <a:ext uri="{FF2B5EF4-FFF2-40B4-BE49-F238E27FC236}">
                    <a16:creationId xmlns:a16="http://schemas.microsoft.com/office/drawing/2014/main" id="{FC5B017B-5DAC-41BD-922B-3134F9999F54}"/>
                  </a:ext>
                </a:extLst>
              </p:cNvPr>
              <p:cNvGrpSpPr/>
              <p:nvPr/>
            </p:nvGrpSpPr>
            <p:grpSpPr>
              <a:xfrm>
                <a:off x="7981832" y="2956997"/>
                <a:ext cx="1870894" cy="2868342"/>
                <a:chOff x="8566847" y="2087660"/>
                <a:chExt cx="1870894" cy="2868342"/>
              </a:xfrm>
            </p:grpSpPr>
            <p:cxnSp>
              <p:nvCxnSpPr>
                <p:cNvPr id="36" name="直接连接符 35">
                  <a:extLst>
                    <a:ext uri="{FF2B5EF4-FFF2-40B4-BE49-F238E27FC236}">
                      <a16:creationId xmlns:a16="http://schemas.microsoft.com/office/drawing/2014/main" id="{DE942823-6A53-4D04-A081-44C7CCEDD393}"/>
                    </a:ext>
                  </a:extLst>
                </p:cNvPr>
                <p:cNvCxnSpPr/>
                <p:nvPr/>
              </p:nvCxnSpPr>
              <p:spPr>
                <a:xfrm>
                  <a:off x="8999956" y="2769514"/>
                  <a:ext cx="0" cy="1934054"/>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3E211B7-3C89-461B-986E-BEF8542D35D8}"/>
                    </a:ext>
                  </a:extLst>
                </p:cNvPr>
                <p:cNvCxnSpPr>
                  <a:cxnSpLocks/>
                </p:cNvCxnSpPr>
                <p:nvPr/>
              </p:nvCxnSpPr>
              <p:spPr>
                <a:xfrm flipH="1">
                  <a:off x="8955117" y="3571909"/>
                  <a:ext cx="10571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图形 10">
                  <a:extLst>
                    <a:ext uri="{FF2B5EF4-FFF2-40B4-BE49-F238E27FC236}">
                      <a16:creationId xmlns:a16="http://schemas.microsoft.com/office/drawing/2014/main" id="{BD95B71E-5F89-42D4-9231-78E2E0D36FB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774927" y="3273559"/>
                  <a:ext cx="662814" cy="641082"/>
                </a:xfrm>
                <a:prstGeom prst="rect">
                  <a:avLst/>
                </a:prstGeom>
              </p:spPr>
            </p:pic>
            <p:pic>
              <p:nvPicPr>
                <p:cNvPr id="39" name="图片 38" descr="图标&#10;&#10;描述已自动生成">
                  <a:extLst>
                    <a:ext uri="{FF2B5EF4-FFF2-40B4-BE49-F238E27FC236}">
                      <a16:creationId xmlns:a16="http://schemas.microsoft.com/office/drawing/2014/main" id="{6F2936E2-31E8-43C3-97E4-928109FB00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3638" y="3201290"/>
                  <a:ext cx="497392" cy="641082"/>
                </a:xfrm>
                <a:prstGeom prst="rect">
                  <a:avLst/>
                </a:prstGeom>
              </p:spPr>
            </p:pic>
            <p:sp>
              <p:nvSpPr>
                <p:cNvPr id="40" name="文本框 39">
                  <a:extLst>
                    <a:ext uri="{FF2B5EF4-FFF2-40B4-BE49-F238E27FC236}">
                      <a16:creationId xmlns:a16="http://schemas.microsoft.com/office/drawing/2014/main" id="{AFC411A9-8638-48BD-8CFD-369B6C3FCBEA}"/>
                    </a:ext>
                  </a:extLst>
                </p:cNvPr>
                <p:cNvSpPr txBox="1"/>
                <p:nvPr/>
              </p:nvSpPr>
              <p:spPr>
                <a:xfrm>
                  <a:off x="9017428" y="3709314"/>
                  <a:ext cx="927633" cy="677108"/>
                </a:xfrm>
                <a:prstGeom prst="rect">
                  <a:avLst/>
                </a:prstGeom>
                <a:noFill/>
              </p:spPr>
              <p:txBody>
                <a:bodyPr wrap="square" rtlCol="0">
                  <a:spAutoFit/>
                </a:bodyPr>
                <a:lstStyle/>
                <a:p>
                  <a:pPr algn="ctr"/>
                  <a:r>
                    <a:rPr lang="zh-CN" altLang="en-US" sz="1350" b="1" dirty="0">
                      <a:latin typeface="+mn-ea"/>
                    </a:rPr>
                    <a:t>交换机</a:t>
                  </a:r>
                </a:p>
              </p:txBody>
            </p:sp>
            <p:pic>
              <p:nvPicPr>
                <p:cNvPr id="41" name="图形 10">
                  <a:extLst>
                    <a:ext uri="{FF2B5EF4-FFF2-40B4-BE49-F238E27FC236}">
                      <a16:creationId xmlns:a16="http://schemas.microsoft.com/office/drawing/2014/main" id="{8D8F60E7-E486-4D9C-8501-4AAC3BD018D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66847" y="4314920"/>
                  <a:ext cx="662814" cy="641082"/>
                </a:xfrm>
                <a:prstGeom prst="rect">
                  <a:avLst/>
                </a:prstGeom>
              </p:spPr>
            </p:pic>
            <p:pic>
              <p:nvPicPr>
                <p:cNvPr id="42" name="图形 10">
                  <a:extLst>
                    <a:ext uri="{FF2B5EF4-FFF2-40B4-BE49-F238E27FC236}">
                      <a16:creationId xmlns:a16="http://schemas.microsoft.com/office/drawing/2014/main" id="{3262066E-49B9-4927-A0D6-A16A5EDBD9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680927" y="2087660"/>
                  <a:ext cx="662814" cy="641082"/>
                </a:xfrm>
                <a:prstGeom prst="rect">
                  <a:avLst/>
                </a:prstGeom>
              </p:spPr>
            </p:pic>
          </p:grpSp>
        </p:grpSp>
        <p:sp>
          <p:nvSpPr>
            <p:cNvPr id="33" name="文本框 32">
              <a:extLst>
                <a:ext uri="{FF2B5EF4-FFF2-40B4-BE49-F238E27FC236}">
                  <a16:creationId xmlns:a16="http://schemas.microsoft.com/office/drawing/2014/main" id="{B86ED4CE-755B-41D7-A2CB-852833017A97}"/>
                </a:ext>
              </a:extLst>
            </p:cNvPr>
            <p:cNvSpPr txBox="1"/>
            <p:nvPr/>
          </p:nvSpPr>
          <p:spPr>
            <a:xfrm rot="19135047">
              <a:off x="3234316" y="3737522"/>
              <a:ext cx="631208" cy="553997"/>
            </a:xfrm>
            <a:prstGeom prst="rect">
              <a:avLst/>
            </a:prstGeom>
            <a:noFill/>
          </p:spPr>
          <p:txBody>
            <a:bodyPr wrap="square" rtlCol="0">
              <a:spAutoFit/>
            </a:bodyPr>
            <a:lstStyle/>
            <a:p>
              <a:pPr algn="ctr"/>
              <a:r>
                <a:rPr lang="en-US" altLang="zh-CN" sz="2100" dirty="0">
                  <a:latin typeface="宋体" panose="02010600030101010101" pitchFamily="2" charset="-122"/>
                  <a:ea typeface="宋体" panose="02010600030101010101" pitchFamily="2" charset="-122"/>
                </a:rPr>
                <a:t>…</a:t>
              </a:r>
              <a:endParaRPr lang="zh-CN" altLang="en-US" sz="21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CFD90FFB-058E-4989-9BCC-B97378B4C781}"/>
                </a:ext>
              </a:extLst>
            </p:cNvPr>
            <p:cNvSpPr txBox="1"/>
            <p:nvPr/>
          </p:nvSpPr>
          <p:spPr>
            <a:xfrm rot="19135047">
              <a:off x="8389290" y="5100239"/>
              <a:ext cx="631208" cy="553997"/>
            </a:xfrm>
            <a:prstGeom prst="rect">
              <a:avLst/>
            </a:prstGeom>
            <a:noFill/>
          </p:spPr>
          <p:txBody>
            <a:bodyPr wrap="square" rtlCol="0">
              <a:spAutoFit/>
            </a:bodyPr>
            <a:lstStyle/>
            <a:p>
              <a:pPr algn="ctr"/>
              <a:r>
                <a:rPr lang="en-US" altLang="zh-CN" sz="2100" dirty="0">
                  <a:latin typeface="宋体" panose="02010600030101010101" pitchFamily="2" charset="-122"/>
                  <a:ea typeface="宋体" panose="02010600030101010101" pitchFamily="2" charset="-122"/>
                </a:rPr>
                <a:t>…</a:t>
              </a:r>
              <a:endParaRPr lang="zh-CN" altLang="en-US" sz="2100" dirty="0">
                <a:latin typeface="宋体" panose="02010600030101010101" pitchFamily="2" charset="-122"/>
                <a:ea typeface="宋体" panose="02010600030101010101" pitchFamily="2" charset="-122"/>
              </a:endParaRPr>
            </a:p>
          </p:txBody>
        </p:sp>
      </p:grpSp>
      <p:grpSp>
        <p:nvGrpSpPr>
          <p:cNvPr id="5" name="组合 4">
            <a:extLst>
              <a:ext uri="{FF2B5EF4-FFF2-40B4-BE49-F238E27FC236}">
                <a16:creationId xmlns:a16="http://schemas.microsoft.com/office/drawing/2014/main" id="{62D0F837-3D32-4A19-98E2-1CD9F084BE82}"/>
              </a:ext>
            </a:extLst>
          </p:cNvPr>
          <p:cNvGrpSpPr/>
          <p:nvPr/>
        </p:nvGrpSpPr>
        <p:grpSpPr>
          <a:xfrm>
            <a:off x="4133608" y="3312272"/>
            <a:ext cx="848486" cy="709133"/>
            <a:chOff x="8618196" y="1526451"/>
            <a:chExt cx="1131314" cy="945510"/>
          </a:xfrm>
        </p:grpSpPr>
        <p:pic>
          <p:nvPicPr>
            <p:cNvPr id="45" name="图形 44">
              <a:extLst>
                <a:ext uri="{FF2B5EF4-FFF2-40B4-BE49-F238E27FC236}">
                  <a16:creationId xmlns:a16="http://schemas.microsoft.com/office/drawing/2014/main" id="{0077476C-C8D9-4FE8-8023-6A8CAEF91F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8883108" y="1526451"/>
              <a:ext cx="619273" cy="501316"/>
            </a:xfrm>
            <a:prstGeom prst="rect">
              <a:avLst/>
            </a:prstGeom>
          </p:spPr>
        </p:pic>
        <p:sp>
          <p:nvSpPr>
            <p:cNvPr id="46" name="íşlïḍè">
              <a:extLst>
                <a:ext uri="{FF2B5EF4-FFF2-40B4-BE49-F238E27FC236}">
                  <a16:creationId xmlns:a16="http://schemas.microsoft.com/office/drawing/2014/main" id="{7B9B167B-AC15-4722-A21F-4FA0A247B8D6}"/>
                </a:ext>
              </a:extLst>
            </p:cNvPr>
            <p:cNvSpPr txBox="1"/>
            <p:nvPr/>
          </p:nvSpPr>
          <p:spPr>
            <a:xfrm>
              <a:off x="8618196" y="2052861"/>
              <a:ext cx="1131314" cy="419100"/>
            </a:xfrm>
            <a:prstGeom prst="rect">
              <a:avLst/>
            </a:prstGeom>
            <a:noFill/>
          </p:spPr>
          <p:txBody>
            <a:bodyPr wrap="square" lIns="68580" tIns="34290" rIns="68580" bIns="34290" anchor="ctr">
              <a:noAutofit/>
            </a:bodyPr>
            <a:lstStyle/>
            <a:p>
              <a:pPr algn="ctr"/>
              <a:r>
                <a:rPr lang="zh-CN" altLang="en-US" sz="1500" b="1" dirty="0"/>
                <a:t>路由器</a:t>
              </a:r>
              <a:endParaRPr lang="en-US" altLang="zh-CN" sz="1500" b="1" dirty="0"/>
            </a:p>
          </p:txBody>
        </p:sp>
      </p:grpSp>
      <p:sp>
        <p:nvSpPr>
          <p:cNvPr id="52" name="íşlïḍè">
            <a:extLst>
              <a:ext uri="{FF2B5EF4-FFF2-40B4-BE49-F238E27FC236}">
                <a16:creationId xmlns:a16="http://schemas.microsoft.com/office/drawing/2014/main" id="{F8FA50F7-E23E-4180-9D0F-93B7DAF9F32F}"/>
              </a:ext>
            </a:extLst>
          </p:cNvPr>
          <p:cNvSpPr txBox="1"/>
          <p:nvPr/>
        </p:nvSpPr>
        <p:spPr>
          <a:xfrm>
            <a:off x="3482417" y="1301037"/>
            <a:ext cx="1163554" cy="300083"/>
          </a:xfrm>
          <a:prstGeom prst="rect">
            <a:avLst/>
          </a:prstGeom>
          <a:noFill/>
        </p:spPr>
        <p:txBody>
          <a:bodyPr wrap="square" lIns="68580" tIns="34290" rIns="68580" bIns="34290" anchor="ctr">
            <a:noAutofit/>
          </a:bodyPr>
          <a:lstStyle/>
          <a:p>
            <a:r>
              <a:rPr lang="zh-CN" altLang="en-US" sz="1350" b="1" dirty="0">
                <a:solidFill>
                  <a:schemeClr val="accent5"/>
                </a:solidFill>
                <a:latin typeface="Arial Narrow" panose="020B0606020202030204" pitchFamily="34" charset="0"/>
              </a:rPr>
              <a:t>（成本较高）</a:t>
            </a:r>
          </a:p>
        </p:txBody>
      </p:sp>
      <p:sp>
        <p:nvSpPr>
          <p:cNvPr id="53" name="矩形 52">
            <a:extLst>
              <a:ext uri="{FF2B5EF4-FFF2-40B4-BE49-F238E27FC236}">
                <a16:creationId xmlns:a16="http://schemas.microsoft.com/office/drawing/2014/main" id="{2BBF2CF5-3236-4754-9930-A775D6BDB792}"/>
              </a:ext>
            </a:extLst>
          </p:cNvPr>
          <p:cNvSpPr/>
          <p:nvPr/>
        </p:nvSpPr>
        <p:spPr>
          <a:xfrm>
            <a:off x="1151339" y="1737819"/>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íşlïḍè">
            <a:extLst>
              <a:ext uri="{FF2B5EF4-FFF2-40B4-BE49-F238E27FC236}">
                <a16:creationId xmlns:a16="http://schemas.microsoft.com/office/drawing/2014/main" id="{E2B19B8A-6CF7-4B3C-92C2-F2518AED71A0}"/>
              </a:ext>
            </a:extLst>
          </p:cNvPr>
          <p:cNvSpPr txBox="1"/>
          <p:nvPr/>
        </p:nvSpPr>
        <p:spPr>
          <a:xfrm>
            <a:off x="1389261" y="1697077"/>
            <a:ext cx="2237092"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虚拟局域网技术应运而生</a:t>
            </a:r>
          </a:p>
        </p:txBody>
      </p:sp>
    </p:spTree>
    <p:custDataLst>
      <p:tags r:id="rId1"/>
    </p:custDataLst>
    <p:extLst>
      <p:ext uri="{BB962C8B-B14F-4D97-AF65-F5344CB8AC3E}">
        <p14:creationId xmlns:p14="http://schemas.microsoft.com/office/powerpoint/2010/main" val="38208457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ppt_x</p:attrName>
                                        </p:attrNameLst>
                                      </p:cBhvr>
                                      <p:tavLst>
                                        <p:tav tm="0">
                                          <p:val>
                                            <p:strVal val="#ppt_x-#ppt_w*1.125000"/>
                                          </p:val>
                                        </p:tav>
                                        <p:tav tm="100000">
                                          <p:val>
                                            <p:strVal val="#ppt_x"/>
                                          </p:val>
                                        </p:tav>
                                      </p:tavLst>
                                    </p:anim>
                                    <p:animEffect transition="in" filter="wipe(right)">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 calcmode="lin" valueType="num">
                                      <p:cBhvr>
                                        <p:cTn id="27" dur="500" fill="hold"/>
                                        <p:tgtEl>
                                          <p:spTgt spid="53"/>
                                        </p:tgtEl>
                                        <p:attrNameLst>
                                          <p:attrName>style.rotation</p:attrName>
                                        </p:attrNameLst>
                                      </p:cBhvr>
                                      <p:tavLst>
                                        <p:tav tm="0">
                                          <p:val>
                                            <p:fltVal val="360"/>
                                          </p:val>
                                        </p:tav>
                                        <p:tav tm="100000">
                                          <p:val>
                                            <p:fltVal val="0"/>
                                          </p:val>
                                        </p:tav>
                                      </p:tavLst>
                                    </p:anim>
                                    <p:animEffect transition="in" filter="fade">
                                      <p:cBhvr>
                                        <p:cTn id="28" dur="500"/>
                                        <p:tgtEl>
                                          <p:spTgt spid="53"/>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599" y="561975"/>
            <a:ext cx="3703652" cy="323165"/>
            <a:chOff x="424116" y="898245"/>
            <a:chExt cx="4938202"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75951" y="898245"/>
              <a:ext cx="4186367"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概述</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8271A171-7EDC-422B-8B68-C7405045502A}"/>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íşlïḍè">
            <a:extLst>
              <a:ext uri="{FF2B5EF4-FFF2-40B4-BE49-F238E27FC236}">
                <a16:creationId xmlns:a16="http://schemas.microsoft.com/office/drawing/2014/main" id="{E9505913-F1F9-4532-854A-E600AA0B20B0}"/>
              </a:ext>
            </a:extLst>
          </p:cNvPr>
          <p:cNvSpPr txBox="1"/>
          <p:nvPr/>
        </p:nvSpPr>
        <p:spPr>
          <a:xfrm>
            <a:off x="1030396" y="960790"/>
            <a:ext cx="7885004" cy="47495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虚拟局域网（</a:t>
            </a:r>
            <a:r>
              <a:rPr lang="en-US" altLang="zh-CN" sz="1350" b="1" dirty="0">
                <a:solidFill>
                  <a:schemeClr val="accent1">
                    <a:lumMod val="75000"/>
                  </a:schemeClr>
                </a:solidFill>
                <a:latin typeface="Arial Narrow" panose="020B0606020202030204" pitchFamily="34" charset="0"/>
              </a:rPr>
              <a:t>V</a:t>
            </a:r>
            <a:r>
              <a:rPr lang="en-US" altLang="zh-CN" sz="1350" b="1" dirty="0">
                <a:latin typeface="Arial Narrow" panose="020B0606020202030204" pitchFamily="34" charset="0"/>
              </a:rPr>
              <a:t>irtual </a:t>
            </a:r>
            <a:r>
              <a:rPr lang="en-US" altLang="zh-CN" sz="1350" b="1" dirty="0">
                <a:solidFill>
                  <a:schemeClr val="accent1">
                    <a:lumMod val="75000"/>
                  </a:schemeClr>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rea </a:t>
            </a:r>
            <a:r>
              <a:rPr lang="en-US" altLang="zh-CN" sz="1350" b="1" dirty="0">
                <a:solidFill>
                  <a:schemeClr val="accent1">
                    <a:lumMod val="75000"/>
                  </a:schemeClr>
                </a:solidFill>
                <a:latin typeface="Arial Narrow" panose="020B0606020202030204" pitchFamily="34" charset="0"/>
              </a:rPr>
              <a:t>N</a:t>
            </a:r>
            <a:r>
              <a:rPr lang="en-US" altLang="zh-CN" sz="1350" b="1" dirty="0">
                <a:latin typeface="Arial Narrow" panose="020B0606020202030204" pitchFamily="34" charset="0"/>
              </a:rPr>
              <a:t>etwork</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VLAN</a:t>
            </a:r>
            <a:r>
              <a:rPr lang="zh-CN" altLang="en-US" sz="1350" b="1" dirty="0">
                <a:latin typeface="Arial Narrow" panose="020B0606020202030204" pitchFamily="34" charset="0"/>
              </a:rPr>
              <a:t>）是一种将局域网内的站点划分成</a:t>
            </a:r>
            <a:r>
              <a:rPr lang="zh-CN" altLang="en-US" sz="1350" b="1" dirty="0">
                <a:solidFill>
                  <a:schemeClr val="accent1">
                    <a:lumMod val="75000"/>
                  </a:schemeClr>
                </a:solidFill>
                <a:latin typeface="Arial Narrow" panose="020B0606020202030204" pitchFamily="34" charset="0"/>
              </a:rPr>
              <a:t>与物理位置无关的逻辑组</a:t>
            </a:r>
            <a:r>
              <a:rPr lang="zh-CN" altLang="en-US" sz="1350" b="1" dirty="0">
                <a:latin typeface="Arial Narrow" panose="020B0606020202030204" pitchFamily="34" charset="0"/>
              </a:rPr>
              <a:t>的技术，一个逻辑组就是一个</a:t>
            </a:r>
            <a:r>
              <a:rPr lang="en-US" altLang="zh-CN" sz="1350" b="1" dirty="0">
                <a:latin typeface="Arial Narrow" panose="020B0606020202030204" pitchFamily="34" charset="0"/>
              </a:rPr>
              <a:t>VLAN</a:t>
            </a:r>
            <a:r>
              <a:rPr lang="zh-CN" altLang="en-US" sz="1350" b="1" dirty="0">
                <a:latin typeface="Arial Narrow" panose="020B0606020202030204" pitchFamily="34" charset="0"/>
              </a:rPr>
              <a:t>，</a:t>
            </a:r>
            <a:r>
              <a:rPr lang="en-US" altLang="zh-CN" sz="1350" b="1" dirty="0">
                <a:latin typeface="Arial Narrow" panose="020B0606020202030204" pitchFamily="34" charset="0"/>
              </a:rPr>
              <a:t>VLAN</a:t>
            </a:r>
            <a:r>
              <a:rPr lang="zh-CN" altLang="en-US" sz="1350" b="1" dirty="0">
                <a:latin typeface="Arial Narrow" panose="020B0606020202030204" pitchFamily="34" charset="0"/>
              </a:rPr>
              <a:t>中的各站点具有某些共同的应用需求。</a:t>
            </a:r>
          </a:p>
        </p:txBody>
      </p:sp>
      <p:grpSp>
        <p:nvGrpSpPr>
          <p:cNvPr id="73" name="组合 72">
            <a:extLst>
              <a:ext uri="{FF2B5EF4-FFF2-40B4-BE49-F238E27FC236}">
                <a16:creationId xmlns:a16="http://schemas.microsoft.com/office/drawing/2014/main" id="{EC4079BF-E754-4E9B-97F7-01952FCF9450}"/>
              </a:ext>
            </a:extLst>
          </p:cNvPr>
          <p:cNvGrpSpPr/>
          <p:nvPr/>
        </p:nvGrpSpPr>
        <p:grpSpPr>
          <a:xfrm>
            <a:off x="1892007" y="1818166"/>
            <a:ext cx="339312" cy="2666669"/>
            <a:chOff x="2522676" y="2424221"/>
            <a:chExt cx="452416" cy="3555559"/>
          </a:xfrm>
        </p:grpSpPr>
        <p:cxnSp>
          <p:nvCxnSpPr>
            <p:cNvPr id="62" name="连接符: 肘形 61">
              <a:extLst>
                <a:ext uri="{FF2B5EF4-FFF2-40B4-BE49-F238E27FC236}">
                  <a16:creationId xmlns:a16="http://schemas.microsoft.com/office/drawing/2014/main" id="{3C2AD49F-3E77-4476-A72F-084668EF321A}"/>
                </a:ext>
              </a:extLst>
            </p:cNvPr>
            <p:cNvCxnSpPr>
              <a:cxnSpLocks/>
              <a:stCxn id="58" idx="1"/>
            </p:cNvCxnSpPr>
            <p:nvPr/>
          </p:nvCxnSpPr>
          <p:spPr>
            <a:xfrm rot="10800000" flipV="1">
              <a:off x="2716886" y="5000313"/>
              <a:ext cx="258206" cy="747360"/>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9DE8445F-35CF-48EA-9B18-B57BF1CD66EA}"/>
                </a:ext>
              </a:extLst>
            </p:cNvPr>
            <p:cNvCxnSpPr>
              <a:cxnSpLocks/>
              <a:stCxn id="48" idx="1"/>
            </p:cNvCxnSpPr>
            <p:nvPr/>
          </p:nvCxnSpPr>
          <p:spPr>
            <a:xfrm rot="10800000" flipV="1">
              <a:off x="2609382" y="3712266"/>
              <a:ext cx="365710" cy="2267513"/>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32807DB6-9144-4239-8B32-A9F787582128}"/>
                </a:ext>
              </a:extLst>
            </p:cNvPr>
            <p:cNvCxnSpPr>
              <a:cxnSpLocks/>
              <a:stCxn id="26" idx="1"/>
            </p:cNvCxnSpPr>
            <p:nvPr/>
          </p:nvCxnSpPr>
          <p:spPr>
            <a:xfrm rot="10800000" flipV="1">
              <a:off x="2522676" y="2424221"/>
              <a:ext cx="452416" cy="3555559"/>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pic>
        <p:nvPicPr>
          <p:cNvPr id="61" name="图片 60" descr="图标&#10;&#10;描述已自动生成">
            <a:extLst>
              <a:ext uri="{FF2B5EF4-FFF2-40B4-BE49-F238E27FC236}">
                <a16:creationId xmlns:a16="http://schemas.microsoft.com/office/drawing/2014/main" id="{CF6531C8-B391-4CC9-A2FA-037EE55F1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627" y="4190593"/>
            <a:ext cx="373044" cy="480812"/>
          </a:xfrm>
          <a:prstGeom prst="rect">
            <a:avLst/>
          </a:prstGeom>
        </p:spPr>
      </p:pic>
      <p:grpSp>
        <p:nvGrpSpPr>
          <p:cNvPr id="78" name="组合 77">
            <a:extLst>
              <a:ext uri="{FF2B5EF4-FFF2-40B4-BE49-F238E27FC236}">
                <a16:creationId xmlns:a16="http://schemas.microsoft.com/office/drawing/2014/main" id="{921C7A07-8EB2-401F-B574-0F3E2DC07E13}"/>
              </a:ext>
            </a:extLst>
          </p:cNvPr>
          <p:cNvGrpSpPr/>
          <p:nvPr/>
        </p:nvGrpSpPr>
        <p:grpSpPr>
          <a:xfrm>
            <a:off x="951460" y="1577761"/>
            <a:ext cx="7916960" cy="2455640"/>
            <a:chOff x="1268613" y="2103681"/>
            <a:chExt cx="10555947" cy="3274186"/>
          </a:xfrm>
        </p:grpSpPr>
        <p:grpSp>
          <p:nvGrpSpPr>
            <p:cNvPr id="72" name="组合 71">
              <a:extLst>
                <a:ext uri="{FF2B5EF4-FFF2-40B4-BE49-F238E27FC236}">
                  <a16:creationId xmlns:a16="http://schemas.microsoft.com/office/drawing/2014/main" id="{09845D05-7BF0-4C5C-B63B-A282B6F94863}"/>
                </a:ext>
              </a:extLst>
            </p:cNvPr>
            <p:cNvGrpSpPr/>
            <p:nvPr/>
          </p:nvGrpSpPr>
          <p:grpSpPr>
            <a:xfrm>
              <a:off x="1268613" y="2103681"/>
              <a:ext cx="10548800" cy="3274186"/>
              <a:chOff x="1268613" y="2103681"/>
              <a:chExt cx="10548800" cy="3274186"/>
            </a:xfrm>
          </p:grpSpPr>
          <p:grpSp>
            <p:nvGrpSpPr>
              <p:cNvPr id="40" name="组合 39">
                <a:extLst>
                  <a:ext uri="{FF2B5EF4-FFF2-40B4-BE49-F238E27FC236}">
                    <a16:creationId xmlns:a16="http://schemas.microsoft.com/office/drawing/2014/main" id="{2BD28C5F-C880-4B46-81E9-369B1EC3485C}"/>
                  </a:ext>
                </a:extLst>
              </p:cNvPr>
              <p:cNvGrpSpPr/>
              <p:nvPr/>
            </p:nvGrpSpPr>
            <p:grpSpPr>
              <a:xfrm>
                <a:off x="1268613" y="2103681"/>
                <a:ext cx="10548800" cy="698095"/>
                <a:chOff x="1338400" y="2537854"/>
                <a:chExt cx="10548800" cy="698095"/>
              </a:xfrm>
            </p:grpSpPr>
            <p:cxnSp>
              <p:nvCxnSpPr>
                <p:cNvPr id="9" name="连接符: 肘形 8">
                  <a:extLst>
                    <a:ext uri="{FF2B5EF4-FFF2-40B4-BE49-F238E27FC236}">
                      <a16:creationId xmlns:a16="http://schemas.microsoft.com/office/drawing/2014/main" id="{B92B18AE-46F1-4460-BD82-B21DEDFD5C20}"/>
                    </a:ext>
                  </a:extLst>
                </p:cNvPr>
                <p:cNvCxnSpPr>
                  <a:cxnSpLocks/>
                </p:cNvCxnSpPr>
                <p:nvPr/>
              </p:nvCxnSpPr>
              <p:spPr>
                <a:xfrm rot="16200000" flipH="1">
                  <a:off x="4487551" y="1982738"/>
                  <a:ext cx="57013" cy="2335383"/>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0021892-DA2B-4152-AB35-A1B4EEA6A666}"/>
                    </a:ext>
                  </a:extLst>
                </p:cNvPr>
                <p:cNvCxnSpPr>
                  <a:cxnSpLocks/>
                </p:cNvCxnSpPr>
                <p:nvPr/>
              </p:nvCxnSpPr>
              <p:spPr>
                <a:xfrm rot="16200000" flipH="1">
                  <a:off x="5594023" y="642609"/>
                  <a:ext cx="183222" cy="4832418"/>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E46C65CA-B840-40CC-AA98-E00FE29C4120}"/>
                    </a:ext>
                  </a:extLst>
                </p:cNvPr>
                <p:cNvCxnSpPr>
                  <a:cxnSpLocks/>
                  <a:endCxn id="25" idx="2"/>
                </p:cNvCxnSpPr>
                <p:nvPr/>
              </p:nvCxnSpPr>
              <p:spPr>
                <a:xfrm rot="16200000" flipH="1">
                  <a:off x="6718550" y="-565439"/>
                  <a:ext cx="242768" cy="7360008"/>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3" name="图形 10">
                  <a:extLst>
                    <a:ext uri="{FF2B5EF4-FFF2-40B4-BE49-F238E27FC236}">
                      <a16:creationId xmlns:a16="http://schemas.microsoft.com/office/drawing/2014/main" id="{5A2137C2-AE55-4E03-84D2-6759FC32A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352342" y="2594867"/>
                  <a:ext cx="662814" cy="641082"/>
                </a:xfrm>
                <a:prstGeom prst="rect">
                  <a:avLst/>
                </a:prstGeom>
              </p:spPr>
            </p:pic>
            <p:pic>
              <p:nvPicPr>
                <p:cNvPr id="24" name="图形 10">
                  <a:extLst>
                    <a:ext uri="{FF2B5EF4-FFF2-40B4-BE49-F238E27FC236}">
                      <a16:creationId xmlns:a16="http://schemas.microsoft.com/office/drawing/2014/main" id="{8A4DCD72-63CA-42B3-81B9-D7606F77AE0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770436" y="2594867"/>
                  <a:ext cx="662814" cy="641082"/>
                </a:xfrm>
                <a:prstGeom prst="rect">
                  <a:avLst/>
                </a:prstGeom>
              </p:spPr>
            </p:pic>
            <p:pic>
              <p:nvPicPr>
                <p:cNvPr id="25" name="图形 10">
                  <a:extLst>
                    <a:ext uri="{FF2B5EF4-FFF2-40B4-BE49-F238E27FC236}">
                      <a16:creationId xmlns:a16="http://schemas.microsoft.com/office/drawing/2014/main" id="{1C0F9901-7D3A-457F-90CA-B8C127BAA6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188531" y="2594867"/>
                  <a:ext cx="662814" cy="641082"/>
                </a:xfrm>
                <a:prstGeom prst="rect">
                  <a:avLst/>
                </a:prstGeom>
              </p:spPr>
            </p:pic>
            <p:pic>
              <p:nvPicPr>
                <p:cNvPr id="26" name="图片 25" descr="图标&#10;&#10;描述已自动生成">
                  <a:extLst>
                    <a:ext uri="{FF2B5EF4-FFF2-40B4-BE49-F238E27FC236}">
                      <a16:creationId xmlns:a16="http://schemas.microsoft.com/office/drawing/2014/main" id="{D271365E-9562-47F2-9DD3-BA4B6BF90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4879" y="2537854"/>
                  <a:ext cx="497392" cy="641082"/>
                </a:xfrm>
                <a:prstGeom prst="rect">
                  <a:avLst/>
                </a:prstGeom>
              </p:spPr>
            </p:pic>
            <p:sp>
              <p:nvSpPr>
                <p:cNvPr id="38" name="íşlïḍè">
                  <a:extLst>
                    <a:ext uri="{FF2B5EF4-FFF2-40B4-BE49-F238E27FC236}">
                      <a16:creationId xmlns:a16="http://schemas.microsoft.com/office/drawing/2014/main" id="{72EC9BB3-09AD-4441-B8A9-C6B2DDA3DD95}"/>
                    </a:ext>
                  </a:extLst>
                </p:cNvPr>
                <p:cNvSpPr txBox="1"/>
                <p:nvPr/>
              </p:nvSpPr>
              <p:spPr>
                <a:xfrm>
                  <a:off x="1338400" y="2652645"/>
                  <a:ext cx="1039321" cy="40617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39" name="íşlïḍè">
                  <a:extLst>
                    <a:ext uri="{FF2B5EF4-FFF2-40B4-BE49-F238E27FC236}">
                      <a16:creationId xmlns:a16="http://schemas.microsoft.com/office/drawing/2014/main" id="{6E397B3E-0BBC-4910-A508-D77362179DA4}"/>
                    </a:ext>
                  </a:extLst>
                </p:cNvPr>
                <p:cNvSpPr txBox="1"/>
                <p:nvPr/>
              </p:nvSpPr>
              <p:spPr>
                <a:xfrm>
                  <a:off x="11332106" y="2652645"/>
                  <a:ext cx="555094" cy="406173"/>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3</a:t>
                  </a:r>
                  <a:r>
                    <a:rPr lang="zh-CN" altLang="en-US" sz="1350" b="1" dirty="0">
                      <a:latin typeface="Arial Narrow" panose="020B0606020202030204" pitchFamily="34" charset="0"/>
                    </a:rPr>
                    <a:t>楼</a:t>
                  </a:r>
                </a:p>
              </p:txBody>
            </p:sp>
          </p:grpSp>
          <p:grpSp>
            <p:nvGrpSpPr>
              <p:cNvPr id="41" name="组合 40">
                <a:extLst>
                  <a:ext uri="{FF2B5EF4-FFF2-40B4-BE49-F238E27FC236}">
                    <a16:creationId xmlns:a16="http://schemas.microsoft.com/office/drawing/2014/main" id="{22DD14FB-7ADB-4453-ADF0-9B34F4B0B023}"/>
                  </a:ext>
                </a:extLst>
              </p:cNvPr>
              <p:cNvGrpSpPr/>
              <p:nvPr/>
            </p:nvGrpSpPr>
            <p:grpSpPr>
              <a:xfrm>
                <a:off x="1268613" y="3391726"/>
                <a:ext cx="10548800" cy="698095"/>
                <a:chOff x="1338400" y="2537854"/>
                <a:chExt cx="10548800" cy="698095"/>
              </a:xfrm>
            </p:grpSpPr>
            <p:cxnSp>
              <p:nvCxnSpPr>
                <p:cNvPr id="42" name="连接符: 肘形 41">
                  <a:extLst>
                    <a:ext uri="{FF2B5EF4-FFF2-40B4-BE49-F238E27FC236}">
                      <a16:creationId xmlns:a16="http://schemas.microsoft.com/office/drawing/2014/main" id="{9AA63ACA-850B-48FA-843F-88BE2B98C2BF}"/>
                    </a:ext>
                  </a:extLst>
                </p:cNvPr>
                <p:cNvCxnSpPr>
                  <a:cxnSpLocks/>
                </p:cNvCxnSpPr>
                <p:nvPr/>
              </p:nvCxnSpPr>
              <p:spPr>
                <a:xfrm rot="16200000" flipH="1">
                  <a:off x="4487551" y="1982738"/>
                  <a:ext cx="57013" cy="2335383"/>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1DB41ED9-64D0-47A7-B04B-4C5A1850D4BD}"/>
                    </a:ext>
                  </a:extLst>
                </p:cNvPr>
                <p:cNvCxnSpPr>
                  <a:cxnSpLocks/>
                </p:cNvCxnSpPr>
                <p:nvPr/>
              </p:nvCxnSpPr>
              <p:spPr>
                <a:xfrm rot="16200000" flipH="1">
                  <a:off x="5594023" y="642609"/>
                  <a:ext cx="183222" cy="4832418"/>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73601D39-E37F-41F1-862E-148C10038A4D}"/>
                    </a:ext>
                  </a:extLst>
                </p:cNvPr>
                <p:cNvCxnSpPr>
                  <a:cxnSpLocks/>
                  <a:endCxn id="47" idx="2"/>
                </p:cNvCxnSpPr>
                <p:nvPr/>
              </p:nvCxnSpPr>
              <p:spPr>
                <a:xfrm rot="16200000" flipH="1">
                  <a:off x="6718550" y="-565439"/>
                  <a:ext cx="242768" cy="7360008"/>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5" name="图形 10">
                  <a:extLst>
                    <a:ext uri="{FF2B5EF4-FFF2-40B4-BE49-F238E27FC236}">
                      <a16:creationId xmlns:a16="http://schemas.microsoft.com/office/drawing/2014/main" id="{D08352ED-73A7-415F-A038-249EF0C2032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352342" y="2594867"/>
                  <a:ext cx="662814" cy="641082"/>
                </a:xfrm>
                <a:prstGeom prst="rect">
                  <a:avLst/>
                </a:prstGeom>
              </p:spPr>
            </p:pic>
            <p:pic>
              <p:nvPicPr>
                <p:cNvPr id="46" name="图形 10">
                  <a:extLst>
                    <a:ext uri="{FF2B5EF4-FFF2-40B4-BE49-F238E27FC236}">
                      <a16:creationId xmlns:a16="http://schemas.microsoft.com/office/drawing/2014/main" id="{DB1C2CAA-7026-4742-9806-5E5B4D1710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770436" y="2594867"/>
                  <a:ext cx="662814" cy="641082"/>
                </a:xfrm>
                <a:prstGeom prst="rect">
                  <a:avLst/>
                </a:prstGeom>
              </p:spPr>
            </p:pic>
            <p:pic>
              <p:nvPicPr>
                <p:cNvPr id="47" name="图形 10">
                  <a:extLst>
                    <a:ext uri="{FF2B5EF4-FFF2-40B4-BE49-F238E27FC236}">
                      <a16:creationId xmlns:a16="http://schemas.microsoft.com/office/drawing/2014/main" id="{EA0EB8F7-8542-4D3D-90D8-6FEE544255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188531" y="2594867"/>
                  <a:ext cx="662814" cy="641082"/>
                </a:xfrm>
                <a:prstGeom prst="rect">
                  <a:avLst/>
                </a:prstGeom>
              </p:spPr>
            </p:pic>
            <p:pic>
              <p:nvPicPr>
                <p:cNvPr id="48" name="图片 47" descr="图标&#10;&#10;描述已自动生成">
                  <a:extLst>
                    <a:ext uri="{FF2B5EF4-FFF2-40B4-BE49-F238E27FC236}">
                      <a16:creationId xmlns:a16="http://schemas.microsoft.com/office/drawing/2014/main" id="{01E25913-E20B-4DD9-A851-3367C3357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4879" y="2537854"/>
                  <a:ext cx="497392" cy="641082"/>
                </a:xfrm>
                <a:prstGeom prst="rect">
                  <a:avLst/>
                </a:prstGeom>
              </p:spPr>
            </p:pic>
            <p:sp>
              <p:nvSpPr>
                <p:cNvPr id="49" name="íşlïḍè">
                  <a:extLst>
                    <a:ext uri="{FF2B5EF4-FFF2-40B4-BE49-F238E27FC236}">
                      <a16:creationId xmlns:a16="http://schemas.microsoft.com/office/drawing/2014/main" id="{2C0E4758-3D19-4F6E-B32F-92CF5DF44D2D}"/>
                    </a:ext>
                  </a:extLst>
                </p:cNvPr>
                <p:cNvSpPr txBox="1"/>
                <p:nvPr/>
              </p:nvSpPr>
              <p:spPr>
                <a:xfrm>
                  <a:off x="1338400" y="2652645"/>
                  <a:ext cx="1039321" cy="40617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31D2E720-57F3-4AE7-B443-A039A06B5EC2}"/>
                    </a:ext>
                  </a:extLst>
                </p:cNvPr>
                <p:cNvSpPr txBox="1"/>
                <p:nvPr/>
              </p:nvSpPr>
              <p:spPr>
                <a:xfrm>
                  <a:off x="11332106" y="2652645"/>
                  <a:ext cx="555094" cy="406173"/>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a:t>
                  </a:r>
                  <a:r>
                    <a:rPr lang="zh-CN" altLang="en-US" sz="1350" b="1" dirty="0">
                      <a:latin typeface="Arial Narrow" panose="020B0606020202030204" pitchFamily="34" charset="0"/>
                    </a:rPr>
                    <a:t>楼</a:t>
                  </a:r>
                </a:p>
              </p:txBody>
            </p:sp>
          </p:grpSp>
          <p:grpSp>
            <p:nvGrpSpPr>
              <p:cNvPr id="51" name="组合 50">
                <a:extLst>
                  <a:ext uri="{FF2B5EF4-FFF2-40B4-BE49-F238E27FC236}">
                    <a16:creationId xmlns:a16="http://schemas.microsoft.com/office/drawing/2014/main" id="{8156AD0D-ECA9-4468-B6D5-7AFCA1EC2158}"/>
                  </a:ext>
                </a:extLst>
              </p:cNvPr>
              <p:cNvGrpSpPr/>
              <p:nvPr/>
            </p:nvGrpSpPr>
            <p:grpSpPr>
              <a:xfrm>
                <a:off x="1268613" y="4679772"/>
                <a:ext cx="10548800" cy="698095"/>
                <a:chOff x="1338400" y="2537854"/>
                <a:chExt cx="10548800" cy="698095"/>
              </a:xfrm>
            </p:grpSpPr>
            <p:cxnSp>
              <p:nvCxnSpPr>
                <p:cNvPr id="52" name="连接符: 肘形 51">
                  <a:extLst>
                    <a:ext uri="{FF2B5EF4-FFF2-40B4-BE49-F238E27FC236}">
                      <a16:creationId xmlns:a16="http://schemas.microsoft.com/office/drawing/2014/main" id="{1CA8C8B1-6209-498A-927B-2D766D9DB7D0}"/>
                    </a:ext>
                  </a:extLst>
                </p:cNvPr>
                <p:cNvCxnSpPr>
                  <a:cxnSpLocks/>
                </p:cNvCxnSpPr>
                <p:nvPr/>
              </p:nvCxnSpPr>
              <p:spPr>
                <a:xfrm rot="16200000" flipH="1">
                  <a:off x="4487551" y="1982738"/>
                  <a:ext cx="57013" cy="2335383"/>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0CADAF48-9C8B-47E3-9D89-89D093752DE0}"/>
                    </a:ext>
                  </a:extLst>
                </p:cNvPr>
                <p:cNvCxnSpPr>
                  <a:cxnSpLocks/>
                </p:cNvCxnSpPr>
                <p:nvPr/>
              </p:nvCxnSpPr>
              <p:spPr>
                <a:xfrm rot="16200000" flipH="1">
                  <a:off x="5594023" y="642609"/>
                  <a:ext cx="183222" cy="4832418"/>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CC1A1AFC-1E4D-4159-90B5-2AF2FCC2C978}"/>
                    </a:ext>
                  </a:extLst>
                </p:cNvPr>
                <p:cNvCxnSpPr>
                  <a:cxnSpLocks/>
                  <a:endCxn id="57" idx="2"/>
                </p:cNvCxnSpPr>
                <p:nvPr/>
              </p:nvCxnSpPr>
              <p:spPr>
                <a:xfrm rot="16200000" flipH="1">
                  <a:off x="6718550" y="-565439"/>
                  <a:ext cx="242768" cy="7360008"/>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5" name="图形 10">
                  <a:extLst>
                    <a:ext uri="{FF2B5EF4-FFF2-40B4-BE49-F238E27FC236}">
                      <a16:creationId xmlns:a16="http://schemas.microsoft.com/office/drawing/2014/main" id="{8A8DFBDE-A25A-453E-B28F-68E243FF7E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352342" y="2594867"/>
                  <a:ext cx="662814" cy="641082"/>
                </a:xfrm>
                <a:prstGeom prst="rect">
                  <a:avLst/>
                </a:prstGeom>
              </p:spPr>
            </p:pic>
            <p:pic>
              <p:nvPicPr>
                <p:cNvPr id="56" name="图形 10">
                  <a:extLst>
                    <a:ext uri="{FF2B5EF4-FFF2-40B4-BE49-F238E27FC236}">
                      <a16:creationId xmlns:a16="http://schemas.microsoft.com/office/drawing/2014/main" id="{A264ED30-2E7A-4C7A-8B8A-906D94CEB8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770436" y="2594867"/>
                  <a:ext cx="662814" cy="641082"/>
                </a:xfrm>
                <a:prstGeom prst="rect">
                  <a:avLst/>
                </a:prstGeom>
              </p:spPr>
            </p:pic>
            <p:pic>
              <p:nvPicPr>
                <p:cNvPr id="57" name="图形 10">
                  <a:extLst>
                    <a:ext uri="{FF2B5EF4-FFF2-40B4-BE49-F238E27FC236}">
                      <a16:creationId xmlns:a16="http://schemas.microsoft.com/office/drawing/2014/main" id="{D3E86342-A0F1-4872-8BD1-01E9E52C8F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188531" y="2594867"/>
                  <a:ext cx="662814" cy="641082"/>
                </a:xfrm>
                <a:prstGeom prst="rect">
                  <a:avLst/>
                </a:prstGeom>
              </p:spPr>
            </p:pic>
            <p:pic>
              <p:nvPicPr>
                <p:cNvPr id="58" name="图片 57" descr="图标&#10;&#10;描述已自动生成">
                  <a:extLst>
                    <a:ext uri="{FF2B5EF4-FFF2-40B4-BE49-F238E27FC236}">
                      <a16:creationId xmlns:a16="http://schemas.microsoft.com/office/drawing/2014/main" id="{C2FED337-0E10-461D-B4C8-FBB2B692B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4879" y="2537854"/>
                  <a:ext cx="497392" cy="641082"/>
                </a:xfrm>
                <a:prstGeom prst="rect">
                  <a:avLst/>
                </a:prstGeom>
              </p:spPr>
            </p:pic>
            <p:sp>
              <p:nvSpPr>
                <p:cNvPr id="59" name="íşlïḍè">
                  <a:extLst>
                    <a:ext uri="{FF2B5EF4-FFF2-40B4-BE49-F238E27FC236}">
                      <a16:creationId xmlns:a16="http://schemas.microsoft.com/office/drawing/2014/main" id="{F09A1941-2173-4B65-8976-2B2A22C044CB}"/>
                    </a:ext>
                  </a:extLst>
                </p:cNvPr>
                <p:cNvSpPr txBox="1"/>
                <p:nvPr/>
              </p:nvSpPr>
              <p:spPr>
                <a:xfrm>
                  <a:off x="1338400" y="2652645"/>
                  <a:ext cx="1039321" cy="40617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60" name="íşlïḍè">
                  <a:extLst>
                    <a:ext uri="{FF2B5EF4-FFF2-40B4-BE49-F238E27FC236}">
                      <a16:creationId xmlns:a16="http://schemas.microsoft.com/office/drawing/2014/main" id="{07647FEE-FA4C-43D9-AE24-AC0D7371F4FD}"/>
                    </a:ext>
                  </a:extLst>
                </p:cNvPr>
                <p:cNvSpPr txBox="1"/>
                <p:nvPr/>
              </p:nvSpPr>
              <p:spPr>
                <a:xfrm>
                  <a:off x="11332106" y="2652645"/>
                  <a:ext cx="555094" cy="406173"/>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1</a:t>
                  </a:r>
                  <a:r>
                    <a:rPr lang="zh-CN" altLang="en-US" sz="1350" b="1" dirty="0">
                      <a:latin typeface="Arial Narrow" panose="020B0606020202030204" pitchFamily="34" charset="0"/>
                    </a:rPr>
                    <a:t>楼</a:t>
                  </a:r>
                </a:p>
              </p:txBody>
            </p:sp>
          </p:grpSp>
        </p:grpSp>
        <p:cxnSp>
          <p:nvCxnSpPr>
            <p:cNvPr id="75" name="直接连接符 74">
              <a:extLst>
                <a:ext uri="{FF2B5EF4-FFF2-40B4-BE49-F238E27FC236}">
                  <a16:creationId xmlns:a16="http://schemas.microsoft.com/office/drawing/2014/main" id="{6E1E1FB1-2C62-4A29-814B-195E2A6D18B1}"/>
                </a:ext>
              </a:extLst>
            </p:cNvPr>
            <p:cNvCxnSpPr>
              <a:cxnSpLocks/>
            </p:cNvCxnSpPr>
            <p:nvPr/>
          </p:nvCxnSpPr>
          <p:spPr>
            <a:xfrm>
              <a:off x="1460977" y="3234827"/>
              <a:ext cx="10363583" cy="0"/>
            </a:xfrm>
            <a:prstGeom prst="line">
              <a:avLst/>
            </a:prstGeom>
            <a:ln w="12700">
              <a:solidFill>
                <a:schemeClr val="bg2">
                  <a:lumMod val="9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84C1A30-0644-49EB-96CB-BF30DD541BCD}"/>
                </a:ext>
              </a:extLst>
            </p:cNvPr>
            <p:cNvCxnSpPr>
              <a:cxnSpLocks/>
            </p:cNvCxnSpPr>
            <p:nvPr/>
          </p:nvCxnSpPr>
          <p:spPr>
            <a:xfrm>
              <a:off x="1460977" y="4552240"/>
              <a:ext cx="10363583" cy="0"/>
            </a:xfrm>
            <a:prstGeom prst="line">
              <a:avLst/>
            </a:prstGeom>
            <a:ln w="12700">
              <a:solidFill>
                <a:schemeClr val="bg2">
                  <a:lumMod val="9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8592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par>
                          <p:cTn id="9" fill="hold">
                            <p:stCondLst>
                              <p:cond delay="1000"/>
                            </p:stCondLst>
                            <p:childTnLst>
                              <p:par>
                                <p:cTn id="10" presetID="49" presetClass="entr" presetSubtype="0"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360"/>
                                          </p:val>
                                        </p:tav>
                                        <p:tav tm="100000">
                                          <p:val>
                                            <p:fltVal val="0"/>
                                          </p:val>
                                        </p:tav>
                                      </p:tavLst>
                                    </p:anim>
                                    <p:animEffect transition="in" filter="fade">
                                      <p:cBhvr>
                                        <p:cTn id="15" dur="500"/>
                                        <p:tgtEl>
                                          <p:spTgt spid="5"/>
                                        </p:tgtEl>
                                      </p:cBhvr>
                                    </p:animEffect>
                                  </p:childTnLst>
                                </p:cTn>
                              </p:par>
                            </p:childTnLst>
                          </p:cTn>
                        </p:par>
                        <p:par>
                          <p:cTn id="16" fill="hold">
                            <p:stCondLst>
                              <p:cond delay="1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800" decel="100000"/>
                                        <p:tgtEl>
                                          <p:spTgt spid="78"/>
                                        </p:tgtEl>
                                      </p:cBhvr>
                                    </p:animEffect>
                                    <p:anim calcmode="lin" valueType="num">
                                      <p:cBhvr>
                                        <p:cTn id="24" dur="800" decel="100000" fill="hold"/>
                                        <p:tgtEl>
                                          <p:spTgt spid="78"/>
                                        </p:tgtEl>
                                        <p:attrNameLst>
                                          <p:attrName>style.rotation</p:attrName>
                                        </p:attrNameLst>
                                      </p:cBhvr>
                                      <p:tavLst>
                                        <p:tav tm="0">
                                          <p:val>
                                            <p:fltVal val="-90"/>
                                          </p:val>
                                        </p:tav>
                                        <p:tav tm="100000">
                                          <p:val>
                                            <p:fltVal val="0"/>
                                          </p:val>
                                        </p:tav>
                                      </p:tavLst>
                                    </p:anim>
                                    <p:anim calcmode="lin" valueType="num">
                                      <p:cBhvr>
                                        <p:cTn id="25" dur="800" decel="100000" fill="hold"/>
                                        <p:tgtEl>
                                          <p:spTgt spid="78"/>
                                        </p:tgtEl>
                                        <p:attrNameLst>
                                          <p:attrName>ppt_x</p:attrName>
                                        </p:attrNameLst>
                                      </p:cBhvr>
                                      <p:tavLst>
                                        <p:tav tm="0">
                                          <p:val>
                                            <p:strVal val="#ppt_x+0.4"/>
                                          </p:val>
                                        </p:tav>
                                        <p:tav tm="100000">
                                          <p:val>
                                            <p:strVal val="#ppt_x-0.05"/>
                                          </p:val>
                                        </p:tav>
                                      </p:tavLst>
                                    </p:anim>
                                    <p:anim calcmode="lin" valueType="num">
                                      <p:cBhvr>
                                        <p:cTn id="26" dur="800" decel="100000" fill="hold"/>
                                        <p:tgtEl>
                                          <p:spTgt spid="78"/>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8"/>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8"/>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 calcmode="lin" valueType="num">
                                      <p:cBhvr>
                                        <p:cTn id="35" dur="500" fill="hold"/>
                                        <p:tgtEl>
                                          <p:spTgt spid="61"/>
                                        </p:tgtEl>
                                        <p:attrNameLst>
                                          <p:attrName>style.rotation</p:attrName>
                                        </p:attrNameLst>
                                      </p:cBhvr>
                                      <p:tavLst>
                                        <p:tav tm="0">
                                          <p:val>
                                            <p:fltVal val="360"/>
                                          </p:val>
                                        </p:tav>
                                        <p:tav tm="100000">
                                          <p:val>
                                            <p:fltVal val="0"/>
                                          </p:val>
                                        </p:tav>
                                      </p:tavLst>
                                    </p:anim>
                                    <p:animEffect transition="in" filter="fade">
                                      <p:cBhvr>
                                        <p:cTn id="36" dur="500"/>
                                        <p:tgtEl>
                                          <p:spTgt spid="61"/>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down)">
                                      <p:cBhvr>
                                        <p:cTn id="40"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747499"/>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6" name="矩形 5"/>
          <p:cNvSpPr/>
          <p:nvPr/>
        </p:nvSpPr>
        <p:spPr>
          <a:xfrm>
            <a:off x="616085" y="705258"/>
            <a:ext cx="4759232" cy="403954"/>
          </a:xfrm>
          <a:prstGeom prst="rect">
            <a:avLst/>
          </a:prstGeom>
        </p:spPr>
        <p:txBody>
          <a:bodyPr wrap="none" lIns="91436" tIns="45718" rIns="91436" bIns="45718">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用“</a:t>
            </a:r>
            <a:r>
              <a:rPr lang="en-US" altLang="zh-CN" sz="2000" b="1" dirty="0">
                <a:solidFill>
                  <a:prstClr val="black"/>
                </a:solidFill>
                <a:latin typeface="微软雅黑" panose="020B0503020204020204" pitchFamily="34" charset="-122"/>
                <a:ea typeface="微软雅黑" panose="020B0503020204020204" pitchFamily="34" charset="-122"/>
              </a:rPr>
              <a:t>0</a:t>
            </a:r>
            <a:r>
              <a:rPr lang="zh-CN" altLang="en-US" sz="2000" b="1" dirty="0">
                <a:solidFill>
                  <a:prstClr val="black"/>
                </a:solidFill>
                <a:latin typeface="微软雅黑" panose="020B0503020204020204" pitchFamily="34" charset="-122"/>
                <a:ea typeface="微软雅黑" panose="020B0503020204020204" pitchFamily="34" charset="-122"/>
              </a:rPr>
              <a:t>比特填充”法解决透明传输的问题</a:t>
            </a:r>
          </a:p>
        </p:txBody>
      </p:sp>
      <p:sp>
        <p:nvSpPr>
          <p:cNvPr id="7" name="圆角矩形 6"/>
          <p:cNvSpPr/>
          <p:nvPr/>
        </p:nvSpPr>
        <p:spPr>
          <a:xfrm>
            <a:off x="466346" y="1180289"/>
            <a:ext cx="8129015"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56" name="íşlïḍè">
            <a:extLst>
              <a:ext uri="{FF2B5EF4-FFF2-40B4-BE49-F238E27FC236}">
                <a16:creationId xmlns:a16="http://schemas.microsoft.com/office/drawing/2014/main" id="{42E6C11B-9CFF-4DB0-81E0-74E57C4F8454}"/>
              </a:ext>
            </a:extLst>
          </p:cNvPr>
          <p:cNvSpPr txBox="1"/>
          <p:nvPr/>
        </p:nvSpPr>
        <p:spPr>
          <a:xfrm>
            <a:off x="616087" y="1369202"/>
            <a:ext cx="6008239" cy="256975"/>
          </a:xfrm>
          <a:prstGeom prst="rect">
            <a:avLst/>
          </a:prstGeom>
          <a:noFill/>
        </p:spPr>
        <p:txBody>
          <a:bodyPr wrap="square" lIns="91436" tIns="45718" rIns="91436" bIns="45718" anchor="ctr">
            <a:noAutofit/>
          </a:bodyPr>
          <a:lstStyle/>
          <a:p>
            <a:r>
              <a:rPr lang="zh-CN" altLang="en-US" b="1" dirty="0">
                <a:solidFill>
                  <a:srgbClr val="000000"/>
                </a:solidFill>
                <a:latin typeface="Arial Narrow"/>
                <a:ea typeface="微软雅黑"/>
              </a:rPr>
              <a:t>面向</a:t>
            </a:r>
            <a:r>
              <a:rPr lang="zh-CN" altLang="en-US" b="1" dirty="0">
                <a:solidFill>
                  <a:srgbClr val="FF0000"/>
                </a:solidFill>
                <a:latin typeface="Arial Narrow"/>
                <a:ea typeface="微软雅黑"/>
              </a:rPr>
              <a:t>比特</a:t>
            </a:r>
            <a:r>
              <a:rPr lang="zh-CN" altLang="en-US" b="1" dirty="0">
                <a:solidFill>
                  <a:srgbClr val="000000"/>
                </a:solidFill>
                <a:latin typeface="Arial Narrow"/>
                <a:ea typeface="微软雅黑"/>
              </a:rPr>
              <a:t>的物理链路使用</a:t>
            </a:r>
            <a:r>
              <a:rPr lang="zh-CN" altLang="en-US" b="1" dirty="0">
                <a:solidFill>
                  <a:srgbClr val="F84D4D">
                    <a:lumMod val="75000"/>
                  </a:srgbClr>
                </a:solidFill>
                <a:latin typeface="Arial Narrow"/>
                <a:ea typeface="微软雅黑"/>
              </a:rPr>
              <a:t>比特填充</a:t>
            </a:r>
            <a:r>
              <a:rPr lang="zh-CN" altLang="en-US" b="1" dirty="0">
                <a:solidFill>
                  <a:srgbClr val="000000"/>
                </a:solidFill>
                <a:latin typeface="Arial Narrow"/>
                <a:ea typeface="微软雅黑"/>
              </a:rPr>
              <a:t>的方法实现透明传输。</a:t>
            </a:r>
            <a:endParaRPr lang="en-US" altLang="zh-CN" b="1" dirty="0">
              <a:solidFill>
                <a:srgbClr val="000000"/>
              </a:solidFill>
              <a:latin typeface="Arial Narrow"/>
              <a:ea typeface="微软雅黑"/>
            </a:endParaRP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45" y="2227238"/>
            <a:ext cx="8129015" cy="110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96639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83EBC4E-FBD8-4511-82DD-22BD19E0FB8A}"/>
              </a:ext>
            </a:extLst>
          </p:cNvPr>
          <p:cNvGrpSpPr/>
          <p:nvPr/>
        </p:nvGrpSpPr>
        <p:grpSpPr>
          <a:xfrm>
            <a:off x="1701221" y="1577764"/>
            <a:ext cx="6654206" cy="3173498"/>
            <a:chOff x="2268295" y="2103686"/>
            <a:chExt cx="8872274" cy="4231330"/>
          </a:xfrm>
        </p:grpSpPr>
        <p:sp>
          <p:nvSpPr>
            <p:cNvPr id="8" name="矩形: 圆角 7">
              <a:extLst>
                <a:ext uri="{FF2B5EF4-FFF2-40B4-BE49-F238E27FC236}">
                  <a16:creationId xmlns:a16="http://schemas.microsoft.com/office/drawing/2014/main" id="{3616E659-7BE0-431E-8DAA-7D160389A232}"/>
                </a:ext>
              </a:extLst>
            </p:cNvPr>
            <p:cNvSpPr/>
            <p:nvPr/>
          </p:nvSpPr>
          <p:spPr>
            <a:xfrm>
              <a:off x="2268295" y="2103686"/>
              <a:ext cx="8872274" cy="4231330"/>
            </a:xfrm>
            <a:prstGeom prst="roundRect">
              <a:avLst>
                <a:gd name="adj" fmla="val 862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67" name="íşlïḍè">
              <a:extLst>
                <a:ext uri="{FF2B5EF4-FFF2-40B4-BE49-F238E27FC236}">
                  <a16:creationId xmlns:a16="http://schemas.microsoft.com/office/drawing/2014/main" id="{9D789065-B4DB-4984-971E-3FD45456FFB7}"/>
                </a:ext>
              </a:extLst>
            </p:cNvPr>
            <p:cNvSpPr txBox="1"/>
            <p:nvPr/>
          </p:nvSpPr>
          <p:spPr>
            <a:xfrm>
              <a:off x="6422746" y="5791637"/>
              <a:ext cx="1123971" cy="449635"/>
            </a:xfrm>
            <a:prstGeom prst="rect">
              <a:avLst/>
            </a:prstGeom>
            <a:noFill/>
          </p:spPr>
          <p:txBody>
            <a:bodyPr wrap="square" lIns="68580" tIns="34290" rIns="68580" bIns="34290" anchor="ctr">
              <a:noAutofit/>
            </a:bodyPr>
            <a:lstStyle/>
            <a:p>
              <a:pPr algn="ctr"/>
              <a:r>
                <a:rPr lang="zh-CN" altLang="en-US" b="1" dirty="0">
                  <a:solidFill>
                    <a:schemeClr val="bg1"/>
                  </a:solidFill>
                  <a:latin typeface="Arial Narrow" panose="020B0606020202030204" pitchFamily="34" charset="0"/>
                </a:rPr>
                <a:t>广播域</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599" y="561975"/>
            <a:ext cx="3703652" cy="323165"/>
            <a:chOff x="424116" y="898245"/>
            <a:chExt cx="4938202"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75951" y="898245"/>
              <a:ext cx="4186367"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概述</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8271A171-7EDC-422B-8B68-C7405045502A}"/>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íşlïḍè">
            <a:extLst>
              <a:ext uri="{FF2B5EF4-FFF2-40B4-BE49-F238E27FC236}">
                <a16:creationId xmlns:a16="http://schemas.microsoft.com/office/drawing/2014/main" id="{E9505913-F1F9-4532-854A-E600AA0B20B0}"/>
              </a:ext>
            </a:extLst>
          </p:cNvPr>
          <p:cNvSpPr txBox="1"/>
          <p:nvPr/>
        </p:nvSpPr>
        <p:spPr>
          <a:xfrm>
            <a:off x="1030396" y="960790"/>
            <a:ext cx="7885004" cy="47495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虚拟局域网（</a:t>
            </a:r>
            <a:r>
              <a:rPr lang="en-US" altLang="zh-CN" sz="1350" b="1" dirty="0">
                <a:solidFill>
                  <a:schemeClr val="accent1">
                    <a:lumMod val="75000"/>
                  </a:schemeClr>
                </a:solidFill>
                <a:latin typeface="Arial Narrow" panose="020B0606020202030204" pitchFamily="34" charset="0"/>
              </a:rPr>
              <a:t>V</a:t>
            </a:r>
            <a:r>
              <a:rPr lang="en-US" altLang="zh-CN" sz="1350" b="1" dirty="0">
                <a:latin typeface="Arial Narrow" panose="020B0606020202030204" pitchFamily="34" charset="0"/>
              </a:rPr>
              <a:t>irtual </a:t>
            </a:r>
            <a:r>
              <a:rPr lang="en-US" altLang="zh-CN" sz="1350" b="1" dirty="0">
                <a:solidFill>
                  <a:schemeClr val="accent1">
                    <a:lumMod val="75000"/>
                  </a:schemeClr>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rea </a:t>
            </a:r>
            <a:r>
              <a:rPr lang="en-US" altLang="zh-CN" sz="1350" b="1" dirty="0">
                <a:solidFill>
                  <a:schemeClr val="accent1">
                    <a:lumMod val="75000"/>
                  </a:schemeClr>
                </a:solidFill>
                <a:latin typeface="Arial Narrow" panose="020B0606020202030204" pitchFamily="34" charset="0"/>
              </a:rPr>
              <a:t>N</a:t>
            </a:r>
            <a:r>
              <a:rPr lang="en-US" altLang="zh-CN" sz="1350" b="1" dirty="0">
                <a:latin typeface="Arial Narrow" panose="020B0606020202030204" pitchFamily="34" charset="0"/>
              </a:rPr>
              <a:t>etwork</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VLAN</a:t>
            </a:r>
            <a:r>
              <a:rPr lang="zh-CN" altLang="en-US" sz="1350" b="1" dirty="0">
                <a:latin typeface="Arial Narrow" panose="020B0606020202030204" pitchFamily="34" charset="0"/>
              </a:rPr>
              <a:t>）是一种将局域网内的站点划分成</a:t>
            </a:r>
            <a:r>
              <a:rPr lang="zh-CN" altLang="en-US" sz="1350" b="1" dirty="0">
                <a:solidFill>
                  <a:schemeClr val="accent1">
                    <a:lumMod val="75000"/>
                  </a:schemeClr>
                </a:solidFill>
                <a:latin typeface="Arial Narrow" panose="020B0606020202030204" pitchFamily="34" charset="0"/>
              </a:rPr>
              <a:t>与物理位置无关的逻辑组</a:t>
            </a:r>
            <a:r>
              <a:rPr lang="zh-CN" altLang="en-US" sz="1350" b="1" dirty="0">
                <a:latin typeface="Arial Narrow" panose="020B0606020202030204" pitchFamily="34" charset="0"/>
              </a:rPr>
              <a:t>的技术，一个逻辑组就是一个</a:t>
            </a:r>
            <a:r>
              <a:rPr lang="en-US" altLang="zh-CN" sz="1350" b="1" dirty="0">
                <a:latin typeface="Arial Narrow" panose="020B0606020202030204" pitchFamily="34" charset="0"/>
              </a:rPr>
              <a:t>VLAN</a:t>
            </a:r>
            <a:r>
              <a:rPr lang="zh-CN" altLang="en-US" sz="1350" b="1" dirty="0">
                <a:latin typeface="Arial Narrow" panose="020B0606020202030204" pitchFamily="34" charset="0"/>
              </a:rPr>
              <a:t>，</a:t>
            </a:r>
            <a:r>
              <a:rPr lang="en-US" altLang="zh-CN" sz="1350" b="1" dirty="0">
                <a:latin typeface="Arial Narrow" panose="020B0606020202030204" pitchFamily="34" charset="0"/>
              </a:rPr>
              <a:t>VLAN</a:t>
            </a:r>
            <a:r>
              <a:rPr lang="zh-CN" altLang="en-US" sz="1350" b="1" dirty="0">
                <a:latin typeface="Arial Narrow" panose="020B0606020202030204" pitchFamily="34" charset="0"/>
              </a:rPr>
              <a:t>中的各站点具有某些共同的应用需求。</a:t>
            </a:r>
          </a:p>
        </p:txBody>
      </p:sp>
      <p:grpSp>
        <p:nvGrpSpPr>
          <p:cNvPr id="73" name="组合 72">
            <a:extLst>
              <a:ext uri="{FF2B5EF4-FFF2-40B4-BE49-F238E27FC236}">
                <a16:creationId xmlns:a16="http://schemas.microsoft.com/office/drawing/2014/main" id="{EC4079BF-E754-4E9B-97F7-01952FCF9450}"/>
              </a:ext>
            </a:extLst>
          </p:cNvPr>
          <p:cNvGrpSpPr/>
          <p:nvPr/>
        </p:nvGrpSpPr>
        <p:grpSpPr>
          <a:xfrm>
            <a:off x="1892007" y="1818166"/>
            <a:ext cx="339312" cy="2666669"/>
            <a:chOff x="2522676" y="2424221"/>
            <a:chExt cx="452416" cy="3555559"/>
          </a:xfrm>
        </p:grpSpPr>
        <p:cxnSp>
          <p:nvCxnSpPr>
            <p:cNvPr id="62" name="连接符: 肘形 61">
              <a:extLst>
                <a:ext uri="{FF2B5EF4-FFF2-40B4-BE49-F238E27FC236}">
                  <a16:creationId xmlns:a16="http://schemas.microsoft.com/office/drawing/2014/main" id="{3C2AD49F-3E77-4476-A72F-084668EF321A}"/>
                </a:ext>
              </a:extLst>
            </p:cNvPr>
            <p:cNvCxnSpPr>
              <a:cxnSpLocks/>
              <a:stCxn id="58" idx="1"/>
            </p:cNvCxnSpPr>
            <p:nvPr/>
          </p:nvCxnSpPr>
          <p:spPr>
            <a:xfrm rot="10800000" flipV="1">
              <a:off x="2716886" y="5000313"/>
              <a:ext cx="258206" cy="747360"/>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9DE8445F-35CF-48EA-9B18-B57BF1CD66EA}"/>
                </a:ext>
              </a:extLst>
            </p:cNvPr>
            <p:cNvCxnSpPr>
              <a:cxnSpLocks/>
              <a:stCxn id="48" idx="1"/>
            </p:cNvCxnSpPr>
            <p:nvPr/>
          </p:nvCxnSpPr>
          <p:spPr>
            <a:xfrm rot="10800000" flipV="1">
              <a:off x="2609382" y="3712266"/>
              <a:ext cx="365710" cy="2267513"/>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32807DB6-9144-4239-8B32-A9F787582128}"/>
                </a:ext>
              </a:extLst>
            </p:cNvPr>
            <p:cNvCxnSpPr>
              <a:cxnSpLocks/>
              <a:stCxn id="26" idx="1"/>
            </p:cNvCxnSpPr>
            <p:nvPr/>
          </p:nvCxnSpPr>
          <p:spPr>
            <a:xfrm rot="10800000" flipV="1">
              <a:off x="2522676" y="2424221"/>
              <a:ext cx="452416" cy="3555559"/>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pic>
        <p:nvPicPr>
          <p:cNvPr id="61" name="图片 60" descr="图标&#10;&#10;描述已自动生成">
            <a:extLst>
              <a:ext uri="{FF2B5EF4-FFF2-40B4-BE49-F238E27FC236}">
                <a16:creationId xmlns:a16="http://schemas.microsoft.com/office/drawing/2014/main" id="{CF6531C8-B391-4CC9-A2FA-037EE55F1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627" y="4190593"/>
            <a:ext cx="373044" cy="480812"/>
          </a:xfrm>
          <a:prstGeom prst="rect">
            <a:avLst/>
          </a:prstGeom>
        </p:spPr>
      </p:pic>
      <p:cxnSp>
        <p:nvCxnSpPr>
          <p:cNvPr id="9" name="连接符: 肘形 8">
            <a:extLst>
              <a:ext uri="{FF2B5EF4-FFF2-40B4-BE49-F238E27FC236}">
                <a16:creationId xmlns:a16="http://schemas.microsoft.com/office/drawing/2014/main" id="{B92B18AE-46F1-4460-BD82-B21DEDFD5C20}"/>
              </a:ext>
            </a:extLst>
          </p:cNvPr>
          <p:cNvCxnSpPr>
            <a:cxnSpLocks/>
          </p:cNvCxnSpPr>
          <p:nvPr/>
        </p:nvCxnSpPr>
        <p:spPr>
          <a:xfrm rot="16200000" flipH="1">
            <a:off x="3313323" y="1161424"/>
            <a:ext cx="42760" cy="1751537"/>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0021892-DA2B-4152-AB35-A1B4EEA6A666}"/>
              </a:ext>
            </a:extLst>
          </p:cNvPr>
          <p:cNvCxnSpPr>
            <a:cxnSpLocks/>
          </p:cNvCxnSpPr>
          <p:nvPr/>
        </p:nvCxnSpPr>
        <p:spPr>
          <a:xfrm rot="16200000" flipH="1">
            <a:off x="4143177" y="156327"/>
            <a:ext cx="137417" cy="3624314"/>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E46C65CA-B840-40CC-AA98-E00FE29C4120}"/>
              </a:ext>
            </a:extLst>
          </p:cNvPr>
          <p:cNvCxnSpPr>
            <a:cxnSpLocks/>
            <a:endCxn id="25" idx="2"/>
          </p:cNvCxnSpPr>
          <p:nvPr/>
        </p:nvCxnSpPr>
        <p:spPr>
          <a:xfrm rot="16200000" flipH="1">
            <a:off x="4986572" y="-749709"/>
            <a:ext cx="182076" cy="5520006"/>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3" name="图形 10">
            <a:extLst>
              <a:ext uri="{FF2B5EF4-FFF2-40B4-BE49-F238E27FC236}">
                <a16:creationId xmlns:a16="http://schemas.microsoft.com/office/drawing/2014/main" id="{5A2137C2-AE55-4E03-84D2-6759FC32A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61916" y="1620520"/>
            <a:ext cx="497111" cy="480812"/>
          </a:xfrm>
          <a:prstGeom prst="rect">
            <a:avLst/>
          </a:prstGeom>
        </p:spPr>
      </p:pic>
      <p:pic>
        <p:nvPicPr>
          <p:cNvPr id="24" name="图形 10">
            <a:extLst>
              <a:ext uri="{FF2B5EF4-FFF2-40B4-BE49-F238E27FC236}">
                <a16:creationId xmlns:a16="http://schemas.microsoft.com/office/drawing/2014/main" id="{8A4DCD72-63CA-42B3-81B9-D7606F77AE0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5487" y="1620520"/>
            <a:ext cx="497111" cy="480812"/>
          </a:xfrm>
          <a:prstGeom prst="rect">
            <a:avLst/>
          </a:prstGeom>
        </p:spPr>
      </p:pic>
      <p:pic>
        <p:nvPicPr>
          <p:cNvPr id="25" name="图形 10">
            <a:extLst>
              <a:ext uri="{FF2B5EF4-FFF2-40B4-BE49-F238E27FC236}">
                <a16:creationId xmlns:a16="http://schemas.microsoft.com/office/drawing/2014/main" id="{1C0F9901-7D3A-457F-90CA-B8C127BAA6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89058" y="1620520"/>
            <a:ext cx="497111" cy="480812"/>
          </a:xfrm>
          <a:prstGeom prst="rect">
            <a:avLst/>
          </a:prstGeom>
        </p:spPr>
      </p:pic>
      <p:pic>
        <p:nvPicPr>
          <p:cNvPr id="26" name="图片 25" descr="图标&#10;&#10;描述已自动生成">
            <a:extLst>
              <a:ext uri="{FF2B5EF4-FFF2-40B4-BE49-F238E27FC236}">
                <a16:creationId xmlns:a16="http://schemas.microsoft.com/office/drawing/2014/main" id="{D271365E-9562-47F2-9DD3-BA4B6BF90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319" y="1577761"/>
            <a:ext cx="373044" cy="480812"/>
          </a:xfrm>
          <a:prstGeom prst="rect">
            <a:avLst/>
          </a:prstGeom>
        </p:spPr>
      </p:pic>
      <p:sp>
        <p:nvSpPr>
          <p:cNvPr id="38" name="íşlïḍè">
            <a:extLst>
              <a:ext uri="{FF2B5EF4-FFF2-40B4-BE49-F238E27FC236}">
                <a16:creationId xmlns:a16="http://schemas.microsoft.com/office/drawing/2014/main" id="{72EC9BB3-09AD-4441-B8A9-C6B2DDA3DD95}"/>
              </a:ext>
            </a:extLst>
          </p:cNvPr>
          <p:cNvSpPr txBox="1"/>
          <p:nvPr/>
        </p:nvSpPr>
        <p:spPr>
          <a:xfrm>
            <a:off x="951460" y="1663854"/>
            <a:ext cx="779491" cy="30463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39" name="íşlïḍè">
            <a:extLst>
              <a:ext uri="{FF2B5EF4-FFF2-40B4-BE49-F238E27FC236}">
                <a16:creationId xmlns:a16="http://schemas.microsoft.com/office/drawing/2014/main" id="{6E397B3E-0BBC-4910-A508-D77362179DA4}"/>
              </a:ext>
            </a:extLst>
          </p:cNvPr>
          <p:cNvSpPr txBox="1"/>
          <p:nvPr/>
        </p:nvSpPr>
        <p:spPr>
          <a:xfrm>
            <a:off x="8446739" y="1663854"/>
            <a:ext cx="416321" cy="30463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3</a:t>
            </a:r>
            <a:r>
              <a:rPr lang="zh-CN" altLang="en-US" sz="1350" b="1" dirty="0">
                <a:latin typeface="Arial Narrow" panose="020B0606020202030204" pitchFamily="34" charset="0"/>
              </a:rPr>
              <a:t>楼</a:t>
            </a:r>
          </a:p>
        </p:txBody>
      </p:sp>
      <p:cxnSp>
        <p:nvCxnSpPr>
          <p:cNvPr id="42" name="连接符: 肘形 41">
            <a:extLst>
              <a:ext uri="{FF2B5EF4-FFF2-40B4-BE49-F238E27FC236}">
                <a16:creationId xmlns:a16="http://schemas.microsoft.com/office/drawing/2014/main" id="{9AA63ACA-850B-48FA-843F-88BE2B98C2BF}"/>
              </a:ext>
            </a:extLst>
          </p:cNvPr>
          <p:cNvCxnSpPr>
            <a:cxnSpLocks/>
          </p:cNvCxnSpPr>
          <p:nvPr/>
        </p:nvCxnSpPr>
        <p:spPr>
          <a:xfrm rot="16200000" flipH="1">
            <a:off x="3313323" y="2127458"/>
            <a:ext cx="42760" cy="1751537"/>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1DB41ED9-64D0-47A7-B04B-4C5A1850D4BD}"/>
              </a:ext>
            </a:extLst>
          </p:cNvPr>
          <p:cNvCxnSpPr>
            <a:cxnSpLocks/>
          </p:cNvCxnSpPr>
          <p:nvPr/>
        </p:nvCxnSpPr>
        <p:spPr>
          <a:xfrm rot="16200000" flipH="1">
            <a:off x="4143177" y="1122361"/>
            <a:ext cx="137417" cy="3624314"/>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73601D39-E37F-41F1-862E-148C10038A4D}"/>
              </a:ext>
            </a:extLst>
          </p:cNvPr>
          <p:cNvCxnSpPr>
            <a:cxnSpLocks/>
            <a:endCxn id="47" idx="2"/>
          </p:cNvCxnSpPr>
          <p:nvPr/>
        </p:nvCxnSpPr>
        <p:spPr>
          <a:xfrm rot="16200000" flipH="1">
            <a:off x="4986572" y="216325"/>
            <a:ext cx="182076" cy="5520006"/>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5" name="图形 10">
            <a:extLst>
              <a:ext uri="{FF2B5EF4-FFF2-40B4-BE49-F238E27FC236}">
                <a16:creationId xmlns:a16="http://schemas.microsoft.com/office/drawing/2014/main" id="{D08352ED-73A7-415F-A038-249EF0C2032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61916" y="2586554"/>
            <a:ext cx="497111" cy="480812"/>
          </a:xfrm>
          <a:prstGeom prst="rect">
            <a:avLst/>
          </a:prstGeom>
        </p:spPr>
      </p:pic>
      <p:pic>
        <p:nvPicPr>
          <p:cNvPr id="46" name="图形 10">
            <a:extLst>
              <a:ext uri="{FF2B5EF4-FFF2-40B4-BE49-F238E27FC236}">
                <a16:creationId xmlns:a16="http://schemas.microsoft.com/office/drawing/2014/main" id="{DB1C2CAA-7026-4742-9806-5E5B4D1710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5487" y="2586554"/>
            <a:ext cx="497111" cy="480812"/>
          </a:xfrm>
          <a:prstGeom prst="rect">
            <a:avLst/>
          </a:prstGeom>
        </p:spPr>
      </p:pic>
      <p:pic>
        <p:nvPicPr>
          <p:cNvPr id="47" name="图形 10">
            <a:extLst>
              <a:ext uri="{FF2B5EF4-FFF2-40B4-BE49-F238E27FC236}">
                <a16:creationId xmlns:a16="http://schemas.microsoft.com/office/drawing/2014/main" id="{EA0EB8F7-8542-4D3D-90D8-6FEE544255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89058" y="2586554"/>
            <a:ext cx="497111" cy="480812"/>
          </a:xfrm>
          <a:prstGeom prst="rect">
            <a:avLst/>
          </a:prstGeom>
        </p:spPr>
      </p:pic>
      <p:pic>
        <p:nvPicPr>
          <p:cNvPr id="48" name="图片 47" descr="图标&#10;&#10;描述已自动生成">
            <a:extLst>
              <a:ext uri="{FF2B5EF4-FFF2-40B4-BE49-F238E27FC236}">
                <a16:creationId xmlns:a16="http://schemas.microsoft.com/office/drawing/2014/main" id="{01E25913-E20B-4DD9-A851-3367C3357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319" y="2543794"/>
            <a:ext cx="373044" cy="480812"/>
          </a:xfrm>
          <a:prstGeom prst="rect">
            <a:avLst/>
          </a:prstGeom>
        </p:spPr>
      </p:pic>
      <p:sp>
        <p:nvSpPr>
          <p:cNvPr id="49" name="íşlïḍè">
            <a:extLst>
              <a:ext uri="{FF2B5EF4-FFF2-40B4-BE49-F238E27FC236}">
                <a16:creationId xmlns:a16="http://schemas.microsoft.com/office/drawing/2014/main" id="{2C0E4758-3D19-4F6E-B32F-92CF5DF44D2D}"/>
              </a:ext>
            </a:extLst>
          </p:cNvPr>
          <p:cNvSpPr txBox="1"/>
          <p:nvPr/>
        </p:nvSpPr>
        <p:spPr>
          <a:xfrm>
            <a:off x="951460" y="2629888"/>
            <a:ext cx="779491" cy="30463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31D2E720-57F3-4AE7-B443-A039A06B5EC2}"/>
              </a:ext>
            </a:extLst>
          </p:cNvPr>
          <p:cNvSpPr txBox="1"/>
          <p:nvPr/>
        </p:nvSpPr>
        <p:spPr>
          <a:xfrm>
            <a:off x="8446739" y="2629888"/>
            <a:ext cx="416321" cy="30463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a:t>
            </a:r>
            <a:r>
              <a:rPr lang="zh-CN" altLang="en-US" sz="1350" b="1" dirty="0">
                <a:latin typeface="Arial Narrow" panose="020B0606020202030204" pitchFamily="34" charset="0"/>
              </a:rPr>
              <a:t>楼</a:t>
            </a:r>
          </a:p>
        </p:txBody>
      </p:sp>
      <p:cxnSp>
        <p:nvCxnSpPr>
          <p:cNvPr id="52" name="连接符: 肘形 51">
            <a:extLst>
              <a:ext uri="{FF2B5EF4-FFF2-40B4-BE49-F238E27FC236}">
                <a16:creationId xmlns:a16="http://schemas.microsoft.com/office/drawing/2014/main" id="{1CA8C8B1-6209-498A-927B-2D766D9DB7D0}"/>
              </a:ext>
            </a:extLst>
          </p:cNvPr>
          <p:cNvCxnSpPr>
            <a:cxnSpLocks/>
          </p:cNvCxnSpPr>
          <p:nvPr/>
        </p:nvCxnSpPr>
        <p:spPr>
          <a:xfrm rot="16200000" flipH="1">
            <a:off x="3313323" y="3093493"/>
            <a:ext cx="42760" cy="1751537"/>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0CADAF48-9C8B-47E3-9D89-89D093752DE0}"/>
              </a:ext>
            </a:extLst>
          </p:cNvPr>
          <p:cNvCxnSpPr>
            <a:cxnSpLocks/>
          </p:cNvCxnSpPr>
          <p:nvPr/>
        </p:nvCxnSpPr>
        <p:spPr>
          <a:xfrm rot="16200000" flipH="1">
            <a:off x="4143177" y="2088395"/>
            <a:ext cx="137417" cy="3624314"/>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CC1A1AFC-1E4D-4159-90B5-2AF2FCC2C978}"/>
              </a:ext>
            </a:extLst>
          </p:cNvPr>
          <p:cNvCxnSpPr>
            <a:cxnSpLocks/>
            <a:endCxn id="57" idx="2"/>
          </p:cNvCxnSpPr>
          <p:nvPr/>
        </p:nvCxnSpPr>
        <p:spPr>
          <a:xfrm rot="16200000" flipH="1">
            <a:off x="4986572" y="1182359"/>
            <a:ext cx="182076" cy="5520006"/>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5" name="图形 10">
            <a:extLst>
              <a:ext uri="{FF2B5EF4-FFF2-40B4-BE49-F238E27FC236}">
                <a16:creationId xmlns:a16="http://schemas.microsoft.com/office/drawing/2014/main" id="{8A8DFBDE-A25A-453E-B28F-68E243FF7E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61916" y="3552589"/>
            <a:ext cx="497111" cy="480812"/>
          </a:xfrm>
          <a:prstGeom prst="rect">
            <a:avLst/>
          </a:prstGeom>
        </p:spPr>
      </p:pic>
      <p:pic>
        <p:nvPicPr>
          <p:cNvPr id="56" name="图形 10">
            <a:extLst>
              <a:ext uri="{FF2B5EF4-FFF2-40B4-BE49-F238E27FC236}">
                <a16:creationId xmlns:a16="http://schemas.microsoft.com/office/drawing/2014/main" id="{A264ED30-2E7A-4C7A-8B8A-906D94CEB8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5487" y="3552589"/>
            <a:ext cx="497111" cy="480812"/>
          </a:xfrm>
          <a:prstGeom prst="rect">
            <a:avLst/>
          </a:prstGeom>
        </p:spPr>
      </p:pic>
      <p:pic>
        <p:nvPicPr>
          <p:cNvPr id="57" name="图形 10">
            <a:extLst>
              <a:ext uri="{FF2B5EF4-FFF2-40B4-BE49-F238E27FC236}">
                <a16:creationId xmlns:a16="http://schemas.microsoft.com/office/drawing/2014/main" id="{D3E86342-A0F1-4872-8BD1-01E9E52C8F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89058" y="3552589"/>
            <a:ext cx="497111" cy="480812"/>
          </a:xfrm>
          <a:prstGeom prst="rect">
            <a:avLst/>
          </a:prstGeom>
        </p:spPr>
      </p:pic>
      <p:pic>
        <p:nvPicPr>
          <p:cNvPr id="58" name="图片 57" descr="图标&#10;&#10;描述已自动生成">
            <a:extLst>
              <a:ext uri="{FF2B5EF4-FFF2-40B4-BE49-F238E27FC236}">
                <a16:creationId xmlns:a16="http://schemas.microsoft.com/office/drawing/2014/main" id="{C2FED337-0E10-461D-B4C8-FBB2B692B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319" y="3509829"/>
            <a:ext cx="373044" cy="480812"/>
          </a:xfrm>
          <a:prstGeom prst="rect">
            <a:avLst/>
          </a:prstGeom>
        </p:spPr>
      </p:pic>
      <p:sp>
        <p:nvSpPr>
          <p:cNvPr id="59" name="íşlïḍè">
            <a:extLst>
              <a:ext uri="{FF2B5EF4-FFF2-40B4-BE49-F238E27FC236}">
                <a16:creationId xmlns:a16="http://schemas.microsoft.com/office/drawing/2014/main" id="{F09A1941-2173-4B65-8976-2B2A22C044CB}"/>
              </a:ext>
            </a:extLst>
          </p:cNvPr>
          <p:cNvSpPr txBox="1"/>
          <p:nvPr/>
        </p:nvSpPr>
        <p:spPr>
          <a:xfrm>
            <a:off x="951460" y="3595923"/>
            <a:ext cx="779491" cy="30463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60" name="íşlïḍè">
            <a:extLst>
              <a:ext uri="{FF2B5EF4-FFF2-40B4-BE49-F238E27FC236}">
                <a16:creationId xmlns:a16="http://schemas.microsoft.com/office/drawing/2014/main" id="{07647FEE-FA4C-43D9-AE24-AC0D7371F4FD}"/>
              </a:ext>
            </a:extLst>
          </p:cNvPr>
          <p:cNvSpPr txBox="1"/>
          <p:nvPr/>
        </p:nvSpPr>
        <p:spPr>
          <a:xfrm>
            <a:off x="8446739" y="3595922"/>
            <a:ext cx="416321" cy="30463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1</a:t>
            </a:r>
            <a:r>
              <a:rPr lang="zh-CN" altLang="en-US" sz="1350" b="1" dirty="0">
                <a:latin typeface="Arial Narrow" panose="020B0606020202030204" pitchFamily="34" charset="0"/>
              </a:rPr>
              <a:t>楼</a:t>
            </a:r>
          </a:p>
        </p:txBody>
      </p:sp>
      <p:cxnSp>
        <p:nvCxnSpPr>
          <p:cNvPr id="75" name="直接连接符 74">
            <a:extLst>
              <a:ext uri="{FF2B5EF4-FFF2-40B4-BE49-F238E27FC236}">
                <a16:creationId xmlns:a16="http://schemas.microsoft.com/office/drawing/2014/main" id="{6E1E1FB1-2C62-4A29-814B-195E2A6D18B1}"/>
              </a:ext>
            </a:extLst>
          </p:cNvPr>
          <p:cNvCxnSpPr>
            <a:cxnSpLocks/>
          </p:cNvCxnSpPr>
          <p:nvPr/>
        </p:nvCxnSpPr>
        <p:spPr>
          <a:xfrm>
            <a:off x="1095733" y="2426120"/>
            <a:ext cx="7772687" cy="0"/>
          </a:xfrm>
          <a:prstGeom prst="line">
            <a:avLst/>
          </a:prstGeom>
          <a:ln w="12700">
            <a:solidFill>
              <a:schemeClr val="bg2">
                <a:lumMod val="9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84C1A30-0644-49EB-96CB-BF30DD541BCD}"/>
              </a:ext>
            </a:extLst>
          </p:cNvPr>
          <p:cNvCxnSpPr>
            <a:cxnSpLocks/>
          </p:cNvCxnSpPr>
          <p:nvPr/>
        </p:nvCxnSpPr>
        <p:spPr>
          <a:xfrm>
            <a:off x="1095733" y="3414180"/>
            <a:ext cx="7772687" cy="0"/>
          </a:xfrm>
          <a:prstGeom prst="line">
            <a:avLst/>
          </a:prstGeom>
          <a:ln w="12700">
            <a:solidFill>
              <a:schemeClr val="bg2">
                <a:lumMod val="9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3" name="íşlïḍè">
            <a:extLst>
              <a:ext uri="{FF2B5EF4-FFF2-40B4-BE49-F238E27FC236}">
                <a16:creationId xmlns:a16="http://schemas.microsoft.com/office/drawing/2014/main" id="{DB2B610B-EE66-4D7B-B624-BDC7F2D876F2}"/>
              </a:ext>
            </a:extLst>
          </p:cNvPr>
          <p:cNvSpPr txBox="1"/>
          <p:nvPr/>
        </p:nvSpPr>
        <p:spPr>
          <a:xfrm>
            <a:off x="908455" y="3595922"/>
            <a:ext cx="789359" cy="304630"/>
          </a:xfrm>
          <a:prstGeom prst="rect">
            <a:avLst/>
          </a:prstGeom>
          <a:solidFill>
            <a:schemeClr val="bg1"/>
          </a:solidFill>
        </p:spPr>
        <p:txBody>
          <a:bodyPr wrap="square" lIns="68580" tIns="34290" rIns="68580" bIns="34290" anchor="ctr">
            <a:noAutofit/>
          </a:bodyPr>
          <a:lstStyle/>
          <a:p>
            <a:r>
              <a:rPr lang="zh-CN" altLang="en-US" sz="1350" b="1" dirty="0">
                <a:latin typeface="Arial Narrow" panose="020B0606020202030204" pitchFamily="34" charset="0"/>
              </a:rPr>
              <a:t>网段</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64" name="íşlïḍè">
            <a:extLst>
              <a:ext uri="{FF2B5EF4-FFF2-40B4-BE49-F238E27FC236}">
                <a16:creationId xmlns:a16="http://schemas.microsoft.com/office/drawing/2014/main" id="{E6BEDDC8-968E-4BDB-8B20-5E29D64A94DD}"/>
              </a:ext>
            </a:extLst>
          </p:cNvPr>
          <p:cNvSpPr txBox="1"/>
          <p:nvPr/>
        </p:nvSpPr>
        <p:spPr>
          <a:xfrm>
            <a:off x="904447" y="2629888"/>
            <a:ext cx="789359" cy="304630"/>
          </a:xfrm>
          <a:prstGeom prst="rect">
            <a:avLst/>
          </a:prstGeom>
          <a:solidFill>
            <a:schemeClr val="bg1"/>
          </a:solidFill>
        </p:spPr>
        <p:txBody>
          <a:bodyPr wrap="square" lIns="68580" tIns="34290" rIns="68580" bIns="34290" anchor="ctr">
            <a:noAutofit/>
          </a:bodyPr>
          <a:lstStyle/>
          <a:p>
            <a:r>
              <a:rPr lang="zh-CN" altLang="en-US" sz="1350" b="1" dirty="0">
                <a:latin typeface="Arial Narrow" panose="020B0606020202030204" pitchFamily="34" charset="0"/>
              </a:rPr>
              <a:t>网段</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66" name="íşlïḍè">
            <a:extLst>
              <a:ext uri="{FF2B5EF4-FFF2-40B4-BE49-F238E27FC236}">
                <a16:creationId xmlns:a16="http://schemas.microsoft.com/office/drawing/2014/main" id="{8CE61A19-5CB7-4AE0-BA28-CA634EAF833D}"/>
              </a:ext>
            </a:extLst>
          </p:cNvPr>
          <p:cNvSpPr txBox="1"/>
          <p:nvPr/>
        </p:nvSpPr>
        <p:spPr>
          <a:xfrm>
            <a:off x="911863" y="1663854"/>
            <a:ext cx="789359" cy="304630"/>
          </a:xfrm>
          <a:prstGeom prst="rect">
            <a:avLst/>
          </a:prstGeom>
          <a:solidFill>
            <a:schemeClr val="bg1"/>
          </a:solidFill>
        </p:spPr>
        <p:txBody>
          <a:bodyPr wrap="square" lIns="68580" tIns="34290" rIns="68580" bIns="34290" anchor="ctr">
            <a:noAutofit/>
          </a:bodyPr>
          <a:lstStyle/>
          <a:p>
            <a:r>
              <a:rPr lang="zh-CN" altLang="en-US" sz="1350" b="1" dirty="0">
                <a:latin typeface="Arial Narrow" panose="020B0606020202030204" pitchFamily="34" charset="0"/>
              </a:rPr>
              <a:t>网段</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grpSp>
        <p:nvGrpSpPr>
          <p:cNvPr id="12" name="组合 11">
            <a:extLst>
              <a:ext uri="{FF2B5EF4-FFF2-40B4-BE49-F238E27FC236}">
                <a16:creationId xmlns:a16="http://schemas.microsoft.com/office/drawing/2014/main" id="{1ACC25BE-FEC8-45DF-8EF1-CCC9A572471F}"/>
              </a:ext>
            </a:extLst>
          </p:cNvPr>
          <p:cNvGrpSpPr/>
          <p:nvPr/>
        </p:nvGrpSpPr>
        <p:grpSpPr>
          <a:xfrm>
            <a:off x="5376832" y="2491993"/>
            <a:ext cx="439748" cy="569084"/>
            <a:chOff x="7169110" y="3322656"/>
            <a:chExt cx="586330" cy="758779"/>
          </a:xfrm>
        </p:grpSpPr>
        <p:sp>
          <p:nvSpPr>
            <p:cNvPr id="11" name="箭头: 右 10">
              <a:extLst>
                <a:ext uri="{FF2B5EF4-FFF2-40B4-BE49-F238E27FC236}">
                  <a16:creationId xmlns:a16="http://schemas.microsoft.com/office/drawing/2014/main" id="{F4AED301-2DA2-486F-B8AD-C1ABEBBDA302}"/>
                </a:ext>
              </a:extLst>
            </p:cNvPr>
            <p:cNvSpPr/>
            <p:nvPr/>
          </p:nvSpPr>
          <p:spPr>
            <a:xfrm rot="5400000">
              <a:off x="7105732" y="3431727"/>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69" name="íşlïḍè">
              <a:extLst>
                <a:ext uri="{FF2B5EF4-FFF2-40B4-BE49-F238E27FC236}">
                  <a16:creationId xmlns:a16="http://schemas.microsoft.com/office/drawing/2014/main" id="{63594811-B2B6-4390-A67C-C90DB87EA7CC}"/>
                </a:ext>
              </a:extLst>
            </p:cNvPr>
            <p:cNvSpPr txBox="1"/>
            <p:nvPr/>
          </p:nvSpPr>
          <p:spPr>
            <a:xfrm>
              <a:off x="7264772" y="3322656"/>
              <a:ext cx="401730" cy="625437"/>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a:t>
              </a:r>
              <a:endParaRPr lang="en-US" altLang="zh-CN" sz="1350" b="1" dirty="0">
                <a:latin typeface="Arial Narrow" panose="020B0606020202030204" pitchFamily="34" charset="0"/>
              </a:endParaRPr>
            </a:p>
            <a:p>
              <a:pPr algn="ctr"/>
              <a:r>
                <a:rPr lang="zh-CN" altLang="en-US" sz="1350" b="1" dirty="0">
                  <a:latin typeface="Arial Narrow" panose="020B0606020202030204" pitchFamily="34" charset="0"/>
                </a:rPr>
                <a:t>播</a:t>
              </a:r>
            </a:p>
          </p:txBody>
        </p:sp>
      </p:grpSp>
      <p:grpSp>
        <p:nvGrpSpPr>
          <p:cNvPr id="13" name="组合 12">
            <a:extLst>
              <a:ext uri="{FF2B5EF4-FFF2-40B4-BE49-F238E27FC236}">
                <a16:creationId xmlns:a16="http://schemas.microsoft.com/office/drawing/2014/main" id="{F1C6BBC8-046D-4157-8AD3-8DAB22BD4D28}"/>
              </a:ext>
            </a:extLst>
          </p:cNvPr>
          <p:cNvGrpSpPr/>
          <p:nvPr/>
        </p:nvGrpSpPr>
        <p:grpSpPr>
          <a:xfrm>
            <a:off x="3415801" y="1637351"/>
            <a:ext cx="579864" cy="439748"/>
            <a:chOff x="4469847" y="3486209"/>
            <a:chExt cx="773152" cy="586330"/>
          </a:xfrm>
        </p:grpSpPr>
        <p:sp>
          <p:nvSpPr>
            <p:cNvPr id="71" name="箭头: 右 70">
              <a:extLst>
                <a:ext uri="{FF2B5EF4-FFF2-40B4-BE49-F238E27FC236}">
                  <a16:creationId xmlns:a16="http://schemas.microsoft.com/office/drawing/2014/main" id="{7087702E-C09D-4F2B-ACE6-892E32089889}"/>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74" name="íşlïḍè">
              <a:extLst>
                <a:ext uri="{FF2B5EF4-FFF2-40B4-BE49-F238E27FC236}">
                  <a16:creationId xmlns:a16="http://schemas.microsoft.com/office/drawing/2014/main" id="{A9DE2EEF-1168-4938-AE71-86641F380202}"/>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76" name="组合 75">
            <a:extLst>
              <a:ext uri="{FF2B5EF4-FFF2-40B4-BE49-F238E27FC236}">
                <a16:creationId xmlns:a16="http://schemas.microsoft.com/office/drawing/2014/main" id="{31042EA7-B542-4BE2-86EB-DE920C3C5B9B}"/>
              </a:ext>
            </a:extLst>
          </p:cNvPr>
          <p:cNvGrpSpPr/>
          <p:nvPr/>
        </p:nvGrpSpPr>
        <p:grpSpPr>
          <a:xfrm>
            <a:off x="5229580" y="1632465"/>
            <a:ext cx="579864" cy="439748"/>
            <a:chOff x="4469847" y="3486209"/>
            <a:chExt cx="773152" cy="586330"/>
          </a:xfrm>
        </p:grpSpPr>
        <p:sp>
          <p:nvSpPr>
            <p:cNvPr id="79" name="箭头: 右 78">
              <a:extLst>
                <a:ext uri="{FF2B5EF4-FFF2-40B4-BE49-F238E27FC236}">
                  <a16:creationId xmlns:a16="http://schemas.microsoft.com/office/drawing/2014/main" id="{A96C4A91-C327-452D-897A-55C314071C69}"/>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80" name="íşlïḍè">
              <a:extLst>
                <a:ext uri="{FF2B5EF4-FFF2-40B4-BE49-F238E27FC236}">
                  <a16:creationId xmlns:a16="http://schemas.microsoft.com/office/drawing/2014/main" id="{128B3900-C989-4D31-962A-096FFA573690}"/>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81" name="组合 80">
            <a:extLst>
              <a:ext uri="{FF2B5EF4-FFF2-40B4-BE49-F238E27FC236}">
                <a16:creationId xmlns:a16="http://schemas.microsoft.com/office/drawing/2014/main" id="{69A7DD2C-6BF9-452D-B894-DA6333184982}"/>
              </a:ext>
            </a:extLst>
          </p:cNvPr>
          <p:cNvGrpSpPr/>
          <p:nvPr/>
        </p:nvGrpSpPr>
        <p:grpSpPr>
          <a:xfrm>
            <a:off x="7015028" y="1671382"/>
            <a:ext cx="579864" cy="439748"/>
            <a:chOff x="4469847" y="3486209"/>
            <a:chExt cx="773152" cy="586330"/>
          </a:xfrm>
        </p:grpSpPr>
        <p:sp>
          <p:nvSpPr>
            <p:cNvPr id="82" name="箭头: 右 81">
              <a:extLst>
                <a:ext uri="{FF2B5EF4-FFF2-40B4-BE49-F238E27FC236}">
                  <a16:creationId xmlns:a16="http://schemas.microsoft.com/office/drawing/2014/main" id="{FA59C9C5-EA21-4E0B-8ED9-0A0BC5D45F57}"/>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83" name="íşlïḍè">
              <a:extLst>
                <a:ext uri="{FF2B5EF4-FFF2-40B4-BE49-F238E27FC236}">
                  <a16:creationId xmlns:a16="http://schemas.microsoft.com/office/drawing/2014/main" id="{5D0893A8-4A16-412F-B0E9-B487B168BEB4}"/>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84" name="组合 83">
            <a:extLst>
              <a:ext uri="{FF2B5EF4-FFF2-40B4-BE49-F238E27FC236}">
                <a16:creationId xmlns:a16="http://schemas.microsoft.com/office/drawing/2014/main" id="{E8513156-BF0E-4AE7-A19D-AD8184A2458C}"/>
              </a:ext>
            </a:extLst>
          </p:cNvPr>
          <p:cNvGrpSpPr/>
          <p:nvPr/>
        </p:nvGrpSpPr>
        <p:grpSpPr>
          <a:xfrm>
            <a:off x="3415801" y="3595936"/>
            <a:ext cx="579864" cy="439748"/>
            <a:chOff x="4469847" y="3486209"/>
            <a:chExt cx="773152" cy="586330"/>
          </a:xfrm>
        </p:grpSpPr>
        <p:sp>
          <p:nvSpPr>
            <p:cNvPr id="85" name="箭头: 右 84">
              <a:extLst>
                <a:ext uri="{FF2B5EF4-FFF2-40B4-BE49-F238E27FC236}">
                  <a16:creationId xmlns:a16="http://schemas.microsoft.com/office/drawing/2014/main" id="{60993E0D-4C3F-47A9-A1BF-AE6621F20543}"/>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86" name="íşlïḍè">
              <a:extLst>
                <a:ext uri="{FF2B5EF4-FFF2-40B4-BE49-F238E27FC236}">
                  <a16:creationId xmlns:a16="http://schemas.microsoft.com/office/drawing/2014/main" id="{737AF1E5-0B46-4700-B2F0-E7FCF7294CE5}"/>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87" name="组合 86">
            <a:extLst>
              <a:ext uri="{FF2B5EF4-FFF2-40B4-BE49-F238E27FC236}">
                <a16:creationId xmlns:a16="http://schemas.microsoft.com/office/drawing/2014/main" id="{A66EAD8F-EB90-4513-A36A-1D5C11931C07}"/>
              </a:ext>
            </a:extLst>
          </p:cNvPr>
          <p:cNvGrpSpPr/>
          <p:nvPr/>
        </p:nvGrpSpPr>
        <p:grpSpPr>
          <a:xfrm>
            <a:off x="5229580" y="3591050"/>
            <a:ext cx="579864" cy="439748"/>
            <a:chOff x="4469847" y="3486209"/>
            <a:chExt cx="773152" cy="586330"/>
          </a:xfrm>
        </p:grpSpPr>
        <p:sp>
          <p:nvSpPr>
            <p:cNvPr id="88" name="箭头: 右 87">
              <a:extLst>
                <a:ext uri="{FF2B5EF4-FFF2-40B4-BE49-F238E27FC236}">
                  <a16:creationId xmlns:a16="http://schemas.microsoft.com/office/drawing/2014/main" id="{12D4EAD2-E30A-4F78-9BB2-219E89F18E18}"/>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89" name="íşlïḍè">
              <a:extLst>
                <a:ext uri="{FF2B5EF4-FFF2-40B4-BE49-F238E27FC236}">
                  <a16:creationId xmlns:a16="http://schemas.microsoft.com/office/drawing/2014/main" id="{4ABF14E5-10E9-4D7E-9DDC-8A0E7598163E}"/>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90" name="组合 89">
            <a:extLst>
              <a:ext uri="{FF2B5EF4-FFF2-40B4-BE49-F238E27FC236}">
                <a16:creationId xmlns:a16="http://schemas.microsoft.com/office/drawing/2014/main" id="{314B19F0-5F47-45AE-BAF1-178A487A58AC}"/>
              </a:ext>
            </a:extLst>
          </p:cNvPr>
          <p:cNvGrpSpPr/>
          <p:nvPr/>
        </p:nvGrpSpPr>
        <p:grpSpPr>
          <a:xfrm>
            <a:off x="7015028" y="3629968"/>
            <a:ext cx="579864" cy="439748"/>
            <a:chOff x="4469847" y="3486209"/>
            <a:chExt cx="773152" cy="586330"/>
          </a:xfrm>
        </p:grpSpPr>
        <p:sp>
          <p:nvSpPr>
            <p:cNvPr id="91" name="箭头: 右 90">
              <a:extLst>
                <a:ext uri="{FF2B5EF4-FFF2-40B4-BE49-F238E27FC236}">
                  <a16:creationId xmlns:a16="http://schemas.microsoft.com/office/drawing/2014/main" id="{3D90CD7E-7F0E-473A-AED3-6A63CCDFF368}"/>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92" name="íşlïḍè">
              <a:extLst>
                <a:ext uri="{FF2B5EF4-FFF2-40B4-BE49-F238E27FC236}">
                  <a16:creationId xmlns:a16="http://schemas.microsoft.com/office/drawing/2014/main" id="{088E0235-AD4D-43AC-A864-760133351F70}"/>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102" name="组合 101">
            <a:extLst>
              <a:ext uri="{FF2B5EF4-FFF2-40B4-BE49-F238E27FC236}">
                <a16:creationId xmlns:a16="http://schemas.microsoft.com/office/drawing/2014/main" id="{47F48E19-061A-476E-BFDA-5F599329AF96}"/>
              </a:ext>
            </a:extLst>
          </p:cNvPr>
          <p:cNvGrpSpPr/>
          <p:nvPr/>
        </p:nvGrpSpPr>
        <p:grpSpPr>
          <a:xfrm>
            <a:off x="3415801" y="2560069"/>
            <a:ext cx="579864" cy="439748"/>
            <a:chOff x="4469847" y="3486209"/>
            <a:chExt cx="773152" cy="586330"/>
          </a:xfrm>
        </p:grpSpPr>
        <p:sp>
          <p:nvSpPr>
            <p:cNvPr id="103" name="箭头: 右 102">
              <a:extLst>
                <a:ext uri="{FF2B5EF4-FFF2-40B4-BE49-F238E27FC236}">
                  <a16:creationId xmlns:a16="http://schemas.microsoft.com/office/drawing/2014/main" id="{8059E96A-26B4-4C1C-B971-5A2EC5FC4BE4}"/>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104" name="íşlïḍè">
              <a:extLst>
                <a:ext uri="{FF2B5EF4-FFF2-40B4-BE49-F238E27FC236}">
                  <a16:creationId xmlns:a16="http://schemas.microsoft.com/office/drawing/2014/main" id="{8E2734BA-ED1A-4F49-AD59-386FDCE4F810}"/>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grpSp>
        <p:nvGrpSpPr>
          <p:cNvPr id="105" name="组合 104">
            <a:extLst>
              <a:ext uri="{FF2B5EF4-FFF2-40B4-BE49-F238E27FC236}">
                <a16:creationId xmlns:a16="http://schemas.microsoft.com/office/drawing/2014/main" id="{E246BEF8-59B1-4158-8A28-3228D9D182EA}"/>
              </a:ext>
            </a:extLst>
          </p:cNvPr>
          <p:cNvGrpSpPr/>
          <p:nvPr/>
        </p:nvGrpSpPr>
        <p:grpSpPr>
          <a:xfrm>
            <a:off x="7015028" y="2594100"/>
            <a:ext cx="579864" cy="439748"/>
            <a:chOff x="4469847" y="3486209"/>
            <a:chExt cx="773152" cy="586330"/>
          </a:xfrm>
        </p:grpSpPr>
        <p:sp>
          <p:nvSpPr>
            <p:cNvPr id="106" name="箭头: 右 105">
              <a:extLst>
                <a:ext uri="{FF2B5EF4-FFF2-40B4-BE49-F238E27FC236}">
                  <a16:creationId xmlns:a16="http://schemas.microsoft.com/office/drawing/2014/main" id="{0BB90CB7-3DAF-4F6B-8FF8-DE2B133ACAD0}"/>
                </a:ext>
              </a:extLst>
            </p:cNvPr>
            <p:cNvSpPr/>
            <p:nvPr/>
          </p:nvSpPr>
          <p:spPr>
            <a:xfrm>
              <a:off x="4515340" y="3486209"/>
              <a:ext cx="713086" cy="58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350"/>
            </a:p>
          </p:txBody>
        </p:sp>
        <p:sp>
          <p:nvSpPr>
            <p:cNvPr id="107" name="íşlïḍè">
              <a:extLst>
                <a:ext uri="{FF2B5EF4-FFF2-40B4-BE49-F238E27FC236}">
                  <a16:creationId xmlns:a16="http://schemas.microsoft.com/office/drawing/2014/main" id="{3404E378-1315-48D6-9F2D-B16287263688}"/>
                </a:ext>
              </a:extLst>
            </p:cNvPr>
            <p:cNvSpPr txBox="1"/>
            <p:nvPr/>
          </p:nvSpPr>
          <p:spPr>
            <a:xfrm>
              <a:off x="4469847" y="3627236"/>
              <a:ext cx="773152" cy="29071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a:t>
              </a:r>
            </a:p>
          </p:txBody>
        </p:sp>
      </p:grpSp>
    </p:spTree>
    <p:custDataLst>
      <p:tags r:id="rId1"/>
    </p:custDataLst>
    <p:extLst>
      <p:ext uri="{BB962C8B-B14F-4D97-AF65-F5344CB8AC3E}">
        <p14:creationId xmlns:p14="http://schemas.microsoft.com/office/powerpoint/2010/main" val="66552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left)">
                                      <p:cBhvr>
                                        <p:cTn id="10" dur="500"/>
                                        <p:tgtEl>
                                          <p:spTgt spid="6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p:tgtEl>
                                          <p:spTgt spid="13"/>
                                        </p:tgtEl>
                                        <p:attrNameLst>
                                          <p:attrName>ppt_x</p:attrName>
                                        </p:attrNameLst>
                                      </p:cBhvr>
                                      <p:tavLst>
                                        <p:tav tm="0">
                                          <p:val>
                                            <p:strVal val="#ppt_x-#ppt_w*1.125000"/>
                                          </p:val>
                                        </p:tav>
                                        <p:tav tm="100000">
                                          <p:val>
                                            <p:strVal val="#ppt_x"/>
                                          </p:val>
                                        </p:tav>
                                      </p:tavLst>
                                    </p:anim>
                                    <p:animEffect transition="in" filter="wipe(right)">
                                      <p:cBhvr>
                                        <p:cTn id="31" dur="500"/>
                                        <p:tgtEl>
                                          <p:spTgt spid="13"/>
                                        </p:tgtEl>
                                      </p:cBhvr>
                                    </p:animEffect>
                                  </p:childTnLst>
                                </p:cTn>
                              </p:par>
                              <p:par>
                                <p:cTn id="32" presetID="12" presetClass="entr" presetSubtype="8"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 calcmode="lin" valueType="num">
                                      <p:cBhvr additive="base">
                                        <p:cTn id="34" dur="500"/>
                                        <p:tgtEl>
                                          <p:spTgt spid="76"/>
                                        </p:tgtEl>
                                        <p:attrNameLst>
                                          <p:attrName>ppt_x</p:attrName>
                                        </p:attrNameLst>
                                      </p:cBhvr>
                                      <p:tavLst>
                                        <p:tav tm="0">
                                          <p:val>
                                            <p:strVal val="#ppt_x-#ppt_w*1.125000"/>
                                          </p:val>
                                        </p:tav>
                                        <p:tav tm="100000">
                                          <p:val>
                                            <p:strVal val="#ppt_x"/>
                                          </p:val>
                                        </p:tav>
                                      </p:tavLst>
                                    </p:anim>
                                    <p:animEffect transition="in" filter="wipe(right)">
                                      <p:cBhvr>
                                        <p:cTn id="35" dur="500"/>
                                        <p:tgtEl>
                                          <p:spTgt spid="76"/>
                                        </p:tgtEl>
                                      </p:cBhvr>
                                    </p:animEffect>
                                  </p:childTnLst>
                                </p:cTn>
                              </p:par>
                              <p:par>
                                <p:cTn id="36" presetID="12" presetClass="entr" presetSubtype="8"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 calcmode="lin" valueType="num">
                                      <p:cBhvr additive="base">
                                        <p:cTn id="38" dur="500"/>
                                        <p:tgtEl>
                                          <p:spTgt spid="81"/>
                                        </p:tgtEl>
                                        <p:attrNameLst>
                                          <p:attrName>ppt_x</p:attrName>
                                        </p:attrNameLst>
                                      </p:cBhvr>
                                      <p:tavLst>
                                        <p:tav tm="0">
                                          <p:val>
                                            <p:strVal val="#ppt_x-#ppt_w*1.125000"/>
                                          </p:val>
                                        </p:tav>
                                        <p:tav tm="100000">
                                          <p:val>
                                            <p:strVal val="#ppt_x"/>
                                          </p:val>
                                        </p:tav>
                                      </p:tavLst>
                                    </p:anim>
                                    <p:animEffect transition="in" filter="wipe(right)">
                                      <p:cBhvr>
                                        <p:cTn id="39" dur="500"/>
                                        <p:tgtEl>
                                          <p:spTgt spid="81"/>
                                        </p:tgtEl>
                                      </p:cBhvr>
                                    </p:animEffect>
                                  </p:childTnLst>
                                </p:cTn>
                              </p:par>
                              <p:par>
                                <p:cTn id="40" presetID="12" presetClass="entr" presetSubtype="8" fill="hold" nodeType="withEffect">
                                  <p:stCondLst>
                                    <p:cond delay="0"/>
                                  </p:stCondLst>
                                  <p:childTnLst>
                                    <p:set>
                                      <p:cBhvr>
                                        <p:cTn id="41" dur="1" fill="hold">
                                          <p:stCondLst>
                                            <p:cond delay="0"/>
                                          </p:stCondLst>
                                        </p:cTn>
                                        <p:tgtEl>
                                          <p:spTgt spid="102"/>
                                        </p:tgtEl>
                                        <p:attrNameLst>
                                          <p:attrName>style.visibility</p:attrName>
                                        </p:attrNameLst>
                                      </p:cBhvr>
                                      <p:to>
                                        <p:strVal val="visible"/>
                                      </p:to>
                                    </p:set>
                                    <p:anim calcmode="lin" valueType="num">
                                      <p:cBhvr additive="base">
                                        <p:cTn id="42" dur="500"/>
                                        <p:tgtEl>
                                          <p:spTgt spid="102"/>
                                        </p:tgtEl>
                                        <p:attrNameLst>
                                          <p:attrName>ppt_x</p:attrName>
                                        </p:attrNameLst>
                                      </p:cBhvr>
                                      <p:tavLst>
                                        <p:tav tm="0">
                                          <p:val>
                                            <p:strVal val="#ppt_x-#ppt_w*1.125000"/>
                                          </p:val>
                                        </p:tav>
                                        <p:tav tm="100000">
                                          <p:val>
                                            <p:strVal val="#ppt_x"/>
                                          </p:val>
                                        </p:tav>
                                      </p:tavLst>
                                    </p:anim>
                                    <p:animEffect transition="in" filter="wipe(right)">
                                      <p:cBhvr>
                                        <p:cTn id="43" dur="500"/>
                                        <p:tgtEl>
                                          <p:spTgt spid="102"/>
                                        </p:tgtEl>
                                      </p:cBhvr>
                                    </p:animEffect>
                                  </p:childTnLst>
                                </p:cTn>
                              </p:par>
                              <p:par>
                                <p:cTn id="44" presetID="12" presetClass="entr" presetSubtype="8"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 calcmode="lin" valueType="num">
                                      <p:cBhvr additive="base">
                                        <p:cTn id="46" dur="500"/>
                                        <p:tgtEl>
                                          <p:spTgt spid="105"/>
                                        </p:tgtEl>
                                        <p:attrNameLst>
                                          <p:attrName>ppt_x</p:attrName>
                                        </p:attrNameLst>
                                      </p:cBhvr>
                                      <p:tavLst>
                                        <p:tav tm="0">
                                          <p:val>
                                            <p:strVal val="#ppt_x-#ppt_w*1.125000"/>
                                          </p:val>
                                        </p:tav>
                                        <p:tav tm="100000">
                                          <p:val>
                                            <p:strVal val="#ppt_x"/>
                                          </p:val>
                                        </p:tav>
                                      </p:tavLst>
                                    </p:anim>
                                    <p:animEffect transition="in" filter="wipe(right)">
                                      <p:cBhvr>
                                        <p:cTn id="47" dur="500"/>
                                        <p:tgtEl>
                                          <p:spTgt spid="105"/>
                                        </p:tgtEl>
                                      </p:cBhvr>
                                    </p:animEffect>
                                  </p:childTnLst>
                                </p:cTn>
                              </p:par>
                              <p:par>
                                <p:cTn id="48" presetID="12" presetClass="entr" presetSubtype="8" fill="hold" nodeType="withEffect">
                                  <p:stCondLst>
                                    <p:cond delay="0"/>
                                  </p:stCondLst>
                                  <p:childTnLst>
                                    <p:set>
                                      <p:cBhvr>
                                        <p:cTn id="49" dur="1" fill="hold">
                                          <p:stCondLst>
                                            <p:cond delay="0"/>
                                          </p:stCondLst>
                                        </p:cTn>
                                        <p:tgtEl>
                                          <p:spTgt spid="84"/>
                                        </p:tgtEl>
                                        <p:attrNameLst>
                                          <p:attrName>style.visibility</p:attrName>
                                        </p:attrNameLst>
                                      </p:cBhvr>
                                      <p:to>
                                        <p:strVal val="visible"/>
                                      </p:to>
                                    </p:set>
                                    <p:anim calcmode="lin" valueType="num">
                                      <p:cBhvr additive="base">
                                        <p:cTn id="50" dur="500"/>
                                        <p:tgtEl>
                                          <p:spTgt spid="84"/>
                                        </p:tgtEl>
                                        <p:attrNameLst>
                                          <p:attrName>ppt_x</p:attrName>
                                        </p:attrNameLst>
                                      </p:cBhvr>
                                      <p:tavLst>
                                        <p:tav tm="0">
                                          <p:val>
                                            <p:strVal val="#ppt_x-#ppt_w*1.125000"/>
                                          </p:val>
                                        </p:tav>
                                        <p:tav tm="100000">
                                          <p:val>
                                            <p:strVal val="#ppt_x"/>
                                          </p:val>
                                        </p:tav>
                                      </p:tavLst>
                                    </p:anim>
                                    <p:animEffect transition="in" filter="wipe(right)">
                                      <p:cBhvr>
                                        <p:cTn id="51" dur="500"/>
                                        <p:tgtEl>
                                          <p:spTgt spid="84"/>
                                        </p:tgtEl>
                                      </p:cBhvr>
                                    </p:animEffect>
                                  </p:childTnLst>
                                </p:cTn>
                              </p:par>
                              <p:par>
                                <p:cTn id="52" presetID="12" presetClass="entr" presetSubtype="8"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p:tgtEl>
                                          <p:spTgt spid="87"/>
                                        </p:tgtEl>
                                        <p:attrNameLst>
                                          <p:attrName>ppt_x</p:attrName>
                                        </p:attrNameLst>
                                      </p:cBhvr>
                                      <p:tavLst>
                                        <p:tav tm="0">
                                          <p:val>
                                            <p:strVal val="#ppt_x-#ppt_w*1.125000"/>
                                          </p:val>
                                        </p:tav>
                                        <p:tav tm="100000">
                                          <p:val>
                                            <p:strVal val="#ppt_x"/>
                                          </p:val>
                                        </p:tav>
                                      </p:tavLst>
                                    </p:anim>
                                    <p:animEffect transition="in" filter="wipe(right)">
                                      <p:cBhvr>
                                        <p:cTn id="55" dur="500"/>
                                        <p:tgtEl>
                                          <p:spTgt spid="87"/>
                                        </p:tgtEl>
                                      </p:cBhvr>
                                    </p:animEffect>
                                  </p:childTnLst>
                                </p:cTn>
                              </p:par>
                              <p:par>
                                <p:cTn id="56" presetID="12" presetClass="entr" presetSubtype="8" fill="hold" nodeType="withEffect">
                                  <p:stCondLst>
                                    <p:cond delay="0"/>
                                  </p:stCondLst>
                                  <p:childTnLst>
                                    <p:set>
                                      <p:cBhvr>
                                        <p:cTn id="57" dur="1" fill="hold">
                                          <p:stCondLst>
                                            <p:cond delay="0"/>
                                          </p:stCondLst>
                                        </p:cTn>
                                        <p:tgtEl>
                                          <p:spTgt spid="90"/>
                                        </p:tgtEl>
                                        <p:attrNameLst>
                                          <p:attrName>style.visibility</p:attrName>
                                        </p:attrNameLst>
                                      </p:cBhvr>
                                      <p:to>
                                        <p:strVal val="visible"/>
                                      </p:to>
                                    </p:set>
                                    <p:anim calcmode="lin" valueType="num">
                                      <p:cBhvr additive="base">
                                        <p:cTn id="58" dur="500"/>
                                        <p:tgtEl>
                                          <p:spTgt spid="90"/>
                                        </p:tgtEl>
                                        <p:attrNameLst>
                                          <p:attrName>ppt_x</p:attrName>
                                        </p:attrNameLst>
                                      </p:cBhvr>
                                      <p:tavLst>
                                        <p:tav tm="0">
                                          <p:val>
                                            <p:strVal val="#ppt_x-#ppt_w*1.125000"/>
                                          </p:val>
                                        </p:tav>
                                        <p:tav tm="100000">
                                          <p:val>
                                            <p:strVal val="#ppt_x"/>
                                          </p:val>
                                        </p:tav>
                                      </p:tavLst>
                                    </p:anim>
                                    <p:animEffect transition="in" filter="wipe(right)">
                                      <p:cBhvr>
                                        <p:cTn id="5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6"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A2FDB3E-645B-4EA9-A43E-1D654BC26D20}"/>
              </a:ext>
            </a:extLst>
          </p:cNvPr>
          <p:cNvGrpSpPr/>
          <p:nvPr/>
        </p:nvGrpSpPr>
        <p:grpSpPr>
          <a:xfrm>
            <a:off x="3892779" y="1528133"/>
            <a:ext cx="2442238" cy="1793652"/>
            <a:chOff x="5190371" y="2037511"/>
            <a:chExt cx="3256317" cy="2391536"/>
          </a:xfrm>
        </p:grpSpPr>
        <p:sp>
          <p:nvSpPr>
            <p:cNvPr id="7" name="矩形 6">
              <a:extLst>
                <a:ext uri="{FF2B5EF4-FFF2-40B4-BE49-F238E27FC236}">
                  <a16:creationId xmlns:a16="http://schemas.microsoft.com/office/drawing/2014/main" id="{035D2273-8855-474A-9711-0D2E9F9718D8}"/>
                </a:ext>
              </a:extLst>
            </p:cNvPr>
            <p:cNvSpPr/>
            <p:nvPr/>
          </p:nvSpPr>
          <p:spPr>
            <a:xfrm>
              <a:off x="5190371" y="2037511"/>
              <a:ext cx="3256317" cy="2391536"/>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67" name="íşlïḍè">
              <a:extLst>
                <a:ext uri="{FF2B5EF4-FFF2-40B4-BE49-F238E27FC236}">
                  <a16:creationId xmlns:a16="http://schemas.microsoft.com/office/drawing/2014/main" id="{452C0FDE-ED3A-4D75-A9AD-959D49DBF9AA}"/>
                </a:ext>
              </a:extLst>
            </p:cNvPr>
            <p:cNvSpPr txBox="1"/>
            <p:nvPr/>
          </p:nvSpPr>
          <p:spPr>
            <a:xfrm>
              <a:off x="6142540" y="2065896"/>
              <a:ext cx="1260342" cy="371358"/>
            </a:xfrm>
            <a:prstGeom prst="rect">
              <a:avLst/>
            </a:prstGeom>
            <a:noFill/>
          </p:spPr>
          <p:txBody>
            <a:bodyPr wrap="square" lIns="68580" tIns="34290" rIns="68580" bIns="34290" anchor="ctr">
              <a:noAutofit/>
            </a:bodyPr>
            <a:lstStyle/>
            <a:p>
              <a:pPr algn="ctr"/>
              <a:r>
                <a:rPr lang="en-US" altLang="zh-CN" sz="2100" b="1" dirty="0">
                  <a:solidFill>
                    <a:schemeClr val="bg1"/>
                  </a:solidFill>
                  <a:latin typeface="Arial Narrow" panose="020B0606020202030204" pitchFamily="34" charset="0"/>
                </a:rPr>
                <a:t>VLAN1</a:t>
              </a:r>
              <a:endParaRPr lang="zh-CN" altLang="en-US" sz="2100" b="1" dirty="0">
                <a:solidFill>
                  <a:schemeClr val="bg1"/>
                </a:solidFill>
                <a:latin typeface="Arial Narrow" panose="020B0606020202030204" pitchFamily="34" charset="0"/>
              </a:endParaRPr>
            </a:p>
          </p:txBody>
        </p:sp>
      </p:grpSp>
      <p:grpSp>
        <p:nvGrpSpPr>
          <p:cNvPr id="8" name="组合 7">
            <a:extLst>
              <a:ext uri="{FF2B5EF4-FFF2-40B4-BE49-F238E27FC236}">
                <a16:creationId xmlns:a16="http://schemas.microsoft.com/office/drawing/2014/main" id="{6A07D3C8-F3E6-4BEB-9D7C-823AFD0EDD0F}"/>
              </a:ext>
            </a:extLst>
          </p:cNvPr>
          <p:cNvGrpSpPr/>
          <p:nvPr/>
        </p:nvGrpSpPr>
        <p:grpSpPr>
          <a:xfrm>
            <a:off x="3892778" y="1522815"/>
            <a:ext cx="4342767" cy="2833733"/>
            <a:chOff x="5190371" y="2030419"/>
            <a:chExt cx="5790356" cy="3778311"/>
          </a:xfrm>
        </p:grpSpPr>
        <p:sp>
          <p:nvSpPr>
            <p:cNvPr id="51" name="矩形 50">
              <a:extLst>
                <a:ext uri="{FF2B5EF4-FFF2-40B4-BE49-F238E27FC236}">
                  <a16:creationId xmlns:a16="http://schemas.microsoft.com/office/drawing/2014/main" id="{0093AA98-AD71-4495-8AEA-DB7DEC8B8F80}"/>
                </a:ext>
              </a:extLst>
            </p:cNvPr>
            <p:cNvSpPr/>
            <p:nvPr/>
          </p:nvSpPr>
          <p:spPr>
            <a:xfrm>
              <a:off x="9582619" y="2030419"/>
              <a:ext cx="1393566" cy="3630323"/>
            </a:xfrm>
            <a:prstGeom prst="rect">
              <a:avLst/>
            </a:prstGeom>
            <a:solidFill>
              <a:schemeClr val="accent3"/>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78" name="矩形 77">
              <a:extLst>
                <a:ext uri="{FF2B5EF4-FFF2-40B4-BE49-F238E27FC236}">
                  <a16:creationId xmlns:a16="http://schemas.microsoft.com/office/drawing/2014/main" id="{E93147F9-72BE-4F6D-8A45-75B4C290C1C6}"/>
                </a:ext>
              </a:extLst>
            </p:cNvPr>
            <p:cNvSpPr/>
            <p:nvPr/>
          </p:nvSpPr>
          <p:spPr>
            <a:xfrm>
              <a:off x="5190371" y="4545147"/>
              <a:ext cx="5790356" cy="1263583"/>
            </a:xfrm>
            <a:prstGeom prst="rect">
              <a:avLst/>
            </a:prstGeom>
            <a:solidFill>
              <a:schemeClr val="accent3"/>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p>
          </p:txBody>
        </p:sp>
        <p:sp>
          <p:nvSpPr>
            <p:cNvPr id="69" name="íşlïḍè">
              <a:extLst>
                <a:ext uri="{FF2B5EF4-FFF2-40B4-BE49-F238E27FC236}">
                  <a16:creationId xmlns:a16="http://schemas.microsoft.com/office/drawing/2014/main" id="{A7E9163A-E9BE-4A8D-95B1-CD841411FABF}"/>
                </a:ext>
              </a:extLst>
            </p:cNvPr>
            <p:cNvSpPr txBox="1"/>
            <p:nvPr/>
          </p:nvSpPr>
          <p:spPr>
            <a:xfrm>
              <a:off x="8477178" y="4626867"/>
              <a:ext cx="1260342" cy="371358"/>
            </a:xfrm>
            <a:prstGeom prst="rect">
              <a:avLst/>
            </a:prstGeom>
            <a:noFill/>
          </p:spPr>
          <p:txBody>
            <a:bodyPr wrap="square" lIns="68580" tIns="34290" rIns="68580" bIns="34290" anchor="ctr">
              <a:noAutofit/>
            </a:bodyPr>
            <a:lstStyle/>
            <a:p>
              <a:pPr algn="ctr"/>
              <a:r>
                <a:rPr lang="en-US" altLang="zh-CN" sz="2100" b="1" dirty="0">
                  <a:solidFill>
                    <a:schemeClr val="bg1"/>
                  </a:solidFill>
                  <a:latin typeface="Arial Narrow" panose="020B0606020202030204" pitchFamily="34" charset="0"/>
                </a:rPr>
                <a:t>VLAN2</a:t>
              </a:r>
              <a:endParaRPr lang="zh-CN" altLang="en-US" sz="2100" b="1" dirty="0">
                <a:solidFill>
                  <a:schemeClr val="bg1"/>
                </a:solidFill>
                <a:latin typeface="Arial Narrow" panose="020B0606020202030204" pitchFamily="34" charset="0"/>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228599" y="561975"/>
            <a:ext cx="3703652" cy="323165"/>
            <a:chOff x="424116" y="898245"/>
            <a:chExt cx="4938202"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75951" y="898245"/>
              <a:ext cx="4186367"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概述</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8271A171-7EDC-422B-8B68-C7405045502A}"/>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íşlïḍè">
            <a:extLst>
              <a:ext uri="{FF2B5EF4-FFF2-40B4-BE49-F238E27FC236}">
                <a16:creationId xmlns:a16="http://schemas.microsoft.com/office/drawing/2014/main" id="{E9505913-F1F9-4532-854A-E600AA0B20B0}"/>
              </a:ext>
            </a:extLst>
          </p:cNvPr>
          <p:cNvSpPr txBox="1"/>
          <p:nvPr/>
        </p:nvSpPr>
        <p:spPr>
          <a:xfrm>
            <a:off x="1030396" y="960790"/>
            <a:ext cx="7885004" cy="47495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虚拟局域网（</a:t>
            </a:r>
            <a:r>
              <a:rPr lang="en-US" altLang="zh-CN" sz="1350" b="1" dirty="0">
                <a:solidFill>
                  <a:schemeClr val="accent1">
                    <a:lumMod val="75000"/>
                  </a:schemeClr>
                </a:solidFill>
                <a:latin typeface="Arial Narrow" panose="020B0606020202030204" pitchFamily="34" charset="0"/>
              </a:rPr>
              <a:t>V</a:t>
            </a:r>
            <a:r>
              <a:rPr lang="en-US" altLang="zh-CN" sz="1350" b="1" dirty="0">
                <a:latin typeface="Arial Narrow" panose="020B0606020202030204" pitchFamily="34" charset="0"/>
              </a:rPr>
              <a:t>irtual </a:t>
            </a:r>
            <a:r>
              <a:rPr lang="en-US" altLang="zh-CN" sz="1350" b="1" dirty="0">
                <a:solidFill>
                  <a:schemeClr val="accent1">
                    <a:lumMod val="75000"/>
                  </a:schemeClr>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rea </a:t>
            </a:r>
            <a:r>
              <a:rPr lang="en-US" altLang="zh-CN" sz="1350" b="1" dirty="0">
                <a:solidFill>
                  <a:schemeClr val="accent1">
                    <a:lumMod val="75000"/>
                  </a:schemeClr>
                </a:solidFill>
                <a:latin typeface="Arial Narrow" panose="020B0606020202030204" pitchFamily="34" charset="0"/>
              </a:rPr>
              <a:t>N</a:t>
            </a:r>
            <a:r>
              <a:rPr lang="en-US" altLang="zh-CN" sz="1350" b="1" dirty="0">
                <a:latin typeface="Arial Narrow" panose="020B0606020202030204" pitchFamily="34" charset="0"/>
              </a:rPr>
              <a:t>etwork</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VLAN</a:t>
            </a:r>
            <a:r>
              <a:rPr lang="zh-CN" altLang="en-US" sz="1350" b="1" dirty="0">
                <a:latin typeface="Arial Narrow" panose="020B0606020202030204" pitchFamily="34" charset="0"/>
              </a:rPr>
              <a:t>）是一种将局域网内的站点划分成</a:t>
            </a:r>
            <a:r>
              <a:rPr lang="zh-CN" altLang="en-US" sz="1350" b="1" dirty="0">
                <a:solidFill>
                  <a:schemeClr val="accent1">
                    <a:lumMod val="75000"/>
                  </a:schemeClr>
                </a:solidFill>
                <a:latin typeface="Arial Narrow" panose="020B0606020202030204" pitchFamily="34" charset="0"/>
              </a:rPr>
              <a:t>与物理位置无关的逻辑组</a:t>
            </a:r>
            <a:r>
              <a:rPr lang="zh-CN" altLang="en-US" sz="1350" b="1" dirty="0">
                <a:latin typeface="Arial Narrow" panose="020B0606020202030204" pitchFamily="34" charset="0"/>
              </a:rPr>
              <a:t>的技术，一个逻辑组就是一个</a:t>
            </a:r>
            <a:r>
              <a:rPr lang="en-US" altLang="zh-CN" sz="1350" b="1" dirty="0">
                <a:latin typeface="Arial Narrow" panose="020B0606020202030204" pitchFamily="34" charset="0"/>
              </a:rPr>
              <a:t>VLAN</a:t>
            </a:r>
            <a:r>
              <a:rPr lang="zh-CN" altLang="en-US" sz="1350" b="1" dirty="0">
                <a:latin typeface="Arial Narrow" panose="020B0606020202030204" pitchFamily="34" charset="0"/>
              </a:rPr>
              <a:t>，</a:t>
            </a:r>
            <a:r>
              <a:rPr lang="en-US" altLang="zh-CN" sz="1350" b="1" dirty="0">
                <a:latin typeface="Arial Narrow" panose="020B0606020202030204" pitchFamily="34" charset="0"/>
              </a:rPr>
              <a:t>VLAN</a:t>
            </a:r>
            <a:r>
              <a:rPr lang="zh-CN" altLang="en-US" sz="1350" b="1" dirty="0">
                <a:latin typeface="Arial Narrow" panose="020B0606020202030204" pitchFamily="34" charset="0"/>
              </a:rPr>
              <a:t>中的各站点具有某些共同的应用需求。</a:t>
            </a:r>
          </a:p>
        </p:txBody>
      </p:sp>
      <p:grpSp>
        <p:nvGrpSpPr>
          <p:cNvPr id="73" name="组合 72">
            <a:extLst>
              <a:ext uri="{FF2B5EF4-FFF2-40B4-BE49-F238E27FC236}">
                <a16:creationId xmlns:a16="http://schemas.microsoft.com/office/drawing/2014/main" id="{EC4079BF-E754-4E9B-97F7-01952FCF9450}"/>
              </a:ext>
            </a:extLst>
          </p:cNvPr>
          <p:cNvGrpSpPr/>
          <p:nvPr/>
        </p:nvGrpSpPr>
        <p:grpSpPr>
          <a:xfrm>
            <a:off x="1892007" y="1818166"/>
            <a:ext cx="339312" cy="2666669"/>
            <a:chOff x="2522676" y="2424221"/>
            <a:chExt cx="452416" cy="3555559"/>
          </a:xfrm>
        </p:grpSpPr>
        <p:cxnSp>
          <p:nvCxnSpPr>
            <p:cNvPr id="62" name="连接符: 肘形 61">
              <a:extLst>
                <a:ext uri="{FF2B5EF4-FFF2-40B4-BE49-F238E27FC236}">
                  <a16:creationId xmlns:a16="http://schemas.microsoft.com/office/drawing/2014/main" id="{3C2AD49F-3E77-4476-A72F-084668EF321A}"/>
                </a:ext>
              </a:extLst>
            </p:cNvPr>
            <p:cNvCxnSpPr>
              <a:cxnSpLocks/>
              <a:stCxn id="58" idx="1"/>
            </p:cNvCxnSpPr>
            <p:nvPr/>
          </p:nvCxnSpPr>
          <p:spPr>
            <a:xfrm rot="10800000" flipV="1">
              <a:off x="2716886" y="5000313"/>
              <a:ext cx="258206" cy="747360"/>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9DE8445F-35CF-48EA-9B18-B57BF1CD66EA}"/>
                </a:ext>
              </a:extLst>
            </p:cNvPr>
            <p:cNvCxnSpPr>
              <a:cxnSpLocks/>
              <a:stCxn id="48" idx="1"/>
            </p:cNvCxnSpPr>
            <p:nvPr/>
          </p:nvCxnSpPr>
          <p:spPr>
            <a:xfrm rot="10800000" flipV="1">
              <a:off x="2609382" y="3712266"/>
              <a:ext cx="365710" cy="2267513"/>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32807DB6-9144-4239-8B32-A9F787582128}"/>
                </a:ext>
              </a:extLst>
            </p:cNvPr>
            <p:cNvCxnSpPr>
              <a:cxnSpLocks/>
              <a:stCxn id="26" idx="1"/>
            </p:cNvCxnSpPr>
            <p:nvPr/>
          </p:nvCxnSpPr>
          <p:spPr>
            <a:xfrm rot="10800000" flipV="1">
              <a:off x="2522676" y="2424221"/>
              <a:ext cx="452416" cy="3555559"/>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pic>
        <p:nvPicPr>
          <p:cNvPr id="61" name="图片 60" descr="图标&#10;&#10;描述已自动生成">
            <a:extLst>
              <a:ext uri="{FF2B5EF4-FFF2-40B4-BE49-F238E27FC236}">
                <a16:creationId xmlns:a16="http://schemas.microsoft.com/office/drawing/2014/main" id="{CF6531C8-B391-4CC9-A2FA-037EE55F1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627" y="4190593"/>
            <a:ext cx="373044" cy="480812"/>
          </a:xfrm>
          <a:prstGeom prst="rect">
            <a:avLst/>
          </a:prstGeom>
        </p:spPr>
      </p:pic>
      <p:cxnSp>
        <p:nvCxnSpPr>
          <p:cNvPr id="9" name="连接符: 肘形 8">
            <a:extLst>
              <a:ext uri="{FF2B5EF4-FFF2-40B4-BE49-F238E27FC236}">
                <a16:creationId xmlns:a16="http://schemas.microsoft.com/office/drawing/2014/main" id="{B92B18AE-46F1-4460-BD82-B21DEDFD5C20}"/>
              </a:ext>
            </a:extLst>
          </p:cNvPr>
          <p:cNvCxnSpPr>
            <a:cxnSpLocks/>
          </p:cNvCxnSpPr>
          <p:nvPr/>
        </p:nvCxnSpPr>
        <p:spPr>
          <a:xfrm rot="16200000" flipH="1">
            <a:off x="3313323" y="1161424"/>
            <a:ext cx="42760" cy="1751537"/>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0021892-DA2B-4152-AB35-A1B4EEA6A666}"/>
              </a:ext>
            </a:extLst>
          </p:cNvPr>
          <p:cNvCxnSpPr>
            <a:cxnSpLocks/>
          </p:cNvCxnSpPr>
          <p:nvPr/>
        </p:nvCxnSpPr>
        <p:spPr>
          <a:xfrm rot="16200000" flipH="1">
            <a:off x="4143177" y="156327"/>
            <a:ext cx="137417" cy="3624314"/>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E46C65CA-B840-40CC-AA98-E00FE29C4120}"/>
              </a:ext>
            </a:extLst>
          </p:cNvPr>
          <p:cNvCxnSpPr>
            <a:cxnSpLocks/>
            <a:endCxn id="25" idx="2"/>
          </p:cNvCxnSpPr>
          <p:nvPr/>
        </p:nvCxnSpPr>
        <p:spPr>
          <a:xfrm rot="16200000" flipH="1">
            <a:off x="4986572" y="-749709"/>
            <a:ext cx="182076" cy="5520006"/>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3" name="图形 10">
            <a:extLst>
              <a:ext uri="{FF2B5EF4-FFF2-40B4-BE49-F238E27FC236}">
                <a16:creationId xmlns:a16="http://schemas.microsoft.com/office/drawing/2014/main" id="{5A2137C2-AE55-4E03-84D2-6759FC32A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61916" y="1620520"/>
            <a:ext cx="497111" cy="480812"/>
          </a:xfrm>
          <a:prstGeom prst="rect">
            <a:avLst/>
          </a:prstGeom>
        </p:spPr>
      </p:pic>
      <p:pic>
        <p:nvPicPr>
          <p:cNvPr id="24" name="图形 10">
            <a:extLst>
              <a:ext uri="{FF2B5EF4-FFF2-40B4-BE49-F238E27FC236}">
                <a16:creationId xmlns:a16="http://schemas.microsoft.com/office/drawing/2014/main" id="{8A4DCD72-63CA-42B3-81B9-D7606F77AE0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5487" y="1620520"/>
            <a:ext cx="497111" cy="480812"/>
          </a:xfrm>
          <a:prstGeom prst="rect">
            <a:avLst/>
          </a:prstGeom>
        </p:spPr>
      </p:pic>
      <p:pic>
        <p:nvPicPr>
          <p:cNvPr id="25" name="图形 10">
            <a:extLst>
              <a:ext uri="{FF2B5EF4-FFF2-40B4-BE49-F238E27FC236}">
                <a16:creationId xmlns:a16="http://schemas.microsoft.com/office/drawing/2014/main" id="{1C0F9901-7D3A-457F-90CA-B8C127BAA6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89058" y="1620520"/>
            <a:ext cx="497111" cy="480812"/>
          </a:xfrm>
          <a:prstGeom prst="rect">
            <a:avLst/>
          </a:prstGeom>
        </p:spPr>
      </p:pic>
      <p:pic>
        <p:nvPicPr>
          <p:cNvPr id="26" name="图片 25" descr="图标&#10;&#10;描述已自动生成">
            <a:extLst>
              <a:ext uri="{FF2B5EF4-FFF2-40B4-BE49-F238E27FC236}">
                <a16:creationId xmlns:a16="http://schemas.microsoft.com/office/drawing/2014/main" id="{D271365E-9562-47F2-9DD3-BA4B6BF90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319" y="1577761"/>
            <a:ext cx="373044" cy="480812"/>
          </a:xfrm>
          <a:prstGeom prst="rect">
            <a:avLst/>
          </a:prstGeom>
        </p:spPr>
      </p:pic>
      <p:sp>
        <p:nvSpPr>
          <p:cNvPr id="38" name="íşlïḍè">
            <a:extLst>
              <a:ext uri="{FF2B5EF4-FFF2-40B4-BE49-F238E27FC236}">
                <a16:creationId xmlns:a16="http://schemas.microsoft.com/office/drawing/2014/main" id="{72EC9BB3-09AD-4441-B8A9-C6B2DDA3DD95}"/>
              </a:ext>
            </a:extLst>
          </p:cNvPr>
          <p:cNvSpPr txBox="1"/>
          <p:nvPr/>
        </p:nvSpPr>
        <p:spPr>
          <a:xfrm>
            <a:off x="951460" y="1663854"/>
            <a:ext cx="779491" cy="30463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39" name="íşlïḍè">
            <a:extLst>
              <a:ext uri="{FF2B5EF4-FFF2-40B4-BE49-F238E27FC236}">
                <a16:creationId xmlns:a16="http://schemas.microsoft.com/office/drawing/2014/main" id="{6E397B3E-0BBC-4910-A508-D77362179DA4}"/>
              </a:ext>
            </a:extLst>
          </p:cNvPr>
          <p:cNvSpPr txBox="1"/>
          <p:nvPr/>
        </p:nvSpPr>
        <p:spPr>
          <a:xfrm>
            <a:off x="8446739" y="1663854"/>
            <a:ext cx="416321" cy="30463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3</a:t>
            </a:r>
            <a:r>
              <a:rPr lang="zh-CN" altLang="en-US" sz="1350" b="1" dirty="0">
                <a:latin typeface="Arial Narrow" panose="020B0606020202030204" pitchFamily="34" charset="0"/>
              </a:rPr>
              <a:t>楼</a:t>
            </a:r>
          </a:p>
        </p:txBody>
      </p:sp>
      <p:cxnSp>
        <p:nvCxnSpPr>
          <p:cNvPr id="42" name="连接符: 肘形 41">
            <a:extLst>
              <a:ext uri="{FF2B5EF4-FFF2-40B4-BE49-F238E27FC236}">
                <a16:creationId xmlns:a16="http://schemas.microsoft.com/office/drawing/2014/main" id="{9AA63ACA-850B-48FA-843F-88BE2B98C2BF}"/>
              </a:ext>
            </a:extLst>
          </p:cNvPr>
          <p:cNvCxnSpPr>
            <a:cxnSpLocks/>
          </p:cNvCxnSpPr>
          <p:nvPr/>
        </p:nvCxnSpPr>
        <p:spPr>
          <a:xfrm rot="16200000" flipH="1">
            <a:off x="3313323" y="2127458"/>
            <a:ext cx="42760" cy="1751537"/>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1DB41ED9-64D0-47A7-B04B-4C5A1850D4BD}"/>
              </a:ext>
            </a:extLst>
          </p:cNvPr>
          <p:cNvCxnSpPr>
            <a:cxnSpLocks/>
          </p:cNvCxnSpPr>
          <p:nvPr/>
        </p:nvCxnSpPr>
        <p:spPr>
          <a:xfrm rot="16200000" flipH="1">
            <a:off x="4143177" y="1122361"/>
            <a:ext cx="137417" cy="3624314"/>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73601D39-E37F-41F1-862E-148C10038A4D}"/>
              </a:ext>
            </a:extLst>
          </p:cNvPr>
          <p:cNvCxnSpPr>
            <a:cxnSpLocks/>
            <a:endCxn id="47" idx="2"/>
          </p:cNvCxnSpPr>
          <p:nvPr/>
        </p:nvCxnSpPr>
        <p:spPr>
          <a:xfrm rot="16200000" flipH="1">
            <a:off x="4986572" y="216325"/>
            <a:ext cx="182076" cy="5520006"/>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5" name="图形 10">
            <a:extLst>
              <a:ext uri="{FF2B5EF4-FFF2-40B4-BE49-F238E27FC236}">
                <a16:creationId xmlns:a16="http://schemas.microsoft.com/office/drawing/2014/main" id="{D08352ED-73A7-415F-A038-249EF0C2032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61916" y="2586554"/>
            <a:ext cx="497111" cy="480812"/>
          </a:xfrm>
          <a:prstGeom prst="rect">
            <a:avLst/>
          </a:prstGeom>
        </p:spPr>
      </p:pic>
      <p:pic>
        <p:nvPicPr>
          <p:cNvPr id="46" name="图形 10">
            <a:extLst>
              <a:ext uri="{FF2B5EF4-FFF2-40B4-BE49-F238E27FC236}">
                <a16:creationId xmlns:a16="http://schemas.microsoft.com/office/drawing/2014/main" id="{DB1C2CAA-7026-4742-9806-5E5B4D1710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5487" y="2586554"/>
            <a:ext cx="497111" cy="480812"/>
          </a:xfrm>
          <a:prstGeom prst="rect">
            <a:avLst/>
          </a:prstGeom>
        </p:spPr>
      </p:pic>
      <p:pic>
        <p:nvPicPr>
          <p:cNvPr id="47" name="图形 10">
            <a:extLst>
              <a:ext uri="{FF2B5EF4-FFF2-40B4-BE49-F238E27FC236}">
                <a16:creationId xmlns:a16="http://schemas.microsoft.com/office/drawing/2014/main" id="{EA0EB8F7-8542-4D3D-90D8-6FEE544255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89058" y="2586554"/>
            <a:ext cx="497111" cy="480812"/>
          </a:xfrm>
          <a:prstGeom prst="rect">
            <a:avLst/>
          </a:prstGeom>
        </p:spPr>
      </p:pic>
      <p:pic>
        <p:nvPicPr>
          <p:cNvPr id="48" name="图片 47" descr="图标&#10;&#10;描述已自动生成">
            <a:extLst>
              <a:ext uri="{FF2B5EF4-FFF2-40B4-BE49-F238E27FC236}">
                <a16:creationId xmlns:a16="http://schemas.microsoft.com/office/drawing/2014/main" id="{01E25913-E20B-4DD9-A851-3367C3357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319" y="2543794"/>
            <a:ext cx="373044" cy="480812"/>
          </a:xfrm>
          <a:prstGeom prst="rect">
            <a:avLst/>
          </a:prstGeom>
        </p:spPr>
      </p:pic>
      <p:sp>
        <p:nvSpPr>
          <p:cNvPr id="49" name="íşlïḍè">
            <a:extLst>
              <a:ext uri="{FF2B5EF4-FFF2-40B4-BE49-F238E27FC236}">
                <a16:creationId xmlns:a16="http://schemas.microsoft.com/office/drawing/2014/main" id="{2C0E4758-3D19-4F6E-B32F-92CF5DF44D2D}"/>
              </a:ext>
            </a:extLst>
          </p:cNvPr>
          <p:cNvSpPr txBox="1"/>
          <p:nvPr/>
        </p:nvSpPr>
        <p:spPr>
          <a:xfrm>
            <a:off x="951460" y="2629888"/>
            <a:ext cx="779491" cy="30463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31D2E720-57F3-4AE7-B443-A039A06B5EC2}"/>
              </a:ext>
            </a:extLst>
          </p:cNvPr>
          <p:cNvSpPr txBox="1"/>
          <p:nvPr/>
        </p:nvSpPr>
        <p:spPr>
          <a:xfrm>
            <a:off x="8446739" y="2629888"/>
            <a:ext cx="416321" cy="30463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2</a:t>
            </a:r>
            <a:r>
              <a:rPr lang="zh-CN" altLang="en-US" sz="1350" b="1" dirty="0">
                <a:latin typeface="Arial Narrow" panose="020B0606020202030204" pitchFamily="34" charset="0"/>
              </a:rPr>
              <a:t>楼</a:t>
            </a:r>
          </a:p>
        </p:txBody>
      </p:sp>
      <p:cxnSp>
        <p:nvCxnSpPr>
          <p:cNvPr id="52" name="连接符: 肘形 51">
            <a:extLst>
              <a:ext uri="{FF2B5EF4-FFF2-40B4-BE49-F238E27FC236}">
                <a16:creationId xmlns:a16="http://schemas.microsoft.com/office/drawing/2014/main" id="{1CA8C8B1-6209-498A-927B-2D766D9DB7D0}"/>
              </a:ext>
            </a:extLst>
          </p:cNvPr>
          <p:cNvCxnSpPr>
            <a:cxnSpLocks/>
          </p:cNvCxnSpPr>
          <p:nvPr/>
        </p:nvCxnSpPr>
        <p:spPr>
          <a:xfrm rot="16200000" flipH="1">
            <a:off x="3313323" y="3093493"/>
            <a:ext cx="42760" cy="1751537"/>
          </a:xfrm>
          <a:prstGeom prst="bentConnector3">
            <a:avLst>
              <a:gd name="adj1" fmla="val 28173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0CADAF48-9C8B-47E3-9D89-89D093752DE0}"/>
              </a:ext>
            </a:extLst>
          </p:cNvPr>
          <p:cNvCxnSpPr>
            <a:cxnSpLocks/>
          </p:cNvCxnSpPr>
          <p:nvPr/>
        </p:nvCxnSpPr>
        <p:spPr>
          <a:xfrm rot="16200000" flipH="1">
            <a:off x="4143177" y="2088395"/>
            <a:ext cx="137417" cy="3624314"/>
          </a:xfrm>
          <a:prstGeom prst="bentConnector3">
            <a:avLst>
              <a:gd name="adj1" fmla="val 2247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CC1A1AFC-1E4D-4159-90B5-2AF2FCC2C978}"/>
              </a:ext>
            </a:extLst>
          </p:cNvPr>
          <p:cNvCxnSpPr>
            <a:cxnSpLocks/>
            <a:endCxn id="57" idx="2"/>
          </p:cNvCxnSpPr>
          <p:nvPr/>
        </p:nvCxnSpPr>
        <p:spPr>
          <a:xfrm rot="16200000" flipH="1">
            <a:off x="4986572" y="1182359"/>
            <a:ext cx="182076" cy="5520006"/>
          </a:xfrm>
          <a:prstGeom prst="bentConnector3">
            <a:avLst>
              <a:gd name="adj1" fmla="val 196874"/>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5" name="图形 10">
            <a:extLst>
              <a:ext uri="{FF2B5EF4-FFF2-40B4-BE49-F238E27FC236}">
                <a16:creationId xmlns:a16="http://schemas.microsoft.com/office/drawing/2014/main" id="{8A8DFBDE-A25A-453E-B28F-68E243FF7E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961916" y="3552589"/>
            <a:ext cx="497111" cy="480812"/>
          </a:xfrm>
          <a:prstGeom prst="rect">
            <a:avLst/>
          </a:prstGeom>
        </p:spPr>
      </p:pic>
      <p:pic>
        <p:nvPicPr>
          <p:cNvPr id="56" name="图形 10">
            <a:extLst>
              <a:ext uri="{FF2B5EF4-FFF2-40B4-BE49-F238E27FC236}">
                <a16:creationId xmlns:a16="http://schemas.microsoft.com/office/drawing/2014/main" id="{A264ED30-2E7A-4C7A-8B8A-906D94CEB8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75487" y="3552589"/>
            <a:ext cx="497111" cy="480812"/>
          </a:xfrm>
          <a:prstGeom prst="rect">
            <a:avLst/>
          </a:prstGeom>
        </p:spPr>
      </p:pic>
      <p:pic>
        <p:nvPicPr>
          <p:cNvPr id="57" name="图形 10">
            <a:extLst>
              <a:ext uri="{FF2B5EF4-FFF2-40B4-BE49-F238E27FC236}">
                <a16:creationId xmlns:a16="http://schemas.microsoft.com/office/drawing/2014/main" id="{D3E86342-A0F1-4872-8BD1-01E9E52C8F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89058" y="3552589"/>
            <a:ext cx="497111" cy="480812"/>
          </a:xfrm>
          <a:prstGeom prst="rect">
            <a:avLst/>
          </a:prstGeom>
        </p:spPr>
      </p:pic>
      <p:pic>
        <p:nvPicPr>
          <p:cNvPr id="58" name="图片 57" descr="图标&#10;&#10;描述已自动生成">
            <a:extLst>
              <a:ext uri="{FF2B5EF4-FFF2-40B4-BE49-F238E27FC236}">
                <a16:creationId xmlns:a16="http://schemas.microsoft.com/office/drawing/2014/main" id="{C2FED337-0E10-461D-B4C8-FBB2B692B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319" y="3509829"/>
            <a:ext cx="373044" cy="480812"/>
          </a:xfrm>
          <a:prstGeom prst="rect">
            <a:avLst/>
          </a:prstGeom>
        </p:spPr>
      </p:pic>
      <p:sp>
        <p:nvSpPr>
          <p:cNvPr id="59" name="íşlïḍè">
            <a:extLst>
              <a:ext uri="{FF2B5EF4-FFF2-40B4-BE49-F238E27FC236}">
                <a16:creationId xmlns:a16="http://schemas.microsoft.com/office/drawing/2014/main" id="{F09A1941-2173-4B65-8976-2B2A22C044CB}"/>
              </a:ext>
            </a:extLst>
          </p:cNvPr>
          <p:cNvSpPr txBox="1"/>
          <p:nvPr/>
        </p:nvSpPr>
        <p:spPr>
          <a:xfrm>
            <a:off x="951460" y="3595923"/>
            <a:ext cx="779491" cy="30463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局域网</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60" name="íşlïḍè">
            <a:extLst>
              <a:ext uri="{FF2B5EF4-FFF2-40B4-BE49-F238E27FC236}">
                <a16:creationId xmlns:a16="http://schemas.microsoft.com/office/drawing/2014/main" id="{07647FEE-FA4C-43D9-AE24-AC0D7371F4FD}"/>
              </a:ext>
            </a:extLst>
          </p:cNvPr>
          <p:cNvSpPr txBox="1"/>
          <p:nvPr/>
        </p:nvSpPr>
        <p:spPr>
          <a:xfrm>
            <a:off x="8446739" y="3595922"/>
            <a:ext cx="416321" cy="304630"/>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1</a:t>
            </a:r>
            <a:r>
              <a:rPr lang="zh-CN" altLang="en-US" sz="1350" b="1" dirty="0">
                <a:latin typeface="Arial Narrow" panose="020B0606020202030204" pitchFamily="34" charset="0"/>
              </a:rPr>
              <a:t>楼</a:t>
            </a:r>
          </a:p>
        </p:txBody>
      </p:sp>
      <p:cxnSp>
        <p:nvCxnSpPr>
          <p:cNvPr id="75" name="直接连接符 74">
            <a:extLst>
              <a:ext uri="{FF2B5EF4-FFF2-40B4-BE49-F238E27FC236}">
                <a16:creationId xmlns:a16="http://schemas.microsoft.com/office/drawing/2014/main" id="{6E1E1FB1-2C62-4A29-814B-195E2A6D18B1}"/>
              </a:ext>
            </a:extLst>
          </p:cNvPr>
          <p:cNvCxnSpPr>
            <a:cxnSpLocks/>
          </p:cNvCxnSpPr>
          <p:nvPr/>
        </p:nvCxnSpPr>
        <p:spPr>
          <a:xfrm>
            <a:off x="1095733" y="2426120"/>
            <a:ext cx="7772687" cy="0"/>
          </a:xfrm>
          <a:prstGeom prst="line">
            <a:avLst/>
          </a:prstGeom>
          <a:ln w="12700">
            <a:solidFill>
              <a:schemeClr val="bg2">
                <a:lumMod val="9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84C1A30-0644-49EB-96CB-BF30DD541BCD}"/>
              </a:ext>
            </a:extLst>
          </p:cNvPr>
          <p:cNvCxnSpPr>
            <a:cxnSpLocks/>
          </p:cNvCxnSpPr>
          <p:nvPr/>
        </p:nvCxnSpPr>
        <p:spPr>
          <a:xfrm>
            <a:off x="1095733" y="3414180"/>
            <a:ext cx="7772687" cy="0"/>
          </a:xfrm>
          <a:prstGeom prst="line">
            <a:avLst/>
          </a:prstGeom>
          <a:ln w="12700">
            <a:solidFill>
              <a:schemeClr val="bg2">
                <a:lumMod val="9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3" name="íşlïḍè">
            <a:extLst>
              <a:ext uri="{FF2B5EF4-FFF2-40B4-BE49-F238E27FC236}">
                <a16:creationId xmlns:a16="http://schemas.microsoft.com/office/drawing/2014/main" id="{DB2B610B-EE66-4D7B-B624-BDC7F2D876F2}"/>
              </a:ext>
            </a:extLst>
          </p:cNvPr>
          <p:cNvSpPr txBox="1"/>
          <p:nvPr/>
        </p:nvSpPr>
        <p:spPr>
          <a:xfrm>
            <a:off x="908455" y="3595922"/>
            <a:ext cx="789359" cy="304630"/>
          </a:xfrm>
          <a:prstGeom prst="rect">
            <a:avLst/>
          </a:prstGeom>
          <a:solidFill>
            <a:schemeClr val="bg1"/>
          </a:solidFill>
        </p:spPr>
        <p:txBody>
          <a:bodyPr wrap="square" lIns="68580" tIns="34290" rIns="68580" bIns="34290" anchor="ctr">
            <a:noAutofit/>
          </a:bodyPr>
          <a:lstStyle/>
          <a:p>
            <a:r>
              <a:rPr lang="zh-CN" altLang="en-US" sz="1350" b="1" dirty="0">
                <a:latin typeface="Arial Narrow" panose="020B0606020202030204" pitchFamily="34" charset="0"/>
              </a:rPr>
              <a:t>网段</a:t>
            </a:r>
            <a:r>
              <a:rPr lang="en-US" altLang="zh-CN" sz="1350" b="1" dirty="0">
                <a:latin typeface="Arial Narrow" panose="020B0606020202030204" pitchFamily="34" charset="0"/>
              </a:rPr>
              <a:t>1</a:t>
            </a:r>
            <a:endParaRPr lang="zh-CN" altLang="en-US" sz="1350" b="1" dirty="0">
              <a:latin typeface="Arial Narrow" panose="020B0606020202030204" pitchFamily="34" charset="0"/>
            </a:endParaRPr>
          </a:p>
        </p:txBody>
      </p:sp>
      <p:sp>
        <p:nvSpPr>
          <p:cNvPr id="64" name="íşlïḍè">
            <a:extLst>
              <a:ext uri="{FF2B5EF4-FFF2-40B4-BE49-F238E27FC236}">
                <a16:creationId xmlns:a16="http://schemas.microsoft.com/office/drawing/2014/main" id="{E6BEDDC8-968E-4BDB-8B20-5E29D64A94DD}"/>
              </a:ext>
            </a:extLst>
          </p:cNvPr>
          <p:cNvSpPr txBox="1"/>
          <p:nvPr/>
        </p:nvSpPr>
        <p:spPr>
          <a:xfrm>
            <a:off x="904447" y="2629888"/>
            <a:ext cx="789359" cy="304630"/>
          </a:xfrm>
          <a:prstGeom prst="rect">
            <a:avLst/>
          </a:prstGeom>
          <a:solidFill>
            <a:schemeClr val="bg1"/>
          </a:solidFill>
        </p:spPr>
        <p:txBody>
          <a:bodyPr wrap="square" lIns="68580" tIns="34290" rIns="68580" bIns="34290" anchor="ctr">
            <a:noAutofit/>
          </a:bodyPr>
          <a:lstStyle/>
          <a:p>
            <a:r>
              <a:rPr lang="zh-CN" altLang="en-US" sz="1350" b="1" dirty="0">
                <a:latin typeface="Arial Narrow" panose="020B0606020202030204" pitchFamily="34" charset="0"/>
              </a:rPr>
              <a:t>网段</a:t>
            </a:r>
            <a:r>
              <a:rPr lang="en-US" altLang="zh-CN" sz="1350" b="1" dirty="0">
                <a:latin typeface="Arial Narrow" panose="020B0606020202030204" pitchFamily="34" charset="0"/>
              </a:rPr>
              <a:t>2</a:t>
            </a:r>
            <a:endParaRPr lang="zh-CN" altLang="en-US" sz="1350" b="1" dirty="0">
              <a:latin typeface="Arial Narrow" panose="020B0606020202030204" pitchFamily="34" charset="0"/>
            </a:endParaRPr>
          </a:p>
        </p:txBody>
      </p:sp>
      <p:sp>
        <p:nvSpPr>
          <p:cNvPr id="66" name="íşlïḍè">
            <a:extLst>
              <a:ext uri="{FF2B5EF4-FFF2-40B4-BE49-F238E27FC236}">
                <a16:creationId xmlns:a16="http://schemas.microsoft.com/office/drawing/2014/main" id="{8CE61A19-5CB7-4AE0-BA28-CA634EAF833D}"/>
              </a:ext>
            </a:extLst>
          </p:cNvPr>
          <p:cNvSpPr txBox="1"/>
          <p:nvPr/>
        </p:nvSpPr>
        <p:spPr>
          <a:xfrm>
            <a:off x="911863" y="1663854"/>
            <a:ext cx="789359" cy="304630"/>
          </a:xfrm>
          <a:prstGeom prst="rect">
            <a:avLst/>
          </a:prstGeom>
          <a:solidFill>
            <a:schemeClr val="bg1"/>
          </a:solidFill>
        </p:spPr>
        <p:txBody>
          <a:bodyPr wrap="square" lIns="68580" tIns="34290" rIns="68580" bIns="34290" anchor="ctr">
            <a:noAutofit/>
          </a:bodyPr>
          <a:lstStyle/>
          <a:p>
            <a:r>
              <a:rPr lang="zh-CN" altLang="en-US" sz="1350" b="1" dirty="0">
                <a:latin typeface="Arial Narrow" panose="020B0606020202030204" pitchFamily="34" charset="0"/>
              </a:rPr>
              <a:t>网段</a:t>
            </a:r>
            <a:r>
              <a:rPr lang="en-US" altLang="zh-CN" sz="1350" b="1" dirty="0">
                <a:latin typeface="Arial Narrow" panose="020B0606020202030204" pitchFamily="34" charset="0"/>
              </a:rPr>
              <a:t>3</a:t>
            </a:r>
            <a:endParaRPr lang="zh-CN" altLang="en-US" sz="1350" b="1" dirty="0">
              <a:latin typeface="Arial Narrow" panose="020B0606020202030204" pitchFamily="34" charset="0"/>
            </a:endParaRPr>
          </a:p>
        </p:txBody>
      </p:sp>
      <p:sp>
        <p:nvSpPr>
          <p:cNvPr id="70" name="íşlïḍè">
            <a:extLst>
              <a:ext uri="{FF2B5EF4-FFF2-40B4-BE49-F238E27FC236}">
                <a16:creationId xmlns:a16="http://schemas.microsoft.com/office/drawing/2014/main" id="{F377F0DE-DCA3-4B8F-81F8-186F61710A78}"/>
              </a:ext>
            </a:extLst>
          </p:cNvPr>
          <p:cNvSpPr txBox="1"/>
          <p:nvPr/>
        </p:nvSpPr>
        <p:spPr>
          <a:xfrm>
            <a:off x="5310975" y="2717380"/>
            <a:ext cx="485256" cy="268946"/>
          </a:xfrm>
          <a:prstGeom prst="rect">
            <a:avLst/>
          </a:prstGeom>
          <a:noFill/>
        </p:spPr>
        <p:txBody>
          <a:bodyPr wrap="square" lIns="68580" tIns="34290" rIns="68580" bIns="34290" anchor="ctr">
            <a:noAutofit/>
          </a:bodyPr>
          <a:lstStyle/>
          <a:p>
            <a:r>
              <a:rPr lang="zh-CN" altLang="en-US" sz="1350" b="1" dirty="0">
                <a:solidFill>
                  <a:schemeClr val="accent6"/>
                </a:solidFill>
                <a:latin typeface="Arial Narrow" panose="020B0606020202030204" pitchFamily="34" charset="0"/>
              </a:rPr>
              <a:t>广播</a:t>
            </a:r>
          </a:p>
        </p:txBody>
      </p:sp>
      <p:sp>
        <p:nvSpPr>
          <p:cNvPr id="71" name="íşlïḍè">
            <a:extLst>
              <a:ext uri="{FF2B5EF4-FFF2-40B4-BE49-F238E27FC236}">
                <a16:creationId xmlns:a16="http://schemas.microsoft.com/office/drawing/2014/main" id="{8522EB3E-B6ED-48F8-AB45-B8543A781F8C}"/>
              </a:ext>
            </a:extLst>
          </p:cNvPr>
          <p:cNvSpPr txBox="1"/>
          <p:nvPr/>
        </p:nvSpPr>
        <p:spPr>
          <a:xfrm>
            <a:off x="4403864" y="1834598"/>
            <a:ext cx="485256" cy="268946"/>
          </a:xfrm>
          <a:prstGeom prst="rect">
            <a:avLst/>
          </a:prstGeom>
          <a:noFill/>
        </p:spPr>
        <p:txBody>
          <a:bodyPr wrap="square" lIns="68580" tIns="34290" rIns="68580" bIns="34290" anchor="ctr">
            <a:noAutofit/>
          </a:bodyPr>
          <a:lstStyle/>
          <a:p>
            <a:r>
              <a:rPr lang="zh-CN" altLang="en-US" sz="1350" b="1" dirty="0">
                <a:solidFill>
                  <a:schemeClr val="bg1"/>
                </a:solidFill>
                <a:latin typeface="Arial Narrow" panose="020B0606020202030204" pitchFamily="34" charset="0"/>
              </a:rPr>
              <a:t>收到</a:t>
            </a:r>
          </a:p>
        </p:txBody>
      </p:sp>
      <p:sp>
        <p:nvSpPr>
          <p:cNvPr id="72" name="íşlïḍè">
            <a:extLst>
              <a:ext uri="{FF2B5EF4-FFF2-40B4-BE49-F238E27FC236}">
                <a16:creationId xmlns:a16="http://schemas.microsoft.com/office/drawing/2014/main" id="{9C03D8B1-A9CD-41F0-B3BE-80BC4766BD0F}"/>
              </a:ext>
            </a:extLst>
          </p:cNvPr>
          <p:cNvSpPr txBox="1"/>
          <p:nvPr/>
        </p:nvSpPr>
        <p:spPr>
          <a:xfrm>
            <a:off x="5346140" y="1830597"/>
            <a:ext cx="485256" cy="268946"/>
          </a:xfrm>
          <a:prstGeom prst="rect">
            <a:avLst/>
          </a:prstGeom>
          <a:noFill/>
        </p:spPr>
        <p:txBody>
          <a:bodyPr wrap="square" lIns="68580" tIns="34290" rIns="68580" bIns="34290" anchor="ctr">
            <a:noAutofit/>
          </a:bodyPr>
          <a:lstStyle/>
          <a:p>
            <a:r>
              <a:rPr lang="zh-CN" altLang="en-US" sz="1350" b="1" dirty="0">
                <a:solidFill>
                  <a:schemeClr val="bg1"/>
                </a:solidFill>
                <a:latin typeface="Arial Narrow" panose="020B0606020202030204" pitchFamily="34" charset="0"/>
              </a:rPr>
              <a:t>收到</a:t>
            </a:r>
          </a:p>
        </p:txBody>
      </p:sp>
      <p:sp>
        <p:nvSpPr>
          <p:cNvPr id="74" name="íşlïḍè">
            <a:extLst>
              <a:ext uri="{FF2B5EF4-FFF2-40B4-BE49-F238E27FC236}">
                <a16:creationId xmlns:a16="http://schemas.microsoft.com/office/drawing/2014/main" id="{ED1C6531-116C-4041-81C6-439F8DCF6B6A}"/>
              </a:ext>
            </a:extLst>
          </p:cNvPr>
          <p:cNvSpPr txBox="1"/>
          <p:nvPr/>
        </p:nvSpPr>
        <p:spPr>
          <a:xfrm>
            <a:off x="4403864" y="2731246"/>
            <a:ext cx="485256" cy="268946"/>
          </a:xfrm>
          <a:prstGeom prst="rect">
            <a:avLst/>
          </a:prstGeom>
          <a:noFill/>
        </p:spPr>
        <p:txBody>
          <a:bodyPr wrap="square" lIns="68580" tIns="34290" rIns="68580" bIns="34290" anchor="ctr">
            <a:noAutofit/>
          </a:bodyPr>
          <a:lstStyle/>
          <a:p>
            <a:r>
              <a:rPr lang="zh-CN" altLang="en-US" sz="1350" b="1" dirty="0">
                <a:solidFill>
                  <a:schemeClr val="bg1"/>
                </a:solidFill>
                <a:latin typeface="Arial Narrow" panose="020B0606020202030204" pitchFamily="34" charset="0"/>
              </a:rPr>
              <a:t>收到</a:t>
            </a:r>
          </a:p>
        </p:txBody>
      </p:sp>
    </p:spTree>
    <p:custDataLst>
      <p:tags r:id="rId1"/>
    </p:custDataLst>
    <p:extLst>
      <p:ext uri="{BB962C8B-B14F-4D97-AF65-F5344CB8AC3E}">
        <p14:creationId xmlns:p14="http://schemas.microsoft.com/office/powerpoint/2010/main" val="157816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p:tgtEl>
                                          <p:spTgt spid="70"/>
                                        </p:tgtEl>
                                        <p:attrNameLst>
                                          <p:attrName>ppt_x</p:attrName>
                                        </p:attrNameLst>
                                      </p:cBhvr>
                                      <p:tavLst>
                                        <p:tav tm="0">
                                          <p:val>
                                            <p:strVal val="#ppt_x+#ppt_w*1.125000"/>
                                          </p:val>
                                        </p:tav>
                                        <p:tav tm="100000">
                                          <p:val>
                                            <p:strVal val="#ppt_x"/>
                                          </p:val>
                                        </p:tav>
                                      </p:tavLst>
                                    </p:anim>
                                    <p:animEffect transition="in" filter="wipe(left)">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p:tgtEl>
                                          <p:spTgt spid="72"/>
                                        </p:tgtEl>
                                        <p:attrNameLst>
                                          <p:attrName>ppt_x</p:attrName>
                                        </p:attrNameLst>
                                      </p:cBhvr>
                                      <p:tavLst>
                                        <p:tav tm="0">
                                          <p:val>
                                            <p:strVal val="#ppt_x+#ppt_w*1.125000"/>
                                          </p:val>
                                        </p:tav>
                                        <p:tav tm="100000">
                                          <p:val>
                                            <p:strVal val="#ppt_x"/>
                                          </p:val>
                                        </p:tav>
                                      </p:tavLst>
                                    </p:anim>
                                    <p:animEffect transition="in" filter="wipe(left)">
                                      <p:cBhvr>
                                        <p:cTn id="24" dur="500"/>
                                        <p:tgtEl>
                                          <p:spTgt spid="7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p:tgtEl>
                                          <p:spTgt spid="71"/>
                                        </p:tgtEl>
                                        <p:attrNameLst>
                                          <p:attrName>ppt_x</p:attrName>
                                        </p:attrNameLst>
                                      </p:cBhvr>
                                      <p:tavLst>
                                        <p:tav tm="0">
                                          <p:val>
                                            <p:strVal val="#ppt_x-#ppt_w*1.125000"/>
                                          </p:val>
                                        </p:tav>
                                        <p:tav tm="100000">
                                          <p:val>
                                            <p:strVal val="#ppt_x"/>
                                          </p:val>
                                        </p:tav>
                                      </p:tavLst>
                                    </p:anim>
                                    <p:animEffect transition="in" filter="wipe(right)">
                                      <p:cBhvr>
                                        <p:cTn id="28" dur="500"/>
                                        <p:tgtEl>
                                          <p:spTgt spid="71"/>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p:tgtEl>
                                          <p:spTgt spid="74"/>
                                        </p:tgtEl>
                                        <p:attrNameLst>
                                          <p:attrName>ppt_x</p:attrName>
                                        </p:attrNameLst>
                                      </p:cBhvr>
                                      <p:tavLst>
                                        <p:tav tm="0">
                                          <p:val>
                                            <p:strVal val="#ppt_x-#ppt_w*1.125000"/>
                                          </p:val>
                                        </p:tav>
                                        <p:tav tm="100000">
                                          <p:val>
                                            <p:strVal val="#ppt_x"/>
                                          </p:val>
                                        </p:tav>
                                      </p:tavLst>
                                    </p:anim>
                                    <p:animEffect transition="in" filter="wipe(right)">
                                      <p:cBhvr>
                                        <p:cTn id="3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4"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228599" y="561975"/>
            <a:ext cx="3703652" cy="323165"/>
            <a:chOff x="424116" y="898245"/>
            <a:chExt cx="4938202" cy="430886"/>
          </a:xfrm>
        </p:grpSpPr>
        <p:sp>
          <p:nvSpPr>
            <p:cNvPr id="2" name="平行四边形 1">
              <a:extLst>
                <a:ext uri="{FF2B5EF4-FFF2-40B4-BE49-F238E27FC236}">
                  <a16:creationId xmlns:a16="http://schemas.microsoft.com/office/drawing/2014/main" id="{1F5BAA3F-9845-4F89-A2DD-8222D3E4EDAC}"/>
                </a:ext>
              </a:extLst>
            </p:cNvPr>
            <p:cNvSpPr/>
            <p:nvPr/>
          </p:nvSpPr>
          <p:spPr>
            <a:xfrm>
              <a:off x="424116" y="898245"/>
              <a:ext cx="681963"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dirty="0">
                  <a:latin typeface="Impact" panose="020B0806030902050204" pitchFamily="34" charset="0"/>
                </a:rPr>
                <a:t>02</a:t>
              </a:r>
              <a:endParaRPr lang="zh-CN" altLang="en-US" sz="165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75951" y="898245"/>
              <a:ext cx="4186367" cy="430886"/>
            </a:xfrm>
            <a:prstGeom prst="rect">
              <a:avLst/>
            </a:prstGeom>
            <a:noFill/>
          </p:spPr>
          <p:txBody>
            <a:bodyPr wrap="square" rtlCol="0">
              <a:spAutoFit/>
            </a:bodyPr>
            <a:lstStyle/>
            <a:p>
              <a:r>
                <a:rPr lang="zh-CN" altLang="en-US" sz="1500" b="1" dirty="0">
                  <a:latin typeface="Arial Narrow" panose="020B0606020202030204" pitchFamily="34" charset="0"/>
                </a:rPr>
                <a:t>虚拟局域网</a:t>
              </a:r>
              <a:r>
                <a:rPr lang="en-US" altLang="zh-CN" sz="1500" b="1" dirty="0">
                  <a:latin typeface="Arial Narrow" panose="020B0606020202030204" pitchFamily="34" charset="0"/>
                </a:rPr>
                <a:t>VLAN</a:t>
              </a:r>
              <a:r>
                <a:rPr lang="zh-CN" altLang="en-US" sz="1500" b="1" dirty="0">
                  <a:latin typeface="Arial Narrow" panose="020B0606020202030204" pitchFamily="34" charset="0"/>
                </a:rPr>
                <a:t>概述</a:t>
              </a:r>
              <a:endParaRPr lang="en-US" altLang="zh-CN" sz="1500" b="1" dirty="0">
                <a:latin typeface="Arial Narrow" panose="020B0606020202030204" pitchFamily="34" charset="0"/>
              </a:endParaRPr>
            </a:p>
          </p:txBody>
        </p:sp>
      </p:grpSp>
      <p:sp>
        <p:nvSpPr>
          <p:cNvPr id="5" name="矩形 4">
            <a:extLst>
              <a:ext uri="{FF2B5EF4-FFF2-40B4-BE49-F238E27FC236}">
                <a16:creationId xmlns:a16="http://schemas.microsoft.com/office/drawing/2014/main" id="{8271A171-7EDC-422B-8B68-C7405045502A}"/>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íşlïḍè">
            <a:extLst>
              <a:ext uri="{FF2B5EF4-FFF2-40B4-BE49-F238E27FC236}">
                <a16:creationId xmlns:a16="http://schemas.microsoft.com/office/drawing/2014/main" id="{E9505913-F1F9-4532-854A-E600AA0B20B0}"/>
              </a:ext>
            </a:extLst>
          </p:cNvPr>
          <p:cNvSpPr txBox="1"/>
          <p:nvPr/>
        </p:nvSpPr>
        <p:spPr>
          <a:xfrm>
            <a:off x="1030396" y="960790"/>
            <a:ext cx="7885004" cy="47495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虚拟局域网（</a:t>
            </a:r>
            <a:r>
              <a:rPr lang="en-US" altLang="zh-CN" sz="1350" b="1" dirty="0">
                <a:solidFill>
                  <a:schemeClr val="accent1">
                    <a:lumMod val="75000"/>
                  </a:schemeClr>
                </a:solidFill>
                <a:latin typeface="Arial Narrow" panose="020B0606020202030204" pitchFamily="34" charset="0"/>
              </a:rPr>
              <a:t>V</a:t>
            </a:r>
            <a:r>
              <a:rPr lang="en-US" altLang="zh-CN" sz="1350" b="1" dirty="0">
                <a:latin typeface="Arial Narrow" panose="020B0606020202030204" pitchFamily="34" charset="0"/>
              </a:rPr>
              <a:t>irtual </a:t>
            </a:r>
            <a:r>
              <a:rPr lang="en-US" altLang="zh-CN" sz="1350" b="1" dirty="0">
                <a:solidFill>
                  <a:schemeClr val="accent1">
                    <a:lumMod val="75000"/>
                  </a:schemeClr>
                </a:solidFill>
                <a:latin typeface="Arial Narrow" panose="020B0606020202030204" pitchFamily="34" charset="0"/>
              </a:rPr>
              <a:t>L</a:t>
            </a:r>
            <a:r>
              <a:rPr lang="en-US" altLang="zh-CN" sz="1350" b="1" dirty="0">
                <a:latin typeface="Arial Narrow" panose="020B0606020202030204" pitchFamily="34" charset="0"/>
              </a:rPr>
              <a:t>ocal</a:t>
            </a:r>
            <a:r>
              <a:rPr lang="zh-CN" altLang="en-US" sz="1350" b="1" dirty="0">
                <a:latin typeface="Arial Narrow" panose="020B0606020202030204" pitchFamily="34" charset="0"/>
              </a:rPr>
              <a:t>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rea </a:t>
            </a:r>
            <a:r>
              <a:rPr lang="en-US" altLang="zh-CN" sz="1350" b="1" dirty="0">
                <a:solidFill>
                  <a:schemeClr val="accent1">
                    <a:lumMod val="75000"/>
                  </a:schemeClr>
                </a:solidFill>
                <a:latin typeface="Arial Narrow" panose="020B0606020202030204" pitchFamily="34" charset="0"/>
              </a:rPr>
              <a:t>N</a:t>
            </a:r>
            <a:r>
              <a:rPr lang="en-US" altLang="zh-CN" sz="1350" b="1" dirty="0">
                <a:latin typeface="Arial Narrow" panose="020B0606020202030204" pitchFamily="34" charset="0"/>
              </a:rPr>
              <a:t>etwork</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VLAN</a:t>
            </a:r>
            <a:r>
              <a:rPr lang="zh-CN" altLang="en-US" sz="1350" b="1" dirty="0">
                <a:latin typeface="Arial Narrow" panose="020B0606020202030204" pitchFamily="34" charset="0"/>
              </a:rPr>
              <a:t>）是一种将局域网内的站点划分成</a:t>
            </a:r>
            <a:r>
              <a:rPr lang="zh-CN" altLang="en-US" sz="1350" b="1" dirty="0">
                <a:solidFill>
                  <a:schemeClr val="accent1">
                    <a:lumMod val="75000"/>
                  </a:schemeClr>
                </a:solidFill>
                <a:latin typeface="Arial Narrow" panose="020B0606020202030204" pitchFamily="34" charset="0"/>
              </a:rPr>
              <a:t>与物理位置无关的逻辑组</a:t>
            </a:r>
            <a:r>
              <a:rPr lang="zh-CN" altLang="en-US" sz="1350" b="1" dirty="0">
                <a:latin typeface="Arial Narrow" panose="020B0606020202030204" pitchFamily="34" charset="0"/>
              </a:rPr>
              <a:t>的技术，一个逻辑组就是一个</a:t>
            </a:r>
            <a:r>
              <a:rPr lang="en-US" altLang="zh-CN" sz="1350" b="1" dirty="0">
                <a:latin typeface="Arial Narrow" panose="020B0606020202030204" pitchFamily="34" charset="0"/>
              </a:rPr>
              <a:t>VLAN</a:t>
            </a:r>
            <a:r>
              <a:rPr lang="zh-CN" altLang="en-US" sz="1350" b="1" dirty="0">
                <a:latin typeface="Arial Narrow" panose="020B0606020202030204" pitchFamily="34" charset="0"/>
              </a:rPr>
              <a:t>，</a:t>
            </a:r>
            <a:r>
              <a:rPr lang="en-US" altLang="zh-CN" sz="1350" b="1" dirty="0">
                <a:latin typeface="Arial Narrow" panose="020B0606020202030204" pitchFamily="34" charset="0"/>
              </a:rPr>
              <a:t>VLAN</a:t>
            </a:r>
            <a:r>
              <a:rPr lang="zh-CN" altLang="en-US" sz="1350" b="1" dirty="0">
                <a:latin typeface="Arial Narrow" panose="020B0606020202030204" pitchFamily="34" charset="0"/>
              </a:rPr>
              <a:t>中的各站点具有某些共同的应用需求。</a:t>
            </a:r>
          </a:p>
        </p:txBody>
      </p:sp>
      <p:sp>
        <p:nvSpPr>
          <p:cNvPr id="17" name="矩形 16">
            <a:extLst>
              <a:ext uri="{FF2B5EF4-FFF2-40B4-BE49-F238E27FC236}">
                <a16:creationId xmlns:a16="http://schemas.microsoft.com/office/drawing/2014/main" id="{8A02373B-DE97-4FB5-A6B6-410C006258FC}"/>
              </a:ext>
            </a:extLst>
          </p:cNvPr>
          <p:cNvSpPr/>
          <p:nvPr/>
        </p:nvSpPr>
        <p:spPr>
          <a:xfrm>
            <a:off x="792475" y="161595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íşlïḍè">
            <a:extLst>
              <a:ext uri="{FF2B5EF4-FFF2-40B4-BE49-F238E27FC236}">
                <a16:creationId xmlns:a16="http://schemas.microsoft.com/office/drawing/2014/main" id="{D428F3CB-AA71-4443-B954-8E9D345E44B3}"/>
              </a:ext>
            </a:extLst>
          </p:cNvPr>
          <p:cNvSpPr txBox="1"/>
          <p:nvPr/>
        </p:nvSpPr>
        <p:spPr>
          <a:xfrm>
            <a:off x="1030396" y="1575213"/>
            <a:ext cx="7885004" cy="2749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属于</a:t>
            </a:r>
            <a:r>
              <a:rPr lang="zh-CN" altLang="en-US" sz="1350" b="1" dirty="0">
                <a:solidFill>
                  <a:srgbClr val="FF0000"/>
                </a:solidFill>
                <a:latin typeface="Arial Narrow" panose="020B0606020202030204" pitchFamily="34" charset="0"/>
              </a:rPr>
              <a:t>同一</a:t>
            </a:r>
            <a:r>
              <a:rPr lang="en-US" altLang="zh-CN" sz="1350" b="1" dirty="0">
                <a:solidFill>
                  <a:srgbClr val="FF0000"/>
                </a:solidFill>
                <a:latin typeface="Arial Narrow" panose="020B0606020202030204" pitchFamily="34" charset="0"/>
              </a:rPr>
              <a:t>VLAN</a:t>
            </a:r>
            <a:r>
              <a:rPr lang="zh-CN" altLang="en-US" sz="1350" b="1" dirty="0">
                <a:solidFill>
                  <a:srgbClr val="FF0000"/>
                </a:solidFill>
                <a:latin typeface="Arial Narrow" panose="020B0606020202030204" pitchFamily="34" charset="0"/>
              </a:rPr>
              <a:t>的站点</a:t>
            </a:r>
            <a:r>
              <a:rPr lang="zh-CN" altLang="en-US" sz="1350" b="1" dirty="0">
                <a:latin typeface="Arial Narrow" panose="020B0606020202030204" pitchFamily="34" charset="0"/>
              </a:rPr>
              <a:t>之间可以</a:t>
            </a:r>
            <a:r>
              <a:rPr lang="zh-CN" altLang="en-US" sz="1350" b="1" dirty="0">
                <a:solidFill>
                  <a:srgbClr val="FF0000"/>
                </a:solidFill>
                <a:latin typeface="Arial Narrow" panose="020B0606020202030204" pitchFamily="34" charset="0"/>
              </a:rPr>
              <a:t>直接</a:t>
            </a:r>
            <a:r>
              <a:rPr lang="zh-CN" altLang="en-US" sz="1350" b="1" dirty="0">
                <a:latin typeface="Arial Narrow" panose="020B0606020202030204" pitchFamily="34" charset="0"/>
              </a:rPr>
              <a:t>进行通信，而</a:t>
            </a:r>
            <a:r>
              <a:rPr lang="zh-CN" altLang="en-US" sz="1350" b="1" dirty="0">
                <a:solidFill>
                  <a:srgbClr val="FF0000"/>
                </a:solidFill>
                <a:latin typeface="Arial Narrow" panose="020B0606020202030204" pitchFamily="34" charset="0"/>
              </a:rPr>
              <a:t>不同</a:t>
            </a:r>
            <a:r>
              <a:rPr lang="en-US" altLang="zh-CN" sz="1350" b="1" dirty="0">
                <a:solidFill>
                  <a:srgbClr val="FF0000"/>
                </a:solidFill>
                <a:latin typeface="Arial Narrow" panose="020B0606020202030204" pitchFamily="34" charset="0"/>
              </a:rPr>
              <a:t>VLAN</a:t>
            </a:r>
            <a:r>
              <a:rPr lang="zh-CN" altLang="en-US" sz="1350" b="1" dirty="0">
                <a:latin typeface="Arial Narrow" panose="020B0606020202030204" pitchFamily="34" charset="0"/>
              </a:rPr>
              <a:t>中的站点之间</a:t>
            </a:r>
            <a:r>
              <a:rPr lang="zh-CN" altLang="en-US" sz="1350" b="1" dirty="0">
                <a:solidFill>
                  <a:srgbClr val="FF0000"/>
                </a:solidFill>
                <a:latin typeface="Arial Narrow" panose="020B0606020202030204" pitchFamily="34" charset="0"/>
              </a:rPr>
              <a:t>不能直接通信</a:t>
            </a:r>
            <a:r>
              <a:rPr lang="zh-CN" altLang="en-US" sz="1350" b="1" dirty="0">
                <a:latin typeface="Arial Narrow" panose="020B0606020202030204" pitchFamily="34" charset="0"/>
              </a:rPr>
              <a:t>。</a:t>
            </a:r>
          </a:p>
        </p:txBody>
      </p:sp>
      <p:sp>
        <p:nvSpPr>
          <p:cNvPr id="19" name="矩形 18">
            <a:extLst>
              <a:ext uri="{FF2B5EF4-FFF2-40B4-BE49-F238E27FC236}">
                <a16:creationId xmlns:a16="http://schemas.microsoft.com/office/drawing/2014/main" id="{F2F494A1-BB1C-46A3-97B0-F7572DF21E6E}"/>
              </a:ext>
            </a:extLst>
          </p:cNvPr>
          <p:cNvSpPr/>
          <p:nvPr/>
        </p:nvSpPr>
        <p:spPr>
          <a:xfrm>
            <a:off x="792475" y="2030394"/>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íşlïḍè">
            <a:extLst>
              <a:ext uri="{FF2B5EF4-FFF2-40B4-BE49-F238E27FC236}">
                <a16:creationId xmlns:a16="http://schemas.microsoft.com/office/drawing/2014/main" id="{017DD268-F492-4AA3-9514-3391BA9DDC21}"/>
              </a:ext>
            </a:extLst>
          </p:cNvPr>
          <p:cNvSpPr txBox="1"/>
          <p:nvPr/>
        </p:nvSpPr>
        <p:spPr>
          <a:xfrm>
            <a:off x="1030396" y="1989653"/>
            <a:ext cx="7885004" cy="274967"/>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网络管理员可对局域网中的各交换机进行配置来建立多个逻辑上独立的</a:t>
            </a:r>
            <a:r>
              <a:rPr lang="en-US" altLang="zh-CN" sz="1350" b="1" dirty="0">
                <a:latin typeface="Arial Narrow" panose="020B0606020202030204" pitchFamily="34" charset="0"/>
              </a:rPr>
              <a:t>VLAN</a:t>
            </a:r>
            <a:r>
              <a:rPr lang="zh-CN" altLang="en-US" sz="1350" b="1" dirty="0">
                <a:latin typeface="Arial Narrow" panose="020B0606020202030204" pitchFamily="34" charset="0"/>
              </a:rPr>
              <a:t>。</a:t>
            </a:r>
          </a:p>
        </p:txBody>
      </p:sp>
      <p:sp>
        <p:nvSpPr>
          <p:cNvPr id="21" name="矩形 20">
            <a:extLst>
              <a:ext uri="{FF2B5EF4-FFF2-40B4-BE49-F238E27FC236}">
                <a16:creationId xmlns:a16="http://schemas.microsoft.com/office/drawing/2014/main" id="{9AFD1D92-DCAD-4DFD-9654-CC373B834804}"/>
              </a:ext>
            </a:extLst>
          </p:cNvPr>
          <p:cNvSpPr/>
          <p:nvPr/>
        </p:nvSpPr>
        <p:spPr>
          <a:xfrm>
            <a:off x="1109061" y="2444834"/>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íşlïḍè">
            <a:extLst>
              <a:ext uri="{FF2B5EF4-FFF2-40B4-BE49-F238E27FC236}">
                <a16:creationId xmlns:a16="http://schemas.microsoft.com/office/drawing/2014/main" id="{081A32EE-4543-4BB9-AD45-6E1B847676C7}"/>
              </a:ext>
            </a:extLst>
          </p:cNvPr>
          <p:cNvSpPr txBox="1"/>
          <p:nvPr/>
        </p:nvSpPr>
        <p:spPr>
          <a:xfrm>
            <a:off x="1346983" y="2404093"/>
            <a:ext cx="7568418" cy="474788"/>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连接在同一交换机上的多个站点可以属于不同的</a:t>
            </a:r>
            <a:r>
              <a:rPr lang="en-US" altLang="zh-CN" sz="1350" b="1" dirty="0">
                <a:latin typeface="Arial Narrow" panose="020B0606020202030204" pitchFamily="34" charset="0"/>
              </a:rPr>
              <a:t>VLAN</a:t>
            </a:r>
            <a:r>
              <a:rPr lang="zh-CN" altLang="en-US" sz="1350" b="1" dirty="0">
                <a:latin typeface="Arial Narrow" panose="020B0606020202030204" pitchFamily="34" charset="0"/>
              </a:rPr>
              <a:t>，而属于同一</a:t>
            </a:r>
            <a:r>
              <a:rPr lang="en-US" altLang="zh-CN" sz="1350" b="1" dirty="0">
                <a:latin typeface="Arial Narrow" panose="020B0606020202030204" pitchFamily="34" charset="0"/>
              </a:rPr>
              <a:t>VLAN</a:t>
            </a:r>
            <a:r>
              <a:rPr lang="zh-CN" altLang="en-US" sz="1350" b="1" dirty="0">
                <a:latin typeface="Arial Narrow" panose="020B0606020202030204" pitchFamily="34" charset="0"/>
              </a:rPr>
              <a:t>的多个站点可以连接在不同的交换机上。</a:t>
            </a:r>
          </a:p>
        </p:txBody>
      </p:sp>
      <p:sp>
        <p:nvSpPr>
          <p:cNvPr id="7" name="矩形 6">
            <a:extLst>
              <a:ext uri="{FF2B5EF4-FFF2-40B4-BE49-F238E27FC236}">
                <a16:creationId xmlns:a16="http://schemas.microsoft.com/office/drawing/2014/main" id="{0332130B-EB7A-4191-9299-7FECB371D388}"/>
              </a:ext>
            </a:extLst>
          </p:cNvPr>
          <p:cNvSpPr/>
          <p:nvPr/>
        </p:nvSpPr>
        <p:spPr>
          <a:xfrm>
            <a:off x="1261045" y="3349617"/>
            <a:ext cx="6621911" cy="83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虚拟局域网</a:t>
            </a:r>
            <a:r>
              <a:rPr lang="en-US" altLang="zh-CN" sz="1350" b="1" dirty="0"/>
              <a:t>VLAN</a:t>
            </a:r>
            <a:r>
              <a:rPr lang="zh-CN" altLang="en-US" sz="1350" b="1" dirty="0"/>
              <a:t>并不是一种新型网络，它只是局域网能够提供给用户的一种服务。</a:t>
            </a:r>
          </a:p>
        </p:txBody>
      </p:sp>
    </p:spTree>
    <p:custDataLst>
      <p:tags r:id="rId1"/>
    </p:custDataLst>
    <p:extLst>
      <p:ext uri="{BB962C8B-B14F-4D97-AF65-F5344CB8AC3E}">
        <p14:creationId xmlns:p14="http://schemas.microsoft.com/office/powerpoint/2010/main" val="17525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360"/>
                                          </p:val>
                                        </p:tav>
                                        <p:tav tm="100000">
                                          <p:val>
                                            <p:fltVal val="0"/>
                                          </p:val>
                                        </p:tav>
                                      </p:tavLst>
                                    </p:anim>
                                    <p:animEffect transition="in" filter="fade">
                                      <p:cBhvr>
                                        <p:cTn id="21" dur="500"/>
                                        <p:tgtEl>
                                          <p:spTgt spid="1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 calcmode="lin" valueType="num">
                                      <p:cBhvr>
                                        <p:cTn id="31" dur="500" fill="hold"/>
                                        <p:tgtEl>
                                          <p:spTgt spid="21"/>
                                        </p:tgtEl>
                                        <p:attrNameLst>
                                          <p:attrName>style.rotation</p:attrName>
                                        </p:attrNameLst>
                                      </p:cBhvr>
                                      <p:tavLst>
                                        <p:tav tm="0">
                                          <p:val>
                                            <p:fltVal val="360"/>
                                          </p:val>
                                        </p:tav>
                                        <p:tav tm="100000">
                                          <p:val>
                                            <p:fltVal val="0"/>
                                          </p:val>
                                        </p:tav>
                                      </p:tavLst>
                                    </p:anim>
                                    <p:animEffect transition="in" filter="fade">
                                      <p:cBhvr>
                                        <p:cTn id="32" dur="500"/>
                                        <p:tgtEl>
                                          <p:spTgt spid="2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fltVal val="0"/>
                                          </p:val>
                                        </p:tav>
                                        <p:tav tm="100000">
                                          <p:val>
                                            <p:strVal val="#ppt_w"/>
                                          </p:val>
                                        </p:tav>
                                      </p:tavLst>
                                    </p:anim>
                                    <p:anim calcmode="lin" valueType="num">
                                      <p:cBhvr>
                                        <p:cTn id="41" dur="1000" fill="hold"/>
                                        <p:tgtEl>
                                          <p:spTgt spid="7"/>
                                        </p:tgtEl>
                                        <p:attrNameLst>
                                          <p:attrName>ppt_h</p:attrName>
                                        </p:attrNameLst>
                                      </p:cBhvr>
                                      <p:tavLst>
                                        <p:tav tm="0">
                                          <p:val>
                                            <p:fltVal val="0"/>
                                          </p:val>
                                        </p:tav>
                                        <p:tav tm="100000">
                                          <p:val>
                                            <p:strVal val="#ppt_h"/>
                                          </p:val>
                                        </p:tav>
                                      </p:tavLst>
                                    </p:anim>
                                    <p:anim calcmode="lin" valueType="num">
                                      <p:cBhvr>
                                        <p:cTn id="42"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P spid="21" grpId="0" animBg="1"/>
      <p:bldP spid="22" grpId="0"/>
      <p:bldP spid="7"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96"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1" name="Text Box 52"/>
          <p:cNvSpPr txBox="1">
            <a:spLocks noChangeArrowheads="1"/>
          </p:cNvSpPr>
          <p:nvPr/>
        </p:nvSpPr>
        <p:spPr bwMode="auto">
          <a:xfrm>
            <a:off x="3736191" y="3652866"/>
            <a:ext cx="3022409" cy="523220"/>
          </a:xfrm>
          <a:prstGeom prst="rect">
            <a:avLst/>
          </a:prstGeom>
          <a:solidFill>
            <a:srgbClr val="0000CC"/>
          </a:solidFill>
          <a:ln>
            <a:solidFill>
              <a:srgbClr val="000099"/>
            </a:solidFill>
          </a:ln>
          <a:effectLst/>
        </p:spPr>
        <p:txBody>
          <a:bodyPr wrap="square">
            <a:spAutoFit/>
          </a:bodyPr>
          <a:lstStyle/>
          <a:p>
            <a:r>
              <a:rPr lang="en-US" altLang="zh-CN" sz="1400" b="1" dirty="0" smtClean="0">
                <a:solidFill>
                  <a:schemeClr val="bg1"/>
                </a:solidFill>
                <a:latin typeface="微软雅黑" pitchFamily="34" charset="-122"/>
                <a:ea typeface="微软雅黑" pitchFamily="34" charset="-122"/>
              </a:rPr>
              <a:t>10 </a:t>
            </a:r>
            <a:r>
              <a:rPr lang="zh-CN" altLang="en-US" sz="1400" b="1" dirty="0" smtClean="0">
                <a:solidFill>
                  <a:schemeClr val="bg1"/>
                </a:solidFill>
                <a:latin typeface="微软雅黑" pitchFamily="34" charset="-122"/>
                <a:ea typeface="微软雅黑" pitchFamily="34" charset="-122"/>
              </a:rPr>
              <a:t>台计算机划分为三</a:t>
            </a:r>
            <a:r>
              <a:rPr lang="zh-CN" altLang="en-US" sz="1400" b="1" dirty="0">
                <a:solidFill>
                  <a:schemeClr val="bg1"/>
                </a:solidFill>
                <a:latin typeface="微软雅黑" pitchFamily="34" charset="-122"/>
                <a:ea typeface="微软雅黑" pitchFamily="34" charset="-122"/>
              </a:rPr>
              <a:t>个虚拟</a:t>
            </a:r>
            <a:r>
              <a:rPr lang="zh-CN" altLang="en-US" sz="1400" b="1" dirty="0" smtClean="0">
                <a:solidFill>
                  <a:schemeClr val="bg1"/>
                </a:solidFill>
                <a:latin typeface="微软雅黑" pitchFamily="34" charset="-122"/>
                <a:ea typeface="微软雅黑" pitchFamily="34" charset="-122"/>
              </a:rPr>
              <a:t>局域网：</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3</a:t>
            </a:r>
            <a:endParaRPr lang="en-US" altLang="zh-CN" sz="1400" b="1" dirty="0">
              <a:solidFill>
                <a:schemeClr val="bg1"/>
              </a:solidFill>
              <a:latin typeface="微软雅黑" pitchFamily="34" charset="-122"/>
              <a:ea typeface="微软雅黑" pitchFamily="34" charset="-122"/>
            </a:endParaRPr>
          </a:p>
        </p:txBody>
      </p:sp>
      <p:grpSp>
        <p:nvGrpSpPr>
          <p:cNvPr id="5" name="组合 4"/>
          <p:cNvGrpSpPr/>
          <p:nvPr/>
        </p:nvGrpSpPr>
        <p:grpSpPr>
          <a:xfrm>
            <a:off x="5464599" y="839849"/>
            <a:ext cx="691856" cy="2377394"/>
            <a:chOff x="5479461" y="839849"/>
            <a:chExt cx="691856"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2" name="组合 1"/>
          <p:cNvGrpSpPr/>
          <p:nvPr/>
        </p:nvGrpSpPr>
        <p:grpSpPr>
          <a:xfrm>
            <a:off x="3785188" y="920551"/>
            <a:ext cx="875156" cy="2659849"/>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3" name="组合 2"/>
          <p:cNvGrpSpPr/>
          <p:nvPr/>
        </p:nvGrpSpPr>
        <p:grpSpPr>
          <a:xfrm>
            <a:off x="4719691" y="920550"/>
            <a:ext cx="691856" cy="2377394"/>
            <a:chOff x="4734553" y="920550"/>
            <a:chExt cx="691856"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6" name="组合 5"/>
          <p:cNvGrpSpPr/>
          <p:nvPr/>
        </p:nvGrpSpPr>
        <p:grpSpPr>
          <a:xfrm>
            <a:off x="3845014" y="885681"/>
            <a:ext cx="2307061" cy="2675492"/>
            <a:chOff x="3845014" y="885681"/>
            <a:chExt cx="2307061" cy="2675492"/>
          </a:xfrm>
        </p:grpSpPr>
        <p:sp>
          <p:nvSpPr>
            <p:cNvPr id="68"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4</a:t>
              </a:r>
              <a:endParaRPr kumimoji="1" lang="en-US" altLang="zh-CN" sz="1200" b="1" dirty="0">
                <a:latin typeface="微软雅黑" pitchFamily="34" charset="-122"/>
                <a:ea typeface="微软雅黑" pitchFamily="34" charset="-122"/>
              </a:endParaRPr>
            </a:p>
          </p:txBody>
        </p:sp>
        <p:sp>
          <p:nvSpPr>
            <p:cNvPr id="69"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75"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76"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7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8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8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8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8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8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114902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2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073278"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每个虚拟局域网是一个广播域</a:t>
            </a:r>
            <a:r>
              <a:rPr lang="zh-CN" altLang="en-US" sz="1400" b="1" dirty="0" smtClean="0">
                <a:solidFill>
                  <a:schemeClr val="bg1"/>
                </a:solidFill>
                <a:latin typeface="微软雅黑" pitchFamily="34" charset="-122"/>
                <a:ea typeface="微软雅黑" pitchFamily="34" charset="-122"/>
              </a:rPr>
              <a:t>。</a:t>
            </a:r>
            <a:endParaRPr lang="en-US" altLang="zh-CN" sz="1400" b="1" dirty="0" smtClean="0">
              <a:solidFill>
                <a:schemeClr val="bg1"/>
              </a:solidFill>
              <a:latin typeface="微软雅黑" pitchFamily="34" charset="-122"/>
              <a:ea typeface="微软雅黑" pitchFamily="34" charset="-122"/>
            </a:endParaRPr>
          </a:p>
          <a:p>
            <a:pPr>
              <a:lnSpc>
                <a:spcPts val="2000"/>
              </a:lnSpc>
            </a:pP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smtClean="0">
                <a:solidFill>
                  <a:schemeClr val="bg1"/>
                </a:solidFill>
                <a:latin typeface="微软雅黑" pitchFamily="34" charset="-122"/>
                <a:ea typeface="微软雅黑" pitchFamily="34" charset="-122"/>
              </a:rPr>
              <a:t>VLAN</a:t>
            </a:r>
            <a:r>
              <a:rPr lang="en-US" altLang="zh-CN" sz="1400" b="1" baseline="-25000" dirty="0" smtClean="0">
                <a:solidFill>
                  <a:schemeClr val="bg1"/>
                </a:solidFill>
                <a:latin typeface="微软雅黑" pitchFamily="34" charset="-122"/>
                <a:ea typeface="微软雅黑" pitchFamily="34" charset="-122"/>
              </a:rPr>
              <a:t>3 </a:t>
            </a:r>
            <a:r>
              <a:rPr lang="zh-CN" altLang="en-US" sz="1400" b="1" dirty="0" smtClean="0">
                <a:solidFill>
                  <a:schemeClr val="bg1"/>
                </a:solidFill>
                <a:latin typeface="微软雅黑" pitchFamily="34" charset="-122"/>
                <a:ea typeface="微软雅黑" pitchFamily="34" charset="-122"/>
              </a:rPr>
              <a:t>是三个不同的广播域。</a:t>
            </a:r>
            <a:endParaRPr lang="zh-CN" altLang="en-US" sz="1400" b="1" dirty="0">
              <a:solidFill>
                <a:schemeClr val="bg1"/>
              </a:solidFill>
              <a:latin typeface="微软雅黑" pitchFamily="34" charset="-122"/>
              <a:ea typeface="微软雅黑" pitchFamily="34" charset="-122"/>
            </a:endParaRPr>
          </a:p>
        </p:txBody>
      </p:sp>
      <p:sp>
        <p:nvSpPr>
          <p:cNvPr id="120"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1"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3"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4"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6"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7"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8"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9"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0"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1"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2"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3"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4"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5"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6"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7"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8"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39"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0"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1"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2"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3"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44" name="组合 143"/>
          <p:cNvGrpSpPr/>
          <p:nvPr/>
        </p:nvGrpSpPr>
        <p:grpSpPr>
          <a:xfrm>
            <a:off x="5464599" y="839849"/>
            <a:ext cx="691856" cy="2377394"/>
            <a:chOff x="5479461" y="839849"/>
            <a:chExt cx="691856"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6"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47" name="组合 146"/>
          <p:cNvGrpSpPr/>
          <p:nvPr/>
        </p:nvGrpSpPr>
        <p:grpSpPr>
          <a:xfrm>
            <a:off x="3785188" y="920551"/>
            <a:ext cx="875156" cy="2659849"/>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9"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50" name="组合 149"/>
          <p:cNvGrpSpPr/>
          <p:nvPr/>
        </p:nvGrpSpPr>
        <p:grpSpPr>
          <a:xfrm>
            <a:off x="4719691" y="920550"/>
            <a:ext cx="691856" cy="2377394"/>
            <a:chOff x="4734553" y="920550"/>
            <a:chExt cx="691856"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2"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53" name="组合 152"/>
          <p:cNvGrpSpPr/>
          <p:nvPr/>
        </p:nvGrpSpPr>
        <p:grpSpPr>
          <a:xfrm>
            <a:off x="3845014" y="885681"/>
            <a:ext cx="2307061" cy="2675492"/>
            <a:chOff x="3845014" y="885681"/>
            <a:chExt cx="2307061" cy="2675492"/>
          </a:xfrm>
        </p:grpSpPr>
        <p:sp>
          <p:nvSpPr>
            <p:cNvPr id="154"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55"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56"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57"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58"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59"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60"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61"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62"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63"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9073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3610814"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当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向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工作组内成员发送数据时，</a:t>
            </a:r>
          </a:p>
          <a:p>
            <a:pPr>
              <a:lnSpc>
                <a:spcPts val="2000"/>
              </a:lnSpc>
            </a:pPr>
            <a:r>
              <a:rPr lang="zh-CN" altLang="en-US" sz="1400" b="1" dirty="0">
                <a:solidFill>
                  <a:schemeClr val="bg1"/>
                </a:solidFill>
                <a:latin typeface="微软雅黑" pitchFamily="34" charset="-122"/>
                <a:ea typeface="微软雅黑" pitchFamily="34" charset="-122"/>
              </a:rPr>
              <a:t>工作站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3</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将会</a:t>
            </a:r>
            <a:r>
              <a:rPr lang="zh-CN" altLang="en-US" sz="1400" b="1" dirty="0" smtClean="0">
                <a:solidFill>
                  <a:schemeClr val="bg1"/>
                </a:solidFill>
                <a:latin typeface="微软雅黑" pitchFamily="34" charset="-122"/>
                <a:ea typeface="微软雅黑" pitchFamily="34" charset="-122"/>
              </a:rPr>
              <a:t>收到其广播</a:t>
            </a:r>
            <a:r>
              <a:rPr lang="zh-CN" altLang="en-US" sz="1400" b="1" dirty="0">
                <a:solidFill>
                  <a:schemeClr val="bg1"/>
                </a:solidFill>
                <a:latin typeface="微软雅黑" pitchFamily="34" charset="-122"/>
                <a:ea typeface="微软雅黑" pitchFamily="34" charset="-122"/>
              </a:rPr>
              <a:t>的信息。</a:t>
            </a:r>
          </a:p>
        </p:txBody>
      </p:sp>
      <p:sp>
        <p:nvSpPr>
          <p:cNvPr id="66"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5"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6"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8"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9"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90" name="组合 89"/>
          <p:cNvGrpSpPr/>
          <p:nvPr/>
        </p:nvGrpSpPr>
        <p:grpSpPr>
          <a:xfrm>
            <a:off x="5464599" y="839849"/>
            <a:ext cx="691856" cy="2377394"/>
            <a:chOff x="5479461" y="839849"/>
            <a:chExt cx="691856"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2"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93" name="组合 92"/>
          <p:cNvGrpSpPr/>
          <p:nvPr/>
        </p:nvGrpSpPr>
        <p:grpSpPr>
          <a:xfrm>
            <a:off x="3785188" y="920551"/>
            <a:ext cx="875156" cy="2659849"/>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6" name="组合 95"/>
          <p:cNvGrpSpPr/>
          <p:nvPr/>
        </p:nvGrpSpPr>
        <p:grpSpPr>
          <a:xfrm>
            <a:off x="4719691" y="920550"/>
            <a:ext cx="691856" cy="2377394"/>
            <a:chOff x="4734553" y="920550"/>
            <a:chExt cx="691856"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9" name="组合 98"/>
          <p:cNvGrpSpPr/>
          <p:nvPr/>
        </p:nvGrpSpPr>
        <p:grpSpPr>
          <a:xfrm>
            <a:off x="3845014" y="885681"/>
            <a:ext cx="2307061" cy="2675492"/>
            <a:chOff x="3845014" y="885681"/>
            <a:chExt cx="2307061" cy="2675492"/>
          </a:xfrm>
        </p:grpSpPr>
        <p:sp>
          <p:nvSpPr>
            <p:cNvPr id="100"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01"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04"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5"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6"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7"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8"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9"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9643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2000"/>
                                        <p:tgtEl>
                                          <p:spTgt spid="57"/>
                                        </p:tgtEl>
                                      </p:cBhvr>
                                    </p:animEffect>
                                  </p:childTnLst>
                                </p:cTn>
                              </p:par>
                            </p:childTnLst>
                          </p:cTn>
                        </p:par>
                        <p:par>
                          <p:cTn id="8" fill="hold">
                            <p:stCondLst>
                              <p:cond delay="4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270986" cy="605294"/>
          </a:xfrm>
          <a:prstGeom prst="rect">
            <a:avLst/>
          </a:prstGeom>
          <a:solidFill>
            <a:srgbClr val="0000CC"/>
          </a:solidFill>
          <a:ln>
            <a:solidFill>
              <a:srgbClr val="000099"/>
            </a:solidFill>
          </a:ln>
          <a:effectLst/>
        </p:spPr>
        <p:txBody>
          <a:bodyPr wrap="square">
            <a:spAutoFit/>
          </a:bodyPr>
          <a:lstStyle/>
          <a:p>
            <a:pPr>
              <a:lnSpc>
                <a:spcPts val="2000"/>
              </a:lnSpc>
            </a:pPr>
            <a:r>
              <a:rPr lang="en-US" altLang="zh-CN" sz="1400" b="1" dirty="0" smtClean="0">
                <a:solidFill>
                  <a:schemeClr val="bg1"/>
                </a:solidFill>
                <a:latin typeface="微软雅黑" pitchFamily="34" charset="-122"/>
                <a:ea typeface="微软雅黑" pitchFamily="34" charset="-122"/>
              </a:rPr>
              <a:t>B</a:t>
            </a:r>
            <a:r>
              <a:rPr lang="en-US" altLang="zh-CN" sz="1400" b="1" baseline="-25000" dirty="0" smtClean="0">
                <a:solidFill>
                  <a:schemeClr val="bg1"/>
                </a:solidFill>
                <a:latin typeface="微软雅黑" pitchFamily="34" charset="-122"/>
                <a:ea typeface="微软雅黑" pitchFamily="34" charset="-122"/>
              </a:rPr>
              <a:t>1</a:t>
            </a:r>
            <a:r>
              <a:rPr lang="en-US" altLang="zh-CN" sz="1400" b="1" dirty="0" smtClean="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发送数据时</a:t>
            </a:r>
            <a:r>
              <a:rPr lang="zh-CN" altLang="en-US" sz="1400" b="1" dirty="0" smtClean="0">
                <a:solidFill>
                  <a:schemeClr val="bg1"/>
                </a:solidFill>
                <a:latin typeface="微软雅黑" pitchFamily="34" charset="-122"/>
                <a:ea typeface="微软雅黑" pitchFamily="34" charset="-122"/>
              </a:rPr>
              <a:t>，</a:t>
            </a:r>
            <a:r>
              <a:rPr lang="nl-NL" altLang="zh-CN" sz="1400" b="1" dirty="0" smtClean="0">
                <a:solidFill>
                  <a:schemeClr val="bg1"/>
                </a:solidFill>
                <a:latin typeface="微软雅黑" pitchFamily="34" charset="-122"/>
                <a:ea typeface="微软雅黑" pitchFamily="34" charset="-122"/>
              </a:rPr>
              <a:t>VLAN</a:t>
            </a:r>
            <a:r>
              <a:rPr lang="nl-NL" altLang="zh-CN" sz="1400" b="1" baseline="-25000" dirty="0" smtClean="0">
                <a:solidFill>
                  <a:schemeClr val="bg1"/>
                </a:solidFill>
                <a:latin typeface="微软雅黑" pitchFamily="34" charset="-122"/>
                <a:ea typeface="微软雅黑" pitchFamily="34" charset="-122"/>
              </a:rPr>
              <a:t>1</a:t>
            </a:r>
            <a:r>
              <a:rPr lang="nl-NL" altLang="zh-CN" sz="1400" b="1" dirty="0" smtClean="0">
                <a:solidFill>
                  <a:schemeClr val="bg1"/>
                </a:solidFill>
                <a:latin typeface="微软雅黑" pitchFamily="34" charset="-122"/>
                <a:ea typeface="微软雅黑" pitchFamily="34" charset="-122"/>
              </a:rPr>
              <a:t> </a:t>
            </a:r>
            <a:r>
              <a:rPr lang="zh-CN" altLang="nl-NL" sz="1400" b="1" dirty="0">
                <a:solidFill>
                  <a:schemeClr val="bg1"/>
                </a:solidFill>
                <a:latin typeface="微软雅黑" pitchFamily="34" charset="-122"/>
                <a:ea typeface="微软雅黑" pitchFamily="34" charset="-122"/>
              </a:rPr>
              <a:t>和 </a:t>
            </a:r>
            <a:r>
              <a:rPr lang="nl-NL" altLang="zh-CN" sz="1400" b="1" dirty="0">
                <a:solidFill>
                  <a:schemeClr val="bg1"/>
                </a:solidFill>
                <a:latin typeface="微软雅黑" pitchFamily="34" charset="-122"/>
                <a:ea typeface="微软雅黑" pitchFamily="34" charset="-122"/>
              </a:rPr>
              <a:t>VLAN</a:t>
            </a:r>
            <a:r>
              <a:rPr lang="nl-NL" altLang="zh-CN" sz="1400" b="1" baseline="-25000" dirty="0">
                <a:solidFill>
                  <a:schemeClr val="bg1"/>
                </a:solidFill>
                <a:latin typeface="微软雅黑" pitchFamily="34" charset="-122"/>
                <a:ea typeface="微软雅黑" pitchFamily="34" charset="-122"/>
              </a:rPr>
              <a:t>3</a:t>
            </a:r>
            <a:r>
              <a:rPr lang="nl-NL" altLang="zh-CN" sz="1400" b="1" dirty="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中的工作站 </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1</a:t>
            </a:r>
            <a:r>
              <a:rPr lang="zh-CN" altLang="en-US" sz="1400" b="1" dirty="0">
                <a:solidFill>
                  <a:schemeClr val="bg1"/>
                </a:solidFill>
                <a:latin typeface="微软雅黑" pitchFamily="34" charset="-122"/>
                <a:ea typeface="微软雅黑" pitchFamily="34" charset="-122"/>
              </a:rPr>
              <a:t>，</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和 </a:t>
            </a:r>
            <a:r>
              <a:rPr lang="en-US" altLang="zh-CN" sz="1400" b="1" dirty="0" smtClean="0">
                <a:solidFill>
                  <a:schemeClr val="bg1"/>
                </a:solidFill>
                <a:latin typeface="微软雅黑" pitchFamily="34" charset="-122"/>
                <a:ea typeface="微软雅黑" pitchFamily="34" charset="-122"/>
              </a:rPr>
              <a:t>C</a:t>
            </a:r>
            <a:r>
              <a:rPr lang="en-US" altLang="zh-CN" sz="1400" b="1" baseline="-25000" dirty="0" smtClean="0">
                <a:solidFill>
                  <a:schemeClr val="bg1"/>
                </a:solidFill>
                <a:latin typeface="微软雅黑" pitchFamily="34" charset="-122"/>
                <a:ea typeface="微软雅黑" pitchFamily="34" charset="-122"/>
              </a:rPr>
              <a:t>1</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等都</a:t>
            </a:r>
            <a:r>
              <a:rPr lang="zh-CN" altLang="en-US" sz="1400" b="1" dirty="0">
                <a:solidFill>
                  <a:schemeClr val="bg1"/>
                </a:solidFill>
                <a:latin typeface="微软雅黑" pitchFamily="34" charset="-122"/>
                <a:ea typeface="微软雅黑" pitchFamily="34" charset="-122"/>
              </a:rPr>
              <a:t>不会收到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发出的广播信息。 </a:t>
            </a:r>
          </a:p>
        </p:txBody>
      </p:sp>
      <p:sp>
        <p:nvSpPr>
          <p:cNvPr id="59"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6"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6"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7"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0"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2"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85" name="组合 84"/>
          <p:cNvGrpSpPr/>
          <p:nvPr/>
        </p:nvGrpSpPr>
        <p:grpSpPr>
          <a:xfrm>
            <a:off x="5464599" y="839849"/>
            <a:ext cx="691856" cy="2377394"/>
            <a:chOff x="5479461" y="839849"/>
            <a:chExt cx="691856"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88" name="组合 87"/>
          <p:cNvGrpSpPr/>
          <p:nvPr/>
        </p:nvGrpSpPr>
        <p:grpSpPr>
          <a:xfrm>
            <a:off x="3785188" y="920551"/>
            <a:ext cx="875156" cy="2659849"/>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0"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1" name="组合 90"/>
          <p:cNvGrpSpPr/>
          <p:nvPr/>
        </p:nvGrpSpPr>
        <p:grpSpPr>
          <a:xfrm>
            <a:off x="4719691" y="920550"/>
            <a:ext cx="691856" cy="2377394"/>
            <a:chOff x="4734553" y="920550"/>
            <a:chExt cx="691856"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4" name="组合 93"/>
          <p:cNvGrpSpPr/>
          <p:nvPr/>
        </p:nvGrpSpPr>
        <p:grpSpPr>
          <a:xfrm>
            <a:off x="3845014" y="885681"/>
            <a:ext cx="2307061" cy="2675492"/>
            <a:chOff x="3845014" y="885681"/>
            <a:chExt cx="2307061" cy="2675492"/>
          </a:xfrm>
        </p:grpSpPr>
        <p:sp>
          <p:nvSpPr>
            <p:cNvPr id="95"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96"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97"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98"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9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0601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1000"/>
                                        <p:tgtEl>
                                          <p:spTgt spid="115"/>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1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1"/>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Text Box 52"/>
          <p:cNvSpPr txBox="1">
            <a:spLocks noChangeArrowheads="1"/>
          </p:cNvSpPr>
          <p:nvPr/>
        </p:nvSpPr>
        <p:spPr bwMode="auto">
          <a:xfrm>
            <a:off x="3736190" y="3652866"/>
            <a:ext cx="4505767" cy="605294"/>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itchFamily="34" charset="-122"/>
                <a:ea typeface="微软雅黑" pitchFamily="34" charset="-122"/>
              </a:defRPr>
            </a:lvl1pPr>
          </a:lstStyle>
          <a:p>
            <a:r>
              <a:rPr lang="zh-CN" altLang="en-US" sz="1300" dirty="0"/>
              <a:t>虚拟局域网限制了接收广播信息的工作站数，使得网络不会因传播过多的广播</a:t>
            </a:r>
            <a:r>
              <a:rPr lang="zh-CN" altLang="en-US" sz="1300" dirty="0" smtClean="0"/>
              <a:t>信息 </a:t>
            </a:r>
            <a:r>
              <a:rPr lang="en-US" altLang="zh-CN" sz="1300" dirty="0" smtClean="0"/>
              <a:t>(</a:t>
            </a:r>
            <a:r>
              <a:rPr lang="zh-CN" altLang="en-US" sz="1300" dirty="0"/>
              <a:t>即“广播风暴”</a:t>
            </a:r>
            <a:r>
              <a:rPr lang="en-US" altLang="zh-CN" sz="1300" dirty="0" smtClean="0"/>
              <a:t>) </a:t>
            </a:r>
            <a:r>
              <a:rPr lang="zh-CN" altLang="en-US" sz="1300" dirty="0" smtClean="0"/>
              <a:t>而</a:t>
            </a:r>
            <a:r>
              <a:rPr lang="zh-CN" altLang="en-US" sz="1300" dirty="0"/>
              <a:t>引起性能恶化。 </a:t>
            </a:r>
          </a:p>
        </p:txBody>
      </p:sp>
      <p:sp>
        <p:nvSpPr>
          <p:cNvPr id="93"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4"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6"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1"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2"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3"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4"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5"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6"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7"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8"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9"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0"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1"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12"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4"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5"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6"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17" name="组合 116"/>
          <p:cNvGrpSpPr/>
          <p:nvPr/>
        </p:nvGrpSpPr>
        <p:grpSpPr>
          <a:xfrm>
            <a:off x="5464599" y="839849"/>
            <a:ext cx="691856" cy="2377394"/>
            <a:chOff x="5479461" y="839849"/>
            <a:chExt cx="691856"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9"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20" name="组合 119"/>
          <p:cNvGrpSpPr/>
          <p:nvPr/>
        </p:nvGrpSpPr>
        <p:grpSpPr>
          <a:xfrm>
            <a:off x="3785188" y="920551"/>
            <a:ext cx="875156" cy="2659849"/>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23" name="组合 122"/>
          <p:cNvGrpSpPr/>
          <p:nvPr/>
        </p:nvGrpSpPr>
        <p:grpSpPr>
          <a:xfrm>
            <a:off x="4719691" y="920550"/>
            <a:ext cx="691856" cy="2377394"/>
            <a:chOff x="4734553" y="920550"/>
            <a:chExt cx="691856"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26" name="组合 125"/>
          <p:cNvGrpSpPr/>
          <p:nvPr/>
        </p:nvGrpSpPr>
        <p:grpSpPr>
          <a:xfrm>
            <a:off x="3845014" y="885681"/>
            <a:ext cx="2307061" cy="2675492"/>
            <a:chOff x="3845014" y="885681"/>
            <a:chExt cx="2307061" cy="2675492"/>
          </a:xfrm>
        </p:grpSpPr>
        <p:sp>
          <p:nvSpPr>
            <p:cNvPr id="127"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28"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29"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0"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31"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32"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33"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34"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5"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36"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76967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1000"/>
                                        <p:tgtEl>
                                          <p:spTgt spid="14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1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65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577060" y="6134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a:t>
            </a:r>
            <a:r>
              <a:rPr lang="zh-CN" altLang="en-US" sz="2000" b="1" dirty="0" smtClean="0">
                <a:solidFill>
                  <a:schemeClr val="bg1"/>
                </a:solidFill>
                <a:latin typeface="微软雅黑" pitchFamily="34" charset="-122"/>
                <a:ea typeface="微软雅黑" pitchFamily="34" charset="-122"/>
              </a:rPr>
              <a:t>局域网优点</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1201"/>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虚拟</a:t>
            </a:r>
            <a:r>
              <a:rPr lang="zh-CN" altLang="en-US" sz="2000" b="1" dirty="0">
                <a:latin typeface="微软雅黑" pitchFamily="34" charset="-122"/>
                <a:ea typeface="微软雅黑" pitchFamily="34" charset="-122"/>
              </a:rPr>
              <a:t>局域网（</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）技术具有</a:t>
            </a:r>
            <a:r>
              <a:rPr lang="zh-CN" altLang="en-US" sz="2000" b="1" dirty="0" smtClean="0">
                <a:latin typeface="微软雅黑" pitchFamily="34" charset="-122"/>
                <a:ea typeface="微软雅黑" pitchFamily="34" charset="-122"/>
              </a:rPr>
              <a:t>以下主要优点：</a:t>
            </a:r>
            <a:endParaRPr lang="en-US" altLang="zh-CN" sz="2000" b="1" dirty="0" smtClean="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改善</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性能</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简化</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管理</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降低</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成本</a:t>
            </a:r>
            <a:endParaRPr lang="en-US" altLang="zh-CN" sz="2000" b="1" dirty="0" smtClean="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改善</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安全性</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5854758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73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614223"/>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划分虚拟局域网的方法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1976"/>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交换机</a:t>
            </a:r>
            <a:r>
              <a:rPr lang="zh-CN" altLang="en-US" sz="2000" b="1" dirty="0" smtClean="0">
                <a:latin typeface="微软雅黑" pitchFamily="34" charset="-122"/>
                <a:ea typeface="微软雅黑" pitchFamily="34" charset="-122"/>
              </a:rPr>
              <a:t>端口</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计算机网卡</a:t>
            </a:r>
            <a:r>
              <a:rPr lang="zh-CN" altLang="en-US" sz="2000" b="1" dirty="0" smtClean="0">
                <a:latin typeface="微软雅黑" pitchFamily="34" charset="-122"/>
                <a:ea typeface="微软雅黑" pitchFamily="34" charset="-122"/>
              </a:rPr>
              <a:t>的 </a:t>
            </a:r>
            <a:r>
              <a:rPr lang="en-US" altLang="zh-CN" sz="2000" b="1" dirty="0" smtClean="0">
                <a:latin typeface="微软雅黑" pitchFamily="34" charset="-122"/>
                <a:ea typeface="微软雅黑" pitchFamily="34" charset="-122"/>
              </a:rPr>
              <a:t>MAC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协议</a:t>
            </a:r>
            <a:r>
              <a:rPr lang="zh-CN" altLang="en-US" sz="2000" b="1" dirty="0" smtClean="0">
                <a:latin typeface="微软雅黑" pitchFamily="34" charset="-122"/>
                <a:ea typeface="微软雅黑" pitchFamily="34" charset="-122"/>
              </a:rPr>
              <a:t>类型</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 </a:t>
            </a:r>
            <a:r>
              <a:rPr lang="en-US" altLang="zh-CN" sz="2000" b="1" dirty="0" smtClean="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子网地址</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高层应用或</a:t>
            </a:r>
            <a:r>
              <a:rPr lang="zh-CN" altLang="en-US" sz="2000" b="1" dirty="0" smtClean="0">
                <a:latin typeface="微软雅黑" pitchFamily="34" charset="-122"/>
                <a:ea typeface="微软雅黑" pitchFamily="34" charset="-122"/>
              </a:rPr>
              <a:t>服务</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34576429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5" y="1250950"/>
            <a:ext cx="8256587"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000660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11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618026"/>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基于交换机端口的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5779"/>
            <a:ext cx="811665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最简单、也是最常用的方法</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a:t>
            </a:r>
            <a:r>
              <a:rPr lang="zh-CN" altLang="en-US" sz="2000" b="1" dirty="0" smtClean="0">
                <a:latin typeface="微软雅黑" pitchFamily="34" charset="-122"/>
                <a:ea typeface="微软雅黑" pitchFamily="34" charset="-122"/>
              </a:rPr>
              <a:t>第 </a:t>
            </a:r>
            <a:r>
              <a:rPr lang="en-US" altLang="zh-CN" sz="2000" b="1" dirty="0" smtClean="0">
                <a:latin typeface="微软雅黑" pitchFamily="34" charset="-122"/>
                <a:ea typeface="微软雅黑" pitchFamily="34" charset="-122"/>
              </a:rPr>
              <a:t>1 </a:t>
            </a:r>
            <a:r>
              <a:rPr lang="zh-CN" altLang="en-US" sz="2000" b="1" dirty="0" smtClean="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C00000"/>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不允许用户移动。</a:t>
            </a:r>
          </a:p>
        </p:txBody>
      </p:sp>
      <p:grpSp>
        <p:nvGrpSpPr>
          <p:cNvPr id="2" name="组合 1"/>
          <p:cNvGrpSpPr/>
          <p:nvPr/>
        </p:nvGrpSpPr>
        <p:grpSpPr>
          <a:xfrm>
            <a:off x="5257972" y="1322447"/>
            <a:ext cx="3081333" cy="2211718"/>
            <a:chOff x="4480268" y="1924108"/>
            <a:chExt cx="3081333" cy="2211718"/>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7"/>
            <p:cNvSpPr txBox="1">
              <a:spLocks noChangeArrowheads="1"/>
            </p:cNvSpPr>
            <p:nvPr/>
          </p:nvSpPr>
          <p:spPr bwMode="auto">
            <a:xfrm>
              <a:off x="4480268" y="318769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17" name="Text Box 8"/>
            <p:cNvSpPr txBox="1">
              <a:spLocks noChangeArrowheads="1"/>
            </p:cNvSpPr>
            <p:nvPr/>
          </p:nvSpPr>
          <p:spPr bwMode="auto">
            <a:xfrm>
              <a:off x="5347043" y="3508374"/>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20</a:t>
              </a:r>
              <a:endParaRPr lang="en-US" altLang="zh-CN" sz="1400" b="1" dirty="0">
                <a:latin typeface="微软雅黑" pitchFamily="34" charset="-122"/>
                <a:ea typeface="微软雅黑" pitchFamily="34" charset="-122"/>
              </a:endParaRPr>
            </a:p>
          </p:txBody>
        </p:sp>
        <p:sp>
          <p:nvSpPr>
            <p:cNvPr id="18" name="Text Box 9"/>
            <p:cNvSpPr txBox="1">
              <a:spLocks noChangeArrowheads="1"/>
            </p:cNvSpPr>
            <p:nvPr/>
          </p:nvSpPr>
          <p:spPr bwMode="auto">
            <a:xfrm>
              <a:off x="6585372" y="382804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 Box 7"/>
            <p:cNvSpPr txBox="1">
              <a:spLocks noChangeArrowheads="1"/>
            </p:cNvSpPr>
            <p:nvPr/>
          </p:nvSpPr>
          <p:spPr bwMode="auto">
            <a:xfrm>
              <a:off x="5282504"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solidFill>
                    <a:srgbClr val="3333FF"/>
                  </a:solidFill>
                  <a:latin typeface="微软雅黑" pitchFamily="34" charset="-122"/>
                  <a:ea typeface="微软雅黑" pitchFamily="34" charset="-122"/>
                </a:rPr>
                <a:t>2</a:t>
              </a:r>
              <a:endParaRPr lang="en-US" altLang="zh-CN" sz="1400" b="1" dirty="0">
                <a:solidFill>
                  <a:srgbClr val="3333FF"/>
                </a:solidFill>
                <a:latin typeface="微软雅黑" pitchFamily="34" charset="-122"/>
                <a:ea typeface="微软雅黑" pitchFamily="34" charset="-122"/>
              </a:endParaRPr>
            </a:p>
          </p:txBody>
        </p:sp>
        <p:sp>
          <p:nvSpPr>
            <p:cNvPr id="25" name="Text Box 7"/>
            <p:cNvSpPr txBox="1">
              <a:spLocks noChangeArrowheads="1"/>
            </p:cNvSpPr>
            <p:nvPr/>
          </p:nvSpPr>
          <p:spPr bwMode="auto">
            <a:xfrm>
              <a:off x="5706006"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solidFill>
                    <a:srgbClr val="3333FF"/>
                  </a:solidFill>
                  <a:latin typeface="微软雅黑" pitchFamily="34" charset="-122"/>
                  <a:ea typeface="微软雅黑" pitchFamily="34" charset="-122"/>
                </a:rPr>
                <a:t>4</a:t>
              </a:r>
              <a:endParaRPr lang="en-US" altLang="zh-CN" sz="1400" b="1" dirty="0">
                <a:solidFill>
                  <a:srgbClr val="3333FF"/>
                </a:solidFill>
                <a:latin typeface="微软雅黑" pitchFamily="34" charset="-122"/>
                <a:ea typeface="微软雅黑" pitchFamily="34" charset="-122"/>
              </a:endParaRPr>
            </a:p>
          </p:txBody>
        </p:sp>
        <p:sp>
          <p:nvSpPr>
            <p:cNvPr id="26" name="Text Box 7"/>
            <p:cNvSpPr txBox="1">
              <a:spLocks noChangeArrowheads="1"/>
            </p:cNvSpPr>
            <p:nvPr/>
          </p:nvSpPr>
          <p:spPr bwMode="auto">
            <a:xfrm>
              <a:off x="6054685"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solidFill>
                    <a:srgbClr val="3333FF"/>
                  </a:solidFill>
                  <a:latin typeface="微软雅黑" pitchFamily="34" charset="-122"/>
                  <a:ea typeface="微软雅黑" pitchFamily="34" charset="-122"/>
                </a:rPr>
                <a:t>6</a:t>
              </a:r>
              <a:endParaRPr lang="en-US" altLang="zh-CN" sz="1400" b="1" dirty="0">
                <a:solidFill>
                  <a:srgbClr val="3333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6040361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39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417737" y="620890"/>
            <a:ext cx="4298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基于计算机网卡</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MAC </a:t>
            </a:r>
            <a:r>
              <a:rPr lang="zh-CN" altLang="en-US" sz="2000" b="1" dirty="0" smtClean="0">
                <a:solidFill>
                  <a:schemeClr val="bg1"/>
                </a:solidFill>
                <a:latin typeface="微软雅黑" pitchFamily="34" charset="-122"/>
                <a:ea typeface="微软雅黑" pitchFamily="34" charset="-122"/>
              </a:rPr>
              <a:t>地址</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990171"/>
            <a:ext cx="593502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a:t>
            </a:r>
            <a:r>
              <a:rPr lang="zh-CN" altLang="en-US" sz="2000" b="1" dirty="0">
                <a:latin typeface="微软雅黑" pitchFamily="34" charset="-122"/>
                <a:ea typeface="微软雅黑" pitchFamily="34" charset="-122"/>
              </a:rPr>
              <a:t>用户计算机</a:t>
            </a:r>
            <a:r>
              <a:rPr lang="zh-CN" altLang="en-US" sz="2000" b="1" dirty="0" smtClean="0">
                <a:latin typeface="微软雅黑" pitchFamily="34" charset="-122"/>
                <a:ea typeface="微软雅黑" pitchFamily="34" charset="-122"/>
              </a:rPr>
              <a:t>的 </a:t>
            </a:r>
            <a:r>
              <a:rPr lang="en-US" altLang="zh-CN" sz="2000" b="1" dirty="0" smtClean="0">
                <a:solidFill>
                  <a:srgbClr val="C00000"/>
                </a:solidFill>
                <a:latin typeface="微软雅黑" pitchFamily="34" charset="-122"/>
                <a:ea typeface="微软雅黑" pitchFamily="34" charset="-122"/>
              </a:rPr>
              <a:t>MAC </a:t>
            </a:r>
            <a:r>
              <a:rPr lang="zh-CN" altLang="en-US" sz="2000" b="1" dirty="0" smtClean="0">
                <a:solidFill>
                  <a:srgbClr val="C00000"/>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划分虚拟局域网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smtClean="0">
                <a:latin typeface="微软雅黑" pitchFamily="34" charset="-122"/>
                <a:ea typeface="微软雅黑" pitchFamily="34" charset="-122"/>
              </a:rPr>
              <a:t>第 </a:t>
            </a:r>
            <a:r>
              <a:rPr lang="en-US" altLang="zh-CN" sz="2000" b="1" dirty="0" smtClean="0">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允许用户</a:t>
            </a:r>
            <a:r>
              <a:rPr lang="zh-CN" altLang="en-US" sz="2000" b="1" dirty="0" smtClean="0">
                <a:latin typeface="微软雅黑" pitchFamily="34" charset="-122"/>
                <a:ea typeface="微软雅黑" pitchFamily="34" charset="-122"/>
              </a:rPr>
              <a:t>移动。</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C00000"/>
                </a:solidFill>
                <a:latin typeface="微软雅黑" pitchFamily="34" charset="-122"/>
                <a:ea typeface="微软雅黑" pitchFamily="34" charset="-122"/>
              </a:rPr>
              <a:t>缺点：</a:t>
            </a:r>
            <a:r>
              <a:rPr lang="zh-CN" altLang="en-US" sz="2000" b="1" dirty="0" smtClean="0">
                <a:latin typeface="微软雅黑" pitchFamily="34" charset="-122"/>
                <a:ea typeface="微软雅黑" pitchFamily="34" charset="-122"/>
              </a:rPr>
              <a:t>需要</a:t>
            </a:r>
            <a:r>
              <a:rPr lang="zh-CN" altLang="en-US" sz="2000" b="1" dirty="0">
                <a:latin typeface="微软雅黑" pitchFamily="34" charset="-122"/>
                <a:ea typeface="微软雅黑" pitchFamily="34" charset="-122"/>
              </a:rPr>
              <a:t>输入和管理大量</a:t>
            </a:r>
            <a:r>
              <a:rPr lang="zh-CN" altLang="en-US" sz="2000" b="1" dirty="0" smtClean="0">
                <a:latin typeface="微软雅黑" pitchFamily="34" charset="-122"/>
                <a:ea typeface="微软雅黑" pitchFamily="34" charset="-122"/>
              </a:rPr>
              <a:t>的 </a:t>
            </a:r>
            <a:r>
              <a:rPr lang="en-US" altLang="zh-CN" sz="2000" b="1" dirty="0" smtClean="0">
                <a:latin typeface="微软雅黑" pitchFamily="34" charset="-122"/>
                <a:ea typeface="微软雅黑" pitchFamily="34" charset="-122"/>
              </a:rPr>
              <a:t>MAC </a:t>
            </a:r>
            <a:r>
              <a:rPr lang="zh-CN" altLang="en-US" sz="2000" b="1" dirty="0" smtClean="0">
                <a:latin typeface="微软雅黑" pitchFamily="34" charset="-122"/>
                <a:ea typeface="微软雅黑" pitchFamily="34" charset="-122"/>
              </a:rPr>
              <a:t>地址。如果</a:t>
            </a:r>
            <a:r>
              <a:rPr lang="zh-CN" altLang="en-US" sz="2000" b="1" dirty="0">
                <a:latin typeface="微软雅黑" pitchFamily="34" charset="-122"/>
                <a:ea typeface="微软雅黑" pitchFamily="34" charset="-122"/>
              </a:rPr>
              <a:t>用户</a:t>
            </a:r>
            <a:r>
              <a:rPr lang="zh-CN" altLang="en-US" sz="2000" b="1" dirty="0" smtClean="0">
                <a:latin typeface="微软雅黑" pitchFamily="34" charset="-122"/>
                <a:ea typeface="微软雅黑" pitchFamily="34" charset="-122"/>
              </a:rPr>
              <a:t>的 </a:t>
            </a:r>
            <a:r>
              <a:rPr lang="en-US" altLang="zh-CN" sz="2000" b="1" dirty="0" smtClean="0">
                <a:latin typeface="微软雅黑" pitchFamily="34" charset="-122"/>
                <a:ea typeface="微软雅黑" pitchFamily="34" charset="-122"/>
              </a:rPr>
              <a:t>MAC </a:t>
            </a:r>
            <a:r>
              <a:rPr lang="zh-CN" altLang="en-US" sz="2000" b="1" dirty="0" smtClean="0">
                <a:latin typeface="微软雅黑" pitchFamily="34" charset="-122"/>
                <a:ea typeface="微软雅黑" pitchFamily="34" charset="-122"/>
              </a:rPr>
              <a:t>地址</a:t>
            </a:r>
            <a:r>
              <a:rPr lang="zh-CN" altLang="en-US" sz="2000" b="1" dirty="0">
                <a:latin typeface="微软雅黑" pitchFamily="34" charset="-122"/>
                <a:ea typeface="微软雅黑" pitchFamily="34" charset="-122"/>
              </a:rPr>
              <a:t>改变了，则需要管理员重新配置</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a:t>
            </a:r>
          </a:p>
        </p:txBody>
      </p:sp>
      <p:grpSp>
        <p:nvGrpSpPr>
          <p:cNvPr id="4" name="组合 3"/>
          <p:cNvGrpSpPr/>
          <p:nvPr/>
        </p:nvGrpSpPr>
        <p:grpSpPr>
          <a:xfrm>
            <a:off x="5599418" y="1938032"/>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54892" y="3250262"/>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smtClean="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497709" y="3254816"/>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smtClean="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916429535"/>
              </p:ext>
            </p:extLst>
          </p:nvPr>
        </p:nvGraphicFramePr>
        <p:xfrm>
          <a:off x="2214914" y="3241799"/>
          <a:ext cx="3145735" cy="1219200"/>
        </p:xfrm>
        <a:graphic>
          <a:graphicData uri="http://schemas.openxmlformats.org/drawingml/2006/table">
            <a:tbl>
              <a:tblPr firstRow="1" bandRow="1">
                <a:tableStyleId>{5C22544A-7EE6-4342-B048-85BDC9FD1C3A}</a:tableStyleId>
              </a:tblPr>
              <a:tblGrid>
                <a:gridCol w="2207491">
                  <a:extLst>
                    <a:ext uri="{9D8B030D-6E8A-4147-A177-3AD203B41FA5}">
                      <a16:colId xmlns:a16="http://schemas.microsoft.com/office/drawing/2014/main" val="20000"/>
                    </a:ext>
                  </a:extLst>
                </a:gridCol>
                <a:gridCol w="938244">
                  <a:extLst>
                    <a:ext uri="{9D8B030D-6E8A-4147-A177-3AD203B41FA5}">
                      <a16:colId xmlns:a16="http://schemas.microsoft.com/office/drawing/2014/main" val="20001"/>
                    </a:ext>
                  </a:extLst>
                </a:gridCol>
              </a:tblGrid>
              <a:tr h="255185">
                <a:tc>
                  <a:txBody>
                    <a:bodyPr/>
                    <a:lstStyle/>
                    <a:p>
                      <a:pPr algn="ctr"/>
                      <a:r>
                        <a:rPr lang="en-US" altLang="zh-CN" sz="1400" b="1" dirty="0" smtClean="0">
                          <a:solidFill>
                            <a:schemeClr val="tx1"/>
                          </a:solidFill>
                          <a:latin typeface="微软雅黑" pitchFamily="34" charset="-122"/>
                          <a:ea typeface="微软雅黑" pitchFamily="34" charset="-122"/>
                        </a:rPr>
                        <a:t>MAC </a:t>
                      </a:r>
                      <a:r>
                        <a:rPr lang="zh-CN" altLang="en-US" sz="1400" b="1" dirty="0" smtClean="0">
                          <a:solidFill>
                            <a:schemeClr val="tx1"/>
                          </a:solidFill>
                          <a:latin typeface="微软雅黑" pitchFamily="34" charset="-122"/>
                          <a:ea typeface="微软雅黑" pitchFamily="34" charset="-122"/>
                        </a:rPr>
                        <a:t>地址</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00-15-F5-CC-C8-14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C0-AB-D5-00-18-F4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C0-C5-18-DE-BC-E6</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577162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714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320580" y="61405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基于协议类型的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1812"/>
            <a:ext cx="59350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根据以太网</a:t>
            </a:r>
            <a:r>
              <a:rPr lang="zh-CN" altLang="en-US" sz="2000" b="1" dirty="0">
                <a:latin typeface="微软雅黑" pitchFamily="34" charset="-122"/>
                <a:ea typeface="微软雅黑" pitchFamily="34" charset="-122"/>
              </a:rPr>
              <a:t>帧的第三个字段</a:t>
            </a:r>
            <a:r>
              <a:rPr lang="zh-CN" altLang="en-US" sz="2000" b="1" dirty="0" smtClean="0">
                <a:solidFill>
                  <a:srgbClr val="C00000"/>
                </a:solidFill>
                <a:latin typeface="微软雅黑" pitchFamily="34" charset="-122"/>
                <a:ea typeface="微软雅黑" pitchFamily="34" charset="-122"/>
              </a:rPr>
              <a:t>“类型”</a:t>
            </a:r>
            <a:r>
              <a:rPr lang="zh-CN" altLang="en-US" sz="2000" b="1" dirty="0" smtClean="0">
                <a:latin typeface="微软雅黑" pitchFamily="34" charset="-122"/>
                <a:ea typeface="微软雅黑" pitchFamily="34" charset="-122"/>
              </a:rPr>
              <a:t>确定</a:t>
            </a:r>
            <a:r>
              <a:rPr lang="zh-CN" altLang="en-US" sz="2000" b="1" dirty="0">
                <a:latin typeface="微软雅黑" pitchFamily="34" charset="-122"/>
                <a:ea typeface="微软雅黑" pitchFamily="34" charset="-122"/>
              </a:rPr>
              <a:t>该类型的</a:t>
            </a:r>
            <a:r>
              <a:rPr lang="zh-CN" altLang="en-US" sz="2000" b="1" dirty="0" smtClean="0">
                <a:latin typeface="微软雅黑" pitchFamily="34" charset="-122"/>
                <a:ea typeface="微软雅黑" pitchFamily="34" charset="-122"/>
              </a:rPr>
              <a:t>协议属于</a:t>
            </a:r>
            <a:r>
              <a:rPr lang="zh-CN" altLang="en-US" sz="2000" b="1" dirty="0">
                <a:latin typeface="微软雅黑" pitchFamily="34" charset="-122"/>
                <a:ea typeface="微软雅黑" pitchFamily="34" charset="-122"/>
              </a:rPr>
              <a:t>哪一</a:t>
            </a:r>
            <a:r>
              <a:rPr lang="zh-CN" altLang="en-US" sz="2000" b="1" dirty="0" smtClean="0">
                <a:latin typeface="微软雅黑" pitchFamily="34" charset="-122"/>
                <a:ea typeface="微软雅黑" pitchFamily="34" charset="-122"/>
              </a:rPr>
              <a:t>个虚拟</a:t>
            </a:r>
            <a:r>
              <a:rPr lang="zh-CN" altLang="en-US" sz="2000" b="1" dirty="0">
                <a:latin typeface="微软雅黑" pitchFamily="34" charset="-122"/>
                <a:ea typeface="微软雅黑" pitchFamily="34" charset="-122"/>
              </a:rPr>
              <a:t>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smtClean="0">
                <a:latin typeface="微软雅黑" pitchFamily="34" charset="-122"/>
                <a:ea typeface="微软雅黑" pitchFamily="34" charset="-122"/>
              </a:rPr>
              <a:t>第 </a:t>
            </a:r>
            <a:r>
              <a:rPr lang="en-US" altLang="zh-CN" sz="2000" b="1" dirty="0" smtClean="0">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p:txBody>
      </p:sp>
      <p:grpSp>
        <p:nvGrpSpPr>
          <p:cNvPr id="2" name="组合 1"/>
          <p:cNvGrpSpPr/>
          <p:nvPr/>
        </p:nvGrpSpPr>
        <p:grpSpPr>
          <a:xfrm>
            <a:off x="5599418" y="1483652"/>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3524" y="3250262"/>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smtClean="0">
                  <a:latin typeface="微软雅黑" pitchFamily="34" charset="-122"/>
                  <a:ea typeface="微软雅黑" pitchFamily="34" charset="-122"/>
                </a:rPr>
                <a:t>协议</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6340" y="3254816"/>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smtClean="0">
                  <a:latin typeface="微软雅黑" pitchFamily="34" charset="-122"/>
                  <a:ea typeface="微软雅黑" pitchFamily="34" charset="-122"/>
                </a:rPr>
                <a:t>协议</a:t>
              </a:r>
              <a:endParaRPr lang="en-US" altLang="zh-CN" sz="1400" b="1" dirty="0" smtClean="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478448148"/>
              </p:ext>
            </p:extLst>
          </p:nvPr>
        </p:nvGraphicFramePr>
        <p:xfrm>
          <a:off x="1536468" y="2374456"/>
          <a:ext cx="2854412" cy="121920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255185">
                <a:tc>
                  <a:txBody>
                    <a:bodyPr/>
                    <a:lstStyle/>
                    <a:p>
                      <a:pPr algn="ctr"/>
                      <a:r>
                        <a:rPr lang="zh-CN" altLang="en-US" sz="1400" b="1" dirty="0" smtClean="0">
                          <a:solidFill>
                            <a:schemeClr val="tx1"/>
                          </a:solidFill>
                          <a:latin typeface="微软雅黑" pitchFamily="34" charset="-122"/>
                          <a:ea typeface="微软雅黑" pitchFamily="34" charset="-122"/>
                        </a:rPr>
                        <a:t>“类型”</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IP</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IPX</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119676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14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16197" y="618406"/>
            <a:ext cx="2901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基于 </a:t>
            </a:r>
            <a:r>
              <a:rPr lang="en-US" altLang="zh-CN" sz="2000" b="1" dirty="0" smtClean="0">
                <a:solidFill>
                  <a:schemeClr val="bg1"/>
                </a:solidFill>
                <a:latin typeface="微软雅黑" pitchFamily="34" charset="-122"/>
                <a:ea typeface="微软雅黑" pitchFamily="34" charset="-122"/>
              </a:rPr>
              <a:t>IP </a:t>
            </a:r>
            <a:r>
              <a:rPr lang="zh-CN" altLang="en-US" sz="2000" b="1" dirty="0" smtClean="0">
                <a:solidFill>
                  <a:schemeClr val="bg1"/>
                </a:solidFill>
                <a:latin typeface="微软雅黑" pitchFamily="34" charset="-122"/>
                <a:ea typeface="微软雅黑" pitchFamily="34" charset="-122"/>
              </a:rPr>
              <a:t>子网</a:t>
            </a:r>
            <a:r>
              <a:rPr lang="zh-CN" altLang="en-US" sz="2000" b="1" dirty="0">
                <a:solidFill>
                  <a:schemeClr val="bg1"/>
                </a:solidFill>
                <a:latin typeface="微软雅黑" pitchFamily="34" charset="-122"/>
                <a:ea typeface="微软雅黑" pitchFamily="34" charset="-122"/>
              </a:rPr>
              <a:t>地址的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6159"/>
            <a:ext cx="589142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根据以太网</a:t>
            </a:r>
            <a:r>
              <a:rPr lang="zh-CN" altLang="en-US" sz="2000" b="1" dirty="0">
                <a:latin typeface="微软雅黑" pitchFamily="34" charset="-122"/>
                <a:ea typeface="微软雅黑" pitchFamily="34" charset="-122"/>
              </a:rPr>
              <a:t>帧的第三个字段</a:t>
            </a:r>
            <a:r>
              <a:rPr lang="zh-CN" altLang="en-US" sz="2000" b="1" dirty="0" smtClean="0">
                <a:solidFill>
                  <a:srgbClr val="C00000"/>
                </a:solidFill>
                <a:latin typeface="微软雅黑" pitchFamily="34" charset="-122"/>
                <a:ea typeface="微软雅黑" pitchFamily="34" charset="-122"/>
              </a:rPr>
              <a:t>“类型”</a:t>
            </a:r>
            <a:r>
              <a:rPr lang="zh-CN" altLang="en-US" sz="2000" b="1" dirty="0" smtClean="0">
                <a:latin typeface="微软雅黑" pitchFamily="34" charset="-122"/>
                <a:ea typeface="微软雅黑" pitchFamily="34" charset="-122"/>
              </a:rPr>
              <a:t>和 </a:t>
            </a:r>
            <a:r>
              <a:rPr lang="en-US" altLang="zh-CN" sz="2000" b="1" dirty="0" smtClean="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分组</a:t>
            </a:r>
            <a:r>
              <a:rPr lang="zh-CN" altLang="en-US" sz="2000" b="1" dirty="0">
                <a:latin typeface="微软雅黑" pitchFamily="34" charset="-122"/>
                <a:ea typeface="微软雅黑" pitchFamily="34" charset="-122"/>
              </a:rPr>
              <a:t>首部中的</a:t>
            </a:r>
            <a:r>
              <a:rPr lang="zh-CN" altLang="en-US" sz="2000" b="1" dirty="0" smtClean="0">
                <a:solidFill>
                  <a:srgbClr val="C00000"/>
                </a:solidFill>
                <a:latin typeface="微软雅黑" pitchFamily="34" charset="-122"/>
                <a:ea typeface="微软雅黑" pitchFamily="34" charset="-122"/>
              </a:rPr>
              <a:t>源 </a:t>
            </a:r>
            <a:r>
              <a:rPr lang="en-US" altLang="zh-CN" sz="2000" b="1" dirty="0" smtClean="0">
                <a:solidFill>
                  <a:srgbClr val="C00000"/>
                </a:solidFill>
                <a:latin typeface="微软雅黑" pitchFamily="34" charset="-122"/>
                <a:ea typeface="微软雅黑" pitchFamily="34" charset="-122"/>
              </a:rPr>
              <a:t>IP </a:t>
            </a:r>
            <a:r>
              <a:rPr lang="zh-CN" altLang="en-US" sz="2000" b="1" dirty="0" smtClean="0">
                <a:solidFill>
                  <a:srgbClr val="C00000"/>
                </a:solidFill>
                <a:latin typeface="微软雅黑" pitchFamily="34" charset="-122"/>
                <a:ea typeface="微软雅黑" pitchFamily="34" charset="-122"/>
              </a:rPr>
              <a:t>地址</a:t>
            </a:r>
            <a:r>
              <a:rPr lang="zh-CN" altLang="en-US" sz="2000" b="1" dirty="0" smtClean="0">
                <a:latin typeface="微软雅黑" pitchFamily="34" charset="-122"/>
                <a:ea typeface="微软雅黑" pitchFamily="34" charset="-122"/>
              </a:rPr>
              <a:t>字段</a:t>
            </a:r>
            <a:r>
              <a:rPr lang="zh-CN" altLang="en-US" sz="2000" b="1" dirty="0">
                <a:latin typeface="微软雅黑" pitchFamily="34" charset="-122"/>
                <a:ea typeface="微软雅黑" pitchFamily="34" charset="-122"/>
              </a:rPr>
              <a:t>确定</a:t>
            </a:r>
            <a:r>
              <a:rPr lang="zh-CN" altLang="en-US" sz="2000" b="1" dirty="0" smtClean="0">
                <a:latin typeface="微软雅黑" pitchFamily="34" charset="-122"/>
                <a:ea typeface="微软雅黑" pitchFamily="34" charset="-122"/>
              </a:rPr>
              <a:t>该 </a:t>
            </a:r>
            <a:r>
              <a:rPr lang="en-US" altLang="zh-CN" sz="2000" b="1" dirty="0" smtClean="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分组属于</a:t>
            </a:r>
            <a:r>
              <a:rPr lang="zh-CN" altLang="en-US" sz="2000" b="1" dirty="0">
                <a:latin typeface="微软雅黑" pitchFamily="34" charset="-122"/>
                <a:ea typeface="微软雅黑" pitchFamily="34" charset="-122"/>
              </a:rPr>
              <a:t>哪一</a:t>
            </a:r>
            <a:r>
              <a:rPr lang="zh-CN" altLang="en-US" sz="2000" b="1" dirty="0" smtClean="0">
                <a:latin typeface="微软雅黑" pitchFamily="34" charset="-122"/>
                <a:ea typeface="微软雅黑" pitchFamily="34" charset="-122"/>
              </a:rPr>
              <a:t>个虚拟</a:t>
            </a:r>
            <a:r>
              <a:rPr lang="zh-CN" altLang="en-US" sz="2000" b="1" dirty="0">
                <a:latin typeface="微软雅黑" pitchFamily="34" charset="-122"/>
                <a:ea typeface="微软雅黑" pitchFamily="34" charset="-122"/>
              </a:rPr>
              <a:t>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smtClean="0">
                <a:latin typeface="微软雅黑" pitchFamily="34" charset="-122"/>
                <a:ea typeface="微软雅黑" pitchFamily="34" charset="-122"/>
              </a:rPr>
              <a:t>第 </a:t>
            </a:r>
            <a:r>
              <a:rPr lang="en-US" altLang="zh-CN" sz="2000" b="1" dirty="0" smtClean="0">
                <a:latin typeface="微软雅黑" pitchFamily="34" charset="-122"/>
                <a:ea typeface="微软雅黑" pitchFamily="34" charset="-122"/>
              </a:rPr>
              <a:t>3 </a:t>
            </a:r>
            <a:r>
              <a:rPr lang="zh-CN" altLang="en-US" sz="2000" b="1" dirty="0" smtClean="0">
                <a:latin typeface="微软雅黑" pitchFamily="34" charset="-122"/>
                <a:ea typeface="微软雅黑" pitchFamily="34" charset="-122"/>
              </a:rPr>
              <a:t>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p:txBody>
      </p:sp>
      <p:grpSp>
        <p:nvGrpSpPr>
          <p:cNvPr id="2" name="组合 1"/>
          <p:cNvGrpSpPr/>
          <p:nvPr/>
        </p:nvGrpSpPr>
        <p:grpSpPr>
          <a:xfrm>
            <a:off x="5574475" y="1735757"/>
            <a:ext cx="2922388" cy="2240695"/>
            <a:chOff x="5574475" y="1929719"/>
            <a:chExt cx="292238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574475" y="3273858"/>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smtClean="0">
                  <a:latin typeface="微软雅黑" pitchFamily="34" charset="-122"/>
                  <a:ea typeface="微软雅黑" pitchFamily="34" charset="-122"/>
                </a:rPr>
                <a:t>IP </a:t>
              </a:r>
              <a:r>
                <a:rPr lang="zh-CN" altLang="en-US" sz="1200" b="1" dirty="0" smtClean="0">
                  <a:latin typeface="微软雅黑" pitchFamily="34" charset="-122"/>
                  <a:ea typeface="微软雅黑" pitchFamily="34" charset="-122"/>
                </a:rPr>
                <a:t>子网</a:t>
              </a:r>
              <a:endParaRPr lang="en-US" altLang="zh-CN" sz="1200" b="1" dirty="0" smtClean="0">
                <a:latin typeface="微软雅黑" pitchFamily="34" charset="-122"/>
                <a:ea typeface="微软雅黑" pitchFamily="34" charset="-122"/>
              </a:endParaRPr>
            </a:p>
            <a:p>
              <a:pPr algn="ctr"/>
              <a:r>
                <a:rPr lang="en-US" altLang="zh-CN" sz="1200" b="1" dirty="0" smtClean="0">
                  <a:latin typeface="微软雅黑" pitchFamily="34" charset="-122"/>
                  <a:ea typeface="微软雅黑" pitchFamily="34" charset="-122"/>
                </a:rPr>
                <a:t>192.168.1.0/24</a:t>
              </a:r>
              <a:endParaRPr lang="en-US" altLang="zh-CN" sz="12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142005" y="3278412"/>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smtClean="0">
                  <a:latin typeface="微软雅黑" pitchFamily="34" charset="-122"/>
                  <a:ea typeface="微软雅黑" pitchFamily="34" charset="-122"/>
                </a:rPr>
                <a:t>IP </a:t>
              </a:r>
              <a:r>
                <a:rPr lang="zh-CN" altLang="en-US" sz="1200" b="1" dirty="0" smtClean="0">
                  <a:latin typeface="微软雅黑" pitchFamily="34" charset="-122"/>
                  <a:ea typeface="微软雅黑" pitchFamily="34" charset="-122"/>
                </a:rPr>
                <a:t>子网</a:t>
              </a:r>
              <a:endParaRPr lang="en-US" altLang="zh-CN" sz="1200" b="1" dirty="0" smtClean="0">
                <a:latin typeface="微软雅黑" pitchFamily="34" charset="-122"/>
                <a:ea typeface="微软雅黑" pitchFamily="34" charset="-122"/>
              </a:endParaRPr>
            </a:p>
            <a:p>
              <a:pPr algn="ctr"/>
              <a:r>
                <a:rPr lang="en-US" altLang="zh-CN" sz="1200" b="1" dirty="0" smtClean="0">
                  <a:latin typeface="微软雅黑" pitchFamily="34" charset="-122"/>
                  <a:ea typeface="微软雅黑" pitchFamily="34" charset="-122"/>
                </a:rPr>
                <a:t>192.168.2.0/24</a:t>
              </a:r>
              <a:endParaRPr lang="en-US" altLang="zh-CN" sz="12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1565699581"/>
              </p:ext>
            </p:extLst>
          </p:nvPr>
        </p:nvGraphicFramePr>
        <p:xfrm>
          <a:off x="1638431" y="2801996"/>
          <a:ext cx="2854412" cy="121920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255185">
                <a:tc>
                  <a:txBody>
                    <a:bodyPr/>
                    <a:lstStyle/>
                    <a:p>
                      <a:pPr algn="ctr"/>
                      <a:r>
                        <a:rPr lang="en-US" altLang="zh-CN" sz="1400" b="1" dirty="0" smtClean="0">
                          <a:solidFill>
                            <a:schemeClr val="tx1"/>
                          </a:solidFill>
                          <a:latin typeface="微软雅黑" pitchFamily="34" charset="-122"/>
                          <a:ea typeface="微软雅黑" pitchFamily="34" charset="-122"/>
                        </a:rPr>
                        <a:t>IP </a:t>
                      </a:r>
                      <a:r>
                        <a:rPr lang="zh-CN" altLang="en-US" sz="1400" b="1" dirty="0" smtClean="0">
                          <a:solidFill>
                            <a:schemeClr val="tx1"/>
                          </a:solidFill>
                          <a:latin typeface="微软雅黑" pitchFamily="34" charset="-122"/>
                          <a:ea typeface="微软雅黑" pitchFamily="34" charset="-122"/>
                        </a:rPr>
                        <a:t>子网</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192.168.1.0/24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192.168.2.0/24</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1295339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018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935859" y="617092"/>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基于高层应用或服务的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004845"/>
            <a:ext cx="5706721"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根据高层</a:t>
            </a:r>
            <a:r>
              <a:rPr lang="zh-CN" altLang="en-US" sz="2000" b="1" dirty="0">
                <a:latin typeface="微软雅黑" pitchFamily="34" charset="-122"/>
                <a:ea typeface="微软雅黑" pitchFamily="34" charset="-122"/>
              </a:rPr>
              <a:t>应用或</a:t>
            </a:r>
            <a:r>
              <a:rPr lang="zh-CN" altLang="en-US" sz="2000" b="1" dirty="0" smtClean="0">
                <a:latin typeface="微软雅黑" pitchFamily="34" charset="-122"/>
                <a:ea typeface="微软雅黑" pitchFamily="34" charset="-122"/>
              </a:rPr>
              <a:t>服务</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或者</a:t>
            </a:r>
            <a:r>
              <a:rPr lang="zh-CN" altLang="en-US" sz="2000" b="1" dirty="0">
                <a:latin typeface="微软雅黑" pitchFamily="34" charset="-122"/>
                <a:ea typeface="微软雅黑" pitchFamily="34" charset="-122"/>
              </a:rPr>
              <a:t>它们的组合划分虚拟局域网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更加</a:t>
            </a:r>
            <a:r>
              <a:rPr lang="zh-CN" altLang="en-US" sz="2000" b="1" dirty="0" smtClean="0">
                <a:latin typeface="微软雅黑" pitchFamily="34" charset="-122"/>
                <a:ea typeface="微软雅黑" pitchFamily="34" charset="-122"/>
              </a:rPr>
              <a:t>灵活，但更加复杂。</a:t>
            </a:r>
            <a:endParaRPr lang="en-US" altLang="zh-CN" sz="2000" b="1" dirty="0" smtClean="0">
              <a:latin typeface="微软雅黑" pitchFamily="34" charset="-122"/>
              <a:ea typeface="微软雅黑" pitchFamily="34" charset="-122"/>
            </a:endParaRPr>
          </a:p>
        </p:txBody>
      </p:sp>
      <p:grpSp>
        <p:nvGrpSpPr>
          <p:cNvPr id="4" name="组合 3"/>
          <p:cNvGrpSpPr/>
          <p:nvPr/>
        </p:nvGrpSpPr>
        <p:grpSpPr>
          <a:xfrm>
            <a:off x="5207038" y="1415897"/>
            <a:ext cx="3383948" cy="2240695"/>
            <a:chOff x="5207038" y="1415897"/>
            <a:chExt cx="3383948" cy="2240695"/>
          </a:xfrm>
        </p:grpSpPr>
        <p:sp>
          <p:nvSpPr>
            <p:cNvPr id="52" name="Line 4"/>
            <p:cNvSpPr>
              <a:spLocks noChangeShapeType="1"/>
            </p:cNvSpPr>
            <p:nvPr/>
          </p:nvSpPr>
          <p:spPr bwMode="auto">
            <a:xfrm flipH="1">
              <a:off x="6070726" y="2071347"/>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6950557" y="2061047"/>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566233" y="3348815"/>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49887" y="3319838"/>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387923" y="1415897"/>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7038" y="26849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415075" y="273644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smtClean="0">
                  <a:latin typeface="微软雅黑" pitchFamily="34" charset="-122"/>
                  <a:ea typeface="微软雅黑" pitchFamily="34" charset="-122"/>
                </a:rPr>
                <a:t>FTP</a:t>
              </a:r>
            </a:p>
            <a:p>
              <a:pPr algn="ctr"/>
              <a:r>
                <a:rPr lang="zh-CN" altLang="en-US" sz="1400" b="1" dirty="0" smtClean="0">
                  <a:latin typeface="微软雅黑" pitchFamily="34" charset="-122"/>
                  <a:ea typeface="微软雅黑" pitchFamily="34" charset="-122"/>
                </a:rPr>
                <a:t>文件传输服务</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0399" y="2669332"/>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359849" y="2728637"/>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smtClean="0">
                  <a:latin typeface="微软雅黑" pitchFamily="34" charset="-122"/>
                  <a:ea typeface="微软雅黑" pitchFamily="34" charset="-122"/>
                </a:rPr>
                <a:t>TELNET</a:t>
              </a:r>
            </a:p>
            <a:p>
              <a:pPr algn="ctr"/>
              <a:r>
                <a:rPr lang="zh-CN" altLang="en-US" sz="1400" b="1" dirty="0" smtClean="0">
                  <a:latin typeface="微软雅黑" pitchFamily="34" charset="-122"/>
                  <a:ea typeface="微软雅黑" pitchFamily="34" charset="-122"/>
                </a:rPr>
                <a:t>远程终端</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4161668925"/>
              </p:ext>
            </p:extLst>
          </p:nvPr>
        </p:nvGraphicFramePr>
        <p:xfrm>
          <a:off x="1461283" y="2377489"/>
          <a:ext cx="2854412" cy="121920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val="20000"/>
                    </a:ext>
                  </a:extLst>
                </a:gridCol>
                <a:gridCol w="926757">
                  <a:extLst>
                    <a:ext uri="{9D8B030D-6E8A-4147-A177-3AD203B41FA5}">
                      <a16:colId xmlns:a16="http://schemas.microsoft.com/office/drawing/2014/main" val="20001"/>
                    </a:ext>
                  </a:extLst>
                </a:gridCol>
              </a:tblGrid>
              <a:tr h="255185">
                <a:tc>
                  <a:txBody>
                    <a:bodyPr/>
                    <a:lstStyle/>
                    <a:p>
                      <a:pPr algn="ctr"/>
                      <a:r>
                        <a:rPr lang="zh-CN" altLang="en-US" sz="1400" b="1" dirty="0" smtClean="0">
                          <a:solidFill>
                            <a:schemeClr val="tx1"/>
                          </a:solidFill>
                          <a:latin typeface="微软雅黑" pitchFamily="34" charset="-122"/>
                          <a:ea typeface="微软雅黑" pitchFamily="34" charset="-122"/>
                        </a:rPr>
                        <a:t>应用</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itchFamily="34" charset="-122"/>
                          <a:ea typeface="微软雅黑" pitchFamily="34" charset="-122"/>
                        </a:rPr>
                        <a:t>VLAN</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val="10000"/>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FTP</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10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TELNET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30</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5185">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itchFamily="34" charset="-122"/>
                          <a:ea typeface="微软雅黑" pitchFamily="34" charset="-122"/>
                        </a:rPr>
                        <a:t>…</a:t>
                      </a:r>
                      <a:endParaRPr lang="zh-CN" altLang="en-US" sz="14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146331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50138"/>
            <a:ext cx="8129015" cy="29399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5138169" y="1734692"/>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82046" y="4034669"/>
            <a:ext cx="5837382" cy="584775"/>
          </a:xfrm>
          <a:prstGeom prst="rect">
            <a:avLst/>
          </a:prstGeom>
        </p:spPr>
        <p:txBody>
          <a:bodyPr wrap="square">
            <a:spAutoFit/>
          </a:bodyPr>
          <a:lstStyle/>
          <a:p>
            <a:pPr algn="ctr"/>
            <a:r>
              <a:rPr lang="zh-CN" altLang="en-US" sz="1600" b="1" dirty="0" smtClean="0">
                <a:latin typeface="微软雅黑" pitchFamily="34" charset="-122"/>
                <a:ea typeface="微软雅黑" pitchFamily="34" charset="-122"/>
              </a:rPr>
              <a:t>标准以太网帧插入 </a:t>
            </a:r>
            <a:r>
              <a:rPr lang="en-US" altLang="zh-CN" sz="1600" b="1" dirty="0" smtClean="0">
                <a:latin typeface="微软雅黑" pitchFamily="34" charset="-122"/>
                <a:ea typeface="微软雅黑" pitchFamily="34" charset="-122"/>
              </a:rPr>
              <a:t>4 </a:t>
            </a:r>
            <a:r>
              <a:rPr lang="zh-CN" altLang="en-US" sz="1600" b="1" dirty="0" smtClean="0">
                <a:latin typeface="微软雅黑" pitchFamily="34" charset="-122"/>
                <a:ea typeface="微软雅黑" pitchFamily="34" charset="-122"/>
              </a:rPr>
              <a:t>字节的 </a:t>
            </a:r>
            <a:r>
              <a:rPr lang="en-US" altLang="zh-CN" sz="1600" b="1" dirty="0" smtClean="0">
                <a:latin typeface="微软雅黑" pitchFamily="34" charset="-122"/>
                <a:ea typeface="微软雅黑" pitchFamily="34" charset="-122"/>
              </a:rPr>
              <a:t>VLAN </a:t>
            </a:r>
            <a:r>
              <a:rPr lang="zh-CN" altLang="en-US" sz="1600" b="1" dirty="0">
                <a:latin typeface="微软雅黑" pitchFamily="34" charset="-122"/>
                <a:ea typeface="微软雅黑" pitchFamily="34" charset="-122"/>
              </a:rPr>
              <a:t>标记后变成了 </a:t>
            </a:r>
            <a:r>
              <a:rPr lang="en-US" altLang="zh-CN" sz="1600" b="1" dirty="0">
                <a:latin typeface="微软雅黑" pitchFamily="34" charset="-122"/>
                <a:ea typeface="微软雅黑" pitchFamily="34" charset="-122"/>
              </a:rPr>
              <a:t>802.1Q </a:t>
            </a:r>
            <a:r>
              <a:rPr lang="zh-CN" altLang="en-US" sz="1600" b="1" dirty="0" smtClean="0">
                <a:latin typeface="微软雅黑" pitchFamily="34" charset="-122"/>
                <a:ea typeface="微软雅黑" pitchFamily="34" charset="-122"/>
              </a:rPr>
              <a:t>帧（或</a:t>
            </a:r>
            <a:r>
              <a:rPr lang="zh-CN" altLang="en-US" sz="1600" b="1" dirty="0">
                <a:solidFill>
                  <a:srgbClr val="C00000"/>
                </a:solidFill>
                <a:latin typeface="微软雅黑" pitchFamily="34" charset="-122"/>
                <a:ea typeface="微软雅黑" pitchFamily="34" charset="-122"/>
              </a:rPr>
              <a:t>带标记</a:t>
            </a:r>
            <a:r>
              <a:rPr lang="zh-CN" altLang="en-US" sz="1600" b="1" dirty="0">
                <a:latin typeface="微软雅黑" pitchFamily="34" charset="-122"/>
                <a:ea typeface="微软雅黑" pitchFamily="34" charset="-122"/>
              </a:rPr>
              <a:t>的以太网</a:t>
            </a:r>
            <a:r>
              <a:rPr lang="zh-CN" altLang="en-US" sz="1600" b="1" dirty="0" smtClean="0">
                <a:latin typeface="微软雅黑" pitchFamily="34" charset="-122"/>
                <a:ea typeface="微软雅黑" pitchFamily="34" charset="-122"/>
              </a:rPr>
              <a:t>帧）</a:t>
            </a:r>
            <a:endParaRPr lang="zh-CN" altLang="en-US" sz="1600" b="1" dirty="0">
              <a:latin typeface="微软雅黑" pitchFamily="34" charset="-122"/>
              <a:ea typeface="微软雅黑" pitchFamily="34" charset="-122"/>
            </a:endParaRPr>
          </a:p>
        </p:txBody>
      </p:sp>
      <p:grpSp>
        <p:nvGrpSpPr>
          <p:cNvPr id="32" name="组合 31"/>
          <p:cNvGrpSpPr/>
          <p:nvPr/>
        </p:nvGrpSpPr>
        <p:grpSpPr>
          <a:xfrm>
            <a:off x="1482046" y="1218689"/>
            <a:ext cx="6636717" cy="2614752"/>
            <a:chOff x="317356" y="1097692"/>
            <a:chExt cx="10724625" cy="4225323"/>
          </a:xfrm>
        </p:grpSpPr>
        <p:grpSp>
          <p:nvGrpSpPr>
            <p:cNvPr id="81" name="组合 80"/>
            <p:cNvGrpSpPr/>
            <p:nvPr/>
          </p:nvGrpSpPr>
          <p:grpSpPr>
            <a:xfrm>
              <a:off x="317356" y="1097692"/>
              <a:ext cx="9685685" cy="4225323"/>
              <a:chOff x="533380" y="1097692"/>
              <a:chExt cx="9685685" cy="4225323"/>
            </a:xfrm>
          </p:grpSpPr>
          <p:grpSp>
            <p:nvGrpSpPr>
              <p:cNvPr id="82" name="组合 81"/>
              <p:cNvGrpSpPr/>
              <p:nvPr/>
            </p:nvGrpSpPr>
            <p:grpSpPr>
              <a:xfrm>
                <a:off x="533380" y="1546339"/>
                <a:ext cx="9685685" cy="3776676"/>
                <a:chOff x="533380" y="1484784"/>
                <a:chExt cx="9685685" cy="3776676"/>
              </a:xfrm>
            </p:grpSpPr>
            <p:sp>
              <p:nvSpPr>
                <p:cNvPr id="86" name="Rectangle 4"/>
                <p:cNvSpPr>
                  <a:spLocks noChangeArrowheads="1"/>
                </p:cNvSpPr>
                <p:nvPr/>
              </p:nvSpPr>
              <p:spPr bwMode="auto">
                <a:xfrm>
                  <a:off x="533380" y="2030883"/>
                  <a:ext cx="1080189" cy="5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1100" b="1" dirty="0" smtClean="0">
                      <a:latin typeface="微软雅黑" pitchFamily="34" charset="-122"/>
                      <a:ea typeface="微软雅黑" pitchFamily="34" charset="-122"/>
                    </a:rPr>
                    <a:t>以太网</a:t>
                  </a:r>
                  <a:endParaRPr kumimoji="1" lang="en-US" altLang="zh-CN" sz="1100" b="1" dirty="0" smtClean="0">
                    <a:latin typeface="微软雅黑" pitchFamily="34" charset="-122"/>
                    <a:ea typeface="微软雅黑" pitchFamily="34" charset="-122"/>
                  </a:endParaRPr>
                </a:p>
                <a:p>
                  <a:pPr algn="ctr" defTabSz="762000">
                    <a:lnSpc>
                      <a:spcPct val="80000"/>
                    </a:lnSpc>
                  </a:pPr>
                  <a:r>
                    <a:rPr kumimoji="1" lang="en-US" altLang="zh-CN" sz="1100" b="1" dirty="0" smtClean="0">
                      <a:latin typeface="微软雅黑" pitchFamily="34" charset="-122"/>
                      <a:ea typeface="微软雅黑" pitchFamily="34" charset="-122"/>
                    </a:rPr>
                    <a:t>MAC</a:t>
                  </a:r>
                  <a:r>
                    <a:rPr kumimoji="1" lang="zh-CN" altLang="en-US" sz="1100" b="1" dirty="0" smtClean="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87" name="Rectangle 5"/>
                <p:cNvSpPr>
                  <a:spLocks noChangeArrowheads="1"/>
                </p:cNvSpPr>
                <p:nvPr/>
              </p:nvSpPr>
              <p:spPr bwMode="auto">
                <a:xfrm>
                  <a:off x="887526" y="1495238"/>
                  <a:ext cx="751211"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196396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317544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537646"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96894" y="1487959"/>
                  <a:ext cx="1442843"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92" name="Rectangle 10"/>
                <p:cNvSpPr>
                  <a:spLocks noChangeArrowheads="1"/>
                </p:cNvSpPr>
                <p:nvPr/>
              </p:nvSpPr>
              <p:spPr bwMode="auto">
                <a:xfrm>
                  <a:off x="865765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3"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94" name="Rectangle 13"/>
                <p:cNvSpPr>
                  <a:spLocks noChangeArrowheads="1"/>
                </p:cNvSpPr>
                <p:nvPr/>
              </p:nvSpPr>
              <p:spPr bwMode="auto">
                <a:xfrm>
                  <a:off x="6209426" y="4519575"/>
                  <a:ext cx="4009639" cy="741885"/>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en-US" altLang="zh-CN" sz="1200" b="1" dirty="0" smtClean="0">
                      <a:solidFill>
                        <a:srgbClr val="C00000"/>
                      </a:solidFill>
                      <a:latin typeface="微软雅黑" pitchFamily="34" charset="-122"/>
                      <a:ea typeface="微软雅黑" pitchFamily="34" charset="-122"/>
                    </a:rPr>
                    <a:t>VLAN </a:t>
                  </a:r>
                  <a:r>
                    <a:rPr lang="zh-CN" altLang="zh-CN" sz="1200" b="1" dirty="0" smtClean="0">
                      <a:solidFill>
                        <a:srgbClr val="C00000"/>
                      </a:solidFill>
                      <a:latin typeface="微软雅黑" pitchFamily="34" charset="-122"/>
                      <a:ea typeface="微软雅黑" pitchFamily="34" charset="-122"/>
                    </a:rPr>
                    <a:t>标识符</a:t>
                  </a:r>
                  <a:r>
                    <a:rPr lang="en-US" altLang="zh-CN" sz="1200" b="1" dirty="0" smtClean="0">
                      <a:solidFill>
                        <a:srgbClr val="C00000"/>
                      </a:solidFill>
                      <a:latin typeface="微软雅黑" pitchFamily="34" charset="-122"/>
                      <a:ea typeface="微软雅黑" pitchFamily="34" charset="-122"/>
                    </a:rPr>
                    <a:t> </a:t>
                  </a:r>
                  <a:r>
                    <a:rPr kumimoji="1" lang="en-US" altLang="zh-CN" sz="1200" b="1" dirty="0" smtClean="0">
                      <a:latin typeface="微软雅黑" pitchFamily="34" charset="-122"/>
                      <a:ea typeface="微软雅黑" pitchFamily="34" charset="-122"/>
                    </a:rPr>
                    <a:t>12 </a:t>
                  </a:r>
                  <a:r>
                    <a:rPr kumimoji="1" lang="zh-CN" altLang="en-US" sz="1200" b="1" dirty="0" smtClean="0">
                      <a:latin typeface="微软雅黑" pitchFamily="34" charset="-122"/>
                      <a:ea typeface="微软雅黑" pitchFamily="34" charset="-122"/>
                    </a:rPr>
                    <a:t>位</a:t>
                  </a:r>
                  <a:r>
                    <a:rPr kumimoji="1" lang="en-US" altLang="zh-CN" sz="1200" b="1" dirty="0" smtClean="0">
                      <a:latin typeface="微软雅黑" pitchFamily="34" charset="-122"/>
                      <a:ea typeface="微软雅黑" pitchFamily="34" charset="-122"/>
                    </a:rPr>
                    <a:t> </a:t>
                  </a:r>
                </a:p>
                <a:p>
                  <a:pPr algn="ctr" defTabSz="762000"/>
                  <a:r>
                    <a:rPr kumimoji="1" lang="en-US" altLang="zh-CN" sz="1200" b="1" dirty="0" smtClean="0">
                      <a:latin typeface="微软雅黑" pitchFamily="34" charset="-122"/>
                      <a:ea typeface="微软雅黑" pitchFamily="34" charset="-122"/>
                    </a:rPr>
                    <a:t>(</a:t>
                  </a:r>
                  <a:r>
                    <a:rPr kumimoji="1" lang="zh-CN" altLang="en-US" sz="1200" b="1" dirty="0" smtClean="0">
                      <a:latin typeface="微软雅黑" pitchFamily="34" charset="-122"/>
                      <a:ea typeface="微软雅黑" pitchFamily="34" charset="-122"/>
                    </a:rPr>
                    <a:t>最多允许 </a:t>
                  </a:r>
                  <a:r>
                    <a:rPr kumimoji="1" lang="en-US" altLang="zh-CN" sz="1200" b="1" dirty="0" smtClean="0">
                      <a:latin typeface="微软雅黑" pitchFamily="34" charset="-122"/>
                      <a:ea typeface="微软雅黑" pitchFamily="34" charset="-122"/>
                    </a:rPr>
                    <a:t>4096 </a:t>
                  </a:r>
                  <a:r>
                    <a:rPr kumimoji="1" lang="zh-CN" altLang="en-US" sz="1200" b="1" dirty="0" smtClean="0">
                      <a:latin typeface="微软雅黑" pitchFamily="34" charset="-122"/>
                      <a:ea typeface="微软雅黑" pitchFamily="34" charset="-122"/>
                    </a:rPr>
                    <a:t>个 </a:t>
                  </a:r>
                  <a:r>
                    <a:rPr kumimoji="1" lang="en-US" altLang="zh-CN" sz="1200" b="1" dirty="0" smtClean="0">
                      <a:latin typeface="微软雅黑" pitchFamily="34" charset="-122"/>
                      <a:ea typeface="微软雅黑" pitchFamily="34" charset="-122"/>
                    </a:rPr>
                    <a:t>VLAN)</a:t>
                  </a:r>
                  <a:endParaRPr kumimoji="1" lang="en-US" altLang="zh-CN" sz="1200" b="1" dirty="0">
                    <a:latin typeface="微软雅黑" pitchFamily="34" charset="-122"/>
                    <a:ea typeface="微软雅黑" pitchFamily="34" charset="-122"/>
                  </a:endParaRPr>
                </a:p>
              </p:txBody>
            </p:sp>
            <p:sp>
              <p:nvSpPr>
                <p:cNvPr id="95" name="Rectangle 14"/>
                <p:cNvSpPr>
                  <a:spLocks noChangeArrowheads="1"/>
                </p:cNvSpPr>
                <p:nvPr/>
              </p:nvSpPr>
              <p:spPr bwMode="auto">
                <a:xfrm>
                  <a:off x="4318447" y="1484784"/>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6" name="Rectangle 18"/>
                <p:cNvSpPr>
                  <a:spLocks noChangeArrowheads="1"/>
                </p:cNvSpPr>
                <p:nvPr/>
              </p:nvSpPr>
              <p:spPr bwMode="auto">
                <a:xfrm>
                  <a:off x="2460073" y="4388461"/>
                  <a:ext cx="2375794"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200" b="1" dirty="0" smtClean="0">
                      <a:latin typeface="微软雅黑" pitchFamily="34" charset="-122"/>
                      <a:ea typeface="微软雅黑" pitchFamily="34" charset="-122"/>
                    </a:rPr>
                    <a:t>用户优先级 </a:t>
                  </a:r>
                  <a:r>
                    <a:rPr kumimoji="1" lang="en-US" altLang="zh-CN" sz="1200" b="1" dirty="0" smtClean="0">
                      <a:latin typeface="微软雅黑" pitchFamily="34" charset="-122"/>
                      <a:ea typeface="微软雅黑" pitchFamily="34" charset="-122"/>
                    </a:rPr>
                    <a:t>3 </a:t>
                  </a:r>
                  <a:r>
                    <a:rPr kumimoji="1" lang="zh-CN" altLang="en-US" sz="1200" b="1" dirty="0" smtClean="0">
                      <a:latin typeface="微软雅黑" pitchFamily="34" charset="-122"/>
                      <a:ea typeface="微软雅黑" pitchFamily="34" charset="-122"/>
                    </a:rPr>
                    <a:t>位</a:t>
                  </a:r>
                  <a:endParaRPr kumimoji="1" lang="en-US" altLang="zh-CN" sz="1200" b="1" dirty="0">
                    <a:latin typeface="微软雅黑" pitchFamily="34" charset="-122"/>
                    <a:ea typeface="微软雅黑" pitchFamily="34" charset="-122"/>
                  </a:endParaRPr>
                </a:p>
              </p:txBody>
            </p:sp>
            <p:sp>
              <p:nvSpPr>
                <p:cNvPr id="97" name="Rectangle 21"/>
                <p:cNvSpPr>
                  <a:spLocks noChangeArrowheads="1"/>
                </p:cNvSpPr>
                <p:nvPr/>
              </p:nvSpPr>
              <p:spPr bwMode="auto">
                <a:xfrm>
                  <a:off x="2016382" y="4801987"/>
                  <a:ext cx="3326928"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zh-CN" altLang="zh-CN" sz="1200" b="1" dirty="0">
                      <a:latin typeface="微软雅黑" pitchFamily="34" charset="-122"/>
                      <a:ea typeface="微软雅黑" pitchFamily="34" charset="-122"/>
                    </a:rPr>
                    <a:t>规范格式指示符</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CFI </a:t>
                  </a:r>
                  <a:r>
                    <a:rPr kumimoji="1" lang="en-US" altLang="zh-CN" sz="1200" b="1" dirty="0" smtClean="0">
                      <a:latin typeface="微软雅黑" pitchFamily="34" charset="-122"/>
                      <a:ea typeface="微软雅黑" pitchFamily="34" charset="-122"/>
                    </a:rPr>
                    <a:t>) 1 </a:t>
                  </a:r>
                  <a:r>
                    <a:rPr kumimoji="1" lang="zh-CN" altLang="en-US" sz="1200" b="1" dirty="0" smtClean="0">
                      <a:latin typeface="微软雅黑" pitchFamily="34" charset="-122"/>
                      <a:ea typeface="微软雅黑" pitchFamily="34" charset="-122"/>
                    </a:rPr>
                    <a:t>位</a:t>
                  </a:r>
                  <a:r>
                    <a:rPr kumimoji="1" lang="en-US" altLang="zh-CN" sz="1200" b="1" dirty="0" smtClean="0">
                      <a:latin typeface="微软雅黑" pitchFamily="34" charset="-122"/>
                      <a:ea typeface="微软雅黑" pitchFamily="34" charset="-122"/>
                    </a:rPr>
                    <a:t> </a:t>
                  </a:r>
                  <a:endParaRPr kumimoji="1" lang="en-US" altLang="zh-CN" sz="1200" b="1" dirty="0">
                    <a:latin typeface="微软雅黑" pitchFamily="34" charset="-122"/>
                    <a:ea typeface="微软雅黑" pitchFamily="34" charset="-122"/>
                  </a:endParaRP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a:t>
                  </a:r>
                  <a:r>
                    <a:rPr kumimoji="1" lang="zh-CN" altLang="en-US" sz="1200" b="1" dirty="0" smtClean="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smtClean="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smtClean="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sp>
              <p:nvSpPr>
                <p:cNvPr id="104" name="Rectangle 33"/>
                <p:cNvSpPr>
                  <a:spLocks noChangeArrowheads="1"/>
                </p:cNvSpPr>
                <p:nvPr/>
              </p:nvSpPr>
              <p:spPr bwMode="auto">
                <a:xfrm>
                  <a:off x="2864768"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00000"/>
                      </a:solidFill>
                      <a:latin typeface="微软雅黑" pitchFamily="34" charset="-122"/>
                      <a:ea typeface="微软雅黑" pitchFamily="34" charset="-122"/>
                    </a:rPr>
                    <a:t>2 </a:t>
                  </a:r>
                  <a:r>
                    <a:rPr kumimoji="1" lang="zh-CN" altLang="en-US" sz="1200" b="1" dirty="0" smtClean="0">
                      <a:solidFill>
                        <a:srgbClr val="C00000"/>
                      </a:solidFill>
                      <a:latin typeface="微软雅黑" pitchFamily="34" charset="-122"/>
                      <a:ea typeface="微软雅黑" pitchFamily="34" charset="-122"/>
                    </a:rPr>
                    <a:t>字节</a:t>
                  </a:r>
                  <a:endParaRPr kumimoji="1" lang="en-US" altLang="zh-CN" sz="1200" b="1" dirty="0">
                    <a:solidFill>
                      <a:srgbClr val="C00000"/>
                    </a:solidFill>
                    <a:latin typeface="微软雅黑" pitchFamily="34" charset="-122"/>
                    <a:ea typeface="微软雅黑" pitchFamily="34" charset="-122"/>
                  </a:endParaRPr>
                </a:p>
              </p:txBody>
            </p:sp>
            <p:sp>
              <p:nvSpPr>
                <p:cNvPr id="105" name="Rectangle 34"/>
                <p:cNvSpPr>
                  <a:spLocks noChangeArrowheads="1"/>
                </p:cNvSpPr>
                <p:nvPr/>
              </p:nvSpPr>
              <p:spPr bwMode="auto">
                <a:xfrm>
                  <a:off x="5743433"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00000"/>
                      </a:solidFill>
                      <a:latin typeface="微软雅黑" pitchFamily="34" charset="-122"/>
                      <a:ea typeface="微软雅黑" pitchFamily="34" charset="-122"/>
                    </a:rPr>
                    <a:t>2 </a:t>
                  </a:r>
                  <a:r>
                    <a:rPr kumimoji="1" lang="zh-CN" altLang="en-US" sz="1200" b="1" dirty="0" smtClean="0">
                      <a:solidFill>
                        <a:srgbClr val="C00000"/>
                      </a:solidFill>
                      <a:latin typeface="微软雅黑" pitchFamily="34" charset="-122"/>
                      <a:ea typeface="微软雅黑" pitchFamily="34" charset="-122"/>
                    </a:rPr>
                    <a:t>字节</a:t>
                  </a:r>
                  <a:endParaRPr kumimoji="1" lang="en-US" altLang="zh-CN" sz="1200" b="1" dirty="0">
                    <a:solidFill>
                      <a:srgbClr val="C00000"/>
                    </a:solidFill>
                    <a:latin typeface="微软雅黑" pitchFamily="34" charset="-122"/>
                    <a:ea typeface="微软雅黑" pitchFamily="34" charset="-122"/>
                  </a:endParaRPr>
                </a:p>
              </p:txBody>
            </p:sp>
            <p:grpSp>
              <p:nvGrpSpPr>
                <p:cNvPr id="106" name="组合 105"/>
                <p:cNvGrpSpPr/>
                <p:nvPr/>
              </p:nvGrpSpPr>
              <p:grpSpPr>
                <a:xfrm>
                  <a:off x="1568896" y="3165376"/>
                  <a:ext cx="6296025" cy="1151075"/>
                  <a:chOff x="1568896" y="3165376"/>
                  <a:chExt cx="6296025" cy="1151075"/>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headEnd/>
                    <a:tailEnd/>
                  </a:ln>
                  <a:effectLst/>
                </p:spPr>
                <p:txBody>
                  <a:bodyPr wrap="none" anchor="ctr"/>
                  <a:lstStyle/>
                  <a:p>
                    <a:endParaRPr lang="zh-CN" altLang="en-US" sz="1200">
                      <a:latin typeface="微软雅黑" pitchFamily="34" charset="-122"/>
                      <a:ea typeface="微软雅黑" pitchFamily="34" charset="-122"/>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5" name="Text Box 28"/>
                  <p:cNvSpPr txBox="1">
                    <a:spLocks noChangeArrowheads="1"/>
                  </p:cNvSpPr>
                  <p:nvPr/>
                </p:nvSpPr>
                <p:spPr bwMode="auto">
                  <a:xfrm>
                    <a:off x="2288703" y="3212976"/>
                    <a:ext cx="2292404"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smtClean="0">
                        <a:latin typeface="微软雅黑" pitchFamily="34" charset="-122"/>
                        <a:ea typeface="微软雅黑" pitchFamily="34" charset="-122"/>
                      </a:rPr>
                      <a:t>802.1Q </a:t>
                    </a:r>
                    <a:r>
                      <a:rPr lang="zh-CN" altLang="en-US" sz="1200" b="1" dirty="0" smtClean="0">
                        <a:latin typeface="微软雅黑" pitchFamily="34" charset="-122"/>
                        <a:ea typeface="微软雅黑" pitchFamily="34" charset="-122"/>
                      </a:rPr>
                      <a:t>标记类型</a:t>
                    </a:r>
                    <a:endParaRPr lang="en-US" altLang="zh-CN" sz="1200" b="1" dirty="0">
                      <a:latin typeface="微软雅黑" pitchFamily="34" charset="-122"/>
                      <a:ea typeface="微软雅黑" pitchFamily="34" charset="-122"/>
                    </a:endParaRPr>
                  </a:p>
                </p:txBody>
              </p:sp>
              <p:sp>
                <p:nvSpPr>
                  <p:cNvPr id="116" name="Text Box 29"/>
                  <p:cNvSpPr txBox="1">
                    <a:spLocks noChangeArrowheads="1"/>
                  </p:cNvSpPr>
                  <p:nvPr/>
                </p:nvSpPr>
                <p:spPr bwMode="auto">
                  <a:xfrm>
                    <a:off x="1590899" y="3645025"/>
                    <a:ext cx="3226022" cy="6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smtClean="0">
                        <a:latin typeface="微软雅黑" pitchFamily="34" charset="-122"/>
                        <a:ea typeface="微软雅黑" pitchFamily="34" charset="-122"/>
                      </a:rPr>
                      <a:t>0X8100</a:t>
                    </a:r>
                  </a:p>
                  <a:p>
                    <a:pPr algn="ctr"/>
                    <a:r>
                      <a:rPr kumimoji="1" lang="en-US" altLang="zh-CN" sz="900" b="1" dirty="0">
                        <a:latin typeface="微软雅黑" pitchFamily="34" charset="-122"/>
                        <a:ea typeface="微软雅黑" pitchFamily="34" charset="-122"/>
                      </a:rPr>
                      <a:t>(</a:t>
                    </a:r>
                    <a:r>
                      <a:rPr kumimoji="1" lang="en-US" altLang="zh-CN" sz="900" b="1" dirty="0" smtClean="0">
                        <a:latin typeface="微软雅黑" pitchFamily="34" charset="-122"/>
                        <a:ea typeface="微软雅黑" pitchFamily="34" charset="-122"/>
                      </a:rPr>
                      <a:t>1 </a:t>
                    </a:r>
                    <a:r>
                      <a:rPr kumimoji="1" lang="en-US" altLang="zh-CN" sz="900" b="1" dirty="0">
                        <a:latin typeface="微软雅黑" pitchFamily="34" charset="-122"/>
                        <a:ea typeface="微软雅黑" pitchFamily="34" charset="-122"/>
                      </a:rPr>
                      <a:t>0 0 0 0 0 0 1  0 0 0 0 0 0 0 </a:t>
                    </a:r>
                    <a:r>
                      <a:rPr kumimoji="1" lang="en-US" altLang="zh-CN" sz="900" b="1" dirty="0" smtClean="0">
                        <a:latin typeface="微软雅黑" pitchFamily="34" charset="-122"/>
                        <a:ea typeface="微软雅黑" pitchFamily="34" charset="-122"/>
                      </a:rPr>
                      <a:t>0)</a:t>
                    </a:r>
                    <a:endParaRPr lang="en-US" altLang="zh-CN" sz="900" b="1" dirty="0">
                      <a:latin typeface="微软雅黑" pitchFamily="34" charset="-122"/>
                      <a:ea typeface="微软雅黑" pitchFamily="34" charset="-122"/>
                    </a:endParaRPr>
                  </a:p>
                </p:txBody>
              </p:sp>
              <p:sp>
                <p:nvSpPr>
                  <p:cNvPr id="117" name="Text Box 30"/>
                  <p:cNvSpPr txBox="1">
                    <a:spLocks noChangeArrowheads="1"/>
                  </p:cNvSpPr>
                  <p:nvPr/>
                </p:nvSpPr>
                <p:spPr bwMode="auto">
                  <a:xfrm>
                    <a:off x="4707424" y="3717031"/>
                    <a:ext cx="718052"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PRI</a:t>
                    </a:r>
                  </a:p>
                </p:txBody>
              </p:sp>
              <p:sp>
                <p:nvSpPr>
                  <p:cNvPr id="118" name="Text Box 31"/>
                  <p:cNvSpPr txBox="1">
                    <a:spLocks noChangeArrowheads="1"/>
                  </p:cNvSpPr>
                  <p:nvPr/>
                </p:nvSpPr>
                <p:spPr bwMode="auto">
                  <a:xfrm>
                    <a:off x="5985755" y="3717031"/>
                    <a:ext cx="1367796"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VLAN ID</a:t>
                    </a:r>
                  </a:p>
                </p:txBody>
              </p:sp>
              <p:sp>
                <p:nvSpPr>
                  <p:cNvPr id="119" name="Text Box 35"/>
                  <p:cNvSpPr txBox="1">
                    <a:spLocks noChangeArrowheads="1"/>
                  </p:cNvSpPr>
                  <p:nvPr/>
                </p:nvSpPr>
                <p:spPr bwMode="auto">
                  <a:xfrm>
                    <a:off x="4921697" y="3212976"/>
                    <a:ext cx="2695600"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TCI (</a:t>
                    </a:r>
                    <a:r>
                      <a:rPr lang="zh-CN" altLang="en-US" sz="1200" b="1" dirty="0">
                        <a:latin typeface="微软雅黑" pitchFamily="34" charset="-122"/>
                        <a:ea typeface="微软雅黑" pitchFamily="34" charset="-122"/>
                      </a:rPr>
                      <a:t>标记控制信息</a:t>
                    </a:r>
                    <a:r>
                      <a:rPr lang="en-US" altLang="zh-CN" sz="1200" b="1" dirty="0">
                        <a:latin typeface="微软雅黑" pitchFamily="34" charset="-122"/>
                        <a:ea typeface="微软雅黑" pitchFamily="34" charset="-122"/>
                      </a:rPr>
                      <a:t>)</a:t>
                    </a:r>
                  </a:p>
                </p:txBody>
              </p:sp>
            </p:grpSp>
            <p:sp>
              <p:nvSpPr>
                <p:cNvPr id="107" name="Line 20"/>
                <p:cNvSpPr>
                  <a:spLocks noChangeShapeType="1"/>
                </p:cNvSpPr>
                <p:nvPr/>
              </p:nvSpPr>
              <p:spPr bwMode="auto">
                <a:xfrm flipV="1">
                  <a:off x="5118066" y="4084189"/>
                  <a:ext cx="318774" cy="747745"/>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grpSp>
          <p:grpSp>
            <p:nvGrpSpPr>
              <p:cNvPr id="83" name="组合 82"/>
              <p:cNvGrpSpPr/>
              <p:nvPr/>
            </p:nvGrpSpPr>
            <p:grpSpPr>
              <a:xfrm>
                <a:off x="1568624" y="1097692"/>
                <a:ext cx="7920880" cy="443473"/>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sp>
          <p:nvSpPr>
            <p:cNvPr id="120" name="矩形 119"/>
            <p:cNvSpPr/>
            <p:nvPr/>
          </p:nvSpPr>
          <p:spPr>
            <a:xfrm>
              <a:off x="7776862" y="2943466"/>
              <a:ext cx="3265119" cy="1392588"/>
            </a:xfrm>
            <a:prstGeom prst="rect">
              <a:avLst/>
            </a:prstGeom>
            <a:solidFill>
              <a:schemeClr val="bg1"/>
            </a:solidFill>
          </p:spPr>
          <p:txBody>
            <a:bodyPr wrap="square">
              <a:spAutoFit/>
            </a:bodyPr>
            <a:lstStyle/>
            <a:p>
              <a:pPr>
                <a:lnSpc>
                  <a:spcPts val="2000"/>
                </a:lnSpc>
              </a:pPr>
              <a:r>
                <a:rPr lang="zh-CN" altLang="zh-CN" sz="1200" b="1" dirty="0" smtClean="0">
                  <a:latin typeface="微软雅黑" pitchFamily="34" charset="-122"/>
                  <a:ea typeface="微软雅黑" pitchFamily="34" charset="-122"/>
                </a:rPr>
                <a:t>以太网</a:t>
              </a:r>
              <a:r>
                <a:rPr lang="en-US" altLang="zh-CN" sz="1200" b="1" dirty="0" smtClean="0">
                  <a:latin typeface="微软雅黑" pitchFamily="34" charset="-122"/>
                  <a:ea typeface="微软雅黑" pitchFamily="34" charset="-122"/>
                </a:rPr>
                <a:t> MAC </a:t>
              </a:r>
              <a:r>
                <a:rPr lang="zh-CN" altLang="en-US" sz="1200" b="1" dirty="0" smtClean="0">
                  <a:latin typeface="微软雅黑" pitchFamily="34" charset="-122"/>
                  <a:ea typeface="微软雅黑" pitchFamily="34" charset="-122"/>
                </a:rPr>
                <a:t>帧</a:t>
              </a:r>
              <a:r>
                <a:rPr lang="zh-CN" altLang="zh-CN" sz="1200" b="1" dirty="0" smtClean="0">
                  <a:latin typeface="微软雅黑" pitchFamily="34" charset="-122"/>
                  <a:ea typeface="微软雅黑" pitchFamily="34" charset="-122"/>
                </a:rPr>
                <a:t>的</a:t>
              </a:r>
              <a:r>
                <a:rPr lang="zh-CN" altLang="zh-CN" sz="1200" b="1" dirty="0">
                  <a:latin typeface="微软雅黑" pitchFamily="34" charset="-122"/>
                  <a:ea typeface="微软雅黑" pitchFamily="34" charset="-122"/>
                </a:rPr>
                <a:t>最大帧长从原来</a:t>
              </a:r>
              <a:r>
                <a:rPr lang="zh-CN" altLang="zh-CN" sz="1200" b="1" dirty="0" smtClean="0">
                  <a:latin typeface="微软雅黑" pitchFamily="34" charset="-122"/>
                  <a:ea typeface="微软雅黑" pitchFamily="34" charset="-122"/>
                </a:rPr>
                <a:t>的</a:t>
              </a:r>
              <a:r>
                <a:rPr lang="en-US" altLang="zh-CN" sz="1200" b="1" dirty="0" smtClean="0">
                  <a:latin typeface="微软雅黑" pitchFamily="34" charset="-122"/>
                  <a:ea typeface="微软雅黑" pitchFamily="34" charset="-122"/>
                </a:rPr>
                <a:t> 1518 </a:t>
              </a:r>
              <a:r>
                <a:rPr lang="zh-CN" altLang="zh-CN" sz="1200" b="1" dirty="0" smtClean="0">
                  <a:latin typeface="微软雅黑" pitchFamily="34" charset="-122"/>
                  <a:ea typeface="微软雅黑" pitchFamily="34" charset="-122"/>
                </a:rPr>
                <a:t>字节变为</a:t>
              </a:r>
              <a:r>
                <a:rPr lang="en-US" altLang="zh-CN" sz="1200" b="1" dirty="0" smtClean="0">
                  <a:latin typeface="微软雅黑" pitchFamily="34" charset="-122"/>
                  <a:ea typeface="微软雅黑" pitchFamily="34" charset="-122"/>
                </a:rPr>
                <a:t> 1522 </a:t>
              </a:r>
              <a:r>
                <a:rPr lang="zh-CN" altLang="zh-CN" sz="1200" b="1" dirty="0" smtClean="0">
                  <a:latin typeface="微软雅黑" pitchFamily="34" charset="-122"/>
                  <a:ea typeface="微软雅黑" pitchFamily="34" charset="-122"/>
                </a:rPr>
                <a:t>字节</a:t>
              </a:r>
              <a:r>
                <a:rPr lang="zh-CN" altLang="en-US" sz="1200" b="1" dirty="0" smtClean="0">
                  <a:latin typeface="微软雅黑" pitchFamily="34" charset="-122"/>
                  <a:ea typeface="微软雅黑" pitchFamily="34" charset="-122"/>
                </a:rPr>
                <a:t>。</a:t>
              </a:r>
              <a:endParaRPr lang="zh-CN" altLang="en-US" sz="1200" b="1" dirty="0">
                <a:latin typeface="微软雅黑" pitchFamily="34" charset="-122"/>
                <a:ea typeface="微软雅黑" pitchFamily="34" charset="-122"/>
              </a:endParaRPr>
            </a:p>
          </p:txBody>
        </p:sp>
      </p:grpSp>
      <p:sp>
        <p:nvSpPr>
          <p:cNvPr id="48" name="AutoShape 5"/>
          <p:cNvSpPr>
            <a:spLocks noChangeArrowheads="1"/>
          </p:cNvSpPr>
          <p:nvPr/>
        </p:nvSpPr>
        <p:spPr bwMode="auto">
          <a:xfrm>
            <a:off x="502919" y="638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6"/>
          <p:cNvSpPr>
            <a:spLocks noChangeArrowheads="1"/>
          </p:cNvSpPr>
          <p:nvPr/>
        </p:nvSpPr>
        <p:spPr bwMode="auto">
          <a:xfrm>
            <a:off x="2679377" y="615526"/>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608607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45789"/>
            <a:ext cx="8129015" cy="339690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135224" y="3395552"/>
            <a:ext cx="6058864" cy="981753"/>
            <a:chOff x="2298999" y="3659690"/>
            <a:chExt cx="6058864" cy="981753"/>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ectangle 4"/>
            <p:cNvSpPr>
              <a:spLocks noChangeArrowheads="1"/>
            </p:cNvSpPr>
            <p:nvPr/>
          </p:nvSpPr>
          <p:spPr bwMode="auto">
            <a:xfrm>
              <a:off x="2298999" y="3685123"/>
              <a:ext cx="1178114"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100" b="1" dirty="0" smtClean="0">
                  <a:latin typeface="微软雅黑" pitchFamily="34" charset="-122"/>
                  <a:ea typeface="微软雅黑" pitchFamily="34" charset="-122"/>
                </a:rPr>
                <a:t>带标记的以太网</a:t>
              </a:r>
              <a:endParaRPr kumimoji="1" lang="en-US" altLang="zh-CN" sz="1100" b="1" dirty="0" smtClean="0">
                <a:latin typeface="微软雅黑" pitchFamily="34" charset="-122"/>
                <a:ea typeface="微软雅黑" pitchFamily="34" charset="-122"/>
              </a:endParaRPr>
            </a:p>
            <a:p>
              <a:pPr algn="ctr" defTabSz="762000"/>
              <a:r>
                <a:rPr kumimoji="1" lang="en-US" altLang="zh-CN" sz="1100" b="1" dirty="0" smtClean="0">
                  <a:latin typeface="微软雅黑" pitchFamily="34" charset="-122"/>
                  <a:ea typeface="微软雅黑" pitchFamily="34" charset="-122"/>
                </a:rPr>
                <a:t>MAC </a:t>
              </a:r>
              <a:r>
                <a:rPr kumimoji="1" lang="zh-CN" altLang="en-US" sz="1100" b="1" dirty="0" smtClean="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87" name="Rectangle 5"/>
            <p:cNvSpPr>
              <a:spLocks noChangeArrowheads="1"/>
            </p:cNvSpPr>
            <p:nvPr/>
          </p:nvSpPr>
          <p:spPr bwMode="auto">
            <a:xfrm>
              <a:off x="3034703" y="408777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37008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44505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912336"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67830" y="4083274"/>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92" name="Rectangle 10"/>
            <p:cNvSpPr>
              <a:spLocks noChangeArrowheads="1"/>
            </p:cNvSpPr>
            <p:nvPr/>
          </p:nvSpPr>
          <p:spPr bwMode="auto">
            <a:xfrm>
              <a:off x="7843089"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5" name="Rectangle 14"/>
            <p:cNvSpPr>
              <a:spLocks noChangeArrowheads="1"/>
            </p:cNvSpPr>
            <p:nvPr/>
          </p:nvSpPr>
          <p:spPr bwMode="auto">
            <a:xfrm>
              <a:off x="5157859" y="4081309"/>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a:t>
              </a:r>
              <a:r>
                <a:rPr kumimoji="1" lang="zh-CN" altLang="en-US" sz="1200" b="1" dirty="0" smtClean="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smtClean="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smtClean="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grpSp>
          <p:nvGrpSpPr>
            <p:cNvPr id="83" name="组合 82"/>
            <p:cNvGrpSpPr/>
            <p:nvPr/>
          </p:nvGrpSpPr>
          <p:grpSpPr>
            <a:xfrm>
              <a:off x="3456187" y="4367009"/>
              <a:ext cx="4901676" cy="274434"/>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sp>
        <p:nvSpPr>
          <p:cNvPr id="71" name="AutoShape 5"/>
          <p:cNvSpPr>
            <a:spLocks noChangeArrowheads="1"/>
          </p:cNvSpPr>
          <p:nvPr/>
        </p:nvSpPr>
        <p:spPr bwMode="auto">
          <a:xfrm>
            <a:off x="502919" y="638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6"/>
          <p:cNvSpPr>
            <a:spLocks noChangeArrowheads="1"/>
          </p:cNvSpPr>
          <p:nvPr/>
        </p:nvSpPr>
        <p:spPr bwMode="auto">
          <a:xfrm>
            <a:off x="2679377" y="615526"/>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
        <p:nvSpPr>
          <p:cNvPr id="6" name="上箭头 5"/>
          <p:cNvSpPr/>
          <p:nvPr/>
        </p:nvSpPr>
        <p:spPr>
          <a:xfrm flipV="1">
            <a:off x="4374423" y="3082228"/>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66284" y="1119934"/>
            <a:ext cx="4747593" cy="945047"/>
            <a:chOff x="1035850" y="1204307"/>
            <a:chExt cx="4747593" cy="945047"/>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4"/>
            <p:cNvSpPr>
              <a:spLocks noChangeArrowheads="1"/>
            </p:cNvSpPr>
            <p:nvPr/>
          </p:nvSpPr>
          <p:spPr bwMode="auto">
            <a:xfrm>
              <a:off x="1035850" y="1721032"/>
              <a:ext cx="710132"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sz="1100" b="1" dirty="0" smtClean="0">
                  <a:latin typeface="微软雅黑" pitchFamily="34" charset="-122"/>
                  <a:ea typeface="微软雅黑" pitchFamily="34" charset="-122"/>
                </a:rPr>
                <a:t>以太网</a:t>
              </a:r>
              <a:endParaRPr kumimoji="1" lang="en-US" altLang="zh-CN" sz="1100" b="1" dirty="0" smtClean="0">
                <a:latin typeface="微软雅黑" pitchFamily="34" charset="-122"/>
                <a:ea typeface="微软雅黑" pitchFamily="34" charset="-122"/>
              </a:endParaRPr>
            </a:p>
            <a:p>
              <a:pPr algn="ctr" defTabSz="762000"/>
              <a:r>
                <a:rPr kumimoji="1" lang="en-US" altLang="zh-CN" sz="1100" b="1" dirty="0" smtClean="0">
                  <a:latin typeface="微软雅黑" pitchFamily="34" charset="-122"/>
                  <a:ea typeface="微软雅黑" pitchFamily="34" charset="-122"/>
                </a:rPr>
                <a:t>MAC </a:t>
              </a:r>
              <a:r>
                <a:rPr kumimoji="1" lang="zh-CN" altLang="en-US" sz="1100" b="1" dirty="0" smtClean="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50" name="Rectangle 5"/>
            <p:cNvSpPr>
              <a:spLocks noChangeArrowheads="1"/>
            </p:cNvSpPr>
            <p:nvPr/>
          </p:nvSpPr>
          <p:spPr bwMode="auto">
            <a:xfrm>
              <a:off x="1275845" y="146370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51" name="Rectangle 6"/>
            <p:cNvSpPr>
              <a:spLocks noChangeArrowheads="1"/>
            </p:cNvSpPr>
            <p:nvPr/>
          </p:nvSpPr>
          <p:spPr bwMode="auto">
            <a:xfrm>
              <a:off x="19419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52" name="Rectangle 7"/>
            <p:cNvSpPr>
              <a:spLocks noChangeArrowheads="1"/>
            </p:cNvSpPr>
            <p:nvPr/>
          </p:nvSpPr>
          <p:spPr bwMode="auto">
            <a:xfrm>
              <a:off x="26916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53" name="Rectangle 8"/>
            <p:cNvSpPr>
              <a:spLocks noChangeArrowheads="1"/>
            </p:cNvSpPr>
            <p:nvPr/>
          </p:nvSpPr>
          <p:spPr bwMode="auto">
            <a:xfrm>
              <a:off x="3337916"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54" name="Rectangle 9"/>
            <p:cNvSpPr>
              <a:spLocks noChangeArrowheads="1"/>
            </p:cNvSpPr>
            <p:nvPr/>
          </p:nvSpPr>
          <p:spPr bwMode="auto">
            <a:xfrm>
              <a:off x="3993410" y="1459197"/>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55" name="Rectangle 10"/>
            <p:cNvSpPr>
              <a:spLocks noChangeArrowheads="1"/>
            </p:cNvSpPr>
            <p:nvPr/>
          </p:nvSpPr>
          <p:spPr bwMode="auto">
            <a:xfrm>
              <a:off x="5268669"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a:t>
              </a:r>
              <a:r>
                <a:rPr kumimoji="1" lang="zh-CN" altLang="en-US" sz="1200" b="1" dirty="0" smtClean="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smtClean="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grpSp>
          <p:nvGrpSpPr>
            <p:cNvPr id="63" name="组合 62"/>
            <p:cNvGrpSpPr/>
            <p:nvPr/>
          </p:nvGrpSpPr>
          <p:grpSpPr>
            <a:xfrm>
              <a:off x="1711113" y="1204307"/>
              <a:ext cx="4072329" cy="274434"/>
              <a:chOff x="1568624" y="1124482"/>
              <a:chExt cx="7920880" cy="29747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0" y="1124482"/>
                <a:ext cx="2516326" cy="297476"/>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gn="ctr" defTabSz="762000" eaLnBrk="0" hangingPunct="0"/>
                <a:r>
                  <a:rPr lang="zh-CN" altLang="en-US" sz="1200" b="1" dirty="0" smtClean="0">
                    <a:solidFill>
                      <a:srgbClr val="0000CC"/>
                    </a:solidFill>
                    <a:latin typeface="微软雅黑" pitchFamily="34" charset="-122"/>
                    <a:ea typeface="微软雅黑" pitchFamily="34" charset="-122"/>
                  </a:rPr>
                  <a:t>标准的以太网帧</a:t>
                </a:r>
                <a:endParaRPr lang="zh-CN" altLang="en-US" sz="1200" b="1" dirty="0">
                  <a:solidFill>
                    <a:srgbClr val="0000CC"/>
                  </a:solidFill>
                  <a:latin typeface="微软雅黑" pitchFamily="34" charset="-122"/>
                  <a:ea typeface="微软雅黑" pitchFamily="34" charset="-122"/>
                </a:endParaRPr>
              </a:p>
            </p:txBody>
          </p:sp>
        </p:grpSp>
      </p:grpSp>
      <p:sp>
        <p:nvSpPr>
          <p:cNvPr id="175" name="上箭头 174"/>
          <p:cNvSpPr/>
          <p:nvPr/>
        </p:nvSpPr>
        <p:spPr>
          <a:xfrm>
            <a:off x="2115076" y="2066456"/>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630787" y="2328047"/>
            <a:ext cx="5624384" cy="762787"/>
            <a:chOff x="1630787" y="2328047"/>
            <a:chExt cx="5624384" cy="762787"/>
          </a:xfrm>
        </p:grpSpPr>
        <p:grpSp>
          <p:nvGrpSpPr>
            <p:cNvPr id="168" name="组合 167"/>
            <p:cNvGrpSpPr/>
            <p:nvPr/>
          </p:nvGrpSpPr>
          <p:grpSpPr>
            <a:xfrm>
              <a:off x="1726653" y="2328047"/>
              <a:ext cx="934439" cy="269169"/>
              <a:chOff x="3983552" y="1463022"/>
              <a:chExt cx="934439" cy="269169"/>
            </a:xfrm>
          </p:grpSpPr>
          <p:sp>
            <p:nvSpPr>
              <p:cNvPr id="169" name="矩形 168"/>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p:cNvGrpSpPr/>
            <p:nvPr/>
          </p:nvGrpSpPr>
          <p:grpSpPr>
            <a:xfrm rot="10800000">
              <a:off x="3996394" y="2821665"/>
              <a:ext cx="917277" cy="269169"/>
              <a:chOff x="3951285" y="1463022"/>
              <a:chExt cx="917277" cy="269169"/>
            </a:xfrm>
          </p:grpSpPr>
          <p:sp>
            <p:nvSpPr>
              <p:cNvPr id="172" name="矩形 171"/>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951285" y="1463022"/>
                <a:ext cx="255504" cy="269169"/>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p:nvPr/>
          </p:nvCxnSpPr>
          <p:spPr>
            <a:xfrm>
              <a:off x="1630787"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3707136" y="2753420"/>
              <a:ext cx="1438297" cy="0"/>
            </a:xfrm>
            <a:prstGeom prst="straightConnector1">
              <a:avLst/>
            </a:prstGeom>
            <a:ln w="38100">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6243194" y="2328047"/>
              <a:ext cx="934439" cy="269169"/>
              <a:chOff x="3983552" y="1463022"/>
              <a:chExt cx="934439" cy="269169"/>
            </a:xfrm>
          </p:grpSpPr>
          <p:sp>
            <p:nvSpPr>
              <p:cNvPr id="114" name="矩形 113"/>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6" name="直接箭头连接符 115"/>
            <p:cNvCxnSpPr/>
            <p:nvPr/>
          </p:nvCxnSpPr>
          <p:spPr>
            <a:xfrm>
              <a:off x="6147328"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936737" y="2104545"/>
            <a:ext cx="7020648" cy="857904"/>
            <a:chOff x="936737" y="2104545"/>
            <a:chExt cx="7020648" cy="857904"/>
          </a:xfrm>
        </p:grpSpPr>
        <p:sp>
          <p:nvSpPr>
            <p:cNvPr id="75" name="Line 53"/>
            <p:cNvSpPr>
              <a:spLocks noChangeShapeType="1"/>
            </p:cNvSpPr>
            <p:nvPr/>
          </p:nvSpPr>
          <p:spPr bwMode="auto">
            <a:xfrm flipH="1" flipV="1">
              <a:off x="1271150" y="2665646"/>
              <a:ext cx="20587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944"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3354352" y="2651355"/>
              <a:ext cx="227726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矩形 79"/>
            <p:cNvSpPr/>
            <p:nvPr/>
          </p:nvSpPr>
          <p:spPr>
            <a:xfrm>
              <a:off x="2656928" y="2104545"/>
              <a:ext cx="1235755" cy="276999"/>
            </a:xfrm>
            <a:prstGeom prst="rect">
              <a:avLst/>
            </a:prstGeom>
          </p:spPr>
          <p:txBody>
            <a:bodyPr wrap="square">
              <a:spAutoFit/>
            </a:bodyPr>
            <a:lstStyle/>
            <a:p>
              <a:pPr algn="ctr"/>
              <a:r>
                <a:rPr lang="zh-CN" altLang="en-US" sz="1200" b="1" dirty="0" smtClean="0">
                  <a:latin typeface="微软雅黑" pitchFamily="34" charset="-122"/>
                  <a:ea typeface="微软雅黑" pitchFamily="34" charset="-122"/>
                </a:rPr>
                <a:t>交换机 </a:t>
              </a:r>
              <a:r>
                <a:rPr lang="en-US" altLang="zh-CN" sz="1200" b="1" dirty="0" smtClean="0">
                  <a:latin typeface="微软雅黑" pitchFamily="34" charset="-122"/>
                  <a:ea typeface="微软雅黑" pitchFamily="34" charset="-122"/>
                </a:rPr>
                <a:t>#1</a:t>
              </a:r>
              <a:endParaRPr lang="zh-CN" altLang="en-US" sz="1200" b="1" dirty="0">
                <a:latin typeface="微软雅黑" pitchFamily="34" charset="-122"/>
                <a:ea typeface="微软雅黑" pitchFamily="34" charset="-122"/>
              </a:endParaRPr>
            </a:p>
          </p:txBody>
        </p:sp>
        <p:sp>
          <p:nvSpPr>
            <p:cNvPr id="121" name="矩形 120"/>
            <p:cNvSpPr/>
            <p:nvPr/>
          </p:nvSpPr>
          <p:spPr>
            <a:xfrm>
              <a:off x="5134053" y="2104545"/>
              <a:ext cx="1120744" cy="276999"/>
            </a:xfrm>
            <a:prstGeom prst="rect">
              <a:avLst/>
            </a:prstGeom>
          </p:spPr>
          <p:txBody>
            <a:bodyPr wrap="square">
              <a:spAutoFit/>
            </a:bodyPr>
            <a:lstStyle/>
            <a:p>
              <a:pPr algn="ctr"/>
              <a:r>
                <a:rPr lang="zh-CN" altLang="en-US" sz="1200" b="1" dirty="0" smtClean="0">
                  <a:latin typeface="微软雅黑" pitchFamily="34" charset="-122"/>
                  <a:ea typeface="微软雅黑" pitchFamily="34" charset="-122"/>
                </a:rPr>
                <a:t>交换机 </a:t>
              </a:r>
              <a:r>
                <a:rPr lang="en-US" altLang="zh-CN" sz="1200" b="1" dirty="0" smtClean="0">
                  <a:latin typeface="微软雅黑" pitchFamily="34" charset="-122"/>
                  <a:ea typeface="微软雅黑" pitchFamily="34" charset="-122"/>
                </a:rPr>
                <a:t>#2</a:t>
              </a:r>
              <a:endParaRPr lang="zh-CN" altLang="en-US" sz="1200" b="1" dirty="0">
                <a:latin typeface="微软雅黑" pitchFamily="34" charset="-122"/>
                <a:ea typeface="微软雅黑" pitchFamily="34" charset="-122"/>
              </a:endParaRPr>
            </a:p>
          </p:txBody>
        </p:sp>
        <p:sp>
          <p:nvSpPr>
            <p:cNvPr id="70" name="矩形 69"/>
            <p:cNvSpPr/>
            <p:nvPr/>
          </p:nvSpPr>
          <p:spPr>
            <a:xfrm>
              <a:off x="936737" y="2141489"/>
              <a:ext cx="703002"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计算机</a:t>
              </a:r>
            </a:p>
          </p:txBody>
        </p:sp>
        <p:grpSp>
          <p:nvGrpSpPr>
            <p:cNvPr id="74" name="组合 73"/>
            <p:cNvGrpSpPr/>
            <p:nvPr/>
          </p:nvGrpSpPr>
          <p:grpSpPr>
            <a:xfrm>
              <a:off x="2897478" y="2384408"/>
              <a:ext cx="702995" cy="578041"/>
              <a:chOff x="7065949" y="3613937"/>
              <a:chExt cx="630195" cy="561943"/>
            </a:xfrm>
          </p:grpSpPr>
          <p:sp>
            <p:nvSpPr>
              <p:cNvPr id="76" name="矩形 7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8" name="右箭头 7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右箭头 81"/>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7254383" y="2141489"/>
              <a:ext cx="703002"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计算机</a:t>
              </a:r>
            </a:p>
          </p:txBody>
        </p:sp>
        <p:sp>
          <p:nvSpPr>
            <p:cNvPr id="117" name="Line 53"/>
            <p:cNvSpPr>
              <a:spLocks noChangeShapeType="1"/>
            </p:cNvSpPr>
            <p:nvPr/>
          </p:nvSpPr>
          <p:spPr bwMode="auto">
            <a:xfrm flipH="1" flipV="1">
              <a:off x="5651052" y="2665646"/>
              <a:ext cx="20587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94" name="组合 93"/>
            <p:cNvGrpSpPr/>
            <p:nvPr/>
          </p:nvGrpSpPr>
          <p:grpSpPr>
            <a:xfrm>
              <a:off x="5308636" y="2384408"/>
              <a:ext cx="702995" cy="578041"/>
              <a:chOff x="7065949" y="3613937"/>
              <a:chExt cx="630195" cy="561943"/>
            </a:xfrm>
          </p:grpSpPr>
          <p:sp>
            <p:nvSpPr>
              <p:cNvPr id="96" name="矩形 9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7" name="右箭头 96"/>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右箭头 10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右箭头 10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右箭头 10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5590"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785340" y="2154056"/>
              <a:ext cx="1348713" cy="523220"/>
            </a:xfrm>
            <a:prstGeom prst="rect">
              <a:avLst/>
            </a:prstGeom>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汇聚</a:t>
              </a:r>
              <a:r>
                <a:rPr lang="zh-CN" altLang="en-US" sz="1400" b="1" dirty="0" smtClean="0">
                  <a:solidFill>
                    <a:srgbClr val="C00000"/>
                  </a:solidFill>
                  <a:latin typeface="微软雅黑" panose="020B0503020204020204" pitchFamily="34" charset="-122"/>
                  <a:ea typeface="微软雅黑" panose="020B0503020204020204" pitchFamily="34" charset="-122"/>
                </a:rPr>
                <a:t>链路 </a:t>
              </a:r>
              <a:endParaRPr lang="en-US" altLang="zh-CN" sz="1400" b="1" dirty="0" smtClean="0">
                <a:solidFill>
                  <a:srgbClr val="C00000"/>
                </a:solidFill>
                <a:latin typeface="微软雅黑" panose="020B0503020204020204" pitchFamily="34" charset="-122"/>
                <a:ea typeface="微软雅黑" panose="020B0503020204020204" pitchFamily="34" charset="-122"/>
              </a:endParaRPr>
            </a:p>
            <a:p>
              <a:pPr algn="ctr"/>
              <a:r>
                <a:rPr lang="en-US" altLang="zh-CN" sz="1400" b="1" dirty="0" smtClean="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trunk link)</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048452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wipe(down)">
                                      <p:cBhvr>
                                        <p:cTn id="12" dur="1000"/>
                                        <p:tgtEl>
                                          <p:spTgt spid="175"/>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5"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9"/>
          <p:cNvSpPr>
            <a:spLocks noChangeArrowheads="1"/>
          </p:cNvSpPr>
          <p:nvPr/>
        </p:nvSpPr>
        <p:spPr bwMode="auto">
          <a:xfrm>
            <a:off x="2629135" y="2656330"/>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39" name="Rectangle 9"/>
          <p:cNvSpPr>
            <a:spLocks noChangeArrowheads="1"/>
          </p:cNvSpPr>
          <p:nvPr/>
        </p:nvSpPr>
        <p:spPr bwMode="auto">
          <a:xfrm>
            <a:off x="2629135" y="1446025"/>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40" name="Rectangle 10"/>
          <p:cNvSpPr>
            <a:spLocks noChangeArrowheads="1"/>
          </p:cNvSpPr>
          <p:nvPr/>
        </p:nvSpPr>
        <p:spPr bwMode="auto">
          <a:xfrm>
            <a:off x="2629135" y="2052451"/>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41" name="Rectangle 27"/>
          <p:cNvSpPr>
            <a:spLocks noChangeArrowheads="1"/>
          </p:cNvSpPr>
          <p:nvPr/>
        </p:nvSpPr>
        <p:spPr bwMode="auto">
          <a:xfrm>
            <a:off x="639732" y="14460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eaLnBrk="0" hangingPunct="0"/>
            <a:endParaRPr lang="fr-FR">
              <a:latin typeface="宋体" panose="02010600030101010101" pitchFamily="2" charset="-122"/>
            </a:endParaRPr>
          </a:p>
        </p:txBody>
      </p:sp>
      <p:sp>
        <p:nvSpPr>
          <p:cNvPr id="42" name="Rectangle 29"/>
          <p:cNvSpPr>
            <a:spLocks noChangeArrowheads="1"/>
          </p:cNvSpPr>
          <p:nvPr/>
        </p:nvSpPr>
        <p:spPr bwMode="auto">
          <a:xfrm>
            <a:off x="648621" y="1540958"/>
            <a:ext cx="1627651" cy="715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3.5</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高速以太网</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45" name="Rectangle 10"/>
          <p:cNvSpPr>
            <a:spLocks noChangeArrowheads="1"/>
          </p:cNvSpPr>
          <p:nvPr/>
        </p:nvSpPr>
        <p:spPr bwMode="auto">
          <a:xfrm>
            <a:off x="2629135" y="3265044"/>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43" name="Line 16"/>
          <p:cNvSpPr>
            <a:spLocks noChangeShapeType="1"/>
          </p:cNvSpPr>
          <p:nvPr/>
        </p:nvSpPr>
        <p:spPr bwMode="auto">
          <a:xfrm>
            <a:off x="3637198" y="1374586"/>
            <a:ext cx="0" cy="234702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46" name="Rectangle 8"/>
          <p:cNvSpPr>
            <a:spLocks noChangeArrowheads="1"/>
          </p:cNvSpPr>
          <p:nvPr/>
        </p:nvSpPr>
        <p:spPr bwMode="auto">
          <a:xfrm>
            <a:off x="2700572" y="1192026"/>
            <a:ext cx="5821635" cy="255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3.5.1                                    100BASE-T </a:t>
            </a:r>
            <a:r>
              <a:rPr lang="zh-CN" altLang="en-US" sz="2000" b="1" dirty="0">
                <a:solidFill>
                  <a:schemeClr val="bg1"/>
                </a:solidFill>
                <a:latin typeface="微软雅黑" panose="020B0503020204020204" pitchFamily="34" charset="-122"/>
                <a:ea typeface="微软雅黑" panose="020B0503020204020204" pitchFamily="34" charset="-122"/>
              </a:rPr>
              <a:t>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3.5.2                                             </a:t>
            </a:r>
            <a:r>
              <a:rPr lang="zh-CN" altLang="en-US" sz="2000" b="1" dirty="0">
                <a:solidFill>
                  <a:schemeClr val="bg1"/>
                </a:solidFill>
                <a:latin typeface="微软雅黑" panose="020B0503020204020204" pitchFamily="34" charset="-122"/>
                <a:ea typeface="微软雅黑" panose="020B0503020204020204" pitchFamily="34" charset="-122"/>
              </a:rPr>
              <a:t>吉比特以太网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3.5.3    10 </a:t>
            </a:r>
            <a:r>
              <a:rPr lang="zh-CN" altLang="en-US" sz="2000" b="1" dirty="0">
                <a:solidFill>
                  <a:schemeClr val="bg1"/>
                </a:solidFill>
                <a:latin typeface="微软雅黑" panose="020B0503020204020204" pitchFamily="34" charset="-122"/>
                <a:ea typeface="微软雅黑" panose="020B0503020204020204" pitchFamily="34" charset="-122"/>
              </a:rPr>
              <a:t>吉比特以太网 </a:t>
            </a:r>
            <a:r>
              <a:rPr lang="en-US" altLang="zh-CN" sz="2000" b="1" dirty="0">
                <a:solidFill>
                  <a:schemeClr val="bg1"/>
                </a:solidFill>
                <a:latin typeface="微软雅黑" panose="020B0503020204020204" pitchFamily="34" charset="-122"/>
                <a:ea typeface="微软雅黑" panose="020B0503020204020204" pitchFamily="34" charset="-122"/>
              </a:rPr>
              <a:t>(10GE) </a:t>
            </a:r>
            <a:r>
              <a:rPr lang="zh-CN" altLang="en-US" sz="2000" b="1" dirty="0">
                <a:solidFill>
                  <a:schemeClr val="bg1"/>
                </a:solidFill>
                <a:latin typeface="微软雅黑" panose="020B0503020204020204" pitchFamily="34" charset="-122"/>
                <a:ea typeface="微软雅黑" panose="020B0503020204020204" pitchFamily="34" charset="-122"/>
              </a:rPr>
              <a:t>和更快的以太网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3.5.4                             </a:t>
            </a:r>
            <a:r>
              <a:rPr lang="zh-CN" altLang="en-US" sz="2000" b="1" dirty="0">
                <a:solidFill>
                  <a:schemeClr val="bg1"/>
                </a:solidFill>
                <a:latin typeface="微软雅黑" panose="020B0503020204020204" pitchFamily="34" charset="-122"/>
                <a:ea typeface="微软雅黑" panose="020B0503020204020204" pitchFamily="34" charset="-122"/>
              </a:rPr>
              <a:t>使用以太网进行宽带接入</a:t>
            </a: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2921" y="1080147"/>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48" name="Rectangle 6"/>
          <p:cNvSpPr>
            <a:spLocks noChangeArrowheads="1"/>
          </p:cNvSpPr>
          <p:nvPr/>
        </p:nvSpPr>
        <p:spPr bwMode="auto">
          <a:xfrm>
            <a:off x="2651701" y="1037876"/>
            <a:ext cx="3823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3.5.1  100BASE-T </a:t>
            </a:r>
            <a:r>
              <a:rPr lang="zh-CN" altLang="en-US" sz="2400" b="1" dirty="0">
                <a:solidFill>
                  <a:schemeClr val="bg1"/>
                </a:solidFill>
                <a:latin typeface="微软雅黑" panose="020B0503020204020204" pitchFamily="34" charset="-122"/>
                <a:ea typeface="微软雅黑" panose="020B0503020204020204" pitchFamily="34" charset="-122"/>
              </a:rPr>
              <a:t>以太网</a:t>
            </a:r>
          </a:p>
        </p:txBody>
      </p:sp>
      <p:sp>
        <p:nvSpPr>
          <p:cNvPr id="49" name="Rectangle 8"/>
          <p:cNvSpPr>
            <a:spLocks noChangeArrowheads="1"/>
          </p:cNvSpPr>
          <p:nvPr/>
        </p:nvSpPr>
        <p:spPr bwMode="auto">
          <a:xfrm>
            <a:off x="502921" y="1474120"/>
            <a:ext cx="822960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速率达到或超过 </a:t>
            </a:r>
            <a:r>
              <a:rPr lang="en-US" altLang="zh-CN" sz="2000" b="1" dirty="0">
                <a:solidFill>
                  <a:srgbClr val="0000FF"/>
                </a:solidFill>
                <a:latin typeface="微软雅黑" panose="020B0503020204020204" pitchFamily="34" charset="-122"/>
                <a:ea typeface="微软雅黑" panose="020B0503020204020204" pitchFamily="34" charset="-122"/>
              </a:rPr>
              <a:t>100 Mbit/s </a:t>
            </a:r>
            <a:r>
              <a:rPr lang="zh-CN" altLang="en-US" sz="2000" b="1" dirty="0">
                <a:solidFill>
                  <a:srgbClr val="0000FF"/>
                </a:solidFill>
                <a:latin typeface="微软雅黑" panose="020B0503020204020204" pitchFamily="34" charset="-122"/>
                <a:ea typeface="微软雅黑" panose="020B0503020204020204" pitchFamily="34" charset="-122"/>
              </a:rPr>
              <a:t>的以太网称为</a:t>
            </a:r>
            <a:r>
              <a:rPr lang="zh-CN" altLang="en-US" sz="2000" b="1" dirty="0">
                <a:solidFill>
                  <a:srgbClr val="CC00CC"/>
                </a:solidFill>
                <a:latin typeface="微软雅黑" panose="020B0503020204020204" pitchFamily="34" charset="-122"/>
                <a:ea typeface="微软雅黑" panose="020B0503020204020204" pitchFamily="34" charset="-122"/>
              </a:rPr>
              <a:t>高速以太网</a:t>
            </a:r>
            <a:r>
              <a:rPr lang="zh-CN" altLang="en-US" sz="2000" b="1" dirty="0">
                <a:latin typeface="微软雅黑" panose="020B0503020204020204" pitchFamily="34" charset="-122"/>
                <a:ea typeface="微软雅黑" panose="020B0503020204020204" pitchFamily="34" charset="-122"/>
              </a:rPr>
              <a:t>。</a:t>
            </a:r>
          </a:p>
          <a:p>
            <a:pPr marL="268592" indent="-268592">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100BASE-T </a:t>
            </a:r>
            <a:r>
              <a:rPr lang="zh-CN" altLang="en-US" sz="2000" b="1" dirty="0">
                <a:latin typeface="微软雅黑" panose="020B0503020204020204" pitchFamily="34" charset="-122"/>
                <a:ea typeface="微软雅黑" panose="020B0503020204020204" pitchFamily="34" charset="-122"/>
              </a:rPr>
              <a:t>在双绞线上传送 </a:t>
            </a:r>
            <a:r>
              <a:rPr lang="en-US" altLang="zh-CN" sz="2000" b="1" dirty="0">
                <a:latin typeface="微软雅黑" panose="020B0503020204020204" pitchFamily="34" charset="-122"/>
                <a:ea typeface="微软雅黑" panose="020B0503020204020204" pitchFamily="34" charset="-122"/>
              </a:rPr>
              <a:t>100 Mbit/s </a:t>
            </a:r>
            <a:r>
              <a:rPr lang="zh-CN" altLang="en-US" sz="2000" b="1" dirty="0">
                <a:latin typeface="微软雅黑" panose="020B0503020204020204" pitchFamily="34" charset="-122"/>
                <a:ea typeface="微软雅黑" panose="020B0503020204020204" pitchFamily="34" charset="-122"/>
              </a:rPr>
              <a:t>基带信号的星形拓扑以太网，仍使用 </a:t>
            </a:r>
            <a:r>
              <a:rPr lang="en-US" altLang="zh-CN" sz="2000" b="1" dirty="0">
                <a:latin typeface="微软雅黑" panose="020B0503020204020204" pitchFamily="34" charset="-122"/>
                <a:ea typeface="微软雅黑" panose="020B0503020204020204" pitchFamily="34" charset="-122"/>
              </a:rPr>
              <a:t>IEEE 802.3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a:t>
            </a:r>
          </a:p>
          <a:p>
            <a:pPr marL="268592" indent="-268592">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100BASE-T </a:t>
            </a:r>
            <a:r>
              <a:rPr lang="zh-CN" altLang="en-US" sz="2000" b="1" dirty="0">
                <a:latin typeface="微软雅黑" panose="020B0503020204020204" pitchFamily="34" charset="-122"/>
                <a:ea typeface="微软雅黑" panose="020B0503020204020204" pitchFamily="34" charset="-122"/>
              </a:rPr>
              <a:t>以太网又称为</a:t>
            </a:r>
            <a:r>
              <a:rPr lang="zh-CN" altLang="en-US" sz="2000" b="1" dirty="0">
                <a:solidFill>
                  <a:srgbClr val="0000FF"/>
                </a:solidFill>
                <a:latin typeface="微软雅黑" panose="020B0503020204020204" pitchFamily="34" charset="-122"/>
                <a:ea typeface="微软雅黑" panose="020B0503020204020204" pitchFamily="34" charset="-122"/>
              </a:rPr>
              <a:t>快速以太网 </a:t>
            </a:r>
            <a:r>
              <a:rPr lang="en-US" altLang="zh-CN" sz="2000" b="1" dirty="0">
                <a:latin typeface="微软雅黑" panose="020B0503020204020204" pitchFamily="34" charset="-122"/>
                <a:ea typeface="微软雅黑" panose="020B0503020204020204" pitchFamily="34" charset="-122"/>
              </a:rPr>
              <a:t>(Fast Ethernet)</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502921" y="1604438"/>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可在全双工方式下工作而无冲突发生。</a:t>
            </a:r>
            <a:r>
              <a:rPr lang="zh-CN" altLang="en-US" sz="2000" b="1" dirty="0">
                <a:solidFill>
                  <a:srgbClr val="0000FF"/>
                </a:solidFill>
                <a:latin typeface="微软雅黑" panose="020B0503020204020204" pitchFamily="34" charset="-122"/>
                <a:ea typeface="微软雅黑" panose="020B0503020204020204" pitchFamily="34" charset="-122"/>
              </a:rPr>
              <a:t>在全双工方式下工作时，不使用 </a:t>
            </a:r>
            <a:r>
              <a:rPr lang="en-US" altLang="zh-CN" sz="2000" b="1" dirty="0">
                <a:solidFill>
                  <a:srgbClr val="0000FF"/>
                </a:solidFill>
                <a:latin typeface="微软雅黑" panose="020B0503020204020204" pitchFamily="34" charset="-122"/>
                <a:ea typeface="微软雅黑" panose="020B0503020204020204" pitchFamily="34" charset="-122"/>
              </a:rPr>
              <a:t>CSMA/CD </a:t>
            </a:r>
            <a:r>
              <a:rPr lang="zh-CN" altLang="en-US" sz="2000" b="1" dirty="0">
                <a:solidFill>
                  <a:srgbClr val="0000FF"/>
                </a:solidFill>
                <a:latin typeface="微软雅黑" panose="020B0503020204020204" pitchFamily="34" charset="-122"/>
                <a:ea typeface="微软雅黑" panose="020B0503020204020204" pitchFamily="34" charset="-122"/>
              </a:rPr>
              <a:t>协议。</a:t>
            </a:r>
          </a:p>
          <a:p>
            <a:pPr marL="342884" indent="-342884"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MAC </a:t>
            </a:r>
            <a:r>
              <a:rPr lang="zh-CN" altLang="en-US" sz="2000" b="1" dirty="0">
                <a:solidFill>
                  <a:srgbClr val="0000FF"/>
                </a:solidFill>
                <a:latin typeface="微软雅黑" panose="020B0503020204020204" pitchFamily="34" charset="-122"/>
                <a:ea typeface="微软雅黑" panose="020B0503020204020204" pitchFamily="34" charset="-122"/>
              </a:rPr>
              <a:t>帧格式仍然是 </a:t>
            </a:r>
            <a:r>
              <a:rPr lang="en-US" altLang="zh-CN" sz="2000" b="1" dirty="0">
                <a:solidFill>
                  <a:srgbClr val="0000FF"/>
                </a:solidFill>
                <a:latin typeface="微软雅黑" panose="020B0503020204020204" pitchFamily="34" charset="-122"/>
                <a:ea typeface="微软雅黑" panose="020B0503020204020204" pitchFamily="34" charset="-122"/>
              </a:rPr>
              <a:t>802.3 </a:t>
            </a:r>
            <a:r>
              <a:rPr lang="zh-CN" altLang="en-US" sz="2000" b="1" dirty="0">
                <a:solidFill>
                  <a:srgbClr val="0000FF"/>
                </a:solidFill>
                <a:latin typeface="微软雅黑" panose="020B0503020204020204" pitchFamily="34" charset="-122"/>
                <a:ea typeface="微软雅黑" panose="020B0503020204020204" pitchFamily="34" charset="-122"/>
              </a:rPr>
              <a:t>标准规定的</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保持最短帧长不变，但将一个网段的最大电缆长度减小到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米。</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帧间时间间隔从原来的 </a:t>
            </a:r>
            <a:r>
              <a:rPr lang="en-US" altLang="zh-CN" sz="2000" b="1" dirty="0">
                <a:latin typeface="微软雅黑" panose="020B0503020204020204" pitchFamily="34" charset="-122"/>
                <a:ea typeface="微软雅黑" panose="020B0503020204020204" pitchFamily="34" charset="-122"/>
              </a:rPr>
              <a:t>9.6</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改为现在的 </a:t>
            </a:r>
            <a:r>
              <a:rPr lang="en-US" altLang="zh-CN" sz="2000" b="1" dirty="0">
                <a:latin typeface="微软雅黑" panose="020B0503020204020204" pitchFamily="34" charset="-122"/>
                <a:ea typeface="微软雅黑" panose="020B0503020204020204" pitchFamily="34" charset="-122"/>
              </a:rPr>
              <a:t>0.96 </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 </a:t>
            </a:r>
          </a:p>
        </p:txBody>
      </p:sp>
      <p:sp>
        <p:nvSpPr>
          <p:cNvPr id="37" name="AutoShape 5"/>
          <p:cNvSpPr>
            <a:spLocks noChangeArrowheads="1"/>
          </p:cNvSpPr>
          <p:nvPr/>
        </p:nvSpPr>
        <p:spPr bwMode="auto">
          <a:xfrm>
            <a:off x="502921" y="11722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8" name="Rectangle 6"/>
          <p:cNvSpPr>
            <a:spLocks noChangeArrowheads="1"/>
          </p:cNvSpPr>
          <p:nvPr/>
        </p:nvSpPr>
        <p:spPr bwMode="auto">
          <a:xfrm>
            <a:off x="2940671" y="1149204"/>
            <a:ext cx="3252809"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100BASE-T </a:t>
            </a:r>
            <a:r>
              <a:rPr lang="zh-CN" altLang="en-US" sz="2000" b="1" dirty="0">
                <a:solidFill>
                  <a:schemeClr val="bg1"/>
                </a:solidFill>
                <a:latin typeface="微软雅黑" panose="020B0503020204020204" pitchFamily="34" charset="-122"/>
                <a:ea typeface="微软雅黑" panose="020B0503020204020204" pitchFamily="34" charset="-122"/>
              </a:rPr>
              <a:t>以太网的特点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26" y="611958"/>
            <a:ext cx="8263974" cy="3972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48036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21" y="732675"/>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37" name="Rectangle 6"/>
          <p:cNvSpPr>
            <a:spLocks noChangeArrowheads="1"/>
          </p:cNvSpPr>
          <p:nvPr/>
        </p:nvSpPr>
        <p:spPr bwMode="auto">
          <a:xfrm>
            <a:off x="3084510" y="690404"/>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3.5.2  </a:t>
            </a:r>
            <a:r>
              <a:rPr lang="zh-CN" altLang="en-US" sz="2400" b="1" dirty="0">
                <a:solidFill>
                  <a:schemeClr val="bg1"/>
                </a:solidFill>
                <a:latin typeface="微软雅黑" panose="020B0503020204020204" pitchFamily="34" charset="-122"/>
                <a:ea typeface="微软雅黑" panose="020B0503020204020204" pitchFamily="34" charset="-122"/>
              </a:rPr>
              <a:t>吉比特以太网</a:t>
            </a:r>
          </a:p>
        </p:txBody>
      </p:sp>
      <p:sp>
        <p:nvSpPr>
          <p:cNvPr id="38" name="Rectangle 8"/>
          <p:cNvSpPr>
            <a:spLocks noChangeArrowheads="1"/>
          </p:cNvSpPr>
          <p:nvPr/>
        </p:nvSpPr>
        <p:spPr bwMode="auto">
          <a:xfrm>
            <a:off x="502921" y="1126649"/>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允许在 </a:t>
            </a:r>
            <a:r>
              <a:rPr lang="en-US" altLang="zh-CN" sz="2000" b="1" dirty="0">
                <a:latin typeface="微软雅黑" panose="020B0503020204020204" pitchFamily="34" charset="-122"/>
                <a:ea typeface="微软雅黑" panose="020B0503020204020204" pitchFamily="34" charset="-122"/>
              </a:rPr>
              <a:t>1 </a:t>
            </a:r>
            <a:r>
              <a:rPr lang="en-US" altLang="zh-CN" sz="2000" b="1" dirty="0" err="1">
                <a:latin typeface="微软雅黑" panose="020B0503020204020204" pitchFamily="34" charset="-122"/>
                <a:ea typeface="微软雅黑" panose="020B0503020204020204" pitchFamily="34" charset="-122"/>
              </a:rPr>
              <a:t>Gbit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下以全双工和半双工两种方式工作。</a:t>
            </a: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IEEE 802.3 </a:t>
            </a:r>
            <a:r>
              <a:rPr lang="zh-CN" altLang="en-US" sz="2000" b="1" dirty="0">
                <a:latin typeface="微软雅黑" panose="020B0503020204020204" pitchFamily="34" charset="-122"/>
                <a:ea typeface="微软雅黑" panose="020B0503020204020204" pitchFamily="34" charset="-122"/>
              </a:rPr>
              <a:t>协议规定的帧格式。</a:t>
            </a:r>
          </a:p>
          <a:p>
            <a:pPr marL="268592" indent="-268592">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在半双工方式下使用 </a:t>
            </a:r>
            <a:r>
              <a:rPr lang="en-US" altLang="zh-CN" sz="2000" b="1" dirty="0">
                <a:solidFill>
                  <a:srgbClr val="0000FF"/>
                </a:solidFill>
                <a:latin typeface="微软雅黑" panose="020B0503020204020204" pitchFamily="34" charset="-122"/>
                <a:ea typeface="微软雅黑" panose="020B0503020204020204" pitchFamily="34" charset="-122"/>
              </a:rPr>
              <a:t>CSMA/CD </a:t>
            </a:r>
            <a:r>
              <a:rPr lang="zh-CN" altLang="en-US" sz="2000" b="1" dirty="0">
                <a:solidFill>
                  <a:srgbClr val="0000FF"/>
                </a:solidFill>
                <a:latin typeface="微软雅黑" panose="020B0503020204020204" pitchFamily="34" charset="-122"/>
                <a:ea typeface="微软雅黑" panose="020B0503020204020204" pitchFamily="34" charset="-122"/>
              </a:rPr>
              <a:t>协议，全双工方式不使用 </a:t>
            </a:r>
            <a:r>
              <a:rPr lang="en-US" altLang="zh-CN" sz="2000" b="1" dirty="0">
                <a:solidFill>
                  <a:srgbClr val="0000FF"/>
                </a:solidFill>
                <a:latin typeface="微软雅黑" panose="020B0503020204020204" pitchFamily="34" charset="-122"/>
                <a:ea typeface="微软雅黑" panose="020B0503020204020204" pitchFamily="34" charset="-122"/>
              </a:rPr>
              <a:t>CSMA/CD </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a:t>
            </a: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与 </a:t>
            </a:r>
            <a:r>
              <a:rPr lang="en-US" altLang="zh-CN" sz="2000" b="1" dirty="0">
                <a:latin typeface="微软雅黑" panose="020B0503020204020204" pitchFamily="34" charset="-122"/>
                <a:ea typeface="微软雅黑" panose="020B0503020204020204" pitchFamily="34" charset="-122"/>
              </a:rPr>
              <a:t>10BASE-T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100BASE-T </a:t>
            </a:r>
            <a:r>
              <a:rPr lang="zh-CN" altLang="en-US" sz="2000" b="1" dirty="0">
                <a:latin typeface="微软雅黑" panose="020B0503020204020204" pitchFamily="34" charset="-122"/>
                <a:ea typeface="微软雅黑" panose="020B0503020204020204" pitchFamily="34" charset="-122"/>
              </a:rPr>
              <a:t>技术向后兼容。</a:t>
            </a:r>
          </a:p>
        </p:txBody>
      </p:sp>
      <p:sp>
        <p:nvSpPr>
          <p:cNvPr id="39" name="对角圆角矩形 38"/>
          <p:cNvSpPr/>
          <p:nvPr/>
        </p:nvSpPr>
        <p:spPr>
          <a:xfrm>
            <a:off x="502921" y="3322892"/>
            <a:ext cx="8129015" cy="95650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0" name="矩形 39"/>
          <p:cNvSpPr/>
          <p:nvPr/>
        </p:nvSpPr>
        <p:spPr>
          <a:xfrm>
            <a:off x="941832" y="3477977"/>
            <a:ext cx="7479792" cy="646331"/>
          </a:xfrm>
          <a:prstGeom prst="rect">
            <a:avLst/>
          </a:prstGeom>
        </p:spPr>
        <p:txBody>
          <a:bodyPr wrap="square" lIns="91436" tIns="45718" rIns="91436" bIns="45718">
            <a:spAutoFit/>
          </a:bodyPr>
          <a:lstStyle/>
          <a:p>
            <a:r>
              <a:rPr lang="zh-CN" altLang="en-US" b="1" dirty="0">
                <a:solidFill>
                  <a:schemeClr val="bg1"/>
                </a:solidFill>
                <a:latin typeface="微软雅黑" panose="020B0503020204020204" pitchFamily="34" charset="-122"/>
                <a:ea typeface="微软雅黑" panose="020B0503020204020204" pitchFamily="34" charset="-122"/>
              </a:rPr>
              <a:t>吉比特以太网可用作现有网络的主干网，也可在高带宽（高速率）的应用场合中。</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69184" y="0"/>
            <a:ext cx="4274816" cy="5133168"/>
          </a:xfrm>
          <a:prstGeom prst="rect">
            <a:avLst/>
          </a:prstGeom>
        </p:spPr>
      </p:pic>
    </p:spTree>
    <p:extLst>
      <p:ext uri="{BB962C8B-B14F-4D97-AF65-F5344CB8AC3E}">
        <p14:creationId xmlns:p14="http://schemas.microsoft.com/office/powerpoint/2010/main" val="75565863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 y="0"/>
            <a:ext cx="3959589" cy="5143500"/>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11704" y="-1268569"/>
            <a:ext cx="721099" cy="5143500"/>
          </a:xfrm>
          <a:prstGeom prst="rect">
            <a:avLst/>
          </a:prstGeom>
        </p:spPr>
      </p:pic>
    </p:spTree>
    <p:extLst>
      <p:ext uri="{BB962C8B-B14F-4D97-AF65-F5344CB8AC3E}">
        <p14:creationId xmlns:p14="http://schemas.microsoft.com/office/powerpoint/2010/main" val="35007954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1900" y="667448"/>
            <a:ext cx="7521263" cy="830997"/>
          </a:xfrm>
          <a:prstGeom prst="rect">
            <a:avLst/>
          </a:prstGeom>
        </p:spPr>
        <p:txBody>
          <a:bodyPr wrap="square" lIns="91436" tIns="45718" rIns="91436" bIns="45718">
            <a:spAutoFit/>
          </a:bodyPr>
          <a:lstStyle/>
          <a:p>
            <a:r>
              <a:rPr lang="en-US" altLang="zh-CN" sz="1600" b="1">
                <a:latin typeface="Arial" panose="020B0604020202020204" pitchFamily="34" charset="0"/>
              </a:rPr>
              <a:t>3-03 </a:t>
            </a:r>
            <a:r>
              <a:rPr lang="zh-CN" altLang="en-US" sz="1600">
                <a:latin typeface="AdobeSongStd-Light"/>
              </a:rPr>
              <a:t>网络适配器的作用是什么</a:t>
            </a:r>
            <a:r>
              <a:rPr lang="en-US" altLang="zh-CN" sz="1600" b="1">
                <a:latin typeface="Arial" panose="020B0604020202020204" pitchFamily="34" charset="0"/>
              </a:rPr>
              <a:t>?</a:t>
            </a:r>
            <a:r>
              <a:rPr lang="zh-CN" altLang="en-US" sz="1600">
                <a:latin typeface="AdobeSongStd-Light"/>
              </a:rPr>
              <a:t>网络适配器工作在哪一层</a:t>
            </a:r>
            <a:r>
              <a:rPr lang="en-US" altLang="zh-CN" sz="1600" b="1">
                <a:latin typeface="Arial" panose="020B0604020202020204" pitchFamily="34" charset="0"/>
              </a:rPr>
              <a:t>?</a:t>
            </a:r>
          </a:p>
          <a:p>
            <a:r>
              <a:rPr lang="zh-CN" altLang="en-US" sz="1600">
                <a:latin typeface="AdobeSongStd-Light"/>
              </a:rPr>
              <a:t>答：适配器（即网卡） 来实现数据链路层和物理层这两层的协议的硬件和软件。网络适配器工作在</a:t>
            </a:r>
            <a:r>
              <a:rPr lang="en-US" altLang="zh-CN" sz="1600">
                <a:latin typeface="Arial" panose="020B0604020202020204" pitchFamily="34" charset="0"/>
              </a:rPr>
              <a:t>TCP/IP </a:t>
            </a:r>
            <a:r>
              <a:rPr lang="zh-CN" altLang="en-US" sz="1600">
                <a:latin typeface="AdobeSongStd-Light"/>
              </a:rPr>
              <a:t>协议中的网络接口层（ </a:t>
            </a:r>
            <a:r>
              <a:rPr lang="en-US" altLang="zh-CN" sz="1600">
                <a:latin typeface="Arial" panose="020B0604020202020204" pitchFamily="34" charset="0"/>
              </a:rPr>
              <a:t>OSI </a:t>
            </a:r>
            <a:r>
              <a:rPr lang="zh-CN" altLang="en-US" sz="1600">
                <a:latin typeface="AdobeSongStd-Light"/>
              </a:rPr>
              <a:t>中的</a:t>
            </a:r>
            <a:r>
              <a:rPr lang="zh-CN" altLang="en-US" sz="1600" smtClean="0">
                <a:solidFill>
                  <a:srgbClr val="FF0000"/>
                </a:solidFill>
                <a:latin typeface="AdobeSongStd-Light"/>
              </a:rPr>
              <a:t>数据链路层</a:t>
            </a:r>
            <a:r>
              <a:rPr lang="zh-CN" altLang="en-US" sz="1600">
                <a:solidFill>
                  <a:srgbClr val="FF0000"/>
                </a:solidFill>
                <a:latin typeface="AdobeSongStd-Light"/>
              </a:rPr>
              <a:t>和物理层</a:t>
            </a:r>
            <a:r>
              <a:rPr lang="zh-CN" altLang="en-US" sz="1600">
                <a:latin typeface="AdobeSongStd-Light"/>
              </a:rPr>
              <a:t>）</a:t>
            </a:r>
            <a:endParaRPr lang="zh-CN" altLang="en-US" sz="1600"/>
          </a:p>
        </p:txBody>
      </p:sp>
      <p:pic>
        <p:nvPicPr>
          <p:cNvPr id="3" name="图片 2"/>
          <p:cNvPicPr>
            <a:picLocks noChangeAspect="1"/>
          </p:cNvPicPr>
          <p:nvPr/>
        </p:nvPicPr>
        <p:blipFill>
          <a:blip r:embed="rId2"/>
          <a:stretch>
            <a:fillRect/>
          </a:stretch>
        </p:blipFill>
        <p:spPr>
          <a:xfrm>
            <a:off x="828220" y="1599513"/>
            <a:ext cx="6963498" cy="3089370"/>
          </a:xfrm>
          <a:prstGeom prst="rect">
            <a:avLst/>
          </a:prstGeom>
        </p:spPr>
      </p:pic>
    </p:spTree>
    <p:extLst>
      <p:ext uri="{BB962C8B-B14F-4D97-AF65-F5344CB8AC3E}">
        <p14:creationId xmlns:p14="http://schemas.microsoft.com/office/powerpoint/2010/main" val="37852038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1900" y="667448"/>
            <a:ext cx="8178085" cy="830997"/>
          </a:xfrm>
          <a:prstGeom prst="rect">
            <a:avLst/>
          </a:prstGeom>
        </p:spPr>
        <p:txBody>
          <a:bodyPr wrap="square" lIns="91436" tIns="45718" rIns="91436" bIns="45718">
            <a:spAutoFit/>
          </a:bodyPr>
          <a:lstStyle/>
          <a:p>
            <a:r>
              <a:rPr lang="en-US" altLang="zh-CN" sz="1600" b="1">
                <a:solidFill>
                  <a:prstClr val="black"/>
                </a:solidFill>
                <a:latin typeface="Arial" panose="020B0604020202020204" pitchFamily="34" charset="0"/>
              </a:rPr>
              <a:t>3-04</a:t>
            </a:r>
            <a:r>
              <a:rPr lang="en-US" altLang="zh-CN" sz="1600">
                <a:solidFill>
                  <a:prstClr val="black"/>
                </a:solidFill>
                <a:latin typeface="AdobeSongStd-Light"/>
              </a:rPr>
              <a:t> </a:t>
            </a:r>
            <a:r>
              <a:rPr lang="zh-CN" altLang="en-US" sz="1600">
                <a:solidFill>
                  <a:prstClr val="black"/>
                </a:solidFill>
                <a:latin typeface="AdobeSongStd-Light"/>
              </a:rPr>
              <a:t>数据链路层的三个基本问题</a:t>
            </a:r>
            <a:r>
              <a:rPr lang="en-US" altLang="zh-CN" sz="1600">
                <a:solidFill>
                  <a:prstClr val="black"/>
                </a:solidFill>
                <a:latin typeface="AdobeSongStd-Light"/>
              </a:rPr>
              <a:t>(</a:t>
            </a:r>
            <a:r>
              <a:rPr lang="zh-CN" altLang="en-US" sz="1600">
                <a:solidFill>
                  <a:prstClr val="black"/>
                </a:solidFill>
                <a:latin typeface="AdobeSongStd-Light"/>
              </a:rPr>
              <a:t>帧定界、透明传输和差错检测</a:t>
            </a:r>
            <a:r>
              <a:rPr lang="en-US" altLang="zh-CN" sz="1600">
                <a:solidFill>
                  <a:prstClr val="black"/>
                </a:solidFill>
                <a:latin typeface="AdobeSongStd-Light"/>
              </a:rPr>
              <a:t>)</a:t>
            </a:r>
            <a:r>
              <a:rPr lang="zh-CN" altLang="en-US" sz="1600">
                <a:solidFill>
                  <a:prstClr val="black"/>
                </a:solidFill>
                <a:latin typeface="AdobeSongStd-Light"/>
              </a:rPr>
              <a:t>为什么都必须加以解决？</a:t>
            </a:r>
          </a:p>
          <a:p>
            <a:r>
              <a:rPr lang="zh-CN" altLang="en-US" sz="1600">
                <a:solidFill>
                  <a:prstClr val="black"/>
                </a:solidFill>
                <a:latin typeface="AdobeSongStd-Light"/>
              </a:rPr>
              <a:t>答：帧定界是分组交换的必然要求。透明传输避免消息符号与帧定界符号相混淆。差错检测防止有差错的无效数据帧浪费后续路由上的传输和处理资源。</a:t>
            </a:r>
            <a:endParaRPr lang="zh-CN" altLang="en-US" sz="1600">
              <a:solidFill>
                <a:prstClr val="black"/>
              </a:solidFill>
            </a:endParaRPr>
          </a:p>
        </p:txBody>
      </p:sp>
      <p:sp>
        <p:nvSpPr>
          <p:cNvPr id="4" name="矩形 3"/>
          <p:cNvSpPr/>
          <p:nvPr/>
        </p:nvSpPr>
        <p:spPr>
          <a:xfrm>
            <a:off x="701898" y="1813872"/>
            <a:ext cx="7946266" cy="2708434"/>
          </a:xfrm>
          <a:prstGeom prst="rect">
            <a:avLst/>
          </a:prstGeom>
        </p:spPr>
        <p:txBody>
          <a:bodyPr wrap="square" lIns="91436" tIns="45718" rIns="91436" bIns="45718">
            <a:spAutoFit/>
          </a:bodyPr>
          <a:lstStyle/>
          <a:p>
            <a:r>
              <a:rPr lang="zh-CN" altLang="en-US" sz="1200"/>
              <a:t>解答：封装成帧</a:t>
            </a:r>
            <a:r>
              <a:rPr lang="en-US" altLang="zh-CN" sz="1200"/>
              <a:t>(framing)</a:t>
            </a:r>
            <a:r>
              <a:rPr lang="zh-CN" altLang="en-US" sz="1200"/>
              <a:t>就是在一段数据的前后分别添加首部和尾部，这样就构成了一个帧。接收端在收到物理层上交的比特流后，就能根据首部和尾部的标记，从收到的比特流中识别帧的开始和结束。</a:t>
            </a:r>
            <a:endParaRPr lang="en-US" altLang="zh-CN" sz="1200"/>
          </a:p>
          <a:p>
            <a:r>
              <a:rPr lang="zh-CN" altLang="en-US" sz="1200"/>
              <a:t>所谓透明传输，就是指数据链路层对上层交付的传输数据没有任何限制，好像数据链路层不存在一样。由于帧的开始和结束标记使用专门指明的控制字符，因此，所传输数据的比特组合一定不允许和用作帧定界的控制字符的比特编码一样，否则就会出现帧定界的错误。数据链路层不应当对要传送的数据提出限制，即不应当规定某种形式的比特组合不能够传送。</a:t>
            </a:r>
            <a:endParaRPr lang="en-US" altLang="zh-CN" sz="1200"/>
          </a:p>
          <a:p>
            <a:r>
              <a:rPr lang="zh-CN" altLang="en-US" sz="1200"/>
              <a:t>如果数据链路层没有差错检测，那么当目的主机收到其他主机发来的数据时，在交给高层后，如果应用程序要求收到的数据必须正确无误，那么目的主机的高层软件可以对收到的数据进行差错检测，如果发现数据中有差错，就可以请求原主机重传这些数据，这样做就可以达到正确接收数据的目的，但这种工作方式有一个很大的缺点，就是一些在传输过程中出现的错误的数据（请注意，这些已经是没有用处的），数据还会继续在网络中传送，这样就浪费了网络的资源，例如原主机到目的主机的路径中共有</a:t>
            </a:r>
            <a:r>
              <a:rPr lang="en-US" altLang="zh-CN" sz="1200"/>
              <a:t>20</a:t>
            </a:r>
            <a:r>
              <a:rPr lang="zh-CN" altLang="en-US" sz="1200"/>
              <a:t>个节点，在传送数据时第</a:t>
            </a:r>
            <a:r>
              <a:rPr lang="en-US" altLang="zh-CN" sz="1200"/>
              <a:t>1</a:t>
            </a:r>
            <a:r>
              <a:rPr lang="zh-CN" altLang="en-US" sz="1200"/>
              <a:t>个节点就检测出了差错，如果数据链路层有差错检测的功能，就可以把这个有差错的帧丢弃以后就不再传送了，否则这个没有用处的帧还要在网络上继续传送，还要陆续通过后面的</a:t>
            </a:r>
            <a:r>
              <a:rPr lang="en-US" altLang="zh-CN" sz="1200"/>
              <a:t>19</a:t>
            </a:r>
            <a:r>
              <a:rPr lang="zh-CN" altLang="en-US" sz="1200"/>
              <a:t>个节点，这就造成了网络资源的浪费。</a:t>
            </a:r>
            <a:endParaRPr lang="en-US" altLang="zh-CN" sz="1200"/>
          </a:p>
          <a:p>
            <a:endParaRPr lang="zh-CN" altLang="en-US" sz="1400"/>
          </a:p>
        </p:txBody>
      </p:sp>
    </p:spTree>
    <p:extLst>
      <p:ext uri="{BB962C8B-B14F-4D97-AF65-F5344CB8AC3E}">
        <p14:creationId xmlns:p14="http://schemas.microsoft.com/office/powerpoint/2010/main" val="11763655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4626" y="686478"/>
            <a:ext cx="7785279" cy="1292662"/>
          </a:xfrm>
          <a:prstGeom prst="rect">
            <a:avLst/>
          </a:prstGeom>
        </p:spPr>
        <p:txBody>
          <a:bodyPr wrap="square" lIns="91436" tIns="45718" rIns="91436" bIns="45718">
            <a:spAutoFit/>
          </a:bodyPr>
          <a:lstStyle/>
          <a:p>
            <a:r>
              <a:rPr lang="en-US" altLang="zh-CN" sz="1300" b="1">
                <a:latin typeface="Arial" panose="020B0604020202020204" pitchFamily="34" charset="0"/>
              </a:rPr>
              <a:t>3-05 </a:t>
            </a:r>
            <a:r>
              <a:rPr lang="zh-CN" altLang="en-US" sz="1300">
                <a:latin typeface="AdobeSongStd-Light"/>
              </a:rPr>
              <a:t>如果在数据链路层不进行帧定界，会发生什么问题？</a:t>
            </a:r>
          </a:p>
          <a:p>
            <a:r>
              <a:rPr lang="zh-CN" altLang="en-US" sz="1300">
                <a:latin typeface="AdobeSongStd-Light"/>
              </a:rPr>
              <a:t>答：无法区分分组与分组，无法确定分组的控制域和数据域，无法将差错更正的范围限定在确切的局部。</a:t>
            </a:r>
            <a:endParaRPr lang="en-US" altLang="zh-CN" sz="1300">
              <a:latin typeface="AdobeSongStd-Light"/>
            </a:endParaRPr>
          </a:p>
          <a:p>
            <a:endParaRPr lang="en-US" altLang="zh-CN" sz="1300">
              <a:latin typeface="AdobeSongStd-Light"/>
            </a:endParaRPr>
          </a:p>
          <a:p>
            <a:r>
              <a:rPr lang="zh-CN" altLang="en-US" sz="1300">
                <a:latin typeface="AdobeSongStd-Light"/>
              </a:rPr>
              <a:t>解答：如果在数据链路层不进行封装成帧，那么数据链路层在收到一些数据时，就无法知道对方传送的数据中的哪些是数据，哪些是控制信息，甚至数据中有没有差错也不清楚，因为无法进行差错检测，数据链路层也无法知道数据传送结束了没有，因此不知道应当在什么时候把收到的数据交给上一层。</a:t>
            </a:r>
            <a:endParaRPr lang="zh-CN" altLang="en-US"/>
          </a:p>
        </p:txBody>
      </p:sp>
    </p:spTree>
    <p:extLst>
      <p:ext uri="{BB962C8B-B14F-4D97-AF65-F5344CB8AC3E}">
        <p14:creationId xmlns:p14="http://schemas.microsoft.com/office/powerpoint/2010/main" val="81297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6295" y="885563"/>
            <a:ext cx="7534141" cy="2504529"/>
          </a:xfrm>
          <a:prstGeom prst="rect">
            <a:avLst/>
          </a:prstGeom>
        </p:spPr>
        <p:txBody>
          <a:bodyPr wrap="square" lIns="91436" tIns="45718" rIns="91436" bIns="45718">
            <a:spAutoFit/>
          </a:bodyPr>
          <a:lstStyle/>
          <a:p>
            <a:r>
              <a:rPr lang="en-US" altLang="zh-CN" sz="1300" b="1">
                <a:latin typeface="Arial" panose="020B0604020202020204" pitchFamily="34" charset="0"/>
              </a:rPr>
              <a:t>3-07</a:t>
            </a:r>
            <a:r>
              <a:rPr lang="zh-CN" altLang="en-US" sz="1400"/>
              <a:t>要发送的数据为</a:t>
            </a:r>
            <a:r>
              <a:rPr lang="en-US" altLang="zh-CN" sz="1400"/>
              <a:t>1101011011</a:t>
            </a:r>
            <a:r>
              <a:rPr lang="zh-CN" altLang="en-US" sz="1400"/>
              <a:t>。采用</a:t>
            </a:r>
            <a:r>
              <a:rPr lang="en-US" altLang="zh-CN" sz="1400"/>
              <a:t>CRC</a:t>
            </a:r>
            <a:r>
              <a:rPr lang="zh-CN" altLang="en-US" sz="1400"/>
              <a:t>的生成多项式是</a:t>
            </a:r>
            <a:r>
              <a:rPr lang="en-US" altLang="zh-CN" sz="1400"/>
              <a:t>G(X)=X4+X+1</a:t>
            </a:r>
            <a:r>
              <a:rPr lang="zh-CN" altLang="en-US" sz="1400"/>
              <a:t>。</a:t>
            </a:r>
            <a:endParaRPr lang="en-US" altLang="zh-CN" sz="1400"/>
          </a:p>
          <a:p>
            <a:r>
              <a:rPr lang="zh-CN" altLang="en-US" sz="1400"/>
              <a:t>试求应添加在数据后面的余数。</a:t>
            </a:r>
            <a:endParaRPr lang="en-US" altLang="zh-CN" sz="1400"/>
          </a:p>
          <a:p>
            <a:r>
              <a:rPr lang="zh-CN" altLang="en-US" sz="1400"/>
              <a:t>数据在传输过程中最后一个</a:t>
            </a:r>
            <a:r>
              <a:rPr lang="en-US" altLang="zh-CN" sz="1400"/>
              <a:t>1</a:t>
            </a:r>
            <a:r>
              <a:rPr lang="zh-CN" altLang="en-US" sz="1400"/>
              <a:t>变成了</a:t>
            </a:r>
            <a:r>
              <a:rPr lang="en-US" altLang="zh-CN" sz="1400"/>
              <a:t>0</a:t>
            </a:r>
            <a:r>
              <a:rPr lang="zh-CN" altLang="en-US" sz="1400"/>
              <a:t>，问接收端能否发现？</a:t>
            </a:r>
            <a:endParaRPr lang="en-US" altLang="zh-CN" sz="1400"/>
          </a:p>
          <a:p>
            <a:r>
              <a:rPr lang="zh-CN" altLang="en-US" sz="1400"/>
              <a:t>若数据在传输过程中最后两个</a:t>
            </a:r>
            <a:r>
              <a:rPr lang="en-US" altLang="zh-CN" sz="1400"/>
              <a:t>1</a:t>
            </a:r>
            <a:r>
              <a:rPr lang="zh-CN" altLang="en-US" sz="1400"/>
              <a:t>都变成了</a:t>
            </a:r>
            <a:r>
              <a:rPr lang="en-US" altLang="zh-CN" sz="1400"/>
              <a:t>0</a:t>
            </a:r>
            <a:r>
              <a:rPr lang="zh-CN" altLang="en-US" sz="1400"/>
              <a:t>，问接收端能否发现？</a:t>
            </a:r>
            <a:endParaRPr lang="en-US" altLang="zh-CN" sz="1400"/>
          </a:p>
          <a:p>
            <a:r>
              <a:rPr lang="zh-CN" altLang="en-US" sz="1400"/>
              <a:t>采用</a:t>
            </a:r>
            <a:r>
              <a:rPr lang="en-US" altLang="zh-CN" sz="1400"/>
              <a:t>CRC</a:t>
            </a:r>
            <a:r>
              <a:rPr lang="zh-CN" altLang="en-US" sz="1400"/>
              <a:t>检验后，据链路层的传输是否就变成了可靠的传输？</a:t>
            </a:r>
            <a:endParaRPr lang="en-US" altLang="zh-CN" sz="1400"/>
          </a:p>
          <a:p>
            <a:r>
              <a:rPr lang="en-US" altLang="zh-CN" sz="1400"/>
              <a:t>1</a:t>
            </a:r>
            <a:r>
              <a:rPr lang="zh-CN" altLang="en-US" sz="1400"/>
              <a:t>）除数：</a:t>
            </a:r>
            <a:r>
              <a:rPr lang="en-US" altLang="zh-CN" sz="1400"/>
              <a:t>10011 </a:t>
            </a:r>
            <a:r>
              <a:rPr lang="zh-CN" altLang="en-US" sz="1400"/>
              <a:t>被除数：</a:t>
            </a:r>
            <a:r>
              <a:rPr lang="en-US" altLang="zh-CN" sz="1400"/>
              <a:t>1101011011 0000</a:t>
            </a:r>
            <a:r>
              <a:rPr lang="zh-CN" altLang="en-US" sz="1400"/>
              <a:t>余数：</a:t>
            </a:r>
            <a:r>
              <a:rPr lang="en-US" altLang="zh-CN" sz="1400"/>
              <a:t>1110 </a:t>
            </a:r>
            <a:r>
              <a:rPr lang="zh-CN" altLang="en-US" sz="1400"/>
              <a:t>发送码：</a:t>
            </a:r>
            <a:r>
              <a:rPr lang="en-US" altLang="zh-CN" sz="1400"/>
              <a:t>1101011011 1110</a:t>
            </a:r>
          </a:p>
          <a:p>
            <a:r>
              <a:rPr lang="en-US" altLang="zh-CN" sz="1400"/>
              <a:t>2</a:t>
            </a:r>
            <a:r>
              <a:rPr lang="zh-CN" altLang="en-US" sz="1400"/>
              <a:t>）若最后一个变为</a:t>
            </a:r>
            <a:r>
              <a:rPr lang="en-US" altLang="zh-CN" sz="1400"/>
              <a:t>0</a:t>
            </a:r>
            <a:r>
              <a:rPr lang="zh-CN" altLang="en-US" sz="1400"/>
              <a:t>，则</a:t>
            </a:r>
            <a:r>
              <a:rPr lang="en-US" altLang="zh-CN" sz="1400"/>
              <a:t>1101011010 1110/10011(</a:t>
            </a:r>
            <a:r>
              <a:rPr lang="zh-CN" altLang="en-US" sz="1400"/>
              <a:t>模</a:t>
            </a:r>
            <a:r>
              <a:rPr lang="en-US" altLang="zh-CN" sz="1400"/>
              <a:t>2</a:t>
            </a:r>
            <a:r>
              <a:rPr lang="zh-CN" altLang="en-US" sz="1400"/>
              <a:t>除法</a:t>
            </a:r>
            <a:r>
              <a:rPr lang="en-US" altLang="zh-CN" sz="1400"/>
              <a:t>)</a:t>
            </a:r>
            <a:r>
              <a:rPr lang="zh-CN" altLang="en-US" sz="1400"/>
              <a:t>得余数为</a:t>
            </a:r>
            <a:r>
              <a:rPr lang="en-US" altLang="zh-CN" sz="1400"/>
              <a:t>0011</a:t>
            </a:r>
            <a:r>
              <a:rPr lang="zh-CN" altLang="en-US" sz="1400"/>
              <a:t>，余数不为</a:t>
            </a:r>
            <a:r>
              <a:rPr lang="en-US" altLang="zh-CN" sz="1400"/>
              <a:t>0</a:t>
            </a:r>
            <a:r>
              <a:rPr lang="zh-CN" altLang="en-US" sz="1400"/>
              <a:t>，故接收端可以发现。</a:t>
            </a:r>
            <a:endParaRPr lang="en-US" altLang="zh-CN" sz="1400"/>
          </a:p>
          <a:p>
            <a:r>
              <a:rPr lang="en-US" altLang="zh-CN" sz="1400"/>
              <a:t>3</a:t>
            </a:r>
            <a:r>
              <a:rPr lang="zh-CN" altLang="en-US" sz="1400"/>
              <a:t>） 若最后两个成为</a:t>
            </a:r>
            <a:r>
              <a:rPr lang="en-US" altLang="zh-CN" sz="1400"/>
              <a:t>0</a:t>
            </a:r>
            <a:r>
              <a:rPr lang="zh-CN" altLang="en-US" sz="1400"/>
              <a:t>，则</a:t>
            </a:r>
            <a:r>
              <a:rPr lang="en-US" altLang="zh-CN" sz="1400"/>
              <a:t>1101011000 1110/10011(</a:t>
            </a:r>
            <a:r>
              <a:rPr lang="zh-CN" altLang="en-US" sz="1400"/>
              <a:t>模</a:t>
            </a:r>
            <a:r>
              <a:rPr lang="en-US" altLang="zh-CN" sz="1400"/>
              <a:t>2</a:t>
            </a:r>
            <a:r>
              <a:rPr lang="zh-CN" altLang="en-US" sz="1400"/>
              <a:t>除法</a:t>
            </a:r>
            <a:r>
              <a:rPr lang="en-US" altLang="zh-CN" sz="1400"/>
              <a:t>) </a:t>
            </a:r>
            <a:r>
              <a:rPr lang="zh-CN" altLang="en-US" sz="1400"/>
              <a:t>得余 </a:t>
            </a:r>
            <a:r>
              <a:rPr lang="en-US" altLang="zh-CN" sz="1400"/>
              <a:t>0101,</a:t>
            </a:r>
            <a:r>
              <a:rPr lang="zh-CN" altLang="en-US" sz="1400"/>
              <a:t>余数不为</a:t>
            </a:r>
            <a:r>
              <a:rPr lang="en-US" altLang="zh-CN" sz="1400"/>
              <a:t>0</a:t>
            </a:r>
            <a:r>
              <a:rPr lang="zh-CN" altLang="en-US" sz="1400"/>
              <a:t>，故接收端可以发现。仅仅采用了</a:t>
            </a:r>
            <a:r>
              <a:rPr lang="en-US" altLang="zh-CN" sz="1400"/>
              <a:t>CRC</a:t>
            </a:r>
            <a:r>
              <a:rPr lang="zh-CN" altLang="en-US" sz="1400"/>
              <a:t>检验，如果检测到一个错误，则丢弃帧。缺重传机制，数据链路层的传输还不是可靠的传输。</a:t>
            </a:r>
          </a:p>
        </p:txBody>
      </p:sp>
    </p:spTree>
    <p:extLst>
      <p:ext uri="{BB962C8B-B14F-4D97-AF65-F5344CB8AC3E}">
        <p14:creationId xmlns:p14="http://schemas.microsoft.com/office/powerpoint/2010/main" val="17896586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6969" y="102240"/>
            <a:ext cx="3424369" cy="5067625"/>
          </a:xfrm>
          <a:prstGeom prst="rect">
            <a:avLst/>
          </a:prstGeom>
        </p:spPr>
      </p:pic>
      <p:pic>
        <p:nvPicPr>
          <p:cNvPr id="3" name="图片 2"/>
          <p:cNvPicPr>
            <a:picLocks noChangeAspect="1"/>
          </p:cNvPicPr>
          <p:nvPr/>
        </p:nvPicPr>
        <p:blipFill>
          <a:blip r:embed="rId3"/>
          <a:stretch>
            <a:fillRect/>
          </a:stretch>
        </p:blipFill>
        <p:spPr>
          <a:xfrm>
            <a:off x="5357264" y="0"/>
            <a:ext cx="3507336" cy="5092542"/>
          </a:xfrm>
          <a:prstGeom prst="rect">
            <a:avLst/>
          </a:prstGeom>
        </p:spPr>
      </p:pic>
    </p:spTree>
    <p:extLst>
      <p:ext uri="{BB962C8B-B14F-4D97-AF65-F5344CB8AC3E}">
        <p14:creationId xmlns:p14="http://schemas.microsoft.com/office/powerpoint/2010/main" val="29971175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550" y="482279"/>
            <a:ext cx="8051800" cy="1692771"/>
          </a:xfrm>
          <a:prstGeom prst="rect">
            <a:avLst/>
          </a:prstGeom>
        </p:spPr>
        <p:txBody>
          <a:bodyPr wrap="square" lIns="91436" tIns="45718" rIns="91436" bIns="45718">
            <a:spAutoFit/>
          </a:bodyPr>
          <a:lstStyle/>
          <a:p>
            <a:r>
              <a:rPr lang="en-US" altLang="zh-CN" sz="1300" b="1">
                <a:latin typeface="Arial" panose="020B0604020202020204" pitchFamily="34" charset="0"/>
              </a:rPr>
              <a:t>3-14 </a:t>
            </a:r>
            <a:r>
              <a:rPr lang="zh-CN" altLang="en-US" sz="1300">
                <a:latin typeface="AdobeSongStd-Light"/>
              </a:rPr>
              <a:t>常用的局域网的网络拓扑有哪些种类？现在最流行的是哪种结构？为什么早期的以太网选择总线拓</a:t>
            </a:r>
          </a:p>
          <a:p>
            <a:r>
              <a:rPr lang="zh-CN" altLang="en-US" sz="1300">
                <a:latin typeface="AdobeSongStd-Light"/>
              </a:rPr>
              <a:t>扑结构而不是星形拓扑结构，但现在却改为使用星形拓扑结构？</a:t>
            </a:r>
          </a:p>
          <a:p>
            <a:r>
              <a:rPr lang="zh-CN" altLang="en-US" sz="1300">
                <a:latin typeface="AdobeSongStd-Light"/>
              </a:rPr>
              <a:t>答：星形网，总线网，环形网。当时很可靠的星形拓扑结构较贵，人们都认为无源的总线结构更加可靠，但实践证明，连接有大量站点的总线式以太网很容易出现故障，而现在专用的</a:t>
            </a:r>
            <a:r>
              <a:rPr lang="en-US" altLang="zh-CN" sz="1300">
                <a:latin typeface="Arial" panose="020B0604020202020204" pitchFamily="34" charset="0"/>
              </a:rPr>
              <a:t>ASIC </a:t>
            </a:r>
            <a:r>
              <a:rPr lang="zh-CN" altLang="en-US" sz="1300">
                <a:latin typeface="AdobeSongStd-Light"/>
              </a:rPr>
              <a:t>芯片可以把星形结构的集线器做的非常可靠，因此现在的以太网一般都使用星形结构的拓扑。</a:t>
            </a:r>
          </a:p>
          <a:p>
            <a:r>
              <a:rPr lang="en-US" altLang="zh-CN" sz="1300" b="1">
                <a:latin typeface="Arial" panose="020B0604020202020204" pitchFamily="34" charset="0"/>
              </a:rPr>
              <a:t>3-15 </a:t>
            </a:r>
            <a:r>
              <a:rPr lang="zh-CN" altLang="en-US" sz="1300">
                <a:latin typeface="AdobeSongStd-Light"/>
              </a:rPr>
              <a:t>什么叫做传统以太网？以太网有哪两个主要标准？</a:t>
            </a:r>
          </a:p>
          <a:p>
            <a:r>
              <a:rPr lang="zh-CN" altLang="en-US" sz="1300">
                <a:latin typeface="AdobeSongStd-Light"/>
              </a:rPr>
              <a:t>答： </a:t>
            </a:r>
            <a:r>
              <a:rPr lang="en-US" altLang="zh-CN" sz="1300">
                <a:latin typeface="Arial" panose="020B0604020202020204" pitchFamily="34" charset="0"/>
              </a:rPr>
              <a:t>DIX Ethernet V2 </a:t>
            </a:r>
            <a:r>
              <a:rPr lang="zh-CN" altLang="en-US" sz="1300">
                <a:latin typeface="AdobeSongStd-Light"/>
              </a:rPr>
              <a:t>标准的局域网</a:t>
            </a:r>
            <a:r>
              <a:rPr lang="en-US" altLang="zh-CN" sz="1300">
                <a:latin typeface="Arial" panose="020B0604020202020204" pitchFamily="34" charset="0"/>
              </a:rPr>
              <a:t>DIX Ethernet V2 </a:t>
            </a:r>
            <a:r>
              <a:rPr lang="zh-CN" altLang="en-US" sz="1300">
                <a:latin typeface="AdobeSongStd-Light"/>
              </a:rPr>
              <a:t>标准与</a:t>
            </a:r>
            <a:r>
              <a:rPr lang="en-US" altLang="zh-CN" sz="1300">
                <a:latin typeface="Arial" panose="020B0604020202020204" pitchFamily="34" charset="0"/>
              </a:rPr>
              <a:t>IEEE </a:t>
            </a:r>
            <a:r>
              <a:rPr lang="zh-CN" altLang="en-US" sz="1300">
                <a:latin typeface="AdobeSongStd-Light"/>
              </a:rPr>
              <a:t>的</a:t>
            </a:r>
            <a:r>
              <a:rPr lang="en-US" altLang="zh-CN" sz="1300">
                <a:latin typeface="Arial" panose="020B0604020202020204" pitchFamily="34" charset="0"/>
              </a:rPr>
              <a:t>802.3 </a:t>
            </a:r>
            <a:r>
              <a:rPr lang="zh-CN" altLang="en-US" sz="1300">
                <a:latin typeface="AdobeSongStd-Light"/>
              </a:rPr>
              <a:t>标准</a:t>
            </a:r>
            <a:endParaRPr lang="en-US" altLang="zh-CN" sz="1300">
              <a:latin typeface="AdobeSongStd-Light"/>
            </a:endParaRPr>
          </a:p>
          <a:p>
            <a:r>
              <a:rPr lang="en-US" altLang="zh-CN" sz="1300" b="1">
                <a:latin typeface="Arial" panose="020B0604020202020204" pitchFamily="34" charset="0"/>
              </a:rPr>
              <a:t>3-16 </a:t>
            </a:r>
            <a:r>
              <a:rPr lang="zh-CN" altLang="en-US" sz="1300">
                <a:latin typeface="AdobeSongStd-Light"/>
              </a:rPr>
              <a:t>数据率为</a:t>
            </a:r>
            <a:r>
              <a:rPr lang="en-US" altLang="zh-CN" sz="1300">
                <a:latin typeface="AdobeSongStd-Light"/>
              </a:rPr>
              <a:t>10Mb/s </a:t>
            </a:r>
            <a:r>
              <a:rPr lang="zh-CN" altLang="en-US" sz="1300">
                <a:latin typeface="AdobeSongStd-Light"/>
              </a:rPr>
              <a:t>的以太网在物理媒体上的码元传输速率是多少码元</a:t>
            </a:r>
            <a:r>
              <a:rPr lang="en-US" altLang="zh-CN" sz="1300">
                <a:latin typeface="AdobeSongStd-Light"/>
              </a:rPr>
              <a:t>/</a:t>
            </a:r>
            <a:r>
              <a:rPr lang="zh-CN" altLang="en-US" sz="1300">
                <a:latin typeface="AdobeSongStd-Light"/>
              </a:rPr>
              <a:t>秒？</a:t>
            </a:r>
          </a:p>
        </p:txBody>
      </p:sp>
      <p:pic>
        <p:nvPicPr>
          <p:cNvPr id="3" name="图片 2"/>
          <p:cNvPicPr>
            <a:picLocks noChangeAspect="1"/>
          </p:cNvPicPr>
          <p:nvPr/>
        </p:nvPicPr>
        <p:blipFill>
          <a:blip r:embed="rId2"/>
          <a:stretch>
            <a:fillRect/>
          </a:stretch>
        </p:blipFill>
        <p:spPr>
          <a:xfrm>
            <a:off x="368302" y="2175049"/>
            <a:ext cx="5162549" cy="2610378"/>
          </a:xfrm>
          <a:prstGeom prst="rect">
            <a:avLst/>
          </a:prstGeom>
        </p:spPr>
      </p:pic>
    </p:spTree>
    <p:extLst>
      <p:ext uri="{BB962C8B-B14F-4D97-AF65-F5344CB8AC3E}">
        <p14:creationId xmlns:p14="http://schemas.microsoft.com/office/powerpoint/2010/main" val="1842893706"/>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0" y="579221"/>
            <a:ext cx="8001000" cy="3954929"/>
          </a:xfrm>
          <a:prstGeom prst="rect">
            <a:avLst/>
          </a:prstGeom>
        </p:spPr>
        <p:txBody>
          <a:bodyPr wrap="square" lIns="91436" tIns="45718" rIns="91436" bIns="45718">
            <a:spAutoFit/>
          </a:bodyPr>
          <a:lstStyle/>
          <a:p>
            <a:r>
              <a:rPr lang="en-US" altLang="zh-CN" sz="1300" b="1">
                <a:latin typeface="Arial" panose="020B0604020202020204" pitchFamily="34" charset="0"/>
              </a:rPr>
              <a:t>3-18 </a:t>
            </a:r>
            <a:r>
              <a:rPr lang="zh-CN" altLang="en-US" sz="1300">
                <a:latin typeface="AdobeSongStd-Light"/>
              </a:rPr>
              <a:t>试说明</a:t>
            </a:r>
            <a:r>
              <a:rPr lang="en-US" altLang="zh-CN" sz="1300" b="1">
                <a:latin typeface="Arial" panose="020B0604020202020204" pitchFamily="34" charset="0"/>
              </a:rPr>
              <a:t>10BASE-T </a:t>
            </a:r>
            <a:r>
              <a:rPr lang="zh-CN" altLang="en-US" sz="1300">
                <a:latin typeface="AdobeSongStd-Light"/>
              </a:rPr>
              <a:t>中的“ </a:t>
            </a:r>
            <a:r>
              <a:rPr lang="en-US" altLang="zh-CN" sz="1300" b="1">
                <a:latin typeface="Arial" panose="020B0604020202020204" pitchFamily="34" charset="0"/>
              </a:rPr>
              <a:t>10</a:t>
            </a:r>
            <a:r>
              <a:rPr lang="zh-CN" altLang="en-US" sz="1300">
                <a:latin typeface="AdobeSongStd-Light"/>
              </a:rPr>
              <a:t>”、“</a:t>
            </a:r>
            <a:r>
              <a:rPr lang="en-US" altLang="zh-CN" sz="1300" b="1">
                <a:latin typeface="Arial" panose="020B0604020202020204" pitchFamily="34" charset="0"/>
              </a:rPr>
              <a:t>BASE</a:t>
            </a:r>
            <a:r>
              <a:rPr lang="en-US" altLang="zh-CN" sz="1300">
                <a:latin typeface="AdobeSongStd-Light"/>
              </a:rPr>
              <a:t>”</a:t>
            </a:r>
            <a:r>
              <a:rPr lang="zh-CN" altLang="en-US" sz="1300">
                <a:latin typeface="AdobeSongStd-Light"/>
              </a:rPr>
              <a:t>和“ </a:t>
            </a:r>
            <a:r>
              <a:rPr lang="en-US" altLang="zh-CN" sz="1300" b="1">
                <a:latin typeface="Arial" panose="020B0604020202020204" pitchFamily="34" charset="0"/>
              </a:rPr>
              <a:t>T</a:t>
            </a:r>
            <a:r>
              <a:rPr lang="en-US" altLang="zh-CN" sz="1300">
                <a:latin typeface="AdobeSongStd-Light"/>
              </a:rPr>
              <a:t>”</a:t>
            </a:r>
            <a:r>
              <a:rPr lang="zh-CN" altLang="en-US" sz="1300">
                <a:latin typeface="AdobeSongStd-Light"/>
              </a:rPr>
              <a:t>所代表的意思。</a:t>
            </a:r>
          </a:p>
          <a:p>
            <a:r>
              <a:rPr lang="zh-CN" altLang="en-US" sz="1300">
                <a:latin typeface="AdobeSongStd-Light"/>
              </a:rPr>
              <a:t>答： </a:t>
            </a:r>
            <a:r>
              <a:rPr lang="en-US" altLang="zh-CN" sz="1300">
                <a:latin typeface="Arial" panose="020B0604020202020204" pitchFamily="34" charset="0"/>
              </a:rPr>
              <a:t>10BASE-T </a:t>
            </a:r>
            <a:r>
              <a:rPr lang="zh-CN" altLang="en-US" sz="1300">
                <a:latin typeface="AdobeSongStd-Light"/>
              </a:rPr>
              <a:t>中的“</a:t>
            </a:r>
            <a:r>
              <a:rPr lang="en-US" altLang="zh-CN" sz="1300">
                <a:latin typeface="Arial" panose="020B0604020202020204" pitchFamily="34" charset="0"/>
              </a:rPr>
              <a:t>10</a:t>
            </a:r>
            <a:r>
              <a:rPr lang="zh-CN" altLang="en-US" sz="1300">
                <a:latin typeface="AdobeSongStd-Light"/>
              </a:rPr>
              <a:t>”表示信号在电缆上的传输速率为</a:t>
            </a:r>
            <a:r>
              <a:rPr lang="en-US" altLang="zh-CN" sz="1300">
                <a:latin typeface="Arial" panose="020B0604020202020204" pitchFamily="34" charset="0"/>
              </a:rPr>
              <a:t>10MB/s </a:t>
            </a:r>
            <a:r>
              <a:rPr lang="zh-CN" altLang="en-US" sz="1300">
                <a:latin typeface="AdobeSongStd-Light"/>
              </a:rPr>
              <a:t>， “</a:t>
            </a:r>
            <a:r>
              <a:rPr lang="en-US" altLang="zh-CN" sz="1300">
                <a:latin typeface="Arial" panose="020B0604020202020204" pitchFamily="34" charset="0"/>
              </a:rPr>
              <a:t>BASE</a:t>
            </a:r>
            <a:r>
              <a:rPr lang="zh-CN" altLang="en-US" sz="1300">
                <a:latin typeface="AdobeSongStd-Light"/>
              </a:rPr>
              <a:t>”表示电缆上的信号是基带信号，</a:t>
            </a:r>
            <a:r>
              <a:rPr lang="en-US" altLang="zh-CN" sz="1300">
                <a:latin typeface="AdobeSongStd-Light"/>
              </a:rPr>
              <a:t>“ </a:t>
            </a:r>
            <a:r>
              <a:rPr lang="en-US" altLang="zh-CN" sz="1300">
                <a:latin typeface="Arial" panose="020B0604020202020204" pitchFamily="34" charset="0"/>
              </a:rPr>
              <a:t>T</a:t>
            </a:r>
            <a:r>
              <a:rPr lang="en-US" altLang="zh-CN" sz="1300">
                <a:latin typeface="AdobeSongStd-Light"/>
              </a:rPr>
              <a:t>”</a:t>
            </a:r>
            <a:r>
              <a:rPr lang="zh-CN" altLang="en-US" sz="1300">
                <a:latin typeface="AdobeSongStd-Light"/>
              </a:rPr>
              <a:t>代表双绞线。</a:t>
            </a:r>
            <a:endParaRPr lang="en-US" altLang="zh-CN" sz="1300">
              <a:latin typeface="AdobeSongStd-Light"/>
            </a:endParaRPr>
          </a:p>
          <a:p>
            <a:endParaRPr lang="en-US" altLang="zh-CN" sz="1300" b="1">
              <a:latin typeface="AdobeSongStd-Light"/>
            </a:endParaRPr>
          </a:p>
          <a:p>
            <a:r>
              <a:rPr lang="en-US" altLang="zh-CN" sz="1400" b="1"/>
              <a:t> 3-20 </a:t>
            </a:r>
            <a:r>
              <a:rPr lang="zh-CN" altLang="en-US" sz="1400"/>
              <a:t>假定</a:t>
            </a:r>
            <a:r>
              <a:rPr lang="en-US" altLang="zh-CN" sz="1400"/>
              <a:t>1km </a:t>
            </a:r>
            <a:r>
              <a:rPr lang="zh-CN" altLang="en-US" sz="1400"/>
              <a:t>长的</a:t>
            </a:r>
            <a:r>
              <a:rPr lang="en-US" altLang="zh-CN" sz="1400"/>
              <a:t>CSMA/CD </a:t>
            </a:r>
            <a:r>
              <a:rPr lang="zh-CN" altLang="en-US" sz="1400"/>
              <a:t>网络的数据率为</a:t>
            </a:r>
            <a:r>
              <a:rPr lang="en-US" altLang="zh-CN" sz="1400"/>
              <a:t>1Gb/s</a:t>
            </a:r>
            <a:r>
              <a:rPr lang="zh-CN" altLang="en-US" sz="1400"/>
              <a:t>。设信号在网络上的传播速率为</a:t>
            </a:r>
            <a:r>
              <a:rPr lang="en-US" altLang="zh-CN" sz="1400"/>
              <a:t>200000km/s</a:t>
            </a:r>
            <a:r>
              <a:rPr lang="zh-CN" altLang="en-US" sz="1400"/>
              <a:t>。求能够使用此协议的最短帧长。</a:t>
            </a:r>
            <a:endParaRPr lang="en-US" altLang="zh-CN" sz="1400"/>
          </a:p>
          <a:p>
            <a:r>
              <a:rPr lang="zh-CN" altLang="en-US" sz="1400"/>
              <a:t>答：对于</a:t>
            </a:r>
            <a:r>
              <a:rPr lang="en-US" altLang="zh-CN" sz="1400"/>
              <a:t>1km </a:t>
            </a:r>
            <a:r>
              <a:rPr lang="zh-CN" altLang="en-US" sz="1400"/>
              <a:t>电缆，单程传播时间为</a:t>
            </a:r>
            <a:r>
              <a:rPr lang="en-US" altLang="zh-CN" sz="1400"/>
              <a:t>1*10^3 /200000</a:t>
            </a:r>
            <a:r>
              <a:rPr lang="en-US" altLang="zh-CN" sz="1400">
                <a:solidFill>
                  <a:prstClr val="black"/>
                </a:solidFill>
              </a:rPr>
              <a:t>*10^3</a:t>
            </a:r>
            <a:r>
              <a:rPr lang="en-US" altLang="zh-CN" sz="1400"/>
              <a:t>=5 </a:t>
            </a:r>
            <a:r>
              <a:rPr lang="zh-CN" altLang="en-US" sz="1400"/>
              <a:t>微秒，来回路程传播时间为</a:t>
            </a:r>
            <a:r>
              <a:rPr lang="en-US" altLang="zh-CN" sz="1400"/>
              <a:t>10 </a:t>
            </a:r>
            <a:r>
              <a:rPr lang="zh-CN" altLang="en-US" sz="1400"/>
              <a:t>微秒，为了能够按照</a:t>
            </a:r>
            <a:r>
              <a:rPr lang="en-US" altLang="zh-CN" sz="1400"/>
              <a:t>CSMA/CD </a:t>
            </a:r>
            <a:r>
              <a:rPr lang="zh-CN" altLang="en-US" sz="1400"/>
              <a:t>工作，最小帧的传输时间不能小于</a:t>
            </a:r>
            <a:r>
              <a:rPr lang="en-US" altLang="zh-CN" sz="1400"/>
              <a:t>10 </a:t>
            </a:r>
            <a:r>
              <a:rPr lang="zh-CN" altLang="en-US" sz="1400"/>
              <a:t>微秒，以</a:t>
            </a:r>
            <a:r>
              <a:rPr lang="en-US" altLang="zh-CN" sz="1400"/>
              <a:t>Gb/s </a:t>
            </a:r>
            <a:r>
              <a:rPr lang="zh-CN" altLang="en-US" sz="1400"/>
              <a:t>速率工作， </a:t>
            </a:r>
            <a:r>
              <a:rPr lang="en-US" altLang="zh-CN" sz="1400"/>
              <a:t>10 </a:t>
            </a:r>
            <a:r>
              <a:rPr lang="zh-CN" altLang="en-US" sz="1400"/>
              <a:t>微秒</a:t>
            </a:r>
          </a:p>
          <a:p>
            <a:r>
              <a:rPr lang="zh-CN" altLang="en-US" sz="1400"/>
              <a:t>可以发送的比特数等于</a:t>
            </a:r>
            <a:r>
              <a:rPr lang="en-US" altLang="zh-CN" sz="1400"/>
              <a:t>10*10^-6</a:t>
            </a:r>
            <a:r>
              <a:rPr lang="zh-CN" altLang="en-US" sz="1400"/>
              <a:t>*</a:t>
            </a:r>
            <a:r>
              <a:rPr lang="en-US" altLang="zh-CN" sz="1400"/>
              <a:t>1*10^9=10000, </a:t>
            </a:r>
            <a:r>
              <a:rPr lang="zh-CN" altLang="en-US" sz="1400"/>
              <a:t>因此，最短帧是</a:t>
            </a:r>
            <a:r>
              <a:rPr lang="en-US" altLang="zh-CN" sz="1400"/>
              <a:t>10000 </a:t>
            </a:r>
            <a:r>
              <a:rPr lang="zh-CN" altLang="en-US" sz="1400"/>
              <a:t>位或</a:t>
            </a:r>
            <a:r>
              <a:rPr lang="en-US" altLang="zh-CN" sz="1400"/>
              <a:t>1250 </a:t>
            </a:r>
            <a:r>
              <a:rPr lang="zh-CN" altLang="en-US" sz="1400"/>
              <a:t>字节长。</a:t>
            </a:r>
            <a:endParaRPr lang="en-US" altLang="zh-CN" sz="1400"/>
          </a:p>
          <a:p>
            <a:endParaRPr lang="en-US" altLang="zh-CN" sz="1400">
              <a:latin typeface="AdobeSongStd-Light"/>
            </a:endParaRPr>
          </a:p>
          <a:p>
            <a:r>
              <a:rPr lang="en-US" altLang="zh-CN" sz="1400" b="1"/>
              <a:t>3-21 </a:t>
            </a:r>
            <a:r>
              <a:rPr lang="zh-CN" altLang="en-US" sz="1400"/>
              <a:t>什么叫做比特时间？使用这种时间单位有什么好处？ </a:t>
            </a:r>
            <a:r>
              <a:rPr lang="en-US" altLang="zh-CN" sz="1400" b="1"/>
              <a:t>100 </a:t>
            </a:r>
            <a:r>
              <a:rPr lang="zh-CN" altLang="en-US" sz="1400"/>
              <a:t>比特时间是多少微秒？ </a:t>
            </a:r>
            <a:endParaRPr lang="en-US" altLang="zh-CN" sz="1400"/>
          </a:p>
          <a:p>
            <a:r>
              <a:rPr lang="zh-CN" altLang="en-US" sz="1400"/>
              <a:t>比特时间是发送一比特多需的时间。</a:t>
            </a:r>
            <a:endParaRPr lang="en-US" altLang="zh-CN" sz="1400"/>
          </a:p>
          <a:p>
            <a:r>
              <a:rPr lang="zh-CN" altLang="en-US" sz="1400"/>
              <a:t> 如果以“比特时间”为单位，那么不管发送速率是多少，发送</a:t>
            </a:r>
            <a:r>
              <a:rPr lang="en-US" altLang="zh-CN" sz="1400"/>
              <a:t>100</a:t>
            </a:r>
            <a:r>
              <a:rPr lang="zh-CN" altLang="en-US" sz="1400"/>
              <a:t>比特所需要的时间一定是</a:t>
            </a:r>
            <a:r>
              <a:rPr lang="en-US" altLang="zh-CN" sz="1400"/>
              <a:t>100</a:t>
            </a:r>
            <a:r>
              <a:rPr lang="zh-CN" altLang="en-US" sz="1400"/>
              <a:t>比特时间，这显然要方便的多。</a:t>
            </a:r>
            <a:endParaRPr lang="en-US" altLang="zh-CN" sz="1400"/>
          </a:p>
          <a:p>
            <a:r>
              <a:rPr lang="zh-CN" altLang="en-US" sz="1400"/>
              <a:t>“比特时间”换算成“微秒”必须先知道数据率是多少，如数据率是</a:t>
            </a:r>
            <a:r>
              <a:rPr lang="en-US" altLang="zh-CN" sz="1400"/>
              <a:t>10Mb/s</a:t>
            </a:r>
            <a:r>
              <a:rPr lang="zh-CN" altLang="en-US" sz="1400"/>
              <a:t>，则</a:t>
            </a:r>
            <a:r>
              <a:rPr lang="en-US" altLang="zh-CN" sz="1400"/>
              <a:t>100 </a:t>
            </a:r>
            <a:r>
              <a:rPr lang="zh-CN" altLang="en-US" sz="1400"/>
              <a:t>比特时间等于</a:t>
            </a:r>
            <a:r>
              <a:rPr lang="en-US" altLang="zh-CN" sz="1400"/>
              <a:t>10 </a:t>
            </a:r>
            <a:r>
              <a:rPr lang="zh-CN" altLang="en-US" sz="1400"/>
              <a:t>微秒。</a:t>
            </a:r>
            <a:endParaRPr lang="en-US" altLang="zh-CN" sz="1400"/>
          </a:p>
          <a:p>
            <a:endParaRPr lang="en-US" altLang="zh-CN" sz="1300">
              <a:latin typeface="AdobeSongStd-Light"/>
            </a:endParaRPr>
          </a:p>
          <a:p>
            <a:endParaRPr lang="zh-CN" altLang="en-US"/>
          </a:p>
        </p:txBody>
      </p:sp>
    </p:spTree>
    <p:extLst>
      <p:ext uri="{BB962C8B-B14F-4D97-AF65-F5344CB8AC3E}">
        <p14:creationId xmlns:p14="http://schemas.microsoft.com/office/powerpoint/2010/main" val="2202347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6" y="1380178"/>
            <a:ext cx="5775325" cy="330200"/>
          </a:xfrm>
          <a:prstGeom prst="rect">
            <a:avLst/>
          </a:prstGeom>
          <a:solidFill>
            <a:srgbClr val="0098F6"/>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1673796" y="1860301"/>
            <a:ext cx="5775325" cy="330200"/>
          </a:xfrm>
          <a:prstGeom prst="rect">
            <a:avLst/>
          </a:prstGeom>
          <a:solidFill>
            <a:srgbClr val="1956B9"/>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4" name="Rectangle 11"/>
          <p:cNvSpPr>
            <a:spLocks noChangeArrowheads="1"/>
          </p:cNvSpPr>
          <p:nvPr/>
        </p:nvSpPr>
        <p:spPr bwMode="auto">
          <a:xfrm>
            <a:off x="1673796" y="2350294"/>
            <a:ext cx="5775325" cy="330200"/>
          </a:xfrm>
          <a:prstGeom prst="rect">
            <a:avLst/>
          </a:prstGeom>
          <a:solidFill>
            <a:srgbClr val="0098F6"/>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5" name="Rectangle 12"/>
          <p:cNvSpPr>
            <a:spLocks noChangeArrowheads="1"/>
          </p:cNvSpPr>
          <p:nvPr/>
        </p:nvSpPr>
        <p:spPr bwMode="auto">
          <a:xfrm>
            <a:off x="1673796" y="2838787"/>
            <a:ext cx="5775325" cy="330200"/>
          </a:xfrm>
          <a:prstGeom prst="rect">
            <a:avLst/>
          </a:prstGeom>
          <a:solidFill>
            <a:srgbClr val="1956B9"/>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6" name="Rectangle 13"/>
          <p:cNvSpPr>
            <a:spLocks noChangeArrowheads="1"/>
          </p:cNvSpPr>
          <p:nvPr/>
        </p:nvSpPr>
        <p:spPr bwMode="auto">
          <a:xfrm>
            <a:off x="1673796" y="3319603"/>
            <a:ext cx="5775325" cy="330200"/>
          </a:xfrm>
          <a:prstGeom prst="rect">
            <a:avLst/>
          </a:prstGeom>
          <a:solidFill>
            <a:srgbClr val="0098F6"/>
          </a:solidFill>
          <a:ln>
            <a:noFill/>
          </a:ln>
          <a:effectLst>
            <a:outerShdw blurRad="57785" dist="33020" dir="3180000" algn="ctr">
              <a:srgbClr val="000000">
                <a:alpha val="30000"/>
              </a:srgbClr>
            </a:outerShdw>
          </a:effectLst>
        </p:spPr>
        <p:txBody>
          <a:bodyPr lIns="91436" tIns="45718" rIns="91436" bIns="45718" anchor="ctr"/>
          <a:lstStyle/>
          <a:p>
            <a:pPr algn="ctr" eaLnBrk="0" hangingPunct="0">
              <a:lnSpc>
                <a:spcPts val="3800"/>
              </a:lnSpc>
            </a:pPr>
            <a:endParaRPr lang="fr-FR">
              <a:solidFill>
                <a:srgbClr val="FFFFFF"/>
              </a:solidFill>
              <a:latin typeface="宋体" panose="02010600030101010101" pitchFamily="2" charset="-122"/>
            </a:endParaRPr>
          </a:p>
        </p:txBody>
      </p:sp>
      <p:sp>
        <p:nvSpPr>
          <p:cNvPr id="7" name="Line 16"/>
          <p:cNvSpPr>
            <a:spLocks noChangeShapeType="1"/>
          </p:cNvSpPr>
          <p:nvPr/>
        </p:nvSpPr>
        <p:spPr bwMode="auto">
          <a:xfrm>
            <a:off x="2421504" y="1199009"/>
            <a:ext cx="0" cy="263368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pPr>
              <a:lnSpc>
                <a:spcPts val="3800"/>
              </a:lnSpc>
            </a:pPr>
            <a:endParaRPr lang="zh-CN" altLang="en-US">
              <a:solidFill>
                <a:prstClr val="black"/>
              </a:solidFill>
            </a:endParaRPr>
          </a:p>
        </p:txBody>
      </p:sp>
      <p:sp>
        <p:nvSpPr>
          <p:cNvPr id="8" name="Rectangle 17"/>
          <p:cNvSpPr>
            <a:spLocks noChangeArrowheads="1"/>
          </p:cNvSpPr>
          <p:nvPr/>
        </p:nvSpPr>
        <p:spPr bwMode="auto">
          <a:xfrm>
            <a:off x="1705544" y="1228525"/>
            <a:ext cx="5906437" cy="2528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lnSpc>
                <a:spcPts val="3800"/>
              </a:lnSpc>
            </a:pPr>
            <a:r>
              <a:rPr lang="en-US" altLang="zh-CN" sz="2000" b="1">
                <a:solidFill>
                  <a:prstClr val="white"/>
                </a:solidFill>
                <a:latin typeface="微软雅黑" panose="020B0503020204020204" pitchFamily="34" charset="-122"/>
                <a:ea typeface="微软雅黑" panose="020B0503020204020204" pitchFamily="34" charset="-122"/>
              </a:rPr>
              <a:t>1                 </a:t>
            </a:r>
            <a:r>
              <a:rPr lang="zh-CN" altLang="en-US" sz="2000" b="1">
                <a:solidFill>
                  <a:prstClr val="white"/>
                </a:solidFill>
                <a:latin typeface="微软雅黑" panose="020B0503020204020204" pitchFamily="34" charset="-122"/>
                <a:ea typeface="微软雅黑" panose="020B0503020204020204" pitchFamily="34" charset="-122"/>
              </a:rPr>
              <a:t>点</a:t>
            </a:r>
            <a:r>
              <a:rPr lang="zh-CN" altLang="en-US" sz="2000" b="1" dirty="0">
                <a:solidFill>
                  <a:prstClr val="white"/>
                </a:solidFill>
                <a:latin typeface="微软雅黑" panose="020B0503020204020204" pitchFamily="34" charset="-122"/>
                <a:ea typeface="微软雅黑" panose="020B0503020204020204" pitchFamily="34" charset="-122"/>
              </a:rPr>
              <a:t>对点信道和广播信道的特点</a:t>
            </a:r>
          </a:p>
          <a:p>
            <a:pPr marL="457178" indent="-457178" eaLnBrk="0" hangingPunct="0">
              <a:lnSpc>
                <a:spcPts val="3800"/>
              </a:lnSpc>
              <a:buAutoNum type="arabicPlain" startAt="2"/>
            </a:pPr>
            <a:r>
              <a:rPr lang="zh-CN" altLang="en-US" sz="2000" b="1">
                <a:solidFill>
                  <a:prstClr val="white"/>
                </a:solidFill>
                <a:latin typeface="微软雅黑" panose="020B0503020204020204" pitchFamily="34" charset="-122"/>
                <a:ea typeface="微软雅黑" panose="020B0503020204020204" pitchFamily="34" charset="-122"/>
              </a:rPr>
              <a:t>      点</a:t>
            </a:r>
            <a:r>
              <a:rPr lang="zh-CN" altLang="en-US" sz="2000" b="1" dirty="0">
                <a:solidFill>
                  <a:prstClr val="white"/>
                </a:solidFill>
                <a:latin typeface="微软雅黑" panose="020B0503020204020204" pitchFamily="34" charset="-122"/>
                <a:ea typeface="微软雅黑" panose="020B0503020204020204" pitchFamily="34" charset="-122"/>
              </a:rPr>
              <a:t>对点协议 </a:t>
            </a:r>
            <a:r>
              <a:rPr lang="en-US" altLang="zh-CN" sz="2000" b="1" dirty="0">
                <a:solidFill>
                  <a:prstClr val="white"/>
                </a:solidFill>
                <a:latin typeface="微软雅黑" panose="020B0503020204020204" pitchFamily="34" charset="-122"/>
                <a:ea typeface="微软雅黑" panose="020B0503020204020204" pitchFamily="34" charset="-122"/>
              </a:rPr>
              <a:t>PPP</a:t>
            </a:r>
            <a:r>
              <a:rPr lang="zh-CN" altLang="en-US" sz="2000" b="1" dirty="0">
                <a:solidFill>
                  <a:prstClr val="white"/>
                </a:solidFill>
                <a:latin typeface="微软雅黑" panose="020B0503020204020204" pitchFamily="34" charset="-122"/>
                <a:ea typeface="微软雅黑" panose="020B0503020204020204" pitchFamily="34" charset="-122"/>
              </a:rPr>
              <a:t>和</a:t>
            </a:r>
            <a:r>
              <a:rPr lang="en-US" altLang="zh-CN" sz="2000" b="1" dirty="0">
                <a:solidFill>
                  <a:prstClr val="white"/>
                </a:solidFill>
                <a:latin typeface="微软雅黑" panose="020B0503020204020204" pitchFamily="34" charset="-122"/>
                <a:ea typeface="微软雅黑" panose="020B0503020204020204" pitchFamily="34" charset="-122"/>
              </a:rPr>
              <a:t>CSMA/CD</a:t>
            </a:r>
            <a:r>
              <a:rPr lang="zh-CN" altLang="en-US" sz="2000" b="1">
                <a:solidFill>
                  <a:prstClr val="white"/>
                </a:solidFill>
                <a:latin typeface="微软雅黑" panose="020B0503020204020204" pitchFamily="34" charset="-122"/>
                <a:ea typeface="微软雅黑" panose="020B0503020204020204" pitchFamily="34" charset="-122"/>
              </a:rPr>
              <a:t>协议（***）</a:t>
            </a:r>
            <a:endParaRPr lang="en-US" altLang="zh-CN" sz="2000" b="1" dirty="0">
              <a:solidFill>
                <a:prstClr val="white"/>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a:solidFill>
                  <a:prstClr val="white"/>
                </a:solidFill>
                <a:latin typeface="微软雅黑" panose="020B0503020204020204" pitchFamily="34" charset="-122"/>
                <a:ea typeface="微软雅黑" panose="020B0503020204020204" pitchFamily="34" charset="-122"/>
              </a:rPr>
              <a:t>3             </a:t>
            </a:r>
            <a:r>
              <a:rPr lang="zh-CN" altLang="en-US" sz="1400" b="1">
                <a:solidFill>
                  <a:prstClr val="white"/>
                </a:solidFill>
                <a:latin typeface="微软雅黑" panose="020B0503020204020204" pitchFamily="34" charset="-122"/>
                <a:ea typeface="微软雅黑" panose="020B0503020204020204" pitchFamily="34" charset="-122"/>
              </a:rPr>
              <a:t>三</a:t>
            </a:r>
            <a:r>
              <a:rPr lang="zh-CN" altLang="en-US" sz="1400" b="1" dirty="0">
                <a:solidFill>
                  <a:prstClr val="white"/>
                </a:solidFill>
                <a:latin typeface="微软雅黑" panose="020B0503020204020204" pitchFamily="34" charset="-122"/>
                <a:ea typeface="微软雅黑" panose="020B0503020204020204" pitchFamily="34" charset="-122"/>
              </a:rPr>
              <a:t>个基本问题：封装成帧、透明传输、差错</a:t>
            </a:r>
            <a:r>
              <a:rPr lang="zh-CN" altLang="en-US" sz="1400" b="1">
                <a:solidFill>
                  <a:prstClr val="white"/>
                </a:solidFill>
                <a:latin typeface="微软雅黑" panose="020B0503020204020204" pitchFamily="34" charset="-122"/>
                <a:ea typeface="微软雅黑" panose="020B0503020204020204" pitchFamily="34" charset="-122"/>
              </a:rPr>
              <a:t>检验（***）</a:t>
            </a:r>
            <a:endParaRPr lang="zh-CN" altLang="en-US" sz="1400" b="1" dirty="0">
              <a:solidFill>
                <a:prstClr val="white"/>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a:solidFill>
                  <a:prstClr val="white"/>
                </a:solidFill>
                <a:latin typeface="微软雅黑" panose="020B0503020204020204" pitchFamily="34" charset="-122"/>
                <a:ea typeface="微软雅黑" panose="020B0503020204020204" pitchFamily="34" charset="-122"/>
              </a:rPr>
              <a:t>4                   </a:t>
            </a:r>
            <a:r>
              <a:rPr lang="zh-CN" altLang="en-US" sz="2000" b="1" dirty="0">
                <a:solidFill>
                  <a:prstClr val="white"/>
                </a:solidFill>
                <a:latin typeface="微软雅黑" panose="020B0503020204020204" pitchFamily="34" charset="-122"/>
                <a:ea typeface="微软雅黑" panose="020B0503020204020204" pitchFamily="34" charset="-122"/>
              </a:rPr>
              <a:t>以太网</a:t>
            </a:r>
            <a:r>
              <a:rPr lang="en-US" altLang="zh-CN" sz="2000" b="1" dirty="0">
                <a:solidFill>
                  <a:prstClr val="white"/>
                </a:solidFill>
                <a:latin typeface="微软雅黑" panose="020B0503020204020204" pitchFamily="34" charset="-122"/>
                <a:ea typeface="微软雅黑" panose="020B0503020204020204" pitchFamily="34" charset="-122"/>
              </a:rPr>
              <a:t>MAC</a:t>
            </a:r>
            <a:r>
              <a:rPr lang="zh-CN" altLang="en-US" sz="2000" b="1" dirty="0">
                <a:solidFill>
                  <a:prstClr val="white"/>
                </a:solidFill>
                <a:latin typeface="微软雅黑" panose="020B0503020204020204" pitchFamily="34" charset="-122"/>
                <a:ea typeface="微软雅黑" panose="020B0503020204020204" pitchFamily="34" charset="-122"/>
              </a:rPr>
              <a:t>的硬件</a:t>
            </a:r>
            <a:r>
              <a:rPr lang="zh-CN" altLang="en-US" sz="2000" b="1">
                <a:solidFill>
                  <a:prstClr val="white"/>
                </a:solidFill>
                <a:latin typeface="微软雅黑" panose="020B0503020204020204" pitchFamily="34" charset="-122"/>
                <a:ea typeface="微软雅黑" panose="020B0503020204020204" pitchFamily="34" charset="-122"/>
              </a:rPr>
              <a:t>地址（**）</a:t>
            </a:r>
            <a:endParaRPr lang="zh-CN" altLang="en-US" sz="2000" b="1" dirty="0">
              <a:solidFill>
                <a:prstClr val="white"/>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a:solidFill>
                  <a:prstClr val="white"/>
                </a:solidFill>
                <a:latin typeface="微软雅黑" panose="020B0503020204020204" pitchFamily="34" charset="-122"/>
                <a:ea typeface="微软雅黑" panose="020B0503020204020204" pitchFamily="34" charset="-122"/>
              </a:rPr>
              <a:t>5         </a:t>
            </a:r>
            <a:r>
              <a:rPr lang="zh-CN" altLang="en-US" sz="1400" b="1">
                <a:solidFill>
                  <a:prstClr val="white"/>
                </a:solidFill>
                <a:latin typeface="微软雅黑" panose="020B0503020204020204" pitchFamily="34" charset="-122"/>
                <a:ea typeface="微软雅黑" panose="020B0503020204020204" pitchFamily="34" charset="-122"/>
              </a:rPr>
              <a:t>适</a:t>
            </a:r>
            <a:r>
              <a:rPr lang="zh-CN" altLang="en-US" sz="1400" b="1" dirty="0">
                <a:solidFill>
                  <a:prstClr val="white"/>
                </a:solidFill>
                <a:latin typeface="微软雅黑" panose="020B0503020204020204" pitchFamily="34" charset="-122"/>
                <a:ea typeface="微软雅黑" panose="020B0503020204020204" pitchFamily="34" charset="-122"/>
              </a:rPr>
              <a:t>配器、转发器、集线器、网桥、以太网交换机的</a:t>
            </a:r>
            <a:r>
              <a:rPr lang="zh-CN" altLang="en-US" sz="1400" b="1">
                <a:solidFill>
                  <a:prstClr val="white"/>
                </a:solidFill>
                <a:latin typeface="微软雅黑" panose="020B0503020204020204" pitchFamily="34" charset="-122"/>
                <a:ea typeface="微软雅黑" panose="020B0503020204020204" pitchFamily="34" charset="-122"/>
              </a:rPr>
              <a:t>作用（**）</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0" name="AutoShape 5"/>
          <p:cNvSpPr>
            <a:spLocks noChangeArrowheads="1"/>
          </p:cNvSpPr>
          <p:nvPr/>
        </p:nvSpPr>
        <p:spPr bwMode="auto">
          <a:xfrm>
            <a:off x="2804847" y="616531"/>
            <a:ext cx="3513221" cy="353930"/>
          </a:xfrm>
          <a:prstGeom prst="roundRect">
            <a:avLst>
              <a:gd name="adj" fmla="val 16667"/>
            </a:avLst>
          </a:prstGeom>
          <a:solidFill>
            <a:srgbClr val="00B050"/>
          </a:solidFill>
          <a:ln>
            <a:noFill/>
          </a:ln>
          <a:effectLst/>
        </p:spPr>
        <p:txBody>
          <a:bodyPr wrap="none" lIns="91436" tIns="45718" rIns="91436" bIns="45718" anchor="ctr"/>
          <a:lstStyle/>
          <a:p>
            <a:pPr algn="ctr"/>
            <a:r>
              <a:rPr lang="zh-CN" altLang="en-US" sz="2000" b="1" dirty="0">
                <a:solidFill>
                  <a:schemeClr val="bg1"/>
                </a:solidFill>
              </a:rPr>
              <a:t>本章重点</a:t>
            </a:r>
          </a:p>
        </p:txBody>
      </p:sp>
    </p:spTree>
    <p:extLst>
      <p:ext uri="{BB962C8B-B14F-4D97-AF65-F5344CB8AC3E}">
        <p14:creationId xmlns:p14="http://schemas.microsoft.com/office/powerpoint/2010/main" val="353699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7" y="8687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差错检测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nvGraphicFramePr>
        <p:xfrm>
          <a:off x="1093348" y="1942511"/>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val="20000"/>
                    </a:ext>
                  </a:extLst>
                </a:gridCol>
                <a:gridCol w="348292">
                  <a:extLst>
                    <a:ext uri="{9D8B030D-6E8A-4147-A177-3AD203B41FA5}">
                      <a16:colId xmlns:a16="http://schemas.microsoft.com/office/drawing/2014/main" val="20001"/>
                    </a:ext>
                  </a:extLst>
                </a:gridCol>
                <a:gridCol w="348292">
                  <a:extLst>
                    <a:ext uri="{9D8B030D-6E8A-4147-A177-3AD203B41FA5}">
                      <a16:colId xmlns:a16="http://schemas.microsoft.com/office/drawing/2014/main" val="20002"/>
                    </a:ext>
                  </a:extLst>
                </a:gridCol>
                <a:gridCol w="348292">
                  <a:extLst>
                    <a:ext uri="{9D8B030D-6E8A-4147-A177-3AD203B41FA5}">
                      <a16:colId xmlns:a16="http://schemas.microsoft.com/office/drawing/2014/main" val="20003"/>
                    </a:ext>
                  </a:extLst>
                </a:gridCol>
                <a:gridCol w="348292">
                  <a:extLst>
                    <a:ext uri="{9D8B030D-6E8A-4147-A177-3AD203B41FA5}">
                      <a16:colId xmlns:a16="http://schemas.microsoft.com/office/drawing/2014/main" val="20004"/>
                    </a:ext>
                  </a:extLst>
                </a:gridCol>
                <a:gridCol w="348292">
                  <a:extLst>
                    <a:ext uri="{9D8B030D-6E8A-4147-A177-3AD203B41FA5}">
                      <a16:colId xmlns:a16="http://schemas.microsoft.com/office/drawing/2014/main" val="20005"/>
                    </a:ext>
                  </a:extLst>
                </a:gridCol>
                <a:gridCol w="348292">
                  <a:extLst>
                    <a:ext uri="{9D8B030D-6E8A-4147-A177-3AD203B41FA5}">
                      <a16:colId xmlns:a16="http://schemas.microsoft.com/office/drawing/2014/main" val="20006"/>
                    </a:ext>
                  </a:extLst>
                </a:gridCol>
                <a:gridCol w="348292">
                  <a:extLst>
                    <a:ext uri="{9D8B030D-6E8A-4147-A177-3AD203B41FA5}">
                      <a16:colId xmlns:a16="http://schemas.microsoft.com/office/drawing/2014/main" val="20007"/>
                    </a:ext>
                  </a:extLst>
                </a:gridCol>
              </a:tblGrid>
              <a:tr h="33528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nvGraphicFramePr>
        <p:xfrm>
          <a:off x="1093348" y="2967696"/>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val="20000"/>
                    </a:ext>
                  </a:extLst>
                </a:gridCol>
                <a:gridCol w="348292">
                  <a:extLst>
                    <a:ext uri="{9D8B030D-6E8A-4147-A177-3AD203B41FA5}">
                      <a16:colId xmlns:a16="http://schemas.microsoft.com/office/drawing/2014/main" val="20001"/>
                    </a:ext>
                  </a:extLst>
                </a:gridCol>
                <a:gridCol w="348292">
                  <a:extLst>
                    <a:ext uri="{9D8B030D-6E8A-4147-A177-3AD203B41FA5}">
                      <a16:colId xmlns:a16="http://schemas.microsoft.com/office/drawing/2014/main" val="20002"/>
                    </a:ext>
                  </a:extLst>
                </a:gridCol>
                <a:gridCol w="348292">
                  <a:extLst>
                    <a:ext uri="{9D8B030D-6E8A-4147-A177-3AD203B41FA5}">
                      <a16:colId xmlns:a16="http://schemas.microsoft.com/office/drawing/2014/main" val="20003"/>
                    </a:ext>
                  </a:extLst>
                </a:gridCol>
                <a:gridCol w="348292">
                  <a:extLst>
                    <a:ext uri="{9D8B030D-6E8A-4147-A177-3AD203B41FA5}">
                      <a16:colId xmlns:a16="http://schemas.microsoft.com/office/drawing/2014/main" val="20004"/>
                    </a:ext>
                  </a:extLst>
                </a:gridCol>
                <a:gridCol w="348292">
                  <a:extLst>
                    <a:ext uri="{9D8B030D-6E8A-4147-A177-3AD203B41FA5}">
                      <a16:colId xmlns:a16="http://schemas.microsoft.com/office/drawing/2014/main" val="20005"/>
                    </a:ext>
                  </a:extLst>
                </a:gridCol>
                <a:gridCol w="348292">
                  <a:extLst>
                    <a:ext uri="{9D8B030D-6E8A-4147-A177-3AD203B41FA5}">
                      <a16:colId xmlns:a16="http://schemas.microsoft.com/office/drawing/2014/main" val="20006"/>
                    </a:ext>
                  </a:extLst>
                </a:gridCol>
                <a:gridCol w="348292">
                  <a:extLst>
                    <a:ext uri="{9D8B030D-6E8A-4147-A177-3AD203B41FA5}">
                      <a16:colId xmlns:a16="http://schemas.microsoft.com/office/drawing/2014/main" val="20007"/>
                    </a:ext>
                  </a:extLst>
                </a:gridCol>
              </a:tblGrid>
              <a:tr h="33528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 name="Text Box 8"/>
          <p:cNvSpPr txBox="1">
            <a:spLocks noChangeArrowheads="1"/>
          </p:cNvSpPr>
          <p:nvPr/>
        </p:nvSpPr>
        <p:spPr bwMode="auto">
          <a:xfrm>
            <a:off x="1795806" y="358433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600" b="1" dirty="0">
                <a:latin typeface="微软雅黑" panose="020B0503020204020204" pitchFamily="34" charset="-122"/>
                <a:ea typeface="微软雅黑" panose="020B0503020204020204" pitchFamily="34" charset="-122"/>
              </a:rPr>
              <a:t>一位比特错</a:t>
            </a:r>
            <a:endParaRPr kumimoji="1" lang="en-US" altLang="zh-CN" sz="1600" b="1" dirty="0">
              <a:latin typeface="微软雅黑" panose="020B0503020204020204" pitchFamily="34" charset="-122"/>
              <a:ea typeface="微软雅黑" panose="020B0503020204020204" pitchFamily="34" charset="-122"/>
            </a:endParaRPr>
          </a:p>
        </p:txBody>
      </p:sp>
      <p:graphicFrame>
        <p:nvGraphicFramePr>
          <p:cNvPr id="25" name="表格 24"/>
          <p:cNvGraphicFramePr>
            <a:graphicFrameLocks noGrp="1"/>
          </p:cNvGraphicFramePr>
          <p:nvPr/>
        </p:nvGraphicFramePr>
        <p:xfrm>
          <a:off x="4450865" y="1938665"/>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val="20000"/>
                    </a:ext>
                  </a:extLst>
                </a:gridCol>
                <a:gridCol w="347472">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347472">
                  <a:extLst>
                    <a:ext uri="{9D8B030D-6E8A-4147-A177-3AD203B41FA5}">
                      <a16:colId xmlns:a16="http://schemas.microsoft.com/office/drawing/2014/main" val="20003"/>
                    </a:ext>
                  </a:extLst>
                </a:gridCol>
                <a:gridCol w="347472">
                  <a:extLst>
                    <a:ext uri="{9D8B030D-6E8A-4147-A177-3AD203B41FA5}">
                      <a16:colId xmlns:a16="http://schemas.microsoft.com/office/drawing/2014/main" val="20004"/>
                    </a:ext>
                  </a:extLst>
                </a:gridCol>
                <a:gridCol w="347472">
                  <a:extLst>
                    <a:ext uri="{9D8B030D-6E8A-4147-A177-3AD203B41FA5}">
                      <a16:colId xmlns:a16="http://schemas.microsoft.com/office/drawing/2014/main" val="20005"/>
                    </a:ext>
                  </a:extLst>
                </a:gridCol>
                <a:gridCol w="347472">
                  <a:extLst>
                    <a:ext uri="{9D8B030D-6E8A-4147-A177-3AD203B41FA5}">
                      <a16:colId xmlns:a16="http://schemas.microsoft.com/office/drawing/2014/main" val="20006"/>
                    </a:ext>
                  </a:extLst>
                </a:gridCol>
                <a:gridCol w="347472">
                  <a:extLst>
                    <a:ext uri="{9D8B030D-6E8A-4147-A177-3AD203B41FA5}">
                      <a16:colId xmlns:a16="http://schemas.microsoft.com/office/drawing/2014/main" val="20007"/>
                    </a:ext>
                  </a:extLst>
                </a:gridCol>
                <a:gridCol w="347472">
                  <a:extLst>
                    <a:ext uri="{9D8B030D-6E8A-4147-A177-3AD203B41FA5}">
                      <a16:colId xmlns:a16="http://schemas.microsoft.com/office/drawing/2014/main" val="20008"/>
                    </a:ext>
                  </a:extLst>
                </a:gridCol>
                <a:gridCol w="347472">
                  <a:extLst>
                    <a:ext uri="{9D8B030D-6E8A-4147-A177-3AD203B41FA5}">
                      <a16:colId xmlns:a16="http://schemas.microsoft.com/office/drawing/2014/main" val="20009"/>
                    </a:ext>
                  </a:extLst>
                </a:gridCol>
                <a:gridCol w="347472">
                  <a:extLst>
                    <a:ext uri="{9D8B030D-6E8A-4147-A177-3AD203B41FA5}">
                      <a16:colId xmlns:a16="http://schemas.microsoft.com/office/drawing/2014/main" val="20010"/>
                    </a:ext>
                  </a:extLst>
                </a:gridCol>
                <a:gridCol w="347472">
                  <a:extLst>
                    <a:ext uri="{9D8B030D-6E8A-4147-A177-3AD203B41FA5}">
                      <a16:colId xmlns:a16="http://schemas.microsoft.com/office/drawing/2014/main" val="20011"/>
                    </a:ext>
                  </a:extLst>
                </a:gridCol>
              </a:tblGrid>
              <a:tr h="33528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nvGraphicFramePr>
        <p:xfrm>
          <a:off x="4450865" y="2980748"/>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val="20000"/>
                    </a:ext>
                  </a:extLst>
                </a:gridCol>
                <a:gridCol w="347472">
                  <a:extLst>
                    <a:ext uri="{9D8B030D-6E8A-4147-A177-3AD203B41FA5}">
                      <a16:colId xmlns:a16="http://schemas.microsoft.com/office/drawing/2014/main" val="20001"/>
                    </a:ext>
                  </a:extLst>
                </a:gridCol>
                <a:gridCol w="347472">
                  <a:extLst>
                    <a:ext uri="{9D8B030D-6E8A-4147-A177-3AD203B41FA5}">
                      <a16:colId xmlns:a16="http://schemas.microsoft.com/office/drawing/2014/main" val="20002"/>
                    </a:ext>
                  </a:extLst>
                </a:gridCol>
                <a:gridCol w="347472">
                  <a:extLst>
                    <a:ext uri="{9D8B030D-6E8A-4147-A177-3AD203B41FA5}">
                      <a16:colId xmlns:a16="http://schemas.microsoft.com/office/drawing/2014/main" val="20003"/>
                    </a:ext>
                  </a:extLst>
                </a:gridCol>
                <a:gridCol w="347472">
                  <a:extLst>
                    <a:ext uri="{9D8B030D-6E8A-4147-A177-3AD203B41FA5}">
                      <a16:colId xmlns:a16="http://schemas.microsoft.com/office/drawing/2014/main" val="20004"/>
                    </a:ext>
                  </a:extLst>
                </a:gridCol>
                <a:gridCol w="347472">
                  <a:extLst>
                    <a:ext uri="{9D8B030D-6E8A-4147-A177-3AD203B41FA5}">
                      <a16:colId xmlns:a16="http://schemas.microsoft.com/office/drawing/2014/main" val="20005"/>
                    </a:ext>
                  </a:extLst>
                </a:gridCol>
                <a:gridCol w="347472">
                  <a:extLst>
                    <a:ext uri="{9D8B030D-6E8A-4147-A177-3AD203B41FA5}">
                      <a16:colId xmlns:a16="http://schemas.microsoft.com/office/drawing/2014/main" val="20006"/>
                    </a:ext>
                  </a:extLst>
                </a:gridCol>
                <a:gridCol w="347472">
                  <a:extLst>
                    <a:ext uri="{9D8B030D-6E8A-4147-A177-3AD203B41FA5}">
                      <a16:colId xmlns:a16="http://schemas.microsoft.com/office/drawing/2014/main" val="20007"/>
                    </a:ext>
                  </a:extLst>
                </a:gridCol>
                <a:gridCol w="347472">
                  <a:extLst>
                    <a:ext uri="{9D8B030D-6E8A-4147-A177-3AD203B41FA5}">
                      <a16:colId xmlns:a16="http://schemas.microsoft.com/office/drawing/2014/main" val="20008"/>
                    </a:ext>
                  </a:extLst>
                </a:gridCol>
                <a:gridCol w="347472">
                  <a:extLst>
                    <a:ext uri="{9D8B030D-6E8A-4147-A177-3AD203B41FA5}">
                      <a16:colId xmlns:a16="http://schemas.microsoft.com/office/drawing/2014/main" val="20009"/>
                    </a:ext>
                  </a:extLst>
                </a:gridCol>
                <a:gridCol w="347472">
                  <a:extLst>
                    <a:ext uri="{9D8B030D-6E8A-4147-A177-3AD203B41FA5}">
                      <a16:colId xmlns:a16="http://schemas.microsoft.com/office/drawing/2014/main" val="20010"/>
                    </a:ext>
                  </a:extLst>
                </a:gridCol>
                <a:gridCol w="347472">
                  <a:extLst>
                    <a:ext uri="{9D8B030D-6E8A-4147-A177-3AD203B41FA5}">
                      <a16:colId xmlns:a16="http://schemas.microsoft.com/office/drawing/2014/main" val="20011"/>
                    </a:ext>
                  </a:extLst>
                </a:gridCol>
              </a:tblGrid>
              <a:tr h="335280">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28" name="直接箭头连接符 27"/>
          <p:cNvCxnSpPr/>
          <p:nvPr/>
        </p:nvCxnSpPr>
        <p:spPr>
          <a:xfrm>
            <a:off x="5666316" y="2387563"/>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95952" y="2387563"/>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385967" y="2387563"/>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 Box 8"/>
          <p:cNvSpPr txBox="1">
            <a:spLocks noChangeArrowheads="1"/>
          </p:cNvSpPr>
          <p:nvPr/>
        </p:nvSpPr>
        <p:spPr bwMode="auto">
          <a:xfrm>
            <a:off x="5834745" y="358433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600" b="1" dirty="0">
                <a:latin typeface="微软雅黑" panose="020B0503020204020204" pitchFamily="34" charset="-122"/>
                <a:ea typeface="微软雅黑" panose="020B0503020204020204" pitchFamily="34" charset="-122"/>
              </a:rPr>
              <a:t>多位比特错</a:t>
            </a:r>
            <a:endParaRPr kumimoji="1" lang="en-US" altLang="zh-CN" sz="1600" b="1" dirty="0">
              <a:latin typeface="微软雅黑" panose="020B0503020204020204" pitchFamily="34" charset="-122"/>
              <a:ea typeface="微软雅黑" panose="020B0503020204020204" pitchFamily="34" charset="-122"/>
            </a:endParaRPr>
          </a:p>
        </p:txBody>
      </p:sp>
      <p:sp>
        <p:nvSpPr>
          <p:cNvPr id="34" name="Text Box 45"/>
          <p:cNvSpPr txBox="1">
            <a:spLocks noChangeArrowheads="1"/>
          </p:cNvSpPr>
          <p:nvPr/>
        </p:nvSpPr>
        <p:spPr bwMode="auto">
          <a:xfrm>
            <a:off x="438760" y="1959833"/>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r"/>
            <a:r>
              <a:rPr kumimoji="1" lang="zh-CN" altLang="en-US" sz="1200" b="1" dirty="0">
                <a:latin typeface="微软雅黑" panose="020B0503020204020204" pitchFamily="34" charset="-122"/>
                <a:ea typeface="微软雅黑" panose="020B0503020204020204" pitchFamily="34" charset="-122"/>
              </a:rPr>
              <a:t>发送方</a:t>
            </a:r>
          </a:p>
        </p:txBody>
      </p:sp>
      <p:sp>
        <p:nvSpPr>
          <p:cNvPr id="35" name="Text Box 45"/>
          <p:cNvSpPr txBox="1">
            <a:spLocks noChangeArrowheads="1"/>
          </p:cNvSpPr>
          <p:nvPr/>
        </p:nvSpPr>
        <p:spPr bwMode="auto">
          <a:xfrm>
            <a:off x="445480" y="2989790"/>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r"/>
            <a:r>
              <a:rPr kumimoji="1" lang="zh-CN" altLang="en-US" sz="1200" b="1" dirty="0">
                <a:latin typeface="微软雅黑" panose="020B0503020204020204" pitchFamily="34" charset="-122"/>
                <a:ea typeface="微软雅黑" panose="020B0503020204020204" pitchFamily="34" charset="-122"/>
              </a:rPr>
              <a:t>接收方</a:t>
            </a:r>
          </a:p>
        </p:txBody>
      </p:sp>
      <p:cxnSp>
        <p:nvCxnSpPr>
          <p:cNvPr id="39" name="直接箭头连接符 38"/>
          <p:cNvCxnSpPr/>
          <p:nvPr/>
        </p:nvCxnSpPr>
        <p:spPr>
          <a:xfrm>
            <a:off x="2307315" y="2387563"/>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14401" y="1367115"/>
            <a:ext cx="7543800" cy="338554"/>
          </a:xfrm>
          <a:prstGeom prst="rect">
            <a:avLst/>
          </a:prstGeom>
        </p:spPr>
        <p:txBody>
          <a:bodyPr wrap="square" lIns="91436" tIns="45718" rIns="91436" bIns="45718">
            <a:spAutoFit/>
          </a:bodyPr>
          <a:lstStyle/>
          <a:p>
            <a:pPr algn="ctr" eaLnBrk="0" hangingPunct="0">
              <a:buClr>
                <a:srgbClr val="0070C0"/>
              </a:buClr>
            </a:pPr>
            <a:r>
              <a:rPr lang="zh-CN" altLang="en-US" sz="1600" b="1" dirty="0">
                <a:solidFill>
                  <a:srgbClr val="CC00CC"/>
                </a:solidFill>
                <a:latin typeface="微软雅黑" panose="020B0503020204020204" pitchFamily="34" charset="-122"/>
                <a:ea typeface="微软雅黑" panose="020B0503020204020204" pitchFamily="34" charset="-122"/>
              </a:rPr>
              <a:t>在传输过程中可能会产生</a:t>
            </a:r>
            <a:r>
              <a:rPr lang="zh-CN" altLang="en-US" sz="1600" b="1" dirty="0">
                <a:solidFill>
                  <a:srgbClr val="0000FF"/>
                </a:solidFill>
                <a:latin typeface="微软雅黑" panose="020B0503020204020204" pitchFamily="34" charset="-122"/>
                <a:ea typeface="微软雅黑" panose="020B0503020204020204" pitchFamily="34" charset="-122"/>
              </a:rPr>
              <a:t>比特差错</a:t>
            </a:r>
            <a:r>
              <a:rPr lang="zh-CN" altLang="en-US" sz="1600" b="1" dirty="0">
                <a:solidFill>
                  <a:srgbClr val="CC00CC"/>
                </a:solidFill>
                <a:latin typeface="微软雅黑" panose="020B0503020204020204" pitchFamily="34" charset="-122"/>
                <a:ea typeface="微软雅黑" panose="020B0503020204020204" pitchFamily="34" charset="-122"/>
              </a:rPr>
              <a:t>：</a:t>
            </a:r>
            <a:r>
              <a:rPr lang="en-US" altLang="zh-CN" sz="1600" b="1" dirty="0">
                <a:solidFill>
                  <a:srgbClr val="CC00CC"/>
                </a:solidFill>
                <a:latin typeface="微软雅黑" panose="020B0503020204020204" pitchFamily="34" charset="-122"/>
                <a:ea typeface="微软雅黑" panose="020B0503020204020204" pitchFamily="34" charset="-122"/>
              </a:rPr>
              <a:t>1 </a:t>
            </a:r>
            <a:r>
              <a:rPr lang="zh-CN" altLang="en-US" sz="1600" b="1" dirty="0">
                <a:solidFill>
                  <a:srgbClr val="CC00CC"/>
                </a:solidFill>
                <a:latin typeface="微软雅黑" panose="020B0503020204020204" pitchFamily="34" charset="-122"/>
                <a:ea typeface="微软雅黑" panose="020B0503020204020204" pitchFamily="34" charset="-122"/>
              </a:rPr>
              <a:t>可能会变成 </a:t>
            </a:r>
            <a:r>
              <a:rPr lang="en-US" altLang="zh-CN" sz="1600" b="1" dirty="0">
                <a:solidFill>
                  <a:srgbClr val="CC00CC"/>
                </a:solidFill>
                <a:latin typeface="微软雅黑" panose="020B0503020204020204" pitchFamily="34" charset="-122"/>
                <a:ea typeface="微软雅黑" panose="020B0503020204020204" pitchFamily="34" charset="-122"/>
              </a:rPr>
              <a:t>0</a:t>
            </a:r>
            <a:r>
              <a:rPr lang="zh-CN" altLang="en-US" sz="1600" b="1" dirty="0">
                <a:solidFill>
                  <a:srgbClr val="CC00CC"/>
                </a:solidFill>
                <a:latin typeface="微软雅黑" panose="020B0503020204020204" pitchFamily="34" charset="-122"/>
                <a:ea typeface="微软雅黑" panose="020B0503020204020204" pitchFamily="34" charset="-122"/>
              </a:rPr>
              <a:t>，</a:t>
            </a:r>
            <a:r>
              <a:rPr lang="en-US" altLang="zh-CN" sz="1600" b="1" dirty="0">
                <a:solidFill>
                  <a:srgbClr val="CC00CC"/>
                </a:solidFill>
                <a:latin typeface="微软雅黑" panose="020B0503020204020204" pitchFamily="34" charset="-122"/>
                <a:ea typeface="微软雅黑" panose="020B0503020204020204" pitchFamily="34" charset="-122"/>
              </a:rPr>
              <a:t> </a:t>
            </a:r>
            <a:r>
              <a:rPr lang="zh-CN" altLang="en-US" sz="1600" b="1" dirty="0">
                <a:solidFill>
                  <a:srgbClr val="CC00CC"/>
                </a:solidFill>
                <a:latin typeface="微软雅黑" panose="020B0503020204020204" pitchFamily="34" charset="-122"/>
                <a:ea typeface="微软雅黑" panose="020B0503020204020204" pitchFamily="34" charset="-122"/>
              </a:rPr>
              <a:t>而 </a:t>
            </a:r>
            <a:r>
              <a:rPr lang="en-US" altLang="zh-CN" sz="1600" b="1" dirty="0">
                <a:solidFill>
                  <a:srgbClr val="CC00CC"/>
                </a:solidFill>
                <a:latin typeface="微软雅黑" panose="020B0503020204020204" pitchFamily="34" charset="-122"/>
                <a:ea typeface="微软雅黑" panose="020B0503020204020204" pitchFamily="34" charset="-122"/>
              </a:rPr>
              <a:t>0 </a:t>
            </a:r>
            <a:r>
              <a:rPr lang="zh-CN" altLang="en-US" sz="1600" b="1" dirty="0">
                <a:solidFill>
                  <a:srgbClr val="CC00CC"/>
                </a:solidFill>
                <a:latin typeface="微软雅黑" panose="020B0503020204020204" pitchFamily="34" charset="-122"/>
                <a:ea typeface="微软雅黑" panose="020B0503020204020204" pitchFamily="34" charset="-122"/>
              </a:rPr>
              <a:t>也可能变成 </a:t>
            </a:r>
            <a:r>
              <a:rPr lang="en-US" altLang="zh-CN" sz="1600" b="1" dirty="0">
                <a:solidFill>
                  <a:srgbClr val="CC00CC"/>
                </a:solidFill>
                <a:latin typeface="微软雅黑" panose="020B0503020204020204" pitchFamily="34" charset="-122"/>
                <a:ea typeface="微软雅黑" panose="020B0503020204020204" pitchFamily="34" charset="-122"/>
              </a:rPr>
              <a:t>1</a:t>
            </a:r>
            <a:r>
              <a:rPr lang="zh-CN" altLang="en-US" sz="1600" b="1" dirty="0">
                <a:solidFill>
                  <a:srgbClr val="CC00CC"/>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0" y="579221"/>
            <a:ext cx="8001000" cy="3585597"/>
          </a:xfrm>
          <a:prstGeom prst="rect">
            <a:avLst/>
          </a:prstGeom>
        </p:spPr>
        <p:txBody>
          <a:bodyPr wrap="square" lIns="91436" tIns="45718" rIns="91436" bIns="45718">
            <a:spAutoFit/>
          </a:bodyPr>
          <a:lstStyle/>
          <a:p>
            <a:r>
              <a:rPr lang="en-US" altLang="zh-CN" sz="1300" b="1">
                <a:latin typeface="Arial" panose="020B0604020202020204" pitchFamily="34" charset="0"/>
              </a:rPr>
              <a:t>3-22 </a:t>
            </a:r>
            <a:r>
              <a:rPr lang="zh-CN" altLang="en-US" sz="1300">
                <a:latin typeface="Arial" panose="020B0604020202020204" pitchFamily="34" charset="0"/>
              </a:rPr>
              <a:t>假定在使用</a:t>
            </a:r>
            <a:r>
              <a:rPr lang="en-US" altLang="zh-CN" sz="1300">
                <a:latin typeface="Arial" panose="020B0604020202020204" pitchFamily="34" charset="0"/>
              </a:rPr>
              <a:t>CSMA/CD </a:t>
            </a:r>
            <a:r>
              <a:rPr lang="zh-CN" altLang="en-US" sz="1300">
                <a:latin typeface="Arial" panose="020B0604020202020204" pitchFamily="34" charset="0"/>
              </a:rPr>
              <a:t>协议的</a:t>
            </a:r>
            <a:r>
              <a:rPr lang="en-US" altLang="zh-CN" sz="1300">
                <a:latin typeface="Arial" panose="020B0604020202020204" pitchFamily="34" charset="0"/>
              </a:rPr>
              <a:t>10Mb/s </a:t>
            </a:r>
            <a:r>
              <a:rPr lang="zh-CN" altLang="en-US" sz="1300">
                <a:latin typeface="Arial" panose="020B0604020202020204" pitchFamily="34" charset="0"/>
              </a:rPr>
              <a:t>以太网中某个站在发送数据时检测到碰撞， 执行退避算法时选</a:t>
            </a:r>
          </a:p>
          <a:p>
            <a:r>
              <a:rPr lang="zh-CN" altLang="en-US" sz="1300">
                <a:latin typeface="Arial" panose="020B0604020202020204" pitchFamily="34" charset="0"/>
              </a:rPr>
              <a:t>择了随机数</a:t>
            </a:r>
            <a:r>
              <a:rPr lang="en-US" altLang="zh-CN" sz="1300">
                <a:latin typeface="Arial" panose="020B0604020202020204" pitchFamily="34" charset="0"/>
              </a:rPr>
              <a:t>r=100 </a:t>
            </a:r>
            <a:r>
              <a:rPr lang="zh-CN" altLang="en-US" sz="1300">
                <a:latin typeface="Arial" panose="020B0604020202020204" pitchFamily="34" charset="0"/>
              </a:rPr>
              <a:t>。试问这个站需要等待多长时间后才能再次发送数据？如果是</a:t>
            </a:r>
            <a:r>
              <a:rPr lang="en-US" altLang="zh-CN" sz="1300">
                <a:latin typeface="Arial" panose="020B0604020202020204" pitchFamily="34" charset="0"/>
              </a:rPr>
              <a:t>100Mb/s </a:t>
            </a:r>
            <a:r>
              <a:rPr lang="zh-CN" altLang="en-US" sz="1300">
                <a:latin typeface="Arial" panose="020B0604020202020204" pitchFamily="34" charset="0"/>
              </a:rPr>
              <a:t>的以太网呢？</a:t>
            </a:r>
            <a:endParaRPr lang="en-US" altLang="zh-CN" sz="1300">
              <a:latin typeface="Arial" panose="020B0604020202020204" pitchFamily="34" charset="0"/>
            </a:endParaRPr>
          </a:p>
          <a:p>
            <a:endParaRPr lang="zh-CN" altLang="en-US" sz="1300">
              <a:latin typeface="Arial" panose="020B0604020202020204" pitchFamily="34" charset="0"/>
            </a:endParaRPr>
          </a:p>
          <a:p>
            <a:r>
              <a:rPr lang="zh-CN" altLang="en-US" sz="1300">
                <a:latin typeface="Arial" panose="020B0604020202020204" pitchFamily="34" charset="0"/>
              </a:rPr>
              <a:t>答：</a:t>
            </a:r>
            <a:endParaRPr lang="en-US" altLang="zh-CN" sz="1300">
              <a:latin typeface="Arial" panose="020B0604020202020204" pitchFamily="34" charset="0"/>
            </a:endParaRPr>
          </a:p>
          <a:p>
            <a:r>
              <a:rPr lang="zh-CN" altLang="en-US" sz="1300">
                <a:latin typeface="Arial" panose="020B0604020202020204" pitchFamily="34" charset="0"/>
              </a:rPr>
              <a:t>争用期：</a:t>
            </a:r>
            <a:r>
              <a:rPr lang="en-US" altLang="zh-CN" sz="1300">
                <a:latin typeface="Arial" panose="020B0604020202020204" pitchFamily="34" charset="0"/>
              </a:rPr>
              <a:t>2</a:t>
            </a:r>
            <a:r>
              <a:rPr lang="zh-CN" altLang="en-US" sz="1300">
                <a:latin typeface="Arial" panose="020B0604020202020204" pitchFamily="34" charset="0"/>
              </a:rPr>
              <a:t>倍的总线端到端的传播时延。</a:t>
            </a:r>
            <a:endParaRPr lang="en-US" altLang="zh-CN" sz="1300">
              <a:latin typeface="Arial" panose="020B0604020202020204" pitchFamily="34" charset="0"/>
            </a:endParaRPr>
          </a:p>
          <a:p>
            <a:r>
              <a:rPr lang="zh-CN" altLang="en-US" sz="1300">
                <a:latin typeface="Arial" panose="020B0604020202020204" pitchFamily="34" charset="0"/>
              </a:rPr>
              <a:t>电磁波在</a:t>
            </a:r>
            <a:r>
              <a:rPr lang="en-US" altLang="zh-CN" sz="1300">
                <a:latin typeface="Arial" panose="020B0604020202020204" pitchFamily="34" charset="0"/>
              </a:rPr>
              <a:t>1km</a:t>
            </a:r>
            <a:r>
              <a:rPr lang="zh-CN" altLang="en-US" sz="1300">
                <a:latin typeface="Arial" panose="020B0604020202020204" pitchFamily="34" charset="0"/>
              </a:rPr>
              <a:t>电缆的传播时延约为</a:t>
            </a:r>
            <a:r>
              <a:rPr lang="en-US" altLang="zh-CN" sz="1300">
                <a:latin typeface="Arial" panose="020B0604020202020204" pitchFamily="34" charset="0"/>
              </a:rPr>
              <a:t>5</a:t>
            </a:r>
            <a:r>
              <a:rPr lang="zh-CN" altLang="en-US" sz="1300">
                <a:latin typeface="Arial" panose="020B0604020202020204" pitchFamily="34" charset="0"/>
              </a:rPr>
              <a:t>微秒（记住）。</a:t>
            </a:r>
            <a:endParaRPr lang="en-US" altLang="zh-CN" sz="1300">
              <a:latin typeface="Arial" panose="020B0604020202020204" pitchFamily="34" charset="0"/>
            </a:endParaRPr>
          </a:p>
          <a:p>
            <a:r>
              <a:rPr lang="zh-CN" altLang="en-US" sz="1300">
                <a:latin typeface="Arial" panose="020B0604020202020204" pitchFamily="34" charset="0"/>
              </a:rPr>
              <a:t>以太网最大的传输距离</a:t>
            </a:r>
            <a:r>
              <a:rPr lang="en-US" altLang="zh-CN" sz="1300">
                <a:latin typeface="Arial" panose="020B0604020202020204" pitchFamily="34" charset="0"/>
              </a:rPr>
              <a:t>5000m</a:t>
            </a:r>
            <a:r>
              <a:rPr lang="zh-CN" altLang="en-US" sz="1300">
                <a:latin typeface="Arial" panose="020B0604020202020204" pitchFamily="34" charset="0"/>
              </a:rPr>
              <a:t>（</a:t>
            </a:r>
            <a:r>
              <a:rPr lang="en-US" altLang="zh-CN" sz="1300">
                <a:latin typeface="Arial" panose="020B0604020202020204" pitchFamily="34" charset="0"/>
              </a:rPr>
              <a:t>5012m</a:t>
            </a:r>
            <a:r>
              <a:rPr lang="zh-CN" altLang="en-US" sz="1300">
                <a:latin typeface="Arial" panose="020B0604020202020204" pitchFamily="34" charset="0"/>
              </a:rPr>
              <a:t>）：</a:t>
            </a:r>
            <a:endParaRPr lang="en-US" altLang="zh-CN" sz="1300">
              <a:latin typeface="Arial" panose="020B0604020202020204" pitchFamily="34" charset="0"/>
            </a:endParaRPr>
          </a:p>
          <a:p>
            <a:r>
              <a:rPr lang="en-US" altLang="zh-CN" sz="1300">
                <a:latin typeface="Arial" panose="020B0604020202020204" pitchFamily="34" charset="0"/>
              </a:rPr>
              <a:t>         </a:t>
            </a:r>
            <a:r>
              <a:rPr lang="zh-CN" altLang="en-US" sz="1300">
                <a:latin typeface="Arial" panose="020B0604020202020204" pitchFamily="34" charset="0"/>
              </a:rPr>
              <a:t>单程传播时间为</a:t>
            </a:r>
            <a:r>
              <a:rPr lang="en-US" altLang="zh-CN" sz="1300">
                <a:latin typeface="Arial" panose="020B0604020202020204" pitchFamily="34" charset="0"/>
              </a:rPr>
              <a:t>5012 /200000*10^3=25.6 </a:t>
            </a:r>
            <a:r>
              <a:rPr lang="zh-CN" altLang="en-US" sz="1300">
                <a:latin typeface="Arial" panose="020B0604020202020204" pitchFamily="34" charset="0"/>
              </a:rPr>
              <a:t>微秒  </a:t>
            </a:r>
            <a:endParaRPr lang="en-US" altLang="zh-CN" sz="1300">
              <a:latin typeface="Arial" panose="020B0604020202020204" pitchFamily="34" charset="0"/>
            </a:endParaRPr>
          </a:p>
          <a:p>
            <a:r>
              <a:rPr lang="en-US" altLang="zh-CN" sz="1300">
                <a:latin typeface="Arial" panose="020B0604020202020204" pitchFamily="34" charset="0"/>
              </a:rPr>
              <a:t>         </a:t>
            </a:r>
            <a:r>
              <a:rPr lang="zh-CN" altLang="en-US" sz="1300">
                <a:latin typeface="Arial" panose="020B0604020202020204" pitchFamily="34" charset="0"/>
              </a:rPr>
              <a:t>争用期：</a:t>
            </a:r>
            <a:r>
              <a:rPr lang="en-US" altLang="zh-CN" sz="1300">
                <a:latin typeface="Arial" panose="020B0604020202020204" pitchFamily="34" charset="0"/>
              </a:rPr>
              <a:t>51.2</a:t>
            </a:r>
            <a:r>
              <a:rPr lang="zh-CN" altLang="en-US" sz="1300">
                <a:latin typeface="Arial" panose="020B0604020202020204" pitchFamily="34" charset="0"/>
              </a:rPr>
              <a:t>微秒。</a:t>
            </a:r>
            <a:endParaRPr lang="en-US" altLang="zh-CN" sz="1300">
              <a:latin typeface="Arial" panose="020B0604020202020204" pitchFamily="34" charset="0"/>
            </a:endParaRPr>
          </a:p>
          <a:p>
            <a:r>
              <a:rPr lang="zh-CN" altLang="en-US" sz="1300">
                <a:latin typeface="Arial" panose="020B0604020202020204" pitchFamily="34" charset="0"/>
              </a:rPr>
              <a:t>         传的比特数为：</a:t>
            </a:r>
            <a:r>
              <a:rPr lang="en-US" altLang="zh-CN" sz="1300">
                <a:latin typeface="Arial" panose="020B0604020202020204" pitchFamily="34" charset="0"/>
              </a:rPr>
              <a:t>51.2</a:t>
            </a:r>
            <a:r>
              <a:rPr lang="zh-CN" altLang="en-US" sz="1300">
                <a:latin typeface="Arial" panose="020B0604020202020204" pitchFamily="34" charset="0"/>
              </a:rPr>
              <a:t>*</a:t>
            </a:r>
            <a:r>
              <a:rPr lang="en-US" altLang="zh-CN" sz="1300">
                <a:latin typeface="Arial" panose="020B0604020202020204" pitchFamily="34" charset="0"/>
              </a:rPr>
              <a:t>10^-6</a:t>
            </a:r>
            <a:r>
              <a:rPr lang="en-US" altLang="zh-CN" sz="1300">
                <a:solidFill>
                  <a:prstClr val="black"/>
                </a:solidFill>
                <a:latin typeface="Arial" panose="020B0604020202020204" pitchFamily="34" charset="0"/>
              </a:rPr>
              <a:t> </a:t>
            </a:r>
            <a:r>
              <a:rPr lang="zh-CN" altLang="en-US" sz="1300">
                <a:solidFill>
                  <a:prstClr val="black"/>
                </a:solidFill>
                <a:latin typeface="Arial" panose="020B0604020202020204" pitchFamily="34" charset="0"/>
              </a:rPr>
              <a:t>* </a:t>
            </a:r>
            <a:r>
              <a:rPr lang="en-US" altLang="zh-CN" sz="1300">
                <a:solidFill>
                  <a:prstClr val="black"/>
                </a:solidFill>
                <a:latin typeface="Arial" panose="020B0604020202020204" pitchFamily="34" charset="0"/>
              </a:rPr>
              <a:t>10*10^6</a:t>
            </a:r>
            <a:r>
              <a:rPr lang="zh-CN" altLang="en-US" sz="1300">
                <a:solidFill>
                  <a:prstClr val="black"/>
                </a:solidFill>
                <a:latin typeface="Arial" panose="020B0604020202020204" pitchFamily="34" charset="0"/>
              </a:rPr>
              <a:t>比特</a:t>
            </a:r>
            <a:r>
              <a:rPr lang="en-US" altLang="zh-CN" sz="1300">
                <a:solidFill>
                  <a:prstClr val="black"/>
                </a:solidFill>
                <a:latin typeface="Arial" panose="020B0604020202020204" pitchFamily="34" charset="0"/>
              </a:rPr>
              <a:t>=512</a:t>
            </a:r>
            <a:r>
              <a:rPr lang="zh-CN" altLang="en-US" sz="1300">
                <a:solidFill>
                  <a:prstClr val="black"/>
                </a:solidFill>
                <a:latin typeface="Arial" panose="020B0604020202020204" pitchFamily="34" charset="0"/>
              </a:rPr>
              <a:t>比特（</a:t>
            </a:r>
            <a:r>
              <a:rPr lang="en-US" altLang="zh-CN" sz="1300">
                <a:solidFill>
                  <a:prstClr val="black"/>
                </a:solidFill>
                <a:latin typeface="Arial" panose="020B0604020202020204" pitchFamily="34" charset="0"/>
              </a:rPr>
              <a:t>64</a:t>
            </a:r>
            <a:r>
              <a:rPr lang="zh-CN" altLang="en-US" sz="1300">
                <a:solidFill>
                  <a:prstClr val="black"/>
                </a:solidFill>
                <a:latin typeface="Arial" panose="020B0604020202020204" pitchFamily="34" charset="0"/>
              </a:rPr>
              <a:t>字节）。</a:t>
            </a:r>
            <a:endParaRPr lang="en-US" altLang="zh-CN" sz="1300">
              <a:latin typeface="Arial" panose="020B0604020202020204" pitchFamily="34" charset="0"/>
            </a:endParaRPr>
          </a:p>
          <a:p>
            <a:r>
              <a:rPr lang="zh-CN" altLang="en-US" sz="1300">
                <a:latin typeface="Arial" panose="020B0604020202020204" pitchFamily="34" charset="0"/>
              </a:rPr>
              <a:t>对于</a:t>
            </a:r>
            <a:r>
              <a:rPr lang="en-US" altLang="zh-CN" sz="1300">
                <a:latin typeface="Arial" panose="020B0604020202020204" pitchFamily="34" charset="0"/>
              </a:rPr>
              <a:t>10mb/s </a:t>
            </a:r>
            <a:r>
              <a:rPr lang="zh-CN" altLang="en-US" sz="1300">
                <a:latin typeface="Arial" panose="020B0604020202020204" pitchFamily="34" charset="0"/>
              </a:rPr>
              <a:t>的以太网，以太网把争用期定为</a:t>
            </a:r>
            <a:r>
              <a:rPr lang="en-US" altLang="zh-CN" sz="1300">
                <a:latin typeface="Arial" panose="020B0604020202020204" pitchFamily="34" charset="0"/>
              </a:rPr>
              <a:t>51.2 </a:t>
            </a:r>
            <a:r>
              <a:rPr lang="zh-CN" altLang="en-US" sz="1300">
                <a:latin typeface="Arial" panose="020B0604020202020204" pitchFamily="34" charset="0"/>
              </a:rPr>
              <a:t>微秒，即</a:t>
            </a:r>
            <a:r>
              <a:rPr lang="en-US" altLang="zh-CN" sz="1300">
                <a:latin typeface="Arial" panose="020B0604020202020204" pitchFamily="34" charset="0"/>
              </a:rPr>
              <a:t>512</a:t>
            </a:r>
            <a:r>
              <a:rPr lang="zh-CN" altLang="en-US" sz="1300">
                <a:latin typeface="Arial" panose="020B0604020202020204" pitchFamily="34" charset="0"/>
              </a:rPr>
              <a:t>个比特时间，要退后</a:t>
            </a:r>
            <a:r>
              <a:rPr lang="en-US" altLang="zh-CN" sz="1300">
                <a:latin typeface="Arial" panose="020B0604020202020204" pitchFamily="34" charset="0"/>
              </a:rPr>
              <a:t>100 </a:t>
            </a:r>
            <a:r>
              <a:rPr lang="zh-CN" altLang="en-US" sz="1300">
                <a:latin typeface="Arial" panose="020B0604020202020204" pitchFamily="34" charset="0"/>
              </a:rPr>
              <a:t>个争用期，等待时间是</a:t>
            </a:r>
            <a:r>
              <a:rPr lang="en-US" altLang="zh-CN" sz="1300">
                <a:latin typeface="Arial" panose="020B0604020202020204" pitchFamily="34" charset="0"/>
              </a:rPr>
              <a:t>51.2</a:t>
            </a:r>
            <a:r>
              <a:rPr lang="zh-CN" altLang="en-US" sz="1300">
                <a:latin typeface="Arial" panose="020B0604020202020204" pitchFamily="34" charset="0"/>
              </a:rPr>
              <a:t>（微秒） *</a:t>
            </a:r>
            <a:r>
              <a:rPr lang="en-US" altLang="zh-CN" sz="1300">
                <a:latin typeface="Arial" panose="020B0604020202020204" pitchFamily="34" charset="0"/>
              </a:rPr>
              <a:t>100=5.12</a:t>
            </a:r>
            <a:r>
              <a:rPr lang="zh-CN" altLang="en-US" sz="1300">
                <a:latin typeface="Arial" panose="020B0604020202020204" pitchFamily="34" charset="0"/>
              </a:rPr>
              <a:t>（毫秒）。</a:t>
            </a:r>
            <a:endParaRPr lang="en-US" altLang="zh-CN" sz="1300">
              <a:latin typeface="Arial" panose="020B0604020202020204" pitchFamily="34" charset="0"/>
            </a:endParaRPr>
          </a:p>
          <a:p>
            <a:endParaRPr lang="en-US" altLang="zh-CN" sz="1300">
              <a:latin typeface="Arial" panose="020B0604020202020204" pitchFamily="34" charset="0"/>
            </a:endParaRPr>
          </a:p>
          <a:p>
            <a:r>
              <a:rPr lang="zh-CN" altLang="en-US" sz="1300">
                <a:latin typeface="Arial" panose="020B0604020202020204" pitchFamily="34" charset="0"/>
              </a:rPr>
              <a:t>对于</a:t>
            </a:r>
            <a:r>
              <a:rPr lang="en-US" altLang="zh-CN" sz="1300">
                <a:latin typeface="Arial" panose="020B0604020202020204" pitchFamily="34" charset="0"/>
              </a:rPr>
              <a:t>100mb/s </a:t>
            </a:r>
            <a:r>
              <a:rPr lang="zh-CN" altLang="en-US" sz="1300">
                <a:latin typeface="Arial" panose="020B0604020202020204" pitchFamily="34" charset="0"/>
              </a:rPr>
              <a:t>的以太网，为了统一，最小帧长仍为</a:t>
            </a:r>
            <a:r>
              <a:rPr lang="en-US" altLang="zh-CN" sz="1300">
                <a:latin typeface="Arial" panose="020B0604020202020204" pitchFamily="34" charset="0"/>
              </a:rPr>
              <a:t>64</a:t>
            </a:r>
            <a:r>
              <a:rPr lang="zh-CN" altLang="en-US" sz="1300">
                <a:latin typeface="Arial" panose="020B0604020202020204" pitchFamily="34" charset="0"/>
              </a:rPr>
              <a:t>字节，则争用期仍为</a:t>
            </a:r>
            <a:r>
              <a:rPr lang="en-US" altLang="zh-CN" sz="1300">
                <a:latin typeface="Arial" panose="020B0604020202020204" pitchFamily="34" charset="0"/>
              </a:rPr>
              <a:t>512</a:t>
            </a:r>
            <a:r>
              <a:rPr lang="zh-CN" altLang="en-US" sz="1300">
                <a:latin typeface="Arial" panose="020B0604020202020204" pitchFamily="34" charset="0"/>
              </a:rPr>
              <a:t>个比特时间，要退后</a:t>
            </a:r>
            <a:r>
              <a:rPr lang="en-US" altLang="zh-CN" sz="1300">
                <a:latin typeface="Arial" panose="020B0604020202020204" pitchFamily="34" charset="0"/>
              </a:rPr>
              <a:t>100 </a:t>
            </a:r>
            <a:r>
              <a:rPr lang="zh-CN" altLang="en-US" sz="1300">
                <a:latin typeface="Arial" panose="020B0604020202020204" pitchFamily="34" charset="0"/>
              </a:rPr>
              <a:t>个争用期，等待时间是</a:t>
            </a:r>
            <a:r>
              <a:rPr lang="en-US" altLang="zh-CN" sz="1300">
                <a:latin typeface="Arial" panose="020B0604020202020204" pitchFamily="34" charset="0"/>
              </a:rPr>
              <a:t>512</a:t>
            </a:r>
            <a:r>
              <a:rPr lang="zh-CN" altLang="en-US" sz="1300">
                <a:latin typeface="Arial" panose="020B0604020202020204" pitchFamily="34" charset="0"/>
              </a:rPr>
              <a:t>*</a:t>
            </a:r>
            <a:r>
              <a:rPr lang="en-US" altLang="zh-CN" sz="1300">
                <a:latin typeface="Arial" panose="020B0604020202020204" pitchFamily="34" charset="0"/>
              </a:rPr>
              <a:t>100/(100*10^6)=512 </a:t>
            </a:r>
            <a:r>
              <a:rPr lang="zh-CN" altLang="en-US" sz="1300">
                <a:latin typeface="Arial" panose="020B0604020202020204" pitchFamily="34" charset="0"/>
              </a:rPr>
              <a:t>（微秒）</a:t>
            </a:r>
            <a:r>
              <a:rPr lang="zh-CN" altLang="en-US" sz="1400"/>
              <a:t>。</a:t>
            </a:r>
            <a:endParaRPr lang="en-US" altLang="zh-CN" sz="1400"/>
          </a:p>
          <a:p>
            <a:endParaRPr lang="en-US" altLang="zh-CN" sz="1300">
              <a:latin typeface="AdobeSongStd-Light"/>
            </a:endParaRPr>
          </a:p>
          <a:p>
            <a:endParaRPr lang="zh-CN" altLang="en-US"/>
          </a:p>
        </p:txBody>
      </p:sp>
    </p:spTree>
    <p:extLst>
      <p:ext uri="{BB962C8B-B14F-4D97-AF65-F5344CB8AC3E}">
        <p14:creationId xmlns:p14="http://schemas.microsoft.com/office/powerpoint/2010/main" val="88624056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250" y="625244"/>
            <a:ext cx="7308850" cy="1169551"/>
          </a:xfrm>
          <a:prstGeom prst="rect">
            <a:avLst/>
          </a:prstGeom>
        </p:spPr>
        <p:txBody>
          <a:bodyPr wrap="square" lIns="91436" tIns="45718" rIns="91436" bIns="45718">
            <a:spAutoFit/>
          </a:bodyPr>
          <a:lstStyle/>
          <a:p>
            <a:r>
              <a:rPr lang="en-US" altLang="zh-CN" sz="1300" b="1">
                <a:latin typeface="Arial" panose="020B0604020202020204" pitchFamily="34" charset="0"/>
              </a:rPr>
              <a:t>3-23 </a:t>
            </a:r>
            <a:r>
              <a:rPr lang="zh-CN" altLang="en-US" sz="1300">
                <a:latin typeface="AdobeSongStd-Light"/>
              </a:rPr>
              <a:t>公式（ </a:t>
            </a:r>
            <a:r>
              <a:rPr lang="en-US" altLang="zh-CN" sz="1300">
                <a:latin typeface="Arial" panose="020B0604020202020204" pitchFamily="34" charset="0"/>
              </a:rPr>
              <a:t>3-3</a:t>
            </a:r>
            <a:r>
              <a:rPr lang="zh-CN" altLang="en-US" sz="1300">
                <a:latin typeface="AdobeSongStd-Light"/>
              </a:rPr>
              <a:t>）表示，以太网的极限信道利用率与连接在以太网上的站点数无关。能否由此推论出：以太网的利用率也与连接在以太网的站点数无关？请说明你的理由。</a:t>
            </a:r>
            <a:endParaRPr lang="en-US" altLang="zh-CN" sz="1300">
              <a:latin typeface="AdobeSongStd-Light"/>
            </a:endParaRPr>
          </a:p>
          <a:p>
            <a:r>
              <a:rPr lang="zh-CN" altLang="en-US" sz="1300">
                <a:latin typeface="AdobeSongStd-Light"/>
              </a:rPr>
              <a:t>答：实际的以太网各给发送数据的时刻是随即的，而以太网的极限信道利用率的得出是假定以太网使用了特殊的调度方法（已经不再是</a:t>
            </a:r>
            <a:r>
              <a:rPr lang="en-US" altLang="zh-CN" sz="1300">
                <a:latin typeface="Arial" panose="020B0604020202020204" pitchFamily="34" charset="0"/>
              </a:rPr>
              <a:t>CSMA/CD </a:t>
            </a:r>
            <a:r>
              <a:rPr lang="zh-CN" altLang="en-US" sz="1300">
                <a:latin typeface="AdobeSongStd-Light"/>
              </a:rPr>
              <a:t>了），使各结点的发送不发生碰撞。</a:t>
            </a:r>
            <a:endParaRPr lang="en-US" altLang="zh-CN" sz="1300">
              <a:latin typeface="AdobeSongStd-Light"/>
            </a:endParaRPr>
          </a:p>
          <a:p>
            <a:endParaRPr lang="zh-CN" altLang="en-US"/>
          </a:p>
        </p:txBody>
      </p:sp>
      <p:pic>
        <p:nvPicPr>
          <p:cNvPr id="3" name="图片 2"/>
          <p:cNvPicPr>
            <a:picLocks noChangeAspect="1"/>
          </p:cNvPicPr>
          <p:nvPr/>
        </p:nvPicPr>
        <p:blipFill>
          <a:blip r:embed="rId2"/>
          <a:stretch>
            <a:fillRect/>
          </a:stretch>
        </p:blipFill>
        <p:spPr>
          <a:xfrm>
            <a:off x="6845931" y="1403352"/>
            <a:ext cx="1424562" cy="440671"/>
          </a:xfrm>
          <a:prstGeom prst="rect">
            <a:avLst/>
          </a:prstGeom>
        </p:spPr>
      </p:pic>
      <p:sp>
        <p:nvSpPr>
          <p:cNvPr id="4" name="矩形 3"/>
          <p:cNvSpPr/>
          <p:nvPr/>
        </p:nvSpPr>
        <p:spPr>
          <a:xfrm>
            <a:off x="476250" y="2049216"/>
            <a:ext cx="7794244" cy="1292662"/>
          </a:xfrm>
          <a:prstGeom prst="rect">
            <a:avLst/>
          </a:prstGeom>
        </p:spPr>
        <p:txBody>
          <a:bodyPr wrap="square" lIns="91436" tIns="45718" rIns="91436" bIns="45718">
            <a:spAutoFit/>
          </a:bodyPr>
          <a:lstStyle/>
          <a:p>
            <a:r>
              <a:rPr lang="en-US" altLang="zh-CN" sz="1300" b="1">
                <a:latin typeface="Arial" panose="020B0604020202020204" pitchFamily="34" charset="0"/>
              </a:rPr>
              <a:t>3-27</a:t>
            </a:r>
            <a:r>
              <a:rPr lang="zh-CN" altLang="en-US" sz="1300">
                <a:latin typeface="AdobeSongStd-Light"/>
              </a:rPr>
              <a:t>有</a:t>
            </a:r>
            <a:r>
              <a:rPr lang="en-US" altLang="zh-CN" sz="1300">
                <a:latin typeface="Arial" panose="020B0604020202020204" pitchFamily="34" charset="0"/>
              </a:rPr>
              <a:t>10 </a:t>
            </a:r>
            <a:r>
              <a:rPr lang="zh-CN" altLang="en-US" sz="1300">
                <a:latin typeface="AdobeSongStd-Light"/>
              </a:rPr>
              <a:t>个站连接到以太网上。试计算一下三种情况下每一个站所能得到的带宽。（</a:t>
            </a:r>
            <a:r>
              <a:rPr lang="en-US" altLang="zh-CN" sz="1300">
                <a:latin typeface="Arial" panose="020B0604020202020204" pitchFamily="34" charset="0"/>
              </a:rPr>
              <a:t>1</a:t>
            </a:r>
            <a:r>
              <a:rPr lang="zh-CN" altLang="en-US" sz="1300">
                <a:latin typeface="AdobeSongStd-Light"/>
              </a:rPr>
              <a:t>）</a:t>
            </a:r>
            <a:r>
              <a:rPr lang="en-US" altLang="zh-CN" sz="1300">
                <a:latin typeface="Arial" panose="020B0604020202020204" pitchFamily="34" charset="0"/>
              </a:rPr>
              <a:t>10 </a:t>
            </a:r>
            <a:r>
              <a:rPr lang="zh-CN" altLang="en-US" sz="1300">
                <a:latin typeface="AdobeSongStd-Light"/>
              </a:rPr>
              <a:t>个站都连接到一个</a:t>
            </a:r>
            <a:r>
              <a:rPr lang="en-US" altLang="zh-CN" sz="1300">
                <a:latin typeface="Arial" panose="020B0604020202020204" pitchFamily="34" charset="0"/>
              </a:rPr>
              <a:t>10Mb/s </a:t>
            </a:r>
            <a:r>
              <a:rPr lang="zh-CN" altLang="en-US" sz="1300">
                <a:latin typeface="AdobeSongStd-Light"/>
              </a:rPr>
              <a:t>以太网集线器； （</a:t>
            </a:r>
            <a:r>
              <a:rPr lang="en-US" altLang="zh-CN" sz="1300">
                <a:latin typeface="Arial" panose="020B0604020202020204" pitchFamily="34" charset="0"/>
              </a:rPr>
              <a:t>2</a:t>
            </a:r>
            <a:r>
              <a:rPr lang="zh-CN" altLang="en-US" sz="1300">
                <a:latin typeface="AdobeSongStd-Light"/>
              </a:rPr>
              <a:t>）</a:t>
            </a:r>
            <a:r>
              <a:rPr lang="en-US" altLang="zh-CN" sz="1300">
                <a:latin typeface="Arial" panose="020B0604020202020204" pitchFamily="34" charset="0"/>
              </a:rPr>
              <a:t>10 </a:t>
            </a:r>
            <a:r>
              <a:rPr lang="zh-CN" altLang="en-US" sz="1300">
                <a:latin typeface="AdobeSongStd-Light"/>
              </a:rPr>
              <a:t>个站都连接到一个</a:t>
            </a:r>
            <a:r>
              <a:rPr lang="en-US" altLang="zh-CN" sz="1300">
                <a:latin typeface="Arial" panose="020B0604020202020204" pitchFamily="34" charset="0"/>
              </a:rPr>
              <a:t>100Mb/s </a:t>
            </a:r>
            <a:r>
              <a:rPr lang="zh-CN" altLang="en-US" sz="1300">
                <a:latin typeface="AdobeSongStd-Light"/>
              </a:rPr>
              <a:t>以太网集线器； （</a:t>
            </a:r>
            <a:r>
              <a:rPr lang="en-US" altLang="zh-CN" sz="1300">
                <a:latin typeface="Arial" panose="020B0604020202020204" pitchFamily="34" charset="0"/>
              </a:rPr>
              <a:t>3</a:t>
            </a:r>
            <a:r>
              <a:rPr lang="zh-CN" altLang="en-US" sz="1300">
                <a:latin typeface="AdobeSongStd-Light"/>
              </a:rPr>
              <a:t>） </a:t>
            </a:r>
            <a:r>
              <a:rPr lang="en-US" altLang="zh-CN" sz="1300">
                <a:latin typeface="Arial" panose="020B0604020202020204" pitchFamily="34" charset="0"/>
              </a:rPr>
              <a:t>10 </a:t>
            </a:r>
            <a:r>
              <a:rPr lang="zh-CN" altLang="en-US" sz="1300">
                <a:latin typeface="AdobeSongStd-Light"/>
              </a:rPr>
              <a:t>个站都连接到一个</a:t>
            </a:r>
            <a:r>
              <a:rPr lang="en-US" altLang="zh-CN" sz="1300">
                <a:latin typeface="Arial" panose="020B0604020202020204" pitchFamily="34" charset="0"/>
              </a:rPr>
              <a:t>10Mb/s </a:t>
            </a:r>
            <a:r>
              <a:rPr lang="zh-CN" altLang="en-US" sz="1300">
                <a:latin typeface="AdobeSongStd-Light"/>
              </a:rPr>
              <a:t>以太网交换机。</a:t>
            </a:r>
            <a:endParaRPr lang="en-US" altLang="zh-CN" sz="1300">
              <a:latin typeface="AdobeSongStd-Light"/>
            </a:endParaRPr>
          </a:p>
          <a:p>
            <a:r>
              <a:rPr lang="zh-CN" altLang="en-US" sz="1300">
                <a:latin typeface="AdobeSongStd-Light"/>
              </a:rPr>
              <a:t>答</a:t>
            </a:r>
            <a:r>
              <a:rPr lang="en-US" altLang="zh-CN" sz="1300">
                <a:latin typeface="Arial" panose="020B0604020202020204" pitchFamily="34" charset="0"/>
              </a:rPr>
              <a:t>:</a:t>
            </a:r>
            <a:r>
              <a:rPr lang="zh-CN" altLang="en-US" sz="1300">
                <a:latin typeface="AdobeSongStd-Light"/>
              </a:rPr>
              <a:t>（</a:t>
            </a:r>
            <a:r>
              <a:rPr lang="en-US" altLang="zh-CN" sz="1300">
                <a:latin typeface="Arial" panose="020B0604020202020204" pitchFamily="34" charset="0"/>
              </a:rPr>
              <a:t>1</a:t>
            </a:r>
            <a:r>
              <a:rPr lang="zh-CN" altLang="en-US" sz="1300">
                <a:latin typeface="AdobeSongStd-Light"/>
              </a:rPr>
              <a:t>） </a:t>
            </a:r>
            <a:r>
              <a:rPr lang="en-US" altLang="zh-CN" sz="1300">
                <a:latin typeface="Arial" panose="020B0604020202020204" pitchFamily="34" charset="0"/>
              </a:rPr>
              <a:t>10 </a:t>
            </a:r>
            <a:r>
              <a:rPr lang="zh-CN" altLang="en-US" sz="1300">
                <a:latin typeface="AdobeSongStd-Light"/>
              </a:rPr>
              <a:t>个站都连接到一个</a:t>
            </a:r>
            <a:r>
              <a:rPr lang="en-US" altLang="zh-CN" sz="1300">
                <a:latin typeface="Arial" panose="020B0604020202020204" pitchFamily="34" charset="0"/>
              </a:rPr>
              <a:t>10Mb/s </a:t>
            </a:r>
            <a:r>
              <a:rPr lang="zh-CN" altLang="en-US" sz="1300">
                <a:latin typeface="AdobeSongStd-Light"/>
              </a:rPr>
              <a:t>以太网集线器（冲突域扩大）：</a:t>
            </a:r>
            <a:r>
              <a:rPr lang="en-US" altLang="zh-CN" sz="1300">
                <a:latin typeface="Arial" panose="020B0604020202020204" pitchFamily="34" charset="0"/>
              </a:rPr>
              <a:t>1Mbit/s </a:t>
            </a:r>
          </a:p>
          <a:p>
            <a:r>
              <a:rPr lang="zh-CN" altLang="en-US" sz="1300">
                <a:latin typeface="AdobeSongStd-Light"/>
              </a:rPr>
              <a:t>（</a:t>
            </a:r>
            <a:r>
              <a:rPr lang="en-US" altLang="zh-CN" sz="1300">
                <a:latin typeface="Arial" panose="020B0604020202020204" pitchFamily="34" charset="0"/>
              </a:rPr>
              <a:t>2</a:t>
            </a:r>
            <a:r>
              <a:rPr lang="zh-CN" altLang="en-US" sz="1300">
                <a:latin typeface="AdobeSongStd-Light"/>
              </a:rPr>
              <a:t>）</a:t>
            </a:r>
            <a:r>
              <a:rPr lang="en-US" altLang="zh-CN" sz="1300">
                <a:latin typeface="Arial" panose="020B0604020202020204" pitchFamily="34" charset="0"/>
              </a:rPr>
              <a:t>10 </a:t>
            </a:r>
            <a:r>
              <a:rPr lang="zh-CN" altLang="en-US" sz="1300">
                <a:latin typeface="AdobeSongStd-Light"/>
              </a:rPr>
              <a:t>个站都连接到一个</a:t>
            </a:r>
            <a:r>
              <a:rPr lang="en-US" altLang="zh-CN" sz="1300">
                <a:latin typeface="Arial" panose="020B0604020202020204" pitchFamily="34" charset="0"/>
              </a:rPr>
              <a:t>100Mb/s </a:t>
            </a:r>
            <a:r>
              <a:rPr lang="zh-CN" altLang="en-US" sz="1300">
                <a:latin typeface="AdobeSongStd-Light"/>
              </a:rPr>
              <a:t>以太网集线器： </a:t>
            </a:r>
            <a:r>
              <a:rPr lang="en-US" altLang="zh-CN" sz="1300">
                <a:latin typeface="Arial" panose="020B0604020202020204" pitchFamily="34" charset="0"/>
              </a:rPr>
              <a:t>10Mbit/s</a:t>
            </a:r>
          </a:p>
          <a:p>
            <a:pPr lvl="0"/>
            <a:r>
              <a:rPr lang="zh-CN" altLang="en-US" sz="1300">
                <a:latin typeface="AdobeSongStd-Light"/>
              </a:rPr>
              <a:t>（</a:t>
            </a:r>
            <a:r>
              <a:rPr lang="en-US" altLang="zh-CN" sz="1300">
                <a:latin typeface="Arial" panose="020B0604020202020204" pitchFamily="34" charset="0"/>
              </a:rPr>
              <a:t>3</a:t>
            </a:r>
            <a:r>
              <a:rPr lang="zh-CN" altLang="en-US" sz="1300">
                <a:latin typeface="AdobeSongStd-Light"/>
              </a:rPr>
              <a:t>）</a:t>
            </a:r>
            <a:r>
              <a:rPr lang="en-US" altLang="zh-CN" sz="1300">
                <a:latin typeface="Arial" panose="020B0604020202020204" pitchFamily="34" charset="0"/>
              </a:rPr>
              <a:t>10 </a:t>
            </a:r>
            <a:r>
              <a:rPr lang="zh-CN" altLang="en-US" sz="1300">
                <a:latin typeface="AdobeSongStd-Light"/>
              </a:rPr>
              <a:t>个站都连接到一个</a:t>
            </a:r>
            <a:r>
              <a:rPr lang="en-US" altLang="zh-CN" sz="1300">
                <a:latin typeface="Arial" panose="020B0604020202020204" pitchFamily="34" charset="0"/>
              </a:rPr>
              <a:t>10Mb/s</a:t>
            </a:r>
            <a:r>
              <a:rPr lang="zh-CN" altLang="en-US" sz="1300">
                <a:latin typeface="AdobeSongStd-Light"/>
              </a:rPr>
              <a:t>以太网交换机： </a:t>
            </a:r>
            <a:r>
              <a:rPr lang="en-US" altLang="zh-CN" sz="1300">
                <a:solidFill>
                  <a:prstClr val="black"/>
                </a:solidFill>
                <a:latin typeface="Arial" panose="020B0604020202020204" pitchFamily="34" charset="0"/>
              </a:rPr>
              <a:t>10Mbit/s</a:t>
            </a:r>
          </a:p>
        </p:txBody>
      </p:sp>
    </p:spTree>
    <p:extLst>
      <p:ext uri="{BB962C8B-B14F-4D97-AF65-F5344CB8AC3E}">
        <p14:creationId xmlns:p14="http://schemas.microsoft.com/office/powerpoint/2010/main" val="2399975686"/>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526" y="859889"/>
            <a:ext cx="7702550" cy="2693045"/>
          </a:xfrm>
          <a:prstGeom prst="rect">
            <a:avLst/>
          </a:prstGeom>
        </p:spPr>
        <p:txBody>
          <a:bodyPr wrap="square" lIns="91436" tIns="45718" rIns="91436" bIns="45718">
            <a:spAutoFit/>
          </a:bodyPr>
          <a:lstStyle/>
          <a:p>
            <a:r>
              <a:rPr lang="en-US" altLang="zh-CN" sz="1300" b="1">
                <a:latin typeface="Arial" panose="020B0604020202020204" pitchFamily="34" charset="0"/>
              </a:rPr>
              <a:t>3-29 10Mb/s </a:t>
            </a:r>
            <a:r>
              <a:rPr lang="zh-CN" altLang="en-US" sz="1300">
                <a:latin typeface="AdobeSongStd-Light"/>
              </a:rPr>
              <a:t>以太网升级到</a:t>
            </a:r>
            <a:r>
              <a:rPr lang="en-US" altLang="zh-CN" sz="1300" b="1">
                <a:latin typeface="Arial" panose="020B0604020202020204" pitchFamily="34" charset="0"/>
              </a:rPr>
              <a:t>100Mb/s</a:t>
            </a:r>
            <a:r>
              <a:rPr lang="zh-CN" altLang="en-US" sz="1300">
                <a:latin typeface="AdobeSongStd-Light"/>
              </a:rPr>
              <a:t>、</a:t>
            </a:r>
            <a:r>
              <a:rPr lang="en-US" altLang="zh-CN" sz="1300" b="1">
                <a:latin typeface="Arial" panose="020B0604020202020204" pitchFamily="34" charset="0"/>
              </a:rPr>
              <a:t>1Gb/S </a:t>
            </a:r>
            <a:r>
              <a:rPr lang="zh-CN" altLang="en-US" sz="1300">
                <a:latin typeface="AdobeSongStd-Light"/>
              </a:rPr>
              <a:t>和</a:t>
            </a:r>
            <a:r>
              <a:rPr lang="en-US" altLang="zh-CN" sz="1300" b="1">
                <a:latin typeface="Arial" panose="020B0604020202020204" pitchFamily="34" charset="0"/>
              </a:rPr>
              <a:t>10Gb/s </a:t>
            </a:r>
            <a:r>
              <a:rPr lang="zh-CN" altLang="en-US" sz="1300">
                <a:latin typeface="AdobeSongStd-Light"/>
              </a:rPr>
              <a:t>时，都需要解决哪些技术问题？为什么以太网能够在发展的过程中淘汰掉自己的竞争对手，并使自己的应用范围从局域网一直扩展到城域网和广域网？</a:t>
            </a:r>
          </a:p>
          <a:p>
            <a:r>
              <a:rPr lang="zh-CN" altLang="en-US" sz="1300">
                <a:latin typeface="AdobeSongStd-Light"/>
              </a:rPr>
              <a:t>答：技术问题：使参数</a:t>
            </a:r>
            <a:r>
              <a:rPr lang="en-US" altLang="zh-CN" sz="1300">
                <a:latin typeface="Arial" panose="020B0604020202020204" pitchFamily="34" charset="0"/>
              </a:rPr>
              <a:t>a </a:t>
            </a:r>
            <a:r>
              <a:rPr lang="zh-CN" altLang="en-US" sz="1300">
                <a:latin typeface="AdobeSongStd-Light"/>
              </a:rPr>
              <a:t>保持为较小的数值，可通过</a:t>
            </a:r>
            <a:r>
              <a:rPr lang="zh-CN" altLang="en-US" sz="1300">
                <a:solidFill>
                  <a:srgbClr val="FF0000"/>
                </a:solidFill>
                <a:latin typeface="AdobeSongStd-Light"/>
              </a:rPr>
              <a:t>减小最大电缆长度</a:t>
            </a:r>
            <a:r>
              <a:rPr lang="zh-CN" altLang="en-US" sz="1300">
                <a:latin typeface="AdobeSongStd-Light"/>
              </a:rPr>
              <a:t>或</a:t>
            </a:r>
            <a:r>
              <a:rPr lang="zh-CN" altLang="en-US" sz="1300">
                <a:solidFill>
                  <a:srgbClr val="FF0000"/>
                </a:solidFill>
                <a:latin typeface="AdobeSongStd-Light"/>
              </a:rPr>
              <a:t>增大帧的最小长度。</a:t>
            </a:r>
            <a:r>
              <a:rPr lang="zh-CN" altLang="en-US" sz="1300">
                <a:latin typeface="AdobeSongStd-Light"/>
              </a:rPr>
              <a:t>在</a:t>
            </a:r>
            <a:r>
              <a:rPr lang="en-US" altLang="zh-CN" sz="1300">
                <a:latin typeface="Arial" panose="020B0604020202020204" pitchFamily="34" charset="0"/>
              </a:rPr>
              <a:t>100mb/s </a:t>
            </a:r>
            <a:r>
              <a:rPr lang="zh-CN" altLang="en-US" sz="1300">
                <a:latin typeface="AdobeSongStd-Light"/>
              </a:rPr>
              <a:t>的</a:t>
            </a:r>
            <a:r>
              <a:rPr lang="zh-CN" altLang="en-US" sz="1300">
                <a:solidFill>
                  <a:srgbClr val="FF0000"/>
                </a:solidFill>
                <a:latin typeface="AdobeSongStd-Light"/>
              </a:rPr>
              <a:t>以太网中采用的方法是保持最短帧长</a:t>
            </a:r>
            <a:r>
              <a:rPr lang="zh-CN" altLang="en-US" sz="1300">
                <a:latin typeface="AdobeSongStd-Light"/>
              </a:rPr>
              <a:t>不变，但将一个网段的最大电缆的度减小到</a:t>
            </a:r>
            <a:r>
              <a:rPr lang="en-US" altLang="zh-CN" sz="1300">
                <a:latin typeface="Arial" panose="020B0604020202020204" pitchFamily="34" charset="0"/>
              </a:rPr>
              <a:t>100m</a:t>
            </a:r>
            <a:r>
              <a:rPr lang="zh-CN" altLang="en-US" sz="1300">
                <a:latin typeface="AdobeSongStd-Light"/>
              </a:rPr>
              <a:t>，争用期为</a:t>
            </a:r>
            <a:r>
              <a:rPr lang="en-US" altLang="zh-CN" sz="1300">
                <a:latin typeface="AdobeSongStd-Light"/>
              </a:rPr>
              <a:t>5.12</a:t>
            </a:r>
            <a:r>
              <a:rPr lang="zh-CN" altLang="en-US" sz="1300">
                <a:latin typeface="AdobeSongStd-Light"/>
              </a:rPr>
              <a:t>微秒，帧间时间间隔从原来</a:t>
            </a:r>
            <a:r>
              <a:rPr lang="en-US" altLang="zh-CN" sz="1300">
                <a:latin typeface="Arial" panose="020B0604020202020204" pitchFamily="34" charset="0"/>
              </a:rPr>
              <a:t>9.6 </a:t>
            </a:r>
            <a:r>
              <a:rPr lang="zh-CN" altLang="en-US" sz="1300">
                <a:latin typeface="AdobeSongStd-Light"/>
              </a:rPr>
              <a:t>微秒改为现在的</a:t>
            </a:r>
            <a:r>
              <a:rPr lang="en-US" altLang="zh-CN" sz="1300">
                <a:latin typeface="Arial" panose="020B0604020202020204" pitchFamily="34" charset="0"/>
              </a:rPr>
              <a:t>0.96 </a:t>
            </a:r>
            <a:r>
              <a:rPr lang="zh-CN" altLang="en-US" sz="1300">
                <a:latin typeface="AdobeSongStd-Light"/>
              </a:rPr>
              <a:t>微秒。</a:t>
            </a:r>
            <a:endParaRPr lang="en-US" altLang="zh-CN" sz="1300">
              <a:latin typeface="AdobeSongStd-Light"/>
            </a:endParaRPr>
          </a:p>
          <a:p>
            <a:endParaRPr lang="en-US" altLang="zh-CN" sz="1300">
              <a:latin typeface="AdobeSongStd-Light"/>
            </a:endParaRPr>
          </a:p>
          <a:p>
            <a:r>
              <a:rPr lang="zh-CN" altLang="en-US" sz="1300">
                <a:latin typeface="AdobeSongStd-Light"/>
              </a:rPr>
              <a:t>吉比特以太网仍保持一个网段的最大长度为</a:t>
            </a:r>
            <a:r>
              <a:rPr lang="en-US" altLang="zh-CN" sz="1300">
                <a:latin typeface="Arial" panose="020B0604020202020204" pitchFamily="34" charset="0"/>
              </a:rPr>
              <a:t>100m</a:t>
            </a:r>
            <a:r>
              <a:rPr lang="zh-CN" altLang="en-US" sz="1300">
                <a:latin typeface="AdobeSongStd-Light"/>
              </a:rPr>
              <a:t>，但采用了“载波延伸”的方法，</a:t>
            </a:r>
            <a:r>
              <a:rPr lang="zh-CN" altLang="en-US" sz="1300">
                <a:solidFill>
                  <a:srgbClr val="FF0000"/>
                </a:solidFill>
                <a:latin typeface="AdobeSongStd-Light"/>
              </a:rPr>
              <a:t>使最短帧长仍为</a:t>
            </a:r>
            <a:r>
              <a:rPr lang="en-US" altLang="zh-CN" sz="1300">
                <a:solidFill>
                  <a:srgbClr val="FF0000"/>
                </a:solidFill>
                <a:latin typeface="Arial" panose="020B0604020202020204" pitchFamily="34" charset="0"/>
              </a:rPr>
              <a:t>64 </a:t>
            </a:r>
            <a:r>
              <a:rPr lang="zh-CN" altLang="en-US" sz="1300">
                <a:solidFill>
                  <a:srgbClr val="FF0000"/>
                </a:solidFill>
                <a:latin typeface="AdobeSongStd-Light"/>
              </a:rPr>
              <a:t>字节</a:t>
            </a:r>
            <a:r>
              <a:rPr lang="zh-CN" altLang="en-US" sz="1300">
                <a:latin typeface="AdobeSongStd-Light"/>
              </a:rPr>
              <a:t>（这样可以保持兼容性）、同时将争用时间增大为</a:t>
            </a:r>
            <a:r>
              <a:rPr lang="en-US" altLang="zh-CN" sz="1300">
                <a:latin typeface="Arial" panose="020B0604020202020204" pitchFamily="34" charset="0"/>
              </a:rPr>
              <a:t>512 </a:t>
            </a:r>
            <a:r>
              <a:rPr lang="zh-CN" altLang="en-US" sz="1300">
                <a:latin typeface="AdobeSongStd-Light"/>
              </a:rPr>
              <a:t>字节。并使用“分组突发”减小开销。</a:t>
            </a:r>
            <a:endParaRPr lang="en-US" altLang="zh-CN" sz="1300">
              <a:latin typeface="AdobeSongStd-Light"/>
            </a:endParaRPr>
          </a:p>
          <a:p>
            <a:endParaRPr lang="en-US" altLang="zh-CN" sz="1300">
              <a:latin typeface="AdobeSongStd-Light"/>
            </a:endParaRPr>
          </a:p>
          <a:p>
            <a:r>
              <a:rPr lang="en-US" altLang="zh-CN" sz="1300">
                <a:latin typeface="Arial" panose="020B0604020202020204" pitchFamily="34" charset="0"/>
              </a:rPr>
              <a:t>10 </a:t>
            </a:r>
            <a:r>
              <a:rPr lang="zh-CN" altLang="en-US" sz="1300">
                <a:latin typeface="AdobeSongStd-Light"/>
              </a:rPr>
              <a:t>吉比特以太网的帧格式与</a:t>
            </a:r>
            <a:r>
              <a:rPr lang="en-US" altLang="zh-CN" sz="1300">
                <a:latin typeface="Arial" panose="020B0604020202020204" pitchFamily="34" charset="0"/>
              </a:rPr>
              <a:t>10mb/s</a:t>
            </a:r>
            <a:r>
              <a:rPr lang="zh-CN" altLang="en-US" sz="1300">
                <a:latin typeface="AdobeSongStd-Light"/>
              </a:rPr>
              <a:t>， </a:t>
            </a:r>
            <a:r>
              <a:rPr lang="en-US" altLang="zh-CN" sz="1300">
                <a:latin typeface="Arial" panose="020B0604020202020204" pitchFamily="34" charset="0"/>
              </a:rPr>
              <a:t>100mb/s </a:t>
            </a:r>
            <a:r>
              <a:rPr lang="zh-CN" altLang="en-US" sz="1300">
                <a:latin typeface="AdobeSongStd-Light"/>
              </a:rPr>
              <a:t>和</a:t>
            </a:r>
            <a:r>
              <a:rPr lang="en-US" altLang="zh-CN" sz="1300">
                <a:latin typeface="Arial" panose="020B0604020202020204" pitchFamily="34" charset="0"/>
              </a:rPr>
              <a:t>1Gb/s </a:t>
            </a:r>
            <a:r>
              <a:rPr lang="zh-CN" altLang="en-US" sz="1300">
                <a:latin typeface="AdobeSongStd-Light"/>
              </a:rPr>
              <a:t>以太网的帧格式完全相同。</a:t>
            </a:r>
            <a:endParaRPr lang="en-US" altLang="zh-CN" sz="1300">
              <a:latin typeface="AdobeSongStd-Light"/>
            </a:endParaRPr>
          </a:p>
          <a:p>
            <a:r>
              <a:rPr lang="en-US" altLang="zh-CN" sz="1300">
                <a:latin typeface="AdobeSongStd-Light"/>
              </a:rPr>
              <a:t>10</a:t>
            </a:r>
            <a:r>
              <a:rPr lang="zh-CN" altLang="en-US" sz="1300">
                <a:latin typeface="AdobeSongStd-Light"/>
              </a:rPr>
              <a:t>吉比特以太网还保留标准规定的以太网最小和最大帧长，这就使用户在将其已有的以太网进行升级时，仍能和较低速率的以太网很方便地通信。由于数据率很高，吉比特以太网不再使用铜线而只使用光纤作为传输媒体，它使用长距离（超过</a:t>
            </a:r>
            <a:r>
              <a:rPr lang="en-US" altLang="zh-CN" sz="1300">
                <a:latin typeface="Arial" panose="020B0604020202020204" pitchFamily="34" charset="0"/>
              </a:rPr>
              <a:t>km </a:t>
            </a:r>
            <a:r>
              <a:rPr lang="zh-CN" altLang="en-US" sz="1300">
                <a:latin typeface="AdobeSongStd-Light"/>
              </a:rPr>
              <a:t>）的光收发器与单模光纤接口，以便能够工作在广域网。</a:t>
            </a:r>
            <a:endParaRPr lang="zh-CN" altLang="en-US"/>
          </a:p>
        </p:txBody>
      </p:sp>
      <p:pic>
        <p:nvPicPr>
          <p:cNvPr id="3" name="图片 2"/>
          <p:cNvPicPr>
            <a:picLocks noChangeAspect="1"/>
          </p:cNvPicPr>
          <p:nvPr/>
        </p:nvPicPr>
        <p:blipFill>
          <a:blip r:embed="rId2"/>
          <a:stretch>
            <a:fillRect/>
          </a:stretch>
        </p:blipFill>
        <p:spPr>
          <a:xfrm>
            <a:off x="5985204" y="3824164"/>
            <a:ext cx="1426588" cy="438950"/>
          </a:xfrm>
          <a:prstGeom prst="rect">
            <a:avLst/>
          </a:prstGeom>
        </p:spPr>
      </p:pic>
    </p:spTree>
    <p:extLst>
      <p:ext uri="{BB962C8B-B14F-4D97-AF65-F5344CB8AC3E}">
        <p14:creationId xmlns:p14="http://schemas.microsoft.com/office/powerpoint/2010/main" val="22154794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5059" y="467645"/>
            <a:ext cx="8119328" cy="2913061"/>
          </a:xfrm>
          <a:prstGeom prst="rect">
            <a:avLst/>
          </a:prstGeom>
        </p:spPr>
      </p:pic>
      <p:sp>
        <p:nvSpPr>
          <p:cNvPr id="3" name="矩形 2"/>
          <p:cNvSpPr/>
          <p:nvPr/>
        </p:nvSpPr>
        <p:spPr>
          <a:xfrm>
            <a:off x="245057" y="3485911"/>
            <a:ext cx="8222802" cy="1492716"/>
          </a:xfrm>
          <a:prstGeom prst="rect">
            <a:avLst/>
          </a:prstGeom>
        </p:spPr>
        <p:txBody>
          <a:bodyPr wrap="square" lIns="91436" tIns="45718" rIns="91436" bIns="45718">
            <a:spAutoFit/>
          </a:bodyPr>
          <a:lstStyle/>
          <a:p>
            <a:r>
              <a:rPr lang="en-US" altLang="zh-CN" sz="1300" b="1">
                <a:latin typeface="Arial" panose="020B0604020202020204" pitchFamily="34" charset="0"/>
              </a:rPr>
              <a:t>3-31</a:t>
            </a:r>
            <a:r>
              <a:rPr lang="zh-CN" altLang="en-US" sz="1300">
                <a:latin typeface="AdobeSongStd-Light"/>
              </a:rPr>
              <a:t>假定在图</a:t>
            </a:r>
            <a:r>
              <a:rPr lang="en-US" altLang="zh-CN" sz="1300">
                <a:latin typeface="AdobeSongStd-Light"/>
              </a:rPr>
              <a:t>3-30</a:t>
            </a:r>
            <a:r>
              <a:rPr lang="zh-CN" altLang="en-US" sz="1300">
                <a:latin typeface="AdobeSongStd-Light"/>
              </a:rPr>
              <a:t>中的所有链路的速率仍然为</a:t>
            </a:r>
            <a:r>
              <a:rPr lang="en-US" altLang="zh-CN" sz="1300">
                <a:latin typeface="AdobeSongStd-Light"/>
              </a:rPr>
              <a:t>100 Mbit/s</a:t>
            </a:r>
            <a:r>
              <a:rPr lang="zh-CN" altLang="en-US" sz="1300">
                <a:latin typeface="AdobeSongStd-Light"/>
              </a:rPr>
              <a:t>，但三个系的以太网交换机都换成为</a:t>
            </a:r>
            <a:r>
              <a:rPr lang="en-US" altLang="zh-CN" sz="1300">
                <a:latin typeface="AdobeSongStd-Light"/>
              </a:rPr>
              <a:t>100Mbit/s</a:t>
            </a:r>
            <a:r>
              <a:rPr lang="zh-CN" altLang="en-US" sz="1300">
                <a:latin typeface="AdobeSongStd-Light"/>
              </a:rPr>
              <a:t>的集线器。试计算这</a:t>
            </a:r>
            <a:r>
              <a:rPr lang="en-US" altLang="zh-CN" sz="1300">
                <a:latin typeface="AdobeSongStd-Light"/>
              </a:rPr>
              <a:t>9</a:t>
            </a:r>
            <a:r>
              <a:rPr lang="zh-CN" altLang="en-US" sz="1300">
                <a:latin typeface="AdobeSongStd-Light"/>
              </a:rPr>
              <a:t>台主机和两个服务器产生的总的吞吐量的最大值。为什么</a:t>
            </a:r>
            <a:r>
              <a:rPr lang="en-US" altLang="zh-CN" sz="1300">
                <a:latin typeface="AdobeSongStd-Light"/>
              </a:rPr>
              <a:t>?</a:t>
            </a:r>
          </a:p>
          <a:p>
            <a:r>
              <a:rPr lang="zh-CN" altLang="en-US" sz="1300">
                <a:latin typeface="AdobeSongStd-Light"/>
              </a:rPr>
              <a:t>答：如果把三台交换机换成集线器，由于集线器是总线型，同一集线器下同一时刻只能一台设备发送数据，所以图中</a:t>
            </a:r>
            <a:r>
              <a:rPr lang="en-US" altLang="zh-CN" sz="1300">
                <a:latin typeface="AdobeSongStd-Light"/>
              </a:rPr>
              <a:t>9</a:t>
            </a:r>
            <a:r>
              <a:rPr lang="zh-CN" altLang="en-US" sz="1300">
                <a:latin typeface="AdobeSongStd-Light"/>
              </a:rPr>
              <a:t>台主机其实只有三台在发送，吞吐量是</a:t>
            </a:r>
            <a:r>
              <a:rPr lang="en-US" altLang="zh-CN" sz="1300">
                <a:latin typeface="AdobeSongStd-Light"/>
              </a:rPr>
              <a:t>300Mbit/s</a:t>
            </a:r>
            <a:r>
              <a:rPr lang="zh-CN" altLang="en-US" sz="1300">
                <a:latin typeface="AdobeSongStd-Light"/>
              </a:rPr>
              <a:t>，两个服务器吞吐量是</a:t>
            </a:r>
            <a:r>
              <a:rPr lang="en-US" altLang="zh-CN" sz="1300">
                <a:latin typeface="AdobeSongStd-Light"/>
              </a:rPr>
              <a:t>200Mbit/s</a:t>
            </a:r>
            <a:r>
              <a:rPr lang="zh-CN" altLang="en-US" sz="1300">
                <a:latin typeface="AdobeSongStd-Light"/>
              </a:rPr>
              <a:t>，所以吞吐总量是</a:t>
            </a:r>
            <a:r>
              <a:rPr lang="en-US" altLang="zh-CN" sz="1300">
                <a:latin typeface="AdobeSongStd-Light"/>
              </a:rPr>
              <a:t>500Mbit/s</a:t>
            </a:r>
            <a:r>
              <a:rPr lang="zh-CN" altLang="en-US" sz="1300">
                <a:latin typeface="AdobeSongStd-Light"/>
              </a:rPr>
              <a:t>。</a:t>
            </a:r>
            <a:endParaRPr lang="en-US" altLang="zh-CN" sz="1300">
              <a:latin typeface="AdobeSongStd-Light"/>
            </a:endParaRPr>
          </a:p>
          <a:p>
            <a:endParaRPr lang="en-US" altLang="zh-CN" sz="1300">
              <a:latin typeface="AdobeSongStd-Light"/>
            </a:endParaRPr>
          </a:p>
          <a:p>
            <a:r>
              <a:rPr lang="en-US" altLang="zh-CN" sz="1200" b="1">
                <a:latin typeface="Arial Unicode MS" panose="020B0604020202020204" pitchFamily="34" charset="-122"/>
                <a:ea typeface="Arial Unicode MS" panose="020B0604020202020204" pitchFamily="34" charset="-122"/>
                <a:cs typeface="Arial Unicode MS" panose="020B0604020202020204" pitchFamily="34" charset="-122"/>
              </a:rPr>
              <a:t>3-32 </a:t>
            </a:r>
            <a:r>
              <a:rPr lang="zh-CN" altLang="en-US" sz="1300">
                <a:latin typeface="AdobeSongStd-Light"/>
              </a:rPr>
              <a:t>都换成集线器，为</a:t>
            </a:r>
            <a:r>
              <a:rPr lang="en-US" altLang="zh-CN" sz="1300">
                <a:latin typeface="AdobeSongStd-Light"/>
              </a:rPr>
              <a:t>100Mbit/s</a:t>
            </a:r>
            <a:endParaRPr lang="zh-CN" altLang="en-US" sz="1300">
              <a:latin typeface="AdobeSongStd-Light"/>
            </a:endParaRPr>
          </a:p>
        </p:txBody>
      </p:sp>
    </p:spTree>
    <p:extLst>
      <p:ext uri="{BB962C8B-B14F-4D97-AF65-F5344CB8AC3E}">
        <p14:creationId xmlns:p14="http://schemas.microsoft.com/office/powerpoint/2010/main" val="35396048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786969"/>
            <a:ext cx="3694049" cy="2554108"/>
          </a:xfrm>
          <a:prstGeom prst="rect">
            <a:avLst/>
          </a:prstGeom>
        </p:spPr>
      </p:pic>
      <p:pic>
        <p:nvPicPr>
          <p:cNvPr id="5" name="图片 4"/>
          <p:cNvPicPr>
            <a:picLocks noChangeAspect="1"/>
          </p:cNvPicPr>
          <p:nvPr/>
        </p:nvPicPr>
        <p:blipFill>
          <a:blip r:embed="rId3"/>
          <a:stretch>
            <a:fillRect/>
          </a:stretch>
        </p:blipFill>
        <p:spPr>
          <a:xfrm>
            <a:off x="3372781" y="2239108"/>
            <a:ext cx="5771630" cy="2450123"/>
          </a:xfrm>
          <a:prstGeom prst="rect">
            <a:avLst/>
          </a:prstGeom>
        </p:spPr>
      </p:pic>
    </p:spTree>
    <p:extLst>
      <p:ext uri="{BB962C8B-B14F-4D97-AF65-F5344CB8AC3E}">
        <p14:creationId xmlns:p14="http://schemas.microsoft.com/office/powerpoint/2010/main" val="4269874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7" y="1208442"/>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在一段时间内，传输错误的比特占所传输比特总数的比率称为</a:t>
            </a:r>
            <a:r>
              <a:rPr lang="zh-CN" altLang="en-US" sz="2000" b="1" dirty="0">
                <a:solidFill>
                  <a:srgbClr val="0000FF"/>
                </a:solidFill>
                <a:latin typeface="微软雅黑" panose="020B0503020204020204" pitchFamily="34" charset="-122"/>
                <a:ea typeface="微软雅黑" panose="020B0503020204020204" pitchFamily="34" charset="-122"/>
              </a:rPr>
              <a:t>误码率 </a:t>
            </a:r>
            <a:r>
              <a:rPr lang="en-US" altLang="zh-CN" sz="2000" b="1" dirty="0">
                <a:latin typeface="微软雅黑" panose="020B0503020204020204" pitchFamily="34" charset="-122"/>
                <a:ea typeface="微软雅黑" panose="020B0503020204020204" pitchFamily="34" charset="-122"/>
              </a:rPr>
              <a:t>BER (Bit Error Rate)</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误码率与信噪比有很大的关系。</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为了保证数据传输的可靠性，在计算机网络传输数据时，必须采用各种差错检测措施。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在数据链路层传送的帧中，广泛使用了</a:t>
            </a:r>
            <a:r>
              <a:rPr lang="zh-CN" altLang="en-US" sz="2000" b="1" dirty="0">
                <a:solidFill>
                  <a:srgbClr val="0000FF"/>
                </a:solidFill>
                <a:latin typeface="微软雅黑" panose="020B0503020204020204" pitchFamily="34" charset="-122"/>
                <a:ea typeface="微软雅黑" panose="020B0503020204020204" pitchFamily="34" charset="-122"/>
              </a:rPr>
              <a:t>循环冗余检验</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的检错技术。</a:t>
            </a:r>
          </a:p>
        </p:txBody>
      </p:sp>
      <p:sp>
        <p:nvSpPr>
          <p:cNvPr id="3" name="AutoShape 5"/>
          <p:cNvSpPr>
            <a:spLocks noChangeArrowheads="1"/>
          </p:cNvSpPr>
          <p:nvPr/>
        </p:nvSpPr>
        <p:spPr bwMode="auto">
          <a:xfrm>
            <a:off x="466347" y="86871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差错检测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66346" y="1202481"/>
            <a:ext cx="4356027" cy="29776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 name="AutoShape 5"/>
          <p:cNvSpPr>
            <a:spLocks noChangeArrowheads="1"/>
          </p:cNvSpPr>
          <p:nvPr/>
        </p:nvSpPr>
        <p:spPr bwMode="auto">
          <a:xfrm>
            <a:off x="466346" y="690467"/>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 name="矩形 2"/>
          <p:cNvSpPr/>
          <p:nvPr/>
        </p:nvSpPr>
        <p:spPr>
          <a:xfrm>
            <a:off x="616086" y="639081"/>
            <a:ext cx="2521840"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循环冗余检验的原理</a:t>
            </a:r>
          </a:p>
        </p:txBody>
      </p:sp>
      <p:sp>
        <p:nvSpPr>
          <p:cNvPr id="6" name="矩形 5"/>
          <p:cNvSpPr/>
          <p:nvPr/>
        </p:nvSpPr>
        <p:spPr>
          <a:xfrm>
            <a:off x="857509" y="1613754"/>
            <a:ext cx="2332892"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r>
              <a:rPr lang="en-US" altLang="zh-CN" sz="1400" b="1" dirty="0">
                <a:solidFill>
                  <a:schemeClr val="bg1"/>
                </a:solidFill>
                <a:latin typeface="微软雅黑" panose="020B0503020204020204" pitchFamily="34" charset="-122"/>
                <a:ea typeface="微软雅黑" panose="020B0503020204020204" pitchFamily="34" charset="-122"/>
              </a:rPr>
              <a:t>M</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190398" y="1613754"/>
            <a:ext cx="1184033"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 </a:t>
            </a:r>
            <a:r>
              <a:rPr lang="zh-CN" altLang="en-US" sz="1400" b="1" dirty="0">
                <a:solidFill>
                  <a:schemeClr val="tx1"/>
                </a:solidFill>
                <a:latin typeface="微软雅黑" panose="020B0503020204020204" pitchFamily="34" charset="-122"/>
                <a:ea typeface="微软雅黑" panose="020B0503020204020204" pitchFamily="34" charset="-122"/>
              </a:rPr>
              <a:t>冗余码</a:t>
            </a:r>
            <a:endParaRPr lang="zh-CN" altLang="en-US" sz="1400" b="1" dirty="0">
              <a:latin typeface="微软雅黑" panose="020B0503020204020204" pitchFamily="34" charset="-122"/>
              <a:ea typeface="微软雅黑" panose="020B0503020204020204" pitchFamily="34" charset="-122"/>
            </a:endParaRPr>
          </a:p>
        </p:txBody>
      </p:sp>
      <p:sp>
        <p:nvSpPr>
          <p:cNvPr id="9" name="矩形 8"/>
          <p:cNvSpPr/>
          <p:nvPr/>
        </p:nvSpPr>
        <p:spPr>
          <a:xfrm>
            <a:off x="857508" y="2539878"/>
            <a:ext cx="3516922" cy="29969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发送数据</a:t>
            </a:r>
          </a:p>
        </p:txBody>
      </p:sp>
      <p:sp>
        <p:nvSpPr>
          <p:cNvPr id="11" name="矩形 10"/>
          <p:cNvSpPr/>
          <p:nvPr/>
        </p:nvSpPr>
        <p:spPr>
          <a:xfrm>
            <a:off x="1756439" y="1339043"/>
            <a:ext cx="476413"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12" name="矩形 11"/>
          <p:cNvSpPr/>
          <p:nvPr/>
        </p:nvSpPr>
        <p:spPr>
          <a:xfrm>
            <a:off x="3499167" y="1339043"/>
            <a:ext cx="484428"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14" name="下箭头 13"/>
          <p:cNvSpPr/>
          <p:nvPr/>
        </p:nvSpPr>
        <p:spPr>
          <a:xfrm>
            <a:off x="2440122" y="2018964"/>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矩形 14"/>
          <p:cNvSpPr/>
          <p:nvPr/>
        </p:nvSpPr>
        <p:spPr>
          <a:xfrm>
            <a:off x="2230562" y="2838764"/>
            <a:ext cx="785793"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 </a:t>
            </a: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cxnSp>
        <p:nvCxnSpPr>
          <p:cNvPr id="17" name="直接连接符 16"/>
          <p:cNvCxnSpPr/>
          <p:nvPr/>
        </p:nvCxnSpPr>
        <p:spPr>
          <a:xfrm>
            <a:off x="3190399" y="2539878"/>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下箭头 17"/>
          <p:cNvSpPr/>
          <p:nvPr/>
        </p:nvSpPr>
        <p:spPr>
          <a:xfrm>
            <a:off x="2440122" y="3162654"/>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0" name="圆角矩形 19"/>
          <p:cNvSpPr/>
          <p:nvPr/>
        </p:nvSpPr>
        <p:spPr>
          <a:xfrm>
            <a:off x="2230562" y="3689372"/>
            <a:ext cx="679713" cy="276999"/>
          </a:xfrm>
          <a:prstGeom prst="round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发送</a:t>
            </a:r>
          </a:p>
        </p:txBody>
      </p:sp>
      <p:sp>
        <p:nvSpPr>
          <p:cNvPr id="4" name="矩形 3"/>
          <p:cNvSpPr/>
          <p:nvPr/>
        </p:nvSpPr>
        <p:spPr>
          <a:xfrm>
            <a:off x="4920618" y="1336539"/>
            <a:ext cx="3846395" cy="3054682"/>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在发送端，先把数据划分为组。假定每组 </a:t>
            </a:r>
            <a:r>
              <a:rPr lang="en-US" altLang="zh-CN" sz="2000" b="1" i="1" dirty="0">
                <a:solidFill>
                  <a:prstClr val="black"/>
                </a:solidFill>
                <a:latin typeface="微软雅黑" panose="020B0503020204020204" pitchFamily="34" charset="-122"/>
                <a:ea typeface="微软雅黑" panose="020B0503020204020204" pitchFamily="34" charset="-122"/>
              </a:rPr>
              <a:t>k</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个比特。 </a:t>
            </a:r>
          </a:p>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在每组 </a:t>
            </a:r>
            <a:r>
              <a:rPr lang="en-US" altLang="zh-CN" sz="2000" b="1" i="1" dirty="0">
                <a:solidFill>
                  <a:prstClr val="black"/>
                </a:solidFill>
                <a:latin typeface="微软雅黑" panose="020B0503020204020204" pitchFamily="34" charset="-122"/>
                <a:ea typeface="微软雅黑" panose="020B0503020204020204" pitchFamily="34" charset="-122"/>
              </a:rPr>
              <a:t>M</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后面再添加供差错检测用的 </a:t>
            </a:r>
            <a:r>
              <a:rPr lang="en-US" altLang="zh-CN" sz="2000" b="1" i="1" dirty="0">
                <a:solidFill>
                  <a:prstClr val="black"/>
                </a:solidFill>
                <a:latin typeface="微软雅黑" panose="020B0503020204020204" pitchFamily="34" charset="-122"/>
                <a:ea typeface="微软雅黑" panose="020B0503020204020204" pitchFamily="34" charset="-122"/>
              </a:rPr>
              <a:t>n</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位</a:t>
            </a:r>
            <a:r>
              <a:rPr lang="zh-CN" altLang="en-US" sz="2000" b="1" dirty="0">
                <a:solidFill>
                  <a:srgbClr val="0000FF"/>
                </a:solidFill>
                <a:latin typeface="微软雅黑" panose="020B0503020204020204" pitchFamily="34" charset="-122"/>
                <a:ea typeface="微软雅黑" panose="020B0503020204020204" pitchFamily="34" charset="-122"/>
              </a:rPr>
              <a:t>冗余码，</a:t>
            </a:r>
            <a:r>
              <a:rPr lang="zh-CN" altLang="en-US" sz="2000" b="1" dirty="0">
                <a:solidFill>
                  <a:prstClr val="black"/>
                </a:solidFill>
                <a:latin typeface="微软雅黑" panose="020B0503020204020204" pitchFamily="34" charset="-122"/>
                <a:ea typeface="微软雅黑" panose="020B0503020204020204" pitchFamily="34" charset="-122"/>
              </a:rPr>
              <a:t>然后一起发送出去。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en-US" altLang="zh-CN" sz="2000" b="1" dirty="0">
                <a:solidFill>
                  <a:prstClr val="black"/>
                </a:solidFill>
                <a:latin typeface="微软雅黑" panose="020B0503020204020204" pitchFamily="34" charset="-122"/>
                <a:ea typeface="微软雅黑" panose="020B0503020204020204" pitchFamily="34" charset="-122"/>
              </a:rPr>
              <a:t>CRC</a:t>
            </a: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Cyclic Redundancy Check</a:t>
            </a:r>
            <a:r>
              <a:rPr lang="zh-CN" altLang="en-US" sz="2000" b="1" dirty="0">
                <a:solidFill>
                  <a:prstClr val="black"/>
                </a:solidFill>
                <a:latin typeface="微软雅黑" panose="020B0503020204020204" pitchFamily="34" charset="-122"/>
                <a:ea typeface="微软雅黑" panose="020B0503020204020204" pitchFamily="34" charset="-122"/>
              </a:rPr>
              <a:t>）：循环冗余检验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1163163"/>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 name="矩形 2"/>
          <p:cNvSpPr/>
          <p:nvPr/>
        </p:nvSpPr>
        <p:spPr>
          <a:xfrm>
            <a:off x="616086" y="1111778"/>
            <a:ext cx="1742780"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冗余码的计算</a:t>
            </a:r>
          </a:p>
        </p:txBody>
      </p:sp>
      <p:sp>
        <p:nvSpPr>
          <p:cNvPr id="4" name="矩形 3"/>
          <p:cNvSpPr/>
          <p:nvPr/>
        </p:nvSpPr>
        <p:spPr>
          <a:xfrm>
            <a:off x="466346" y="1559570"/>
            <a:ext cx="8364835" cy="2208297"/>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后面添加 </a:t>
            </a:r>
            <a:r>
              <a:rPr lang="en-US" altLang="zh-CN" sz="2000" b="1" i="1" dirty="0">
                <a:latin typeface="微软雅黑" panose="020B0503020204020204" pitchFamily="34" charset="-122"/>
                <a:ea typeface="微软雅黑" panose="020B0503020204020204" pitchFamily="34" charset="-122"/>
              </a:rPr>
              <a:t>n </a:t>
            </a:r>
            <a:r>
              <a:rPr lang="zh-CN" altLang="en-US" sz="2000" b="1" dirty="0">
                <a:latin typeface="微软雅黑" panose="020B0503020204020204" pitchFamily="34" charset="-122"/>
                <a:ea typeface="微软雅黑" panose="020B0503020204020204" pitchFamily="34" charset="-122"/>
              </a:rPr>
              <a:t>个 </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得到的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k</a:t>
            </a:r>
            <a:r>
              <a:rPr lang="en-US" altLang="zh-CN" sz="2000" b="1" dirty="0">
                <a:latin typeface="微软雅黑" panose="020B0503020204020204" pitchFamily="34" charset="-122"/>
                <a:ea typeface="微软雅黑" panose="020B0503020204020204" pitchFamily="34" charset="-122"/>
              </a:rPr>
              <a:t> +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位的数</a:t>
            </a:r>
            <a:r>
              <a:rPr lang="zh-CN" altLang="en-US" sz="2000" b="1" dirty="0">
                <a:solidFill>
                  <a:srgbClr val="CC00CC"/>
                </a:solidFill>
                <a:latin typeface="微软雅黑" panose="020B0503020204020204" pitchFamily="34" charset="-122"/>
                <a:ea typeface="微软雅黑" panose="020B0503020204020204" pitchFamily="34" charset="-122"/>
              </a:rPr>
              <a:t>除以</a:t>
            </a:r>
            <a:r>
              <a:rPr lang="zh-CN" altLang="en-US" sz="2000" b="1" dirty="0">
                <a:latin typeface="微软雅黑" panose="020B0503020204020204" pitchFamily="34" charset="-122"/>
                <a:ea typeface="微软雅黑" panose="020B0503020204020204" pitchFamily="34" charset="-122"/>
              </a:rPr>
              <a:t>事先选定好的长度为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+ 1) </a:t>
            </a:r>
            <a:r>
              <a:rPr lang="zh-CN" altLang="en-US" sz="2000" b="1" dirty="0">
                <a:latin typeface="微软雅黑" panose="020B0503020204020204" pitchFamily="34" charset="-122"/>
                <a:ea typeface="微软雅黑" panose="020B0503020204020204" pitchFamily="34" charset="-122"/>
              </a:rPr>
              <a:t>位的</a:t>
            </a:r>
            <a:r>
              <a:rPr lang="zh-CN" altLang="en-US" sz="2000" b="1" dirty="0">
                <a:solidFill>
                  <a:srgbClr val="0000FF"/>
                </a:solidFill>
                <a:latin typeface="微软雅黑" panose="020B0503020204020204" pitchFamily="34" charset="-122"/>
                <a:ea typeface="微软雅黑" panose="020B0503020204020204" pitchFamily="34" charset="-122"/>
              </a:rPr>
              <a:t>除数</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，得出</a:t>
            </a:r>
            <a:r>
              <a:rPr lang="zh-CN" altLang="en-US" sz="2000" b="1" dirty="0">
                <a:solidFill>
                  <a:srgbClr val="0000FF"/>
                </a:solidFill>
                <a:latin typeface="微软雅黑" panose="020B0503020204020204" pitchFamily="34" charset="-122"/>
                <a:ea typeface="微软雅黑" panose="020B0503020204020204" pitchFamily="34" charset="-122"/>
              </a:rPr>
              <a:t>商</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Q</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而</a:t>
            </a:r>
            <a:r>
              <a:rPr lang="zh-CN" altLang="en-US" sz="2000" b="1" dirty="0">
                <a:solidFill>
                  <a:srgbClr val="0000FF"/>
                </a:solidFill>
                <a:latin typeface="微软雅黑" panose="020B0503020204020204" pitchFamily="34" charset="-122"/>
                <a:ea typeface="微软雅黑" panose="020B0503020204020204" pitchFamily="34" charset="-122"/>
              </a:rPr>
              <a:t>余数</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，余数 </a:t>
            </a:r>
            <a:r>
              <a:rPr lang="en-US" altLang="zh-CN" sz="2000" b="1" dirty="0">
                <a:latin typeface="微软雅黑" panose="020B0503020204020204" pitchFamily="34" charset="-122"/>
                <a:ea typeface="微软雅黑" panose="020B0503020204020204" pitchFamily="34" charset="-122"/>
              </a:rPr>
              <a:t>R </a:t>
            </a:r>
            <a:r>
              <a:rPr lang="zh-CN" altLang="en-US" sz="2000" b="1" dirty="0">
                <a:latin typeface="微软雅黑" panose="020B0503020204020204" pitchFamily="34" charset="-122"/>
                <a:ea typeface="微软雅黑" panose="020B0503020204020204" pitchFamily="34" charset="-122"/>
              </a:rPr>
              <a:t>比除数 </a:t>
            </a:r>
            <a:r>
              <a:rPr lang="en-US" altLang="zh-CN" sz="2000" b="1" i="1" dirty="0">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少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位，即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 </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将余数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作为</a:t>
            </a:r>
            <a:r>
              <a:rPr lang="zh-CN" altLang="en-US" sz="2000" b="1" dirty="0">
                <a:solidFill>
                  <a:srgbClr val="CC00CC"/>
                </a:solidFill>
                <a:latin typeface="微软雅黑" panose="020B0503020204020204" pitchFamily="34" charset="-122"/>
                <a:ea typeface="微软雅黑" panose="020B0503020204020204" pitchFamily="34" charset="-122"/>
              </a:rPr>
              <a:t>冗余码（帧检验序列</a:t>
            </a:r>
            <a:r>
              <a:rPr lang="en-US" altLang="zh-CN" sz="2000" b="1" dirty="0">
                <a:solidFill>
                  <a:srgbClr val="CC00CC"/>
                </a:solidFill>
                <a:latin typeface="微软雅黑" panose="020B0503020204020204" pitchFamily="34" charset="-122"/>
                <a:ea typeface="微软雅黑" panose="020B0503020204020204" pitchFamily="34" charset="-122"/>
              </a:rPr>
              <a:t>FCS</a:t>
            </a:r>
            <a:r>
              <a:rPr lang="zh-CN" altLang="en-US" sz="2000" b="1" dirty="0">
                <a:solidFill>
                  <a:srgbClr val="CC00CC"/>
                </a:solidFill>
                <a:latin typeface="微软雅黑" panose="020B0503020204020204" pitchFamily="34" charset="-122"/>
                <a:ea typeface="微软雅黑" panose="020B0503020204020204" pitchFamily="34" charset="-122"/>
              </a:rPr>
              <a:t>（</a:t>
            </a:r>
            <a:r>
              <a:rPr lang="en-US" altLang="zh-CN" sz="2000" b="1" dirty="0">
                <a:solidFill>
                  <a:srgbClr val="CC00CC"/>
                </a:solidFill>
                <a:latin typeface="微软雅黑" panose="020B0503020204020204" pitchFamily="34" charset="-122"/>
                <a:ea typeface="微软雅黑" panose="020B0503020204020204" pitchFamily="34" charset="-122"/>
              </a:rPr>
              <a:t>Frame Check Sequence</a:t>
            </a:r>
            <a:r>
              <a:rPr lang="zh-CN" altLang="en-US" sz="2000" b="1" dirty="0">
                <a:solidFill>
                  <a:srgbClr val="CC00CC"/>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拼接在数据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后面，一起发送出去。</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对话气泡: 圆角矩形 25">
            <a:extLst>
              <a:ext uri="{FF2B5EF4-FFF2-40B4-BE49-F238E27FC236}">
                <a16:creationId xmlns:a16="http://schemas.microsoft.com/office/drawing/2014/main" id="{6F2FB22D-78D1-445D-B39D-5047FE6E975F}"/>
              </a:ext>
            </a:extLst>
          </p:cNvPr>
          <p:cNvSpPr/>
          <p:nvPr/>
        </p:nvSpPr>
        <p:spPr>
          <a:xfrm>
            <a:off x="4642747" y="785426"/>
            <a:ext cx="3321479" cy="370041"/>
          </a:xfrm>
          <a:prstGeom prst="wedgeRoundRectCallout">
            <a:avLst>
              <a:gd name="adj1" fmla="val 23105"/>
              <a:gd name="adj2" fmla="val 68411"/>
              <a:gd name="adj3" fmla="val 1666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tx1"/>
                </a:solidFill>
              </a:rPr>
              <a:t>仅作为标记，防止计算过程对错位</a:t>
            </a:r>
          </a:p>
        </p:txBody>
      </p:sp>
      <p:sp>
        <p:nvSpPr>
          <p:cNvPr id="27" name="对话气泡: 圆角矩形 26">
            <a:extLst>
              <a:ext uri="{FF2B5EF4-FFF2-40B4-BE49-F238E27FC236}">
                <a16:creationId xmlns:a16="http://schemas.microsoft.com/office/drawing/2014/main" id="{8126E19E-F523-446E-B192-84BBB3D03CCF}"/>
              </a:ext>
            </a:extLst>
          </p:cNvPr>
          <p:cNvSpPr/>
          <p:nvPr/>
        </p:nvSpPr>
        <p:spPr>
          <a:xfrm>
            <a:off x="2190615" y="3472331"/>
            <a:ext cx="3873071" cy="370041"/>
          </a:xfrm>
          <a:prstGeom prst="wedgeRoundRectCallout">
            <a:avLst>
              <a:gd name="adj1" fmla="val 52516"/>
              <a:gd name="adj2" fmla="val 5745"/>
              <a:gd name="adj3" fmla="val 1666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tx1"/>
                </a:solidFill>
              </a:rPr>
              <a:t>长度应与生成多项式最高次数相同，作为冗余码</a:t>
            </a:r>
          </a:p>
        </p:txBody>
      </p:sp>
      <p:sp>
        <p:nvSpPr>
          <p:cNvPr id="18" name="矩形 17">
            <a:extLst>
              <a:ext uri="{FF2B5EF4-FFF2-40B4-BE49-F238E27FC236}">
                <a16:creationId xmlns:a16="http://schemas.microsoft.com/office/drawing/2014/main" id="{F77515E1-C55C-4EF5-8AD4-3C07D0ED310F}"/>
              </a:ext>
            </a:extLst>
          </p:cNvPr>
          <p:cNvSpPr/>
          <p:nvPr/>
        </p:nvSpPr>
        <p:spPr>
          <a:xfrm>
            <a:off x="6185850" y="2030332"/>
            <a:ext cx="1778374" cy="48386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生成多项式最高次个</a:t>
            </a:r>
            <a:r>
              <a:rPr lang="en-US" altLang="zh-CN" sz="1400" b="1" dirty="0">
                <a:solidFill>
                  <a:schemeClr val="bg1"/>
                </a:solidFill>
              </a:rPr>
              <a:t>0</a:t>
            </a:r>
            <a:endParaRPr lang="zh-CN" altLang="en-US" sz="1400" b="1" dirty="0">
              <a:solidFill>
                <a:schemeClr val="bg1"/>
              </a:solidFill>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286997" y="552450"/>
            <a:ext cx="4058779" cy="338554"/>
          </a:xfrm>
          <a:prstGeom prst="rect">
            <a:avLst/>
          </a:prstGeom>
          <a:noFill/>
        </p:spPr>
        <p:txBody>
          <a:bodyPr wrap="square" lIns="91436" tIns="45718" rIns="91436" bIns="45718" rtlCol="0">
            <a:spAutoFit/>
          </a:bodyPr>
          <a:lstStyle/>
          <a:p>
            <a:r>
              <a:rPr lang="zh-CN" altLang="en-US" sz="1600" b="1" dirty="0"/>
              <a:t>循环冗余校验</a:t>
            </a:r>
          </a:p>
        </p:txBody>
      </p:sp>
      <p:sp>
        <p:nvSpPr>
          <p:cNvPr id="5" name="矩形 4">
            <a:extLst>
              <a:ext uri="{FF2B5EF4-FFF2-40B4-BE49-F238E27FC236}">
                <a16:creationId xmlns:a16="http://schemas.microsoft.com/office/drawing/2014/main" id="{2FBFA800-207F-43F8-8871-A14B37FA3DBC}"/>
              </a:ext>
            </a:extLst>
          </p:cNvPr>
          <p:cNvSpPr/>
          <p:nvPr/>
        </p:nvSpPr>
        <p:spPr>
          <a:xfrm>
            <a:off x="3333394" y="2030335"/>
            <a:ext cx="2852456" cy="4838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tx1"/>
                </a:solidFill>
              </a:rPr>
              <a:t>待发送的数据</a:t>
            </a:r>
          </a:p>
        </p:txBody>
      </p:sp>
      <p:sp>
        <p:nvSpPr>
          <p:cNvPr id="19" name="矩形 18">
            <a:extLst>
              <a:ext uri="{FF2B5EF4-FFF2-40B4-BE49-F238E27FC236}">
                <a16:creationId xmlns:a16="http://schemas.microsoft.com/office/drawing/2014/main" id="{30B60590-B5EF-4750-B743-91CC5C71B895}"/>
              </a:ext>
            </a:extLst>
          </p:cNvPr>
          <p:cNvSpPr/>
          <p:nvPr/>
        </p:nvSpPr>
        <p:spPr>
          <a:xfrm>
            <a:off x="1045152" y="2030332"/>
            <a:ext cx="1778374" cy="48386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生成多项式各项系数</a:t>
            </a:r>
            <a:endParaRPr lang="en-US" altLang="zh-CN" sz="1400" b="1" dirty="0">
              <a:solidFill>
                <a:schemeClr val="bg1"/>
              </a:solidFill>
            </a:endParaRPr>
          </a:p>
          <a:p>
            <a:pPr algn="ctr"/>
            <a:r>
              <a:rPr lang="zh-CN" altLang="en-US" sz="1400" b="1" dirty="0">
                <a:solidFill>
                  <a:schemeClr val="bg1"/>
                </a:solidFill>
              </a:rPr>
              <a:t>构成的比特串</a:t>
            </a:r>
          </a:p>
        </p:txBody>
      </p:sp>
      <p:grpSp>
        <p:nvGrpSpPr>
          <p:cNvPr id="23" name="组合 22">
            <a:extLst>
              <a:ext uri="{FF2B5EF4-FFF2-40B4-BE49-F238E27FC236}">
                <a16:creationId xmlns:a16="http://schemas.microsoft.com/office/drawing/2014/main" id="{E97E3229-6B20-4C3D-B5E7-E9E666205917}"/>
              </a:ext>
            </a:extLst>
          </p:cNvPr>
          <p:cNvGrpSpPr/>
          <p:nvPr/>
        </p:nvGrpSpPr>
        <p:grpSpPr>
          <a:xfrm>
            <a:off x="3015709" y="1890739"/>
            <a:ext cx="5083141" cy="623455"/>
            <a:chOff x="4020942" y="2520982"/>
            <a:chExt cx="6777521" cy="831273"/>
          </a:xfrm>
        </p:grpSpPr>
        <p:cxnSp>
          <p:nvCxnSpPr>
            <p:cNvPr id="9" name="直接连接符 8">
              <a:extLst>
                <a:ext uri="{FF2B5EF4-FFF2-40B4-BE49-F238E27FC236}">
                  <a16:creationId xmlns:a16="http://schemas.microsoft.com/office/drawing/2014/main" id="{A9FB2EF4-4132-428C-B5CB-765AC6C80D2C}"/>
                </a:ext>
              </a:extLst>
            </p:cNvPr>
            <p:cNvCxnSpPr/>
            <p:nvPr/>
          </p:nvCxnSpPr>
          <p:spPr>
            <a:xfrm flipV="1">
              <a:off x="4020942" y="2521527"/>
              <a:ext cx="302559" cy="830728"/>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CA8F1C-7353-4BE7-90FF-0A281376CAA3}"/>
                </a:ext>
              </a:extLst>
            </p:cNvPr>
            <p:cNvCxnSpPr>
              <a:cxnSpLocks/>
            </p:cNvCxnSpPr>
            <p:nvPr/>
          </p:nvCxnSpPr>
          <p:spPr>
            <a:xfrm>
              <a:off x="4323501" y="2520982"/>
              <a:ext cx="647496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C4E54250-673A-4412-A3A6-4DAF2F3BE0D1}"/>
              </a:ext>
            </a:extLst>
          </p:cNvPr>
          <p:cNvSpPr txBox="1"/>
          <p:nvPr/>
        </p:nvSpPr>
        <p:spPr>
          <a:xfrm>
            <a:off x="814081" y="992974"/>
            <a:ext cx="1502306" cy="253916"/>
          </a:xfrm>
          <a:prstGeom prst="rect">
            <a:avLst/>
          </a:prstGeom>
          <a:noFill/>
        </p:spPr>
        <p:txBody>
          <a:bodyPr wrap="square" lIns="68577" tIns="34289" rIns="68577" bIns="34289" rtlCol="0">
            <a:spAutoFit/>
          </a:bodyPr>
          <a:lstStyle/>
          <a:p>
            <a:r>
              <a:rPr lang="zh-CN" altLang="en-US" sz="1200" b="1" dirty="0">
                <a:solidFill>
                  <a:schemeClr val="accent3">
                    <a:lumMod val="75000"/>
                  </a:schemeClr>
                </a:solidFill>
              </a:rPr>
              <a:t>发送方</a:t>
            </a:r>
            <a:r>
              <a:rPr lang="en-US" altLang="zh-CN" sz="1200" b="1" dirty="0">
                <a:solidFill>
                  <a:schemeClr val="accent3">
                    <a:lumMod val="75000"/>
                  </a:schemeClr>
                </a:solidFill>
              </a:rPr>
              <a:t>CRC</a:t>
            </a:r>
            <a:r>
              <a:rPr lang="zh-CN" altLang="en-US" sz="1200" b="1" dirty="0">
                <a:solidFill>
                  <a:schemeClr val="accent3">
                    <a:lumMod val="75000"/>
                  </a:schemeClr>
                </a:solidFill>
              </a:rPr>
              <a:t>操作</a:t>
            </a:r>
          </a:p>
        </p:txBody>
      </p:sp>
      <p:sp>
        <p:nvSpPr>
          <p:cNvPr id="24" name="矩形 23">
            <a:extLst>
              <a:ext uri="{FF2B5EF4-FFF2-40B4-BE49-F238E27FC236}">
                <a16:creationId xmlns:a16="http://schemas.microsoft.com/office/drawing/2014/main" id="{1050CBF5-5EAD-4E09-80A4-E16C8E1B59CA}"/>
              </a:ext>
            </a:extLst>
          </p:cNvPr>
          <p:cNvSpPr/>
          <p:nvPr/>
        </p:nvSpPr>
        <p:spPr>
          <a:xfrm>
            <a:off x="4642747" y="1304541"/>
            <a:ext cx="3321479" cy="4838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商</a:t>
            </a:r>
          </a:p>
        </p:txBody>
      </p:sp>
      <p:sp>
        <p:nvSpPr>
          <p:cNvPr id="25" name="矩形 24">
            <a:extLst>
              <a:ext uri="{FF2B5EF4-FFF2-40B4-BE49-F238E27FC236}">
                <a16:creationId xmlns:a16="http://schemas.microsoft.com/office/drawing/2014/main" id="{59DF5B6B-74AC-44C0-A248-FB6C181EDFF5}"/>
              </a:ext>
            </a:extLst>
          </p:cNvPr>
          <p:cNvSpPr/>
          <p:nvPr/>
        </p:nvSpPr>
        <p:spPr>
          <a:xfrm>
            <a:off x="6185850" y="3387433"/>
            <a:ext cx="1778374" cy="4838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余数</a:t>
            </a:r>
          </a:p>
        </p:txBody>
      </p:sp>
      <p:grpSp>
        <p:nvGrpSpPr>
          <p:cNvPr id="30" name="组合 29">
            <a:extLst>
              <a:ext uri="{FF2B5EF4-FFF2-40B4-BE49-F238E27FC236}">
                <a16:creationId xmlns:a16="http://schemas.microsoft.com/office/drawing/2014/main" id="{A4211EA4-6EA9-4929-9402-88AFA7D7B9FB}"/>
              </a:ext>
            </a:extLst>
          </p:cNvPr>
          <p:cNvGrpSpPr/>
          <p:nvPr/>
        </p:nvGrpSpPr>
        <p:grpSpPr>
          <a:xfrm>
            <a:off x="3242626" y="2378799"/>
            <a:ext cx="4856222" cy="900247"/>
            <a:chOff x="4323501" y="3171729"/>
            <a:chExt cx="6474962" cy="1200329"/>
          </a:xfrm>
        </p:grpSpPr>
        <p:cxnSp>
          <p:nvCxnSpPr>
            <p:cNvPr id="28" name="直接连接符 27">
              <a:extLst>
                <a:ext uri="{FF2B5EF4-FFF2-40B4-BE49-F238E27FC236}">
                  <a16:creationId xmlns:a16="http://schemas.microsoft.com/office/drawing/2014/main" id="{B3C00473-E5F3-4931-9B62-3F7DCD752FC7}"/>
                </a:ext>
              </a:extLst>
            </p:cNvPr>
            <p:cNvCxnSpPr>
              <a:cxnSpLocks/>
            </p:cNvCxnSpPr>
            <p:nvPr/>
          </p:nvCxnSpPr>
          <p:spPr>
            <a:xfrm>
              <a:off x="4323501" y="4372058"/>
              <a:ext cx="647496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7FCCD83-A6DC-4614-A7E9-593B3ADB0450}"/>
                </a:ext>
              </a:extLst>
            </p:cNvPr>
            <p:cNvSpPr txBox="1"/>
            <p:nvPr/>
          </p:nvSpPr>
          <p:spPr>
            <a:xfrm>
              <a:off x="7399550" y="3171729"/>
              <a:ext cx="289451" cy="984885"/>
            </a:xfrm>
            <a:prstGeom prst="rect">
              <a:avLst/>
            </a:prstGeom>
            <a:noFill/>
          </p:spPr>
          <p:txBody>
            <a:bodyPr wrap="square" rtlCol="0">
              <a:spAutoFit/>
            </a:bodyPr>
            <a:lstStyle/>
            <a:p>
              <a:r>
                <a:rPr lang="en-US" altLang="zh-CN" sz="1400" b="1" dirty="0">
                  <a:latin typeface="+mn-ea"/>
                </a:rPr>
                <a:t>.</a:t>
              </a:r>
            </a:p>
            <a:p>
              <a:r>
                <a:rPr lang="en-US" altLang="zh-CN" sz="1400" b="1" dirty="0">
                  <a:latin typeface="+mn-ea"/>
                </a:rPr>
                <a:t>.</a:t>
              </a:r>
            </a:p>
            <a:p>
              <a:r>
                <a:rPr lang="en-US" altLang="zh-CN" sz="1400" b="1" dirty="0">
                  <a:latin typeface="+mn-ea"/>
                </a:rPr>
                <a:t>.</a:t>
              </a:r>
              <a:endParaRPr lang="zh-CN" altLang="en-US" sz="1400" b="1" dirty="0">
                <a:latin typeface="+mn-ea"/>
              </a:endParaRPr>
            </a:p>
          </p:txBody>
        </p:sp>
      </p:grpSp>
      <p:sp>
        <p:nvSpPr>
          <p:cNvPr id="31" name="矩形 30">
            <a:extLst>
              <a:ext uri="{FF2B5EF4-FFF2-40B4-BE49-F238E27FC236}">
                <a16:creationId xmlns:a16="http://schemas.microsoft.com/office/drawing/2014/main" id="{E77091C4-2DC4-4E33-A5D0-C1456441BD99}"/>
              </a:ext>
            </a:extLst>
          </p:cNvPr>
          <p:cNvSpPr/>
          <p:nvPr/>
        </p:nvSpPr>
        <p:spPr>
          <a:xfrm>
            <a:off x="3819883" y="4150528"/>
            <a:ext cx="2852456" cy="4838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tx1"/>
                </a:solidFill>
              </a:rPr>
              <a:t>待发送的数据</a:t>
            </a:r>
          </a:p>
        </p:txBody>
      </p:sp>
      <p:sp>
        <p:nvSpPr>
          <p:cNvPr id="32" name="矩形 31">
            <a:extLst>
              <a:ext uri="{FF2B5EF4-FFF2-40B4-BE49-F238E27FC236}">
                <a16:creationId xmlns:a16="http://schemas.microsoft.com/office/drawing/2014/main" id="{14DECFC6-0CB1-4618-B698-D3F159B8EA63}"/>
              </a:ext>
            </a:extLst>
          </p:cNvPr>
          <p:cNvSpPr/>
          <p:nvPr/>
        </p:nvSpPr>
        <p:spPr>
          <a:xfrm>
            <a:off x="2041509" y="4150528"/>
            <a:ext cx="1778374" cy="4838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余数</a:t>
            </a:r>
          </a:p>
        </p:txBody>
      </p:sp>
      <p:sp>
        <p:nvSpPr>
          <p:cNvPr id="21" name="箭头: 右 20">
            <a:extLst>
              <a:ext uri="{FF2B5EF4-FFF2-40B4-BE49-F238E27FC236}">
                <a16:creationId xmlns:a16="http://schemas.microsoft.com/office/drawing/2014/main" id="{C01A4871-C424-43DF-9CF4-D47537AA29D6}"/>
              </a:ext>
            </a:extLst>
          </p:cNvPr>
          <p:cNvSpPr/>
          <p:nvPr/>
        </p:nvSpPr>
        <p:spPr>
          <a:xfrm>
            <a:off x="7154028" y="4183489"/>
            <a:ext cx="810196" cy="48386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tx1"/>
                </a:solidFill>
              </a:rPr>
              <a:t>发送</a:t>
            </a:r>
          </a:p>
        </p:txBody>
      </p:sp>
      <p:sp>
        <p:nvSpPr>
          <p:cNvPr id="33" name="对话气泡: 圆角矩形 32">
            <a:extLst>
              <a:ext uri="{FF2B5EF4-FFF2-40B4-BE49-F238E27FC236}">
                <a16:creationId xmlns:a16="http://schemas.microsoft.com/office/drawing/2014/main" id="{EF8B45B8-4F4D-41C0-A511-0DA64DC81D9D}"/>
              </a:ext>
            </a:extLst>
          </p:cNvPr>
          <p:cNvSpPr/>
          <p:nvPr/>
        </p:nvSpPr>
        <p:spPr>
          <a:xfrm>
            <a:off x="5872061" y="2707478"/>
            <a:ext cx="1686540" cy="370041"/>
          </a:xfrm>
          <a:prstGeom prst="wedgeRoundRectCallout">
            <a:avLst>
              <a:gd name="adj1" fmla="val -59778"/>
              <a:gd name="adj2" fmla="val -2255"/>
              <a:gd name="adj3" fmla="val 16667"/>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tx1"/>
                </a:solidFill>
              </a:rPr>
              <a:t>二进制模</a:t>
            </a:r>
            <a:r>
              <a:rPr lang="en-US" altLang="zh-CN" sz="1400" b="1" dirty="0">
                <a:solidFill>
                  <a:schemeClr val="tx1"/>
                </a:solidFill>
              </a:rPr>
              <a:t>2</a:t>
            </a:r>
            <a:r>
              <a:rPr lang="zh-CN" altLang="en-US" sz="1400" b="1" dirty="0">
                <a:solidFill>
                  <a:schemeClr val="tx1"/>
                </a:solidFill>
              </a:rPr>
              <a:t>除法</a:t>
            </a:r>
          </a:p>
        </p:txBody>
      </p:sp>
    </p:spTree>
    <p:custDataLst>
      <p:tags r:id="rId1"/>
    </p:custDataLst>
    <p:extLst>
      <p:ext uri="{BB962C8B-B14F-4D97-AF65-F5344CB8AC3E}">
        <p14:creationId xmlns:p14="http://schemas.microsoft.com/office/powerpoint/2010/main" val="2067452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right)">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p:tgtEl>
                                          <p:spTgt spid="26"/>
                                        </p:tgtEl>
                                        <p:attrNameLst>
                                          <p:attrName>ppt_y</p:attrName>
                                        </p:attrNameLst>
                                      </p:cBhvr>
                                      <p:tavLst>
                                        <p:tav tm="0">
                                          <p:val>
                                            <p:strVal val="#ppt_y+#ppt_h*1.125000"/>
                                          </p:val>
                                        </p:tav>
                                        <p:tav tm="100000">
                                          <p:val>
                                            <p:strVal val="#ppt_y"/>
                                          </p:val>
                                        </p:tav>
                                      </p:tavLst>
                                    </p:anim>
                                    <p:animEffect transition="in" filter="wipe(up)">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ppt_x</p:attrName>
                                        </p:attrNameLst>
                                      </p:cBhvr>
                                      <p:tavLst>
                                        <p:tav tm="0">
                                          <p:val>
                                            <p:strVal val="#ppt_x+#ppt_w*1.125000"/>
                                          </p:val>
                                        </p:tav>
                                        <p:tav tm="100000">
                                          <p:val>
                                            <p:strVal val="#ppt_x"/>
                                          </p:val>
                                        </p:tav>
                                      </p:tavLst>
                                    </p:anim>
                                    <p:animEffect transition="in" filter="wipe(left)">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268126" y="539752"/>
            <a:ext cx="4058779" cy="323165"/>
          </a:xfrm>
          <a:prstGeom prst="rect">
            <a:avLst/>
          </a:prstGeom>
          <a:noFill/>
        </p:spPr>
        <p:txBody>
          <a:bodyPr wrap="square" lIns="91436" tIns="45718" rIns="91436" bIns="45718" rtlCol="0">
            <a:spAutoFit/>
          </a:bodyPr>
          <a:lstStyle/>
          <a:p>
            <a:r>
              <a:rPr lang="zh-CN" altLang="en-US" sz="1500" b="1" dirty="0"/>
              <a:t>循环冗余校验</a:t>
            </a:r>
          </a:p>
        </p:txBody>
      </p:sp>
      <p:sp>
        <p:nvSpPr>
          <p:cNvPr id="19" name="矩形 18">
            <a:extLst>
              <a:ext uri="{FF2B5EF4-FFF2-40B4-BE49-F238E27FC236}">
                <a16:creationId xmlns:a16="http://schemas.microsoft.com/office/drawing/2014/main" id="{30B60590-B5EF-4750-B743-91CC5C71B895}"/>
              </a:ext>
            </a:extLst>
          </p:cNvPr>
          <p:cNvSpPr/>
          <p:nvPr/>
        </p:nvSpPr>
        <p:spPr>
          <a:xfrm>
            <a:off x="1045152" y="2030332"/>
            <a:ext cx="1778374" cy="48386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生成多项式各项系数</a:t>
            </a:r>
            <a:endParaRPr lang="en-US" altLang="zh-CN" sz="1400" b="1" dirty="0">
              <a:solidFill>
                <a:schemeClr val="bg1"/>
              </a:solidFill>
            </a:endParaRPr>
          </a:p>
          <a:p>
            <a:pPr algn="ctr"/>
            <a:r>
              <a:rPr lang="zh-CN" altLang="en-US" sz="1400" b="1" dirty="0">
                <a:solidFill>
                  <a:schemeClr val="bg1"/>
                </a:solidFill>
              </a:rPr>
              <a:t>构成的比特串</a:t>
            </a:r>
          </a:p>
        </p:txBody>
      </p:sp>
      <p:grpSp>
        <p:nvGrpSpPr>
          <p:cNvPr id="23" name="组合 22">
            <a:extLst>
              <a:ext uri="{FF2B5EF4-FFF2-40B4-BE49-F238E27FC236}">
                <a16:creationId xmlns:a16="http://schemas.microsoft.com/office/drawing/2014/main" id="{E97E3229-6B20-4C3D-B5E7-E9E666205917}"/>
              </a:ext>
            </a:extLst>
          </p:cNvPr>
          <p:cNvGrpSpPr/>
          <p:nvPr/>
        </p:nvGrpSpPr>
        <p:grpSpPr>
          <a:xfrm>
            <a:off x="3015709" y="1890739"/>
            <a:ext cx="5083141" cy="623455"/>
            <a:chOff x="4020942" y="2520982"/>
            <a:chExt cx="6777521" cy="831273"/>
          </a:xfrm>
        </p:grpSpPr>
        <p:cxnSp>
          <p:nvCxnSpPr>
            <p:cNvPr id="9" name="直接连接符 8">
              <a:extLst>
                <a:ext uri="{FF2B5EF4-FFF2-40B4-BE49-F238E27FC236}">
                  <a16:creationId xmlns:a16="http://schemas.microsoft.com/office/drawing/2014/main" id="{A9FB2EF4-4132-428C-B5CB-765AC6C80D2C}"/>
                </a:ext>
              </a:extLst>
            </p:cNvPr>
            <p:cNvCxnSpPr/>
            <p:nvPr/>
          </p:nvCxnSpPr>
          <p:spPr>
            <a:xfrm flipV="1">
              <a:off x="4020942" y="2521527"/>
              <a:ext cx="302559" cy="830728"/>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DCA8F1C-7353-4BE7-90FF-0A281376CAA3}"/>
                </a:ext>
              </a:extLst>
            </p:cNvPr>
            <p:cNvCxnSpPr>
              <a:cxnSpLocks/>
            </p:cNvCxnSpPr>
            <p:nvPr/>
          </p:nvCxnSpPr>
          <p:spPr>
            <a:xfrm>
              <a:off x="4323501" y="2520982"/>
              <a:ext cx="647496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C4E54250-673A-4412-A3A6-4DAF2F3BE0D1}"/>
              </a:ext>
            </a:extLst>
          </p:cNvPr>
          <p:cNvSpPr txBox="1"/>
          <p:nvPr/>
        </p:nvSpPr>
        <p:spPr>
          <a:xfrm>
            <a:off x="814081" y="992974"/>
            <a:ext cx="1502306" cy="253916"/>
          </a:xfrm>
          <a:prstGeom prst="rect">
            <a:avLst/>
          </a:prstGeom>
          <a:noFill/>
        </p:spPr>
        <p:txBody>
          <a:bodyPr wrap="square" lIns="68577" tIns="34289" rIns="68577" bIns="34289" rtlCol="0">
            <a:spAutoFit/>
          </a:bodyPr>
          <a:lstStyle/>
          <a:p>
            <a:r>
              <a:rPr lang="zh-CN" altLang="en-US" sz="1200" b="1" dirty="0">
                <a:solidFill>
                  <a:schemeClr val="accent3">
                    <a:lumMod val="75000"/>
                  </a:schemeClr>
                </a:solidFill>
              </a:rPr>
              <a:t>接收方</a:t>
            </a:r>
            <a:r>
              <a:rPr lang="en-US" altLang="zh-CN" sz="1200" b="1" dirty="0">
                <a:solidFill>
                  <a:schemeClr val="accent3">
                    <a:lumMod val="75000"/>
                  </a:schemeClr>
                </a:solidFill>
              </a:rPr>
              <a:t>CRC</a:t>
            </a:r>
            <a:r>
              <a:rPr lang="zh-CN" altLang="en-US" sz="1200" b="1" dirty="0">
                <a:solidFill>
                  <a:schemeClr val="accent3">
                    <a:lumMod val="75000"/>
                  </a:schemeClr>
                </a:solidFill>
              </a:rPr>
              <a:t>操作</a:t>
            </a:r>
          </a:p>
        </p:txBody>
      </p:sp>
      <p:sp>
        <p:nvSpPr>
          <p:cNvPr id="24" name="矩形 23">
            <a:extLst>
              <a:ext uri="{FF2B5EF4-FFF2-40B4-BE49-F238E27FC236}">
                <a16:creationId xmlns:a16="http://schemas.microsoft.com/office/drawing/2014/main" id="{1050CBF5-5EAD-4E09-80A4-E16C8E1B59CA}"/>
              </a:ext>
            </a:extLst>
          </p:cNvPr>
          <p:cNvSpPr/>
          <p:nvPr/>
        </p:nvSpPr>
        <p:spPr>
          <a:xfrm>
            <a:off x="4642747" y="1304541"/>
            <a:ext cx="3321479" cy="4838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商</a:t>
            </a:r>
          </a:p>
        </p:txBody>
      </p:sp>
      <p:sp>
        <p:nvSpPr>
          <p:cNvPr id="25" name="矩形 24">
            <a:extLst>
              <a:ext uri="{FF2B5EF4-FFF2-40B4-BE49-F238E27FC236}">
                <a16:creationId xmlns:a16="http://schemas.microsoft.com/office/drawing/2014/main" id="{59DF5B6B-74AC-44C0-A248-FB6C181EDFF5}"/>
              </a:ext>
            </a:extLst>
          </p:cNvPr>
          <p:cNvSpPr/>
          <p:nvPr/>
        </p:nvSpPr>
        <p:spPr>
          <a:xfrm>
            <a:off x="3437718" y="3418639"/>
            <a:ext cx="1778374" cy="48386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余数为</a:t>
            </a:r>
            <a:r>
              <a:rPr lang="en-US" altLang="zh-CN" sz="1400" b="1" dirty="0">
                <a:solidFill>
                  <a:schemeClr val="bg1"/>
                </a:solidFill>
              </a:rPr>
              <a:t>0</a:t>
            </a:r>
          </a:p>
          <a:p>
            <a:pPr algn="ctr"/>
            <a:r>
              <a:rPr lang="zh-CN" altLang="en-US" sz="1400" b="1" dirty="0">
                <a:solidFill>
                  <a:schemeClr val="bg1"/>
                </a:solidFill>
              </a:rPr>
              <a:t>可判断接收无误码</a:t>
            </a:r>
          </a:p>
        </p:txBody>
      </p:sp>
      <p:grpSp>
        <p:nvGrpSpPr>
          <p:cNvPr id="30" name="组合 29">
            <a:extLst>
              <a:ext uri="{FF2B5EF4-FFF2-40B4-BE49-F238E27FC236}">
                <a16:creationId xmlns:a16="http://schemas.microsoft.com/office/drawing/2014/main" id="{A4211EA4-6EA9-4929-9402-88AFA7D7B9FB}"/>
              </a:ext>
            </a:extLst>
          </p:cNvPr>
          <p:cNvGrpSpPr/>
          <p:nvPr/>
        </p:nvGrpSpPr>
        <p:grpSpPr>
          <a:xfrm>
            <a:off x="3242626" y="2378799"/>
            <a:ext cx="4856222" cy="900247"/>
            <a:chOff x="4323501" y="3171729"/>
            <a:chExt cx="6474962" cy="1200329"/>
          </a:xfrm>
        </p:grpSpPr>
        <p:cxnSp>
          <p:nvCxnSpPr>
            <p:cNvPr id="28" name="直接连接符 27">
              <a:extLst>
                <a:ext uri="{FF2B5EF4-FFF2-40B4-BE49-F238E27FC236}">
                  <a16:creationId xmlns:a16="http://schemas.microsoft.com/office/drawing/2014/main" id="{B3C00473-E5F3-4931-9B62-3F7DCD752FC7}"/>
                </a:ext>
              </a:extLst>
            </p:cNvPr>
            <p:cNvCxnSpPr>
              <a:cxnSpLocks/>
            </p:cNvCxnSpPr>
            <p:nvPr/>
          </p:nvCxnSpPr>
          <p:spPr>
            <a:xfrm>
              <a:off x="4323501" y="4372058"/>
              <a:ext cx="647496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7FCCD83-A6DC-4614-A7E9-593B3ADB0450}"/>
                </a:ext>
              </a:extLst>
            </p:cNvPr>
            <p:cNvSpPr txBox="1"/>
            <p:nvPr/>
          </p:nvSpPr>
          <p:spPr>
            <a:xfrm>
              <a:off x="7399550" y="3171729"/>
              <a:ext cx="289451" cy="984885"/>
            </a:xfrm>
            <a:prstGeom prst="rect">
              <a:avLst/>
            </a:prstGeom>
            <a:noFill/>
          </p:spPr>
          <p:txBody>
            <a:bodyPr wrap="square" rtlCol="0">
              <a:spAutoFit/>
            </a:bodyPr>
            <a:lstStyle/>
            <a:p>
              <a:r>
                <a:rPr lang="en-US" altLang="zh-CN" sz="1400" b="1" dirty="0">
                  <a:latin typeface="+mn-ea"/>
                </a:rPr>
                <a:t>.</a:t>
              </a:r>
            </a:p>
            <a:p>
              <a:r>
                <a:rPr lang="en-US" altLang="zh-CN" sz="1400" b="1" dirty="0">
                  <a:latin typeface="+mn-ea"/>
                </a:rPr>
                <a:t>.</a:t>
              </a:r>
            </a:p>
            <a:p>
              <a:r>
                <a:rPr lang="en-US" altLang="zh-CN" sz="1400" b="1" dirty="0">
                  <a:latin typeface="+mn-ea"/>
                </a:rPr>
                <a:t>.</a:t>
              </a:r>
              <a:endParaRPr lang="zh-CN" altLang="en-US" sz="1400" b="1" dirty="0">
                <a:latin typeface="+mn-ea"/>
              </a:endParaRPr>
            </a:p>
          </p:txBody>
        </p:sp>
      </p:grpSp>
      <p:grpSp>
        <p:nvGrpSpPr>
          <p:cNvPr id="6" name="组合 5">
            <a:extLst>
              <a:ext uri="{FF2B5EF4-FFF2-40B4-BE49-F238E27FC236}">
                <a16:creationId xmlns:a16="http://schemas.microsoft.com/office/drawing/2014/main" id="{D4467985-7299-4CAB-BCEB-78E5B82CB2DE}"/>
              </a:ext>
            </a:extLst>
          </p:cNvPr>
          <p:cNvGrpSpPr/>
          <p:nvPr/>
        </p:nvGrpSpPr>
        <p:grpSpPr>
          <a:xfrm>
            <a:off x="3333396" y="2030331"/>
            <a:ext cx="4630829" cy="483862"/>
            <a:chOff x="4444525" y="2707108"/>
            <a:chExt cx="6174439" cy="645149"/>
          </a:xfrm>
        </p:grpSpPr>
        <p:sp>
          <p:nvSpPr>
            <p:cNvPr id="5" name="矩形 4">
              <a:extLst>
                <a:ext uri="{FF2B5EF4-FFF2-40B4-BE49-F238E27FC236}">
                  <a16:creationId xmlns:a16="http://schemas.microsoft.com/office/drawing/2014/main" id="{2FBFA800-207F-43F8-8871-A14B37FA3DBC}"/>
                </a:ext>
              </a:extLst>
            </p:cNvPr>
            <p:cNvSpPr/>
            <p:nvPr/>
          </p:nvSpPr>
          <p:spPr>
            <a:xfrm>
              <a:off x="4444525" y="2707110"/>
              <a:ext cx="3803275" cy="64514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已接收的数据</a:t>
              </a:r>
            </a:p>
          </p:txBody>
        </p:sp>
        <p:sp>
          <p:nvSpPr>
            <p:cNvPr id="32" name="矩形 31">
              <a:extLst>
                <a:ext uri="{FF2B5EF4-FFF2-40B4-BE49-F238E27FC236}">
                  <a16:creationId xmlns:a16="http://schemas.microsoft.com/office/drawing/2014/main" id="{14DECFC6-0CB1-4618-B698-D3F159B8EA63}"/>
                </a:ext>
              </a:extLst>
            </p:cNvPr>
            <p:cNvSpPr/>
            <p:nvPr/>
          </p:nvSpPr>
          <p:spPr>
            <a:xfrm>
              <a:off x="8247799" y="2707108"/>
              <a:ext cx="2371165" cy="64514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余数</a:t>
              </a:r>
            </a:p>
          </p:txBody>
        </p:sp>
      </p:grpSp>
      <p:sp>
        <p:nvSpPr>
          <p:cNvPr id="34" name="矩形 33">
            <a:extLst>
              <a:ext uri="{FF2B5EF4-FFF2-40B4-BE49-F238E27FC236}">
                <a16:creationId xmlns:a16="http://schemas.microsoft.com/office/drawing/2014/main" id="{54FEBA09-9FD2-4F3D-9421-CC13BF1B1332}"/>
              </a:ext>
            </a:extLst>
          </p:cNvPr>
          <p:cNvSpPr/>
          <p:nvPr/>
        </p:nvSpPr>
        <p:spPr>
          <a:xfrm>
            <a:off x="6028790" y="3418639"/>
            <a:ext cx="1778374" cy="4838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rPr>
              <a:t>余数不为</a:t>
            </a:r>
            <a:r>
              <a:rPr lang="en-US" altLang="zh-CN" sz="1400" b="1" dirty="0">
                <a:solidFill>
                  <a:schemeClr val="bg1"/>
                </a:solidFill>
              </a:rPr>
              <a:t>0</a:t>
            </a:r>
          </a:p>
          <a:p>
            <a:pPr algn="ctr"/>
            <a:r>
              <a:rPr lang="zh-CN" altLang="en-US" sz="1400" b="1" dirty="0">
                <a:solidFill>
                  <a:schemeClr val="bg1"/>
                </a:solidFill>
              </a:rPr>
              <a:t>可判断接收有误码</a:t>
            </a:r>
          </a:p>
        </p:txBody>
      </p:sp>
    </p:spTree>
    <p:custDataLst>
      <p:tags r:id="rId1"/>
    </p:custDataLst>
    <p:extLst>
      <p:ext uri="{BB962C8B-B14F-4D97-AF65-F5344CB8AC3E}">
        <p14:creationId xmlns:p14="http://schemas.microsoft.com/office/powerpoint/2010/main" val="117134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down)">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p:cTn id="50" dur="500" fill="hold"/>
                                        <p:tgtEl>
                                          <p:spTgt spid="34"/>
                                        </p:tgtEl>
                                        <p:attrNameLst>
                                          <p:attrName>ppt_w</p:attrName>
                                        </p:attrNameLst>
                                      </p:cBhvr>
                                      <p:tavLst>
                                        <p:tav tm="0">
                                          <p:val>
                                            <p:fltVal val="0"/>
                                          </p:val>
                                        </p:tav>
                                        <p:tav tm="100000">
                                          <p:val>
                                            <p:strVal val="#ppt_w"/>
                                          </p:val>
                                        </p:tav>
                                      </p:tavLst>
                                    </p:anim>
                                    <p:anim calcmode="lin" valueType="num">
                                      <p:cBhvr>
                                        <p:cTn id="51" dur="500" fill="hold"/>
                                        <p:tgtEl>
                                          <p:spTgt spid="34"/>
                                        </p:tgtEl>
                                        <p:attrNameLst>
                                          <p:attrName>ppt_h</p:attrName>
                                        </p:attrNameLst>
                                      </p:cBhvr>
                                      <p:tavLst>
                                        <p:tav tm="0">
                                          <p:val>
                                            <p:fltVal val="0"/>
                                          </p:val>
                                        </p:tav>
                                        <p:tav tm="100000">
                                          <p:val>
                                            <p:strVal val="#ppt_h"/>
                                          </p:val>
                                        </p:tav>
                                      </p:tavLst>
                                    </p:anim>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4" grpId="0" animBg="1"/>
      <p:bldP spid="25"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861538" y="1114452"/>
            <a:ext cx="2694376" cy="2963668"/>
          </a:xfrm>
          <a:prstGeom prst="rect">
            <a:avLst/>
          </a:prstGeom>
          <a:solidFill>
            <a:srgbClr val="00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6" name="矩形 35"/>
          <p:cNvSpPr/>
          <p:nvPr/>
        </p:nvSpPr>
        <p:spPr>
          <a:xfrm>
            <a:off x="510578" y="1114452"/>
            <a:ext cx="2711334" cy="2963668"/>
          </a:xfrm>
          <a:prstGeom prst="rect">
            <a:avLst/>
          </a:prstGeom>
          <a:solidFill>
            <a:srgbClr val="99FFC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1" name="AutoShape 5"/>
          <p:cNvSpPr>
            <a:spLocks noChangeArrowheads="1"/>
          </p:cNvSpPr>
          <p:nvPr/>
        </p:nvSpPr>
        <p:spPr bwMode="auto">
          <a:xfrm>
            <a:off x="466346" y="707949"/>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12" name="矩形 111"/>
          <p:cNvSpPr/>
          <p:nvPr/>
        </p:nvSpPr>
        <p:spPr>
          <a:xfrm>
            <a:off x="616086" y="656564"/>
            <a:ext cx="1742780"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冗余码的计算</a:t>
            </a:r>
          </a:p>
        </p:txBody>
      </p:sp>
      <p:sp>
        <p:nvSpPr>
          <p:cNvPr id="8" name="矩形 7"/>
          <p:cNvSpPr/>
          <p:nvPr/>
        </p:nvSpPr>
        <p:spPr>
          <a:xfrm>
            <a:off x="6461715" y="1213223"/>
            <a:ext cx="476413"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9" name="矩形 8"/>
          <p:cNvSpPr/>
          <p:nvPr/>
        </p:nvSpPr>
        <p:spPr>
          <a:xfrm>
            <a:off x="7688631" y="1213223"/>
            <a:ext cx="484428"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 name="矩形 1"/>
          <p:cNvSpPr/>
          <p:nvPr/>
        </p:nvSpPr>
        <p:spPr>
          <a:xfrm>
            <a:off x="6805427" y="2333651"/>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除数 </a:t>
            </a:r>
            <a:r>
              <a:rPr lang="en-US" altLang="zh-CN" sz="1200" b="1" i="1" dirty="0">
                <a:solidFill>
                  <a:schemeClr val="tx1"/>
                </a:solidFill>
                <a:latin typeface="微软雅黑" panose="020B0503020204020204" pitchFamily="34" charset="-122"/>
                <a:ea typeface="微软雅黑" panose="020B0503020204020204" pitchFamily="34" charset="-122"/>
              </a:rPr>
              <a:t>P</a:t>
            </a:r>
          </a:p>
        </p:txBody>
      </p:sp>
      <p:sp>
        <p:nvSpPr>
          <p:cNvPr id="11" name="矩形 10"/>
          <p:cNvSpPr/>
          <p:nvPr/>
        </p:nvSpPr>
        <p:spPr>
          <a:xfrm>
            <a:off x="7663314" y="2349728"/>
            <a:ext cx="788999"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+ 1 </a:t>
            </a:r>
            <a:r>
              <a:rPr lang="zh-CN" altLang="en-US" sz="1200" b="1" dirty="0">
                <a:latin typeface="微软雅黑" panose="020B0503020204020204" pitchFamily="34" charset="-122"/>
                <a:ea typeface="微软雅黑" panose="020B0503020204020204" pitchFamily="34" charset="-122"/>
              </a:rPr>
              <a:t>位</a:t>
            </a:r>
          </a:p>
        </p:txBody>
      </p:sp>
      <p:sp>
        <p:nvSpPr>
          <p:cNvPr id="3" name="下箭头标注 2"/>
          <p:cNvSpPr/>
          <p:nvPr/>
        </p:nvSpPr>
        <p:spPr>
          <a:xfrm>
            <a:off x="6023726" y="1454422"/>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 name="矩形 5"/>
          <p:cNvSpPr/>
          <p:nvPr/>
        </p:nvSpPr>
        <p:spPr>
          <a:xfrm>
            <a:off x="6105790"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7" name="矩形 6"/>
          <p:cNvSpPr/>
          <p:nvPr/>
        </p:nvSpPr>
        <p:spPr>
          <a:xfrm>
            <a:off x="7543984"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00…0</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6805427" y="3177713"/>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CRC</a:t>
            </a:r>
          </a:p>
        </p:txBody>
      </p:sp>
      <p:sp>
        <p:nvSpPr>
          <p:cNvPr id="4" name="下箭头 3"/>
          <p:cNvSpPr/>
          <p:nvPr/>
        </p:nvSpPr>
        <p:spPr>
          <a:xfrm>
            <a:off x="7098392" y="2661897"/>
            <a:ext cx="238321" cy="515814"/>
          </a:xfrm>
          <a:prstGeom prst="downArrow">
            <a:avLst/>
          </a:prstGeom>
          <a:solidFill>
            <a:srgbClr val="FFCCFF"/>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6" name="矩形 15"/>
          <p:cNvSpPr/>
          <p:nvPr/>
        </p:nvSpPr>
        <p:spPr>
          <a:xfrm>
            <a:off x="7336066" y="2740273"/>
            <a:ext cx="646331" cy="276999"/>
          </a:xfrm>
          <a:prstGeom prst="rect">
            <a:avLst/>
          </a:prstGeom>
        </p:spPr>
        <p:txBody>
          <a:bodyPr wrap="none" lIns="91436" tIns="45718" rIns="91436" bIns="45718">
            <a:spAutoFit/>
          </a:bodyPr>
          <a:lstStyle/>
          <a:p>
            <a:pPr algn="ctr"/>
            <a:r>
              <a:rPr lang="zh-CN" altLang="en-US" sz="1200" b="1" dirty="0">
                <a:latin typeface="微软雅黑" panose="020B0503020204020204" pitchFamily="34" charset="-122"/>
                <a:ea typeface="微软雅黑" panose="020B0503020204020204" pitchFamily="34" charset="-122"/>
              </a:rPr>
              <a:t>余数 </a:t>
            </a:r>
            <a:r>
              <a:rPr lang="en-US" altLang="zh-CN" sz="1200" b="1" i="1" dirty="0">
                <a:latin typeface="微软雅黑" panose="020B0503020204020204" pitchFamily="34" charset="-122"/>
                <a:ea typeface="微软雅黑" panose="020B0503020204020204" pitchFamily="34" charset="-122"/>
              </a:rPr>
              <a:t>R</a:t>
            </a:r>
            <a:endParaRPr lang="zh-CN" altLang="en-US" sz="1200" b="1" i="1" dirty="0">
              <a:latin typeface="微软雅黑" panose="020B0503020204020204" pitchFamily="34" charset="-122"/>
              <a:ea typeface="微软雅黑" panose="020B0503020204020204" pitchFamily="34" charset="-122"/>
            </a:endParaRPr>
          </a:p>
        </p:txBody>
      </p:sp>
      <p:sp>
        <p:nvSpPr>
          <p:cNvPr id="19" name="矩形 18"/>
          <p:cNvSpPr/>
          <p:nvPr/>
        </p:nvSpPr>
        <p:spPr>
          <a:xfrm>
            <a:off x="7651478" y="3189434"/>
            <a:ext cx="484427"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2" name="矩形 21"/>
          <p:cNvSpPr/>
          <p:nvPr/>
        </p:nvSpPr>
        <p:spPr>
          <a:xfrm>
            <a:off x="3430693" y="2286222"/>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23" name="矩形 22"/>
          <p:cNvSpPr/>
          <p:nvPr/>
        </p:nvSpPr>
        <p:spPr>
          <a:xfrm>
            <a:off x="4868887" y="2286222"/>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1139436" y="1213223"/>
            <a:ext cx="476413"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6" name="矩形 25"/>
          <p:cNvSpPr/>
          <p:nvPr/>
        </p:nvSpPr>
        <p:spPr>
          <a:xfrm>
            <a:off x="2366352" y="1213223"/>
            <a:ext cx="484428"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位</a:t>
            </a:r>
          </a:p>
        </p:txBody>
      </p:sp>
      <p:sp>
        <p:nvSpPr>
          <p:cNvPr id="27" name="矩形 26"/>
          <p:cNvSpPr/>
          <p:nvPr/>
        </p:nvSpPr>
        <p:spPr>
          <a:xfrm>
            <a:off x="1483148" y="2333651"/>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除数 </a:t>
            </a:r>
            <a:r>
              <a:rPr lang="en-US" altLang="zh-CN" sz="1200" b="1" i="1" dirty="0">
                <a:solidFill>
                  <a:schemeClr val="tx1"/>
                </a:solidFill>
                <a:latin typeface="微软雅黑" panose="020B0503020204020204" pitchFamily="34" charset="-122"/>
                <a:ea typeface="微软雅黑" panose="020B0503020204020204" pitchFamily="34" charset="-122"/>
              </a:rPr>
              <a:t>P</a:t>
            </a:r>
          </a:p>
        </p:txBody>
      </p:sp>
      <p:sp>
        <p:nvSpPr>
          <p:cNvPr id="28" name="矩形 27"/>
          <p:cNvSpPr/>
          <p:nvPr/>
        </p:nvSpPr>
        <p:spPr>
          <a:xfrm>
            <a:off x="2341035" y="2349728"/>
            <a:ext cx="788999" cy="276999"/>
          </a:xfrm>
          <a:prstGeom prst="rect">
            <a:avLst/>
          </a:prstGeom>
        </p:spPr>
        <p:txBody>
          <a:bodyPr wrap="none" lIns="91436" tIns="45718" rIns="91436" bIns="45718">
            <a:spAutoFit/>
          </a:bodyPr>
          <a:lstStyle/>
          <a:p>
            <a:pPr algn="ctr"/>
            <a:r>
              <a:rPr lang="en-US" altLang="zh-CN" sz="1200" b="1" i="1" dirty="0">
                <a:latin typeface="微软雅黑" panose="020B0503020204020204" pitchFamily="34" charset="-122"/>
                <a:ea typeface="微软雅黑" panose="020B0503020204020204" pitchFamily="34" charset="-122"/>
              </a:rPr>
              <a:t>n</a:t>
            </a:r>
            <a:r>
              <a:rPr lang="en-US" altLang="zh-CN" sz="1200" b="1" dirty="0">
                <a:latin typeface="微软雅黑" panose="020B0503020204020204" pitchFamily="34" charset="-122"/>
                <a:ea typeface="微软雅黑" panose="020B0503020204020204" pitchFamily="34" charset="-122"/>
              </a:rPr>
              <a:t> + 1 </a:t>
            </a:r>
            <a:r>
              <a:rPr lang="zh-CN" altLang="en-US" sz="1200" b="1" dirty="0">
                <a:latin typeface="微软雅黑" panose="020B0503020204020204" pitchFamily="34" charset="-122"/>
                <a:ea typeface="微软雅黑" panose="020B0503020204020204" pitchFamily="34" charset="-122"/>
              </a:rPr>
              <a:t>位</a:t>
            </a:r>
          </a:p>
        </p:txBody>
      </p:sp>
      <p:sp>
        <p:nvSpPr>
          <p:cNvPr id="29" name="下箭头标注 28"/>
          <p:cNvSpPr/>
          <p:nvPr/>
        </p:nvSpPr>
        <p:spPr>
          <a:xfrm>
            <a:off x="701447" y="1454422"/>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0" name="矩形 29"/>
          <p:cNvSpPr/>
          <p:nvPr/>
        </p:nvSpPr>
        <p:spPr>
          <a:xfrm>
            <a:off x="783511"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原始数据</a:t>
            </a:r>
          </a:p>
        </p:txBody>
      </p:sp>
      <p:sp>
        <p:nvSpPr>
          <p:cNvPr id="31" name="矩形 30"/>
          <p:cNvSpPr/>
          <p:nvPr/>
        </p:nvSpPr>
        <p:spPr>
          <a:xfrm>
            <a:off x="2221705"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p>
        </p:txBody>
      </p:sp>
      <p:sp>
        <p:nvSpPr>
          <p:cNvPr id="32" name="矩形 31"/>
          <p:cNvSpPr/>
          <p:nvPr/>
        </p:nvSpPr>
        <p:spPr>
          <a:xfrm>
            <a:off x="1483148" y="3177713"/>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余数</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3" name="下箭头 32"/>
          <p:cNvSpPr/>
          <p:nvPr/>
        </p:nvSpPr>
        <p:spPr>
          <a:xfrm>
            <a:off x="1776113" y="2661897"/>
            <a:ext cx="238321" cy="515814"/>
          </a:xfrm>
          <a:prstGeom prst="downArrow">
            <a:avLst/>
          </a:prstGeom>
          <a:solidFill>
            <a:srgbClr val="FFCCFF"/>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7" name="矩形 36"/>
          <p:cNvSpPr/>
          <p:nvPr/>
        </p:nvSpPr>
        <p:spPr>
          <a:xfrm>
            <a:off x="823352" y="3581286"/>
            <a:ext cx="2191551" cy="461665"/>
          </a:xfrm>
          <a:prstGeom prst="rect">
            <a:avLst/>
          </a:prstGeom>
        </p:spPr>
        <p:txBody>
          <a:bodyPr wrap="square" lIns="91436" tIns="45718" rIns="91436" bIns="45718">
            <a:spAutoFit/>
          </a:bodyPr>
          <a:lstStyle/>
          <a:p>
            <a:pPr algn="ctr"/>
            <a:r>
              <a:rPr lang="zh-CN" altLang="en-US" sz="1200" b="1" dirty="0">
                <a:latin typeface="微软雅黑" panose="020B0503020204020204" pitchFamily="34" charset="-122"/>
                <a:ea typeface="微软雅黑" panose="020B0503020204020204" pitchFamily="34" charset="-122"/>
              </a:rPr>
              <a:t>若余数</a:t>
            </a:r>
            <a:r>
              <a:rPr lang="en-US" altLang="zh-CN" sz="1200" b="1" dirty="0">
                <a:latin typeface="微软雅黑" panose="020B0503020204020204" pitchFamily="34" charset="-122"/>
                <a:ea typeface="微软雅黑" panose="020B0503020204020204" pitchFamily="34" charset="-122"/>
              </a:rPr>
              <a:t>=0</a:t>
            </a:r>
            <a:r>
              <a:rPr lang="zh-CN" altLang="en-US" sz="1200" b="1" dirty="0">
                <a:latin typeface="微软雅黑" panose="020B0503020204020204" pitchFamily="34" charset="-122"/>
                <a:ea typeface="微软雅黑" panose="020B0503020204020204" pitchFamily="34" charset="-122"/>
              </a:rPr>
              <a:t>，接受</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a:latin typeface="微软雅黑" panose="020B0503020204020204" pitchFamily="34" charset="-122"/>
                <a:ea typeface="微软雅黑" panose="020B0503020204020204" pitchFamily="34" charset="-122"/>
              </a:rPr>
              <a:t>若余数≠</a:t>
            </a:r>
            <a:r>
              <a:rPr lang="en-US" altLang="zh-CN" sz="1200" b="1" dirty="0">
                <a:latin typeface="微软雅黑" panose="020B0503020204020204" pitchFamily="34" charset="-122"/>
                <a:ea typeface="微软雅黑" panose="020B0503020204020204" pitchFamily="34" charset="-122"/>
              </a:rPr>
              <a:t>0</a:t>
            </a:r>
            <a:r>
              <a:rPr lang="zh-CN" altLang="en-US" sz="1200" b="1" dirty="0">
                <a:latin typeface="微软雅黑" panose="020B0503020204020204" pitchFamily="34" charset="-122"/>
                <a:ea typeface="微软雅黑" panose="020B0503020204020204" pitchFamily="34" charset="-122"/>
              </a:rPr>
              <a:t>，丢弃</a:t>
            </a:r>
          </a:p>
        </p:txBody>
      </p:sp>
      <p:cxnSp>
        <p:nvCxnSpPr>
          <p:cNvPr id="13" name="直接箭头连接符 12"/>
          <p:cNvCxnSpPr/>
          <p:nvPr/>
        </p:nvCxnSpPr>
        <p:spPr>
          <a:xfrm flipH="1">
            <a:off x="5662084" y="2454568"/>
            <a:ext cx="1994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231238" y="2454568"/>
            <a:ext cx="1994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5"/>
          <p:cNvSpPr txBox="1">
            <a:spLocks noChangeArrowheads="1"/>
          </p:cNvSpPr>
          <p:nvPr/>
        </p:nvSpPr>
        <p:spPr bwMode="auto">
          <a:xfrm>
            <a:off x="6938128" y="4094378"/>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r"/>
            <a:r>
              <a:rPr kumimoji="1" lang="zh-CN" altLang="en-US" sz="1200" b="1" dirty="0">
                <a:latin typeface="微软雅黑" panose="020B0503020204020204" pitchFamily="34" charset="-122"/>
                <a:ea typeface="微软雅黑" panose="020B0503020204020204" pitchFamily="34" charset="-122"/>
              </a:rPr>
              <a:t>发送方</a:t>
            </a:r>
          </a:p>
        </p:txBody>
      </p:sp>
      <p:sp>
        <p:nvSpPr>
          <p:cNvPr id="42" name="Text Box 45"/>
          <p:cNvSpPr txBox="1">
            <a:spLocks noChangeArrowheads="1"/>
          </p:cNvSpPr>
          <p:nvPr/>
        </p:nvSpPr>
        <p:spPr bwMode="auto">
          <a:xfrm>
            <a:off x="1502609" y="4090847"/>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r"/>
            <a:r>
              <a:rPr kumimoji="1" lang="zh-CN" altLang="en-US" sz="1200" b="1" dirty="0">
                <a:latin typeface="微软雅黑" panose="020B0503020204020204" pitchFamily="34" charset="-122"/>
                <a:ea typeface="微软雅黑" panose="020B0503020204020204" pitchFamily="34" charset="-122"/>
              </a:rPr>
              <a:t>接收方</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7" y="963361"/>
            <a:ext cx="812901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 name="矩形 2"/>
          <p:cNvSpPr/>
          <p:nvPr/>
        </p:nvSpPr>
        <p:spPr>
          <a:xfrm>
            <a:off x="616086" y="921120"/>
            <a:ext cx="4501324"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接收端对收到的每一帧进行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检验</a:t>
            </a:r>
          </a:p>
        </p:txBody>
      </p:sp>
      <p:sp>
        <p:nvSpPr>
          <p:cNvPr id="4" name="矩形 3"/>
          <p:cNvSpPr/>
          <p:nvPr/>
        </p:nvSpPr>
        <p:spPr>
          <a:xfrm>
            <a:off x="466347" y="1359770"/>
            <a:ext cx="8302750" cy="2208297"/>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若得出的余数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 0</a:t>
            </a:r>
            <a:r>
              <a:rPr lang="zh-CN" altLang="en-US" sz="2000" b="1" dirty="0">
                <a:latin typeface="微软雅黑" panose="020B0503020204020204" pitchFamily="34" charset="-122"/>
                <a:ea typeface="微软雅黑" panose="020B0503020204020204" pitchFamily="34" charset="-122"/>
              </a:rPr>
              <a:t>，则判定这个帧没有差错，就</a:t>
            </a:r>
            <a:r>
              <a:rPr lang="zh-CN" altLang="en-US" sz="2000" b="1" dirty="0">
                <a:solidFill>
                  <a:srgbClr val="0000FF"/>
                </a:solidFill>
                <a:latin typeface="微软雅黑" panose="020B0503020204020204" pitchFamily="34" charset="-122"/>
                <a:ea typeface="微软雅黑" panose="020B0503020204020204" pitchFamily="34" charset="-122"/>
              </a:rPr>
              <a:t>接受</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(accept)</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若余数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 0</a:t>
            </a:r>
            <a:r>
              <a:rPr lang="zh-CN" altLang="en-US" sz="2000" b="1" dirty="0">
                <a:latin typeface="微软雅黑" panose="020B0503020204020204" pitchFamily="34" charset="-122"/>
                <a:ea typeface="微软雅黑" panose="020B0503020204020204" pitchFamily="34" charset="-122"/>
              </a:rPr>
              <a:t>，则判定这个帧有差错，就</a:t>
            </a:r>
            <a:r>
              <a:rPr lang="zh-CN" altLang="en-US" sz="2000" b="1" dirty="0">
                <a:solidFill>
                  <a:srgbClr val="0000FF"/>
                </a:solidFill>
                <a:latin typeface="微软雅黑" panose="020B0503020204020204" pitchFamily="34" charset="-122"/>
                <a:ea typeface="微软雅黑" panose="020B0503020204020204" pitchFamily="34" charset="-122"/>
              </a:rPr>
              <a:t>丢弃</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但这种检测方法并不能确定究竟是</a:t>
            </a:r>
            <a:r>
              <a:rPr lang="zh-CN" altLang="en-US" sz="2000" b="1" dirty="0">
                <a:solidFill>
                  <a:srgbClr val="FF0000"/>
                </a:solidFill>
                <a:latin typeface="微软雅黑" panose="020B0503020204020204" pitchFamily="34" charset="-122"/>
                <a:ea typeface="微软雅黑" panose="020B0503020204020204" pitchFamily="34" charset="-122"/>
              </a:rPr>
              <a:t>哪一个</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哪几</a:t>
            </a:r>
            <a:r>
              <a:rPr lang="zh-CN" altLang="en-US" sz="2000" b="1" dirty="0">
                <a:latin typeface="微软雅黑" panose="020B0503020204020204" pitchFamily="34" charset="-122"/>
                <a:ea typeface="微软雅黑" panose="020B0503020204020204" pitchFamily="34" charset="-122"/>
              </a:rPr>
              <a:t>个比特出现了差错。</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只要经过严格的挑选，并使用位数足够多的除数 </a:t>
            </a:r>
            <a:r>
              <a:rPr lang="en-US" altLang="zh-CN" sz="2000" b="1" i="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，那么出现检测不到的差错的</a:t>
            </a:r>
            <a:r>
              <a:rPr lang="zh-CN" altLang="en-US" sz="2000" b="1" dirty="0">
                <a:solidFill>
                  <a:srgbClr val="FF0000"/>
                </a:solidFill>
                <a:latin typeface="微软雅黑" panose="020B0503020204020204" pitchFamily="34" charset="-122"/>
                <a:ea typeface="微软雅黑" panose="020B0503020204020204" pitchFamily="34" charset="-122"/>
              </a:rPr>
              <a:t>概率就很小很小</a:t>
            </a:r>
            <a:r>
              <a:rPr lang="zh-CN" altLang="en-US" sz="2000" b="1" dirty="0">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DBF81D00-CE0E-481C-AA58-F0882ABF0963}"/>
              </a:ext>
            </a:extLst>
          </p:cNvPr>
          <p:cNvGrpSpPr/>
          <p:nvPr/>
        </p:nvGrpSpPr>
        <p:grpSpPr>
          <a:xfrm>
            <a:off x="3638664" y="2761421"/>
            <a:ext cx="5276736" cy="1574483"/>
            <a:chOff x="4851552" y="3681893"/>
            <a:chExt cx="7035648" cy="2099311"/>
          </a:xfrm>
        </p:grpSpPr>
        <p:sp>
          <p:nvSpPr>
            <p:cNvPr id="43" name="矩形 42">
              <a:extLst>
                <a:ext uri="{FF2B5EF4-FFF2-40B4-BE49-F238E27FC236}">
                  <a16:creationId xmlns:a16="http://schemas.microsoft.com/office/drawing/2014/main" id="{92CCB21B-6D01-47C3-9390-819E492EE019}"/>
                </a:ext>
              </a:extLst>
            </p:cNvPr>
            <p:cNvSpPr/>
            <p:nvPr/>
          </p:nvSpPr>
          <p:spPr>
            <a:xfrm>
              <a:off x="11683269" y="5500696"/>
              <a:ext cx="203931" cy="28050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76A7E0D-3035-43CC-9DE7-96220489B2CC}"/>
                </a:ext>
              </a:extLst>
            </p:cNvPr>
            <p:cNvSpPr/>
            <p:nvPr/>
          </p:nvSpPr>
          <p:spPr>
            <a:xfrm>
              <a:off x="5295006" y="4957139"/>
              <a:ext cx="203931" cy="28050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978489E-ECAE-48E5-AE67-FCC0F8D07EBB}"/>
                </a:ext>
              </a:extLst>
            </p:cNvPr>
            <p:cNvSpPr/>
            <p:nvPr/>
          </p:nvSpPr>
          <p:spPr>
            <a:xfrm>
              <a:off x="4851552" y="4441409"/>
              <a:ext cx="203931" cy="28050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BFDBAAAD-664D-4532-BDD1-F56E6476B15A}"/>
                </a:ext>
              </a:extLst>
            </p:cNvPr>
            <p:cNvGrpSpPr/>
            <p:nvPr/>
          </p:nvGrpSpPr>
          <p:grpSpPr>
            <a:xfrm>
              <a:off x="5055484" y="3681893"/>
              <a:ext cx="6627785" cy="1818803"/>
              <a:chOff x="5055484" y="3681893"/>
              <a:chExt cx="6627785" cy="1818803"/>
            </a:xfrm>
          </p:grpSpPr>
          <p:sp>
            <p:nvSpPr>
              <p:cNvPr id="41" name="文本框 40">
                <a:extLst>
                  <a:ext uri="{FF2B5EF4-FFF2-40B4-BE49-F238E27FC236}">
                    <a16:creationId xmlns:a16="http://schemas.microsoft.com/office/drawing/2014/main" id="{B046A378-77FC-4CC2-8F6C-5320885AC23F}"/>
                  </a:ext>
                </a:extLst>
              </p:cNvPr>
              <p:cNvSpPr txBox="1"/>
              <p:nvPr/>
            </p:nvSpPr>
            <p:spPr>
              <a:xfrm>
                <a:off x="6157339" y="3681893"/>
                <a:ext cx="4723364" cy="430887"/>
              </a:xfrm>
              <a:prstGeom prst="rect">
                <a:avLst/>
              </a:prstGeom>
              <a:noFill/>
            </p:spPr>
            <p:txBody>
              <a:bodyPr wrap="square" rtlCol="0">
                <a:spAutoFit/>
              </a:bodyPr>
              <a:lstStyle/>
              <a:p>
                <a:pPr algn="ctr"/>
                <a:r>
                  <a:rPr lang="zh-CN" altLang="en-US" sz="1500" b="1" dirty="0">
                    <a:solidFill>
                      <a:schemeClr val="accent1">
                        <a:lumMod val="75000"/>
                      </a:schemeClr>
                    </a:solidFill>
                  </a:rPr>
                  <a:t>算法要求生成多项式必须包含最低次项</a:t>
                </a:r>
                <a:endParaRPr lang="zh-CN" altLang="en-US" sz="1500" b="1" spc="225" dirty="0">
                  <a:solidFill>
                    <a:schemeClr val="accent1">
                      <a:lumMod val="75000"/>
                    </a:schemeClr>
                  </a:solidFill>
                </a:endParaRPr>
              </a:p>
            </p:txBody>
          </p:sp>
          <p:cxnSp>
            <p:nvCxnSpPr>
              <p:cNvPr id="14" name="直接箭头连接符 13">
                <a:extLst>
                  <a:ext uri="{FF2B5EF4-FFF2-40B4-BE49-F238E27FC236}">
                    <a16:creationId xmlns:a16="http://schemas.microsoft.com/office/drawing/2014/main" id="{F046C429-342F-4B91-B3D5-2E64668D3733}"/>
                  </a:ext>
                </a:extLst>
              </p:cNvPr>
              <p:cNvCxnSpPr>
                <a:cxnSpLocks/>
                <a:stCxn id="41" idx="2"/>
              </p:cNvCxnSpPr>
              <p:nvPr/>
            </p:nvCxnSpPr>
            <p:spPr>
              <a:xfrm flipH="1">
                <a:off x="5055484" y="4112780"/>
                <a:ext cx="3463537" cy="46888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B565D50-0DD3-41C2-A1A1-B3012E13A82B}"/>
                  </a:ext>
                </a:extLst>
              </p:cNvPr>
              <p:cNvCxnSpPr>
                <a:cxnSpLocks/>
                <a:stCxn id="41" idx="2"/>
              </p:cNvCxnSpPr>
              <p:nvPr/>
            </p:nvCxnSpPr>
            <p:spPr>
              <a:xfrm flipH="1">
                <a:off x="5498937" y="4112780"/>
                <a:ext cx="3020084" cy="9846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04442C0-C7F9-44A4-9514-0187912DB431}"/>
                  </a:ext>
                </a:extLst>
              </p:cNvPr>
              <p:cNvCxnSpPr>
                <a:cxnSpLocks/>
                <a:stCxn id="41" idx="2"/>
              </p:cNvCxnSpPr>
              <p:nvPr/>
            </p:nvCxnSpPr>
            <p:spPr>
              <a:xfrm>
                <a:off x="8519021" y="4112780"/>
                <a:ext cx="3164248" cy="138791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p:sp>
        <p:nvSpPr>
          <p:cNvPr id="22" name="文本框 21">
            <a:extLst>
              <a:ext uri="{FF2B5EF4-FFF2-40B4-BE49-F238E27FC236}">
                <a16:creationId xmlns:a16="http://schemas.microsoft.com/office/drawing/2014/main" id="{C4E54250-673A-4412-A3A6-4DAF2F3BE0D1}"/>
              </a:ext>
            </a:extLst>
          </p:cNvPr>
          <p:cNvSpPr txBox="1"/>
          <p:nvPr/>
        </p:nvSpPr>
        <p:spPr>
          <a:xfrm>
            <a:off x="751531" y="973238"/>
            <a:ext cx="2091938" cy="300083"/>
          </a:xfrm>
          <a:prstGeom prst="rect">
            <a:avLst/>
          </a:prstGeom>
          <a:noFill/>
        </p:spPr>
        <p:txBody>
          <a:bodyPr wrap="square" lIns="68579" tIns="34289" rIns="68579" bIns="34289" rtlCol="0">
            <a:spAutoFit/>
          </a:bodyPr>
          <a:lstStyle/>
          <a:p>
            <a:r>
              <a:rPr lang="en-US" altLang="zh-CN" sz="1500" b="1" dirty="0">
                <a:solidFill>
                  <a:schemeClr val="accent3">
                    <a:lumMod val="75000"/>
                  </a:schemeClr>
                </a:solidFill>
              </a:rPr>
              <a:t>【</a:t>
            </a:r>
            <a:r>
              <a:rPr lang="zh-CN" altLang="en-US" sz="1500" b="1" dirty="0">
                <a:solidFill>
                  <a:schemeClr val="accent3">
                    <a:lumMod val="75000"/>
                  </a:schemeClr>
                </a:solidFill>
              </a:rPr>
              <a:t>生成多项式举例</a:t>
            </a:r>
            <a:r>
              <a:rPr lang="en-US" altLang="zh-CN" sz="1500" b="1" dirty="0">
                <a:solidFill>
                  <a:schemeClr val="accent3">
                    <a:lumMod val="75000"/>
                  </a:schemeClr>
                </a:solidFill>
              </a:rPr>
              <a:t>】</a:t>
            </a:r>
            <a:endParaRPr lang="zh-CN" altLang="en-US" sz="1500" b="1" dirty="0">
              <a:solidFill>
                <a:schemeClr val="accent3">
                  <a:lumMod val="75000"/>
                </a:schemeClr>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88D87E9-82E5-480B-9BF2-A128FAA4E2D1}"/>
                  </a:ext>
                </a:extLst>
              </p:cNvPr>
              <p:cNvSpPr txBox="1"/>
              <p:nvPr/>
            </p:nvSpPr>
            <p:spPr>
              <a:xfrm>
                <a:off x="1193878" y="1315180"/>
                <a:ext cx="4058778" cy="399725"/>
              </a:xfrm>
              <a:prstGeom prst="rect">
                <a:avLst/>
              </a:prstGeom>
              <a:noFill/>
            </p:spPr>
            <p:txBody>
              <a:bodyPr wrap="square" lIns="68579" tIns="34289" rIns="68579" bIns="34289" rtlCol="0">
                <a:spAutoFit/>
              </a:bodyPr>
              <a:lstStyle/>
              <a:p>
                <a:pPr/>
                <a14:m>
                  <m:oMathPara xmlns:m="http://schemas.openxmlformats.org/officeDocument/2006/math">
                    <m:oMathParaPr>
                      <m:jc m:val="left"/>
                    </m:oMathParaPr>
                    <m:oMath xmlns:m="http://schemas.openxmlformats.org/officeDocument/2006/math">
                      <m:r>
                        <a:rPr lang="en-US" altLang="zh-CN" sz="2100" b="1" i="1">
                          <a:latin typeface="Cambria Math" panose="02040503050406030204" pitchFamily="18" charset="0"/>
                        </a:rPr>
                        <m:t>𝑮</m:t>
                      </m:r>
                      <m:d>
                        <m:dPr>
                          <m:ctrlPr>
                            <a:rPr lang="en-US" altLang="zh-CN" sz="2100" b="1" i="1">
                              <a:latin typeface="Cambria Math" panose="02040503050406030204" pitchFamily="18" charset="0"/>
                            </a:rPr>
                          </m:ctrlPr>
                        </m:dPr>
                        <m:e>
                          <m:r>
                            <a:rPr lang="en-US" altLang="zh-CN" sz="2100" b="1" i="1">
                              <a:latin typeface="Cambria Math" panose="02040503050406030204" pitchFamily="18" charset="0"/>
                            </a:rPr>
                            <m:t>𝑿</m:t>
                          </m:r>
                        </m:e>
                      </m:d>
                      <m:r>
                        <a:rPr lang="en-US" altLang="zh-CN" sz="2100" b="1" i="1">
                          <a:latin typeface="Cambria Math" panose="02040503050406030204" pitchFamily="18" charset="0"/>
                        </a:rPr>
                        <m:t>=</m:t>
                      </m:r>
                      <m:sSup>
                        <m:sSupPr>
                          <m:ctrlPr>
                            <a:rPr lang="en-US" altLang="zh-CN" sz="2100" b="1" i="1">
                              <a:latin typeface="Cambria Math" panose="02040503050406030204" pitchFamily="18" charset="0"/>
                            </a:rPr>
                          </m:ctrlPr>
                        </m:sSupPr>
                        <m:e>
                          <m:r>
                            <a:rPr lang="en-US" altLang="zh-CN" sz="2100" b="1" i="1">
                              <a:latin typeface="Cambria Math" panose="02040503050406030204" pitchFamily="18" charset="0"/>
                            </a:rPr>
                            <m:t> </m:t>
                          </m:r>
                          <m:r>
                            <a:rPr lang="en-US" altLang="zh-CN" sz="2100" b="1" i="1">
                              <a:latin typeface="Cambria Math" panose="02040503050406030204" pitchFamily="18" charset="0"/>
                            </a:rPr>
                            <m:t>𝑿</m:t>
                          </m:r>
                        </m:e>
                        <m:sup>
                          <m:r>
                            <a:rPr lang="en-US" altLang="zh-CN" sz="2100" b="1" i="1">
                              <a:latin typeface="Cambria Math" panose="02040503050406030204" pitchFamily="18" charset="0"/>
                            </a:rPr>
                            <m:t>𝟒</m:t>
                          </m:r>
                        </m:sup>
                      </m:sSup>
                      <m:r>
                        <a:rPr lang="en-US" altLang="zh-CN" sz="2100" b="1" i="1">
                          <a:latin typeface="Cambria Math" panose="02040503050406030204" pitchFamily="18" charset="0"/>
                          <a:ea typeface="Cambria Math" panose="02040503050406030204" pitchFamily="18" charset="0"/>
                        </a:rPr>
                        <m:t>+</m:t>
                      </m:r>
                      <m:sSup>
                        <m:sSupPr>
                          <m:ctrlPr>
                            <a:rPr lang="en-US" altLang="zh-CN" sz="2100" b="1" i="1">
                              <a:latin typeface="Cambria Math" panose="02040503050406030204" pitchFamily="18" charset="0"/>
                              <a:ea typeface="Cambria Math" panose="02040503050406030204" pitchFamily="18" charset="0"/>
                            </a:rPr>
                          </m:ctrlPr>
                        </m:sSupPr>
                        <m:e>
                          <m:r>
                            <a:rPr lang="en-US" altLang="zh-CN" sz="2100" b="1" i="1">
                              <a:latin typeface="Cambria Math" panose="02040503050406030204" pitchFamily="18" charset="0"/>
                              <a:ea typeface="Cambria Math" panose="02040503050406030204" pitchFamily="18" charset="0"/>
                            </a:rPr>
                            <m:t> </m:t>
                          </m:r>
                          <m:r>
                            <a:rPr lang="en-US" altLang="zh-CN" sz="2100" b="1" i="1">
                              <a:latin typeface="Cambria Math" panose="02040503050406030204" pitchFamily="18" charset="0"/>
                              <a:ea typeface="Cambria Math" panose="02040503050406030204" pitchFamily="18" charset="0"/>
                            </a:rPr>
                            <m:t>𝑿</m:t>
                          </m:r>
                        </m:e>
                        <m:sup>
                          <m:r>
                            <a:rPr lang="en-US" altLang="zh-CN" sz="2100" b="1" i="1">
                              <a:latin typeface="Cambria Math" panose="02040503050406030204" pitchFamily="18" charset="0"/>
                              <a:ea typeface="Cambria Math" panose="02040503050406030204" pitchFamily="18" charset="0"/>
                            </a:rPr>
                            <m:t>𝟐</m:t>
                          </m:r>
                        </m:sup>
                      </m:sSup>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𝑿</m:t>
                      </m:r>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𝟏</m:t>
                      </m:r>
                    </m:oMath>
                  </m:oMathPara>
                </a14:m>
                <a:endParaRPr lang="zh-CN" altLang="en-US" sz="2100" b="1" dirty="0"/>
              </a:p>
            </p:txBody>
          </p:sp>
        </mc:Choice>
        <mc:Fallback xmlns="">
          <p:sp>
            <p:nvSpPr>
              <p:cNvPr id="7" name="文本框 6">
                <a:extLst>
                  <a:ext uri="{FF2B5EF4-FFF2-40B4-BE49-F238E27FC236}">
                    <a16:creationId xmlns:a16="http://schemas.microsoft.com/office/drawing/2014/main" id="{888D87E9-82E5-480B-9BF2-A128FAA4E2D1}"/>
                  </a:ext>
                </a:extLst>
              </p:cNvPr>
              <p:cNvSpPr txBox="1">
                <a:spLocks noRot="1" noChangeAspect="1" noMove="1" noResize="1" noEditPoints="1" noAdjustHandles="1" noChangeArrowheads="1" noChangeShapeType="1" noTextEdit="1"/>
              </p:cNvSpPr>
              <p:nvPr/>
            </p:nvSpPr>
            <p:spPr>
              <a:xfrm>
                <a:off x="1591837" y="1753572"/>
                <a:ext cx="5411704" cy="5329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823FB52-362A-4133-9C06-CB1B2867B008}"/>
                  </a:ext>
                </a:extLst>
              </p:cNvPr>
              <p:cNvSpPr txBox="1"/>
              <p:nvPr/>
            </p:nvSpPr>
            <p:spPr>
              <a:xfrm>
                <a:off x="1823351" y="1756764"/>
                <a:ext cx="5512631" cy="399725"/>
              </a:xfrm>
              <a:prstGeom prst="rect">
                <a:avLst/>
              </a:prstGeom>
              <a:noFill/>
            </p:spPr>
            <p:txBody>
              <a:bodyPr wrap="square" lIns="68579" tIns="34289" rIns="68579" bIns="34289" rtlCol="0">
                <a:spAutoFit/>
              </a:bodyPr>
              <a:lstStyle/>
              <a:p>
                <a:pPr/>
                <a14:m>
                  <m:oMathPara xmlns:m="http://schemas.openxmlformats.org/officeDocument/2006/math">
                    <m:oMathParaPr>
                      <m:jc m:val="left"/>
                    </m:oMathParaPr>
                    <m:oMath xmlns:m="http://schemas.openxmlformats.org/officeDocument/2006/math">
                      <m:r>
                        <a:rPr lang="en-US" altLang="zh-CN" sz="2100" b="1" i="1">
                          <a:latin typeface="Cambria Math" panose="02040503050406030204" pitchFamily="18" charset="0"/>
                        </a:rPr>
                        <m:t>=</m:t>
                      </m:r>
                      <m:sSup>
                        <m:sSupPr>
                          <m:ctrlPr>
                            <a:rPr lang="en-US" altLang="zh-CN" sz="2100" b="1" i="1">
                              <a:latin typeface="Cambria Math" panose="02040503050406030204" pitchFamily="18" charset="0"/>
                            </a:rPr>
                          </m:ctrlPr>
                        </m:sSupPr>
                        <m:e>
                          <m:r>
                            <a:rPr lang="en-US" altLang="zh-CN" sz="2100" b="1" i="1">
                              <a:latin typeface="Cambria Math" panose="02040503050406030204" pitchFamily="18" charset="0"/>
                            </a:rPr>
                            <m:t> </m:t>
                          </m:r>
                          <m:r>
                            <a:rPr lang="en-US" altLang="zh-CN" sz="2100" b="1" i="1">
                              <a:latin typeface="Cambria Math" panose="02040503050406030204" pitchFamily="18" charset="0"/>
                            </a:rPr>
                            <m:t>𝟏</m:t>
                          </m:r>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𝑿</m:t>
                          </m:r>
                        </m:e>
                        <m:sup>
                          <m:r>
                            <a:rPr lang="en-US" altLang="zh-CN" sz="2100" b="1" i="1">
                              <a:latin typeface="Cambria Math" panose="02040503050406030204" pitchFamily="18" charset="0"/>
                            </a:rPr>
                            <m:t>𝟒</m:t>
                          </m:r>
                        </m:sup>
                      </m:sSup>
                      <m:r>
                        <a:rPr lang="en-US" altLang="zh-CN" sz="2100" b="1" i="1">
                          <a:latin typeface="Cambria Math" panose="02040503050406030204" pitchFamily="18" charset="0"/>
                          <a:ea typeface="Cambria Math" panose="02040503050406030204" pitchFamily="18" charset="0"/>
                        </a:rPr>
                        <m:t>+</m:t>
                      </m:r>
                      <m:sSup>
                        <m:sSupPr>
                          <m:ctrlPr>
                            <a:rPr lang="en-US" altLang="zh-CN" sz="2100" b="1" i="1">
                              <a:latin typeface="Cambria Math" panose="02040503050406030204" pitchFamily="18" charset="0"/>
                              <a:ea typeface="Cambria Math" panose="02040503050406030204" pitchFamily="18" charset="0"/>
                            </a:rPr>
                          </m:ctrlPr>
                        </m:sSupPr>
                        <m:e>
                          <m:r>
                            <a:rPr lang="en-US" altLang="zh-CN" sz="2100" b="1" i="1">
                              <a:latin typeface="Cambria Math" panose="02040503050406030204" pitchFamily="18" charset="0"/>
                              <a:ea typeface="Cambria Math" panose="02040503050406030204" pitchFamily="18" charset="0"/>
                            </a:rPr>
                            <m:t> </m:t>
                          </m:r>
                          <m:r>
                            <a:rPr lang="en-US" altLang="zh-CN" sz="2100" b="1" i="1">
                              <a:latin typeface="Cambria Math" panose="02040503050406030204" pitchFamily="18" charset="0"/>
                              <a:ea typeface="Cambria Math" panose="02040503050406030204" pitchFamily="18" charset="0"/>
                            </a:rPr>
                            <m:t>𝟎</m:t>
                          </m:r>
                          <m:r>
                            <a:rPr lang="en-US" altLang="zh-CN" sz="2100" b="1" i="1">
                              <a:latin typeface="Cambria Math" panose="02040503050406030204" pitchFamily="18" charset="0"/>
                              <a:ea typeface="Cambria Math" panose="02040503050406030204" pitchFamily="18" charset="0"/>
                            </a:rPr>
                            <m:t>∙</m:t>
                          </m:r>
                          <m:sSup>
                            <m:sSupPr>
                              <m:ctrlPr>
                                <a:rPr lang="en-US" altLang="zh-CN" sz="2100" b="1" i="1">
                                  <a:latin typeface="Cambria Math" panose="02040503050406030204" pitchFamily="18" charset="0"/>
                                  <a:ea typeface="Cambria Math" panose="02040503050406030204" pitchFamily="18" charset="0"/>
                                </a:rPr>
                              </m:ctrlPr>
                            </m:sSupPr>
                            <m:e>
                              <m:r>
                                <a:rPr lang="en-US" altLang="zh-CN" sz="2100" b="1" i="1">
                                  <a:latin typeface="Cambria Math" panose="02040503050406030204" pitchFamily="18" charset="0"/>
                                  <a:ea typeface="Cambria Math" panose="02040503050406030204" pitchFamily="18" charset="0"/>
                                </a:rPr>
                                <m:t>𝑿</m:t>
                              </m:r>
                            </m:e>
                            <m:sup>
                              <m:r>
                                <a:rPr lang="en-US" altLang="zh-CN" sz="2100" b="1" i="1">
                                  <a:latin typeface="Cambria Math" panose="02040503050406030204" pitchFamily="18" charset="0"/>
                                  <a:ea typeface="Cambria Math" panose="02040503050406030204" pitchFamily="18" charset="0"/>
                                </a:rPr>
                                <m:t>𝟑</m:t>
                              </m:r>
                            </m:sup>
                          </m:sSup>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𝟏</m:t>
                          </m:r>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𝑿</m:t>
                          </m:r>
                        </m:e>
                        <m:sup>
                          <m:r>
                            <a:rPr lang="en-US" altLang="zh-CN" sz="2100" b="1" i="1">
                              <a:latin typeface="Cambria Math" panose="02040503050406030204" pitchFamily="18" charset="0"/>
                              <a:ea typeface="Cambria Math" panose="02040503050406030204" pitchFamily="18" charset="0"/>
                            </a:rPr>
                            <m:t>𝟐</m:t>
                          </m:r>
                        </m:sup>
                      </m:sSup>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𝟏</m:t>
                      </m:r>
                      <m:r>
                        <a:rPr lang="en-US" altLang="zh-CN" sz="2100" b="1" i="1">
                          <a:latin typeface="Cambria Math" panose="02040503050406030204" pitchFamily="18" charset="0"/>
                          <a:ea typeface="Cambria Math" panose="02040503050406030204" pitchFamily="18" charset="0"/>
                        </a:rPr>
                        <m:t>∙</m:t>
                      </m:r>
                      <m:sSup>
                        <m:sSupPr>
                          <m:ctrlPr>
                            <a:rPr lang="en-US" altLang="zh-CN" sz="2100" b="1" i="1">
                              <a:latin typeface="Cambria Math" panose="02040503050406030204" pitchFamily="18" charset="0"/>
                              <a:ea typeface="Cambria Math" panose="02040503050406030204" pitchFamily="18" charset="0"/>
                            </a:rPr>
                          </m:ctrlPr>
                        </m:sSupPr>
                        <m:e>
                          <m:r>
                            <a:rPr lang="en-US" altLang="zh-CN" sz="2100" b="1" i="1">
                              <a:latin typeface="Cambria Math" panose="02040503050406030204" pitchFamily="18" charset="0"/>
                              <a:ea typeface="Cambria Math" panose="02040503050406030204" pitchFamily="18" charset="0"/>
                            </a:rPr>
                            <m:t>𝑿</m:t>
                          </m:r>
                        </m:e>
                        <m:sup>
                          <m:r>
                            <a:rPr lang="en-US" altLang="zh-CN" sz="2100" b="1" i="1">
                              <a:latin typeface="Cambria Math" panose="02040503050406030204" pitchFamily="18" charset="0"/>
                              <a:ea typeface="Cambria Math" panose="02040503050406030204" pitchFamily="18" charset="0"/>
                            </a:rPr>
                            <m:t>𝟏</m:t>
                          </m:r>
                        </m:sup>
                      </m:sSup>
                      <m:r>
                        <a:rPr lang="en-US" altLang="zh-CN" sz="2100" b="1"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𝟏</m:t>
                      </m:r>
                      <m:r>
                        <a:rPr lang="en-US" altLang="zh-CN" sz="2100" b="1" i="1">
                          <a:latin typeface="Cambria Math" panose="02040503050406030204" pitchFamily="18" charset="0"/>
                          <a:ea typeface="Cambria Math" panose="02040503050406030204" pitchFamily="18" charset="0"/>
                        </a:rPr>
                        <m:t>∙</m:t>
                      </m:r>
                      <m:sSup>
                        <m:sSupPr>
                          <m:ctrlPr>
                            <a:rPr lang="en-US" altLang="zh-CN" sz="2100" b="1" i="1">
                              <a:latin typeface="Cambria Math" panose="02040503050406030204" pitchFamily="18" charset="0"/>
                              <a:ea typeface="Cambria Math" panose="02040503050406030204" pitchFamily="18" charset="0"/>
                            </a:rPr>
                          </m:ctrlPr>
                        </m:sSupPr>
                        <m:e>
                          <m:r>
                            <a:rPr lang="en-US" altLang="zh-CN" sz="2100" b="1" i="1">
                              <a:latin typeface="Cambria Math" panose="02040503050406030204" pitchFamily="18" charset="0"/>
                              <a:ea typeface="Cambria Math" panose="02040503050406030204" pitchFamily="18" charset="0"/>
                            </a:rPr>
                            <m:t>𝑿</m:t>
                          </m:r>
                        </m:e>
                        <m:sup>
                          <m:r>
                            <a:rPr lang="en-US" altLang="zh-CN" sz="2100" b="1" i="1">
                              <a:latin typeface="Cambria Math" panose="02040503050406030204" pitchFamily="18" charset="0"/>
                              <a:ea typeface="Cambria Math" panose="02040503050406030204" pitchFamily="18" charset="0"/>
                            </a:rPr>
                            <m:t>𝟎</m:t>
                          </m:r>
                        </m:sup>
                      </m:sSup>
                    </m:oMath>
                  </m:oMathPara>
                </a14:m>
                <a:endParaRPr lang="zh-CN" altLang="en-US" sz="2100" b="1" dirty="0"/>
              </a:p>
            </p:txBody>
          </p:sp>
        </mc:Choice>
        <mc:Fallback xmlns="">
          <p:sp>
            <p:nvSpPr>
              <p:cNvPr id="21" name="文本框 20">
                <a:extLst>
                  <a:ext uri="{FF2B5EF4-FFF2-40B4-BE49-F238E27FC236}">
                    <a16:creationId xmlns:a16="http://schemas.microsoft.com/office/drawing/2014/main" id="{4823FB52-362A-4133-9C06-CB1B2867B008}"/>
                  </a:ext>
                </a:extLst>
              </p:cNvPr>
              <p:cNvSpPr txBox="1">
                <a:spLocks noRot="1" noChangeAspect="1" noMove="1" noResize="1" noEditPoints="1" noAdjustHandles="1" noChangeArrowheads="1" noChangeShapeType="1" noTextEdit="1"/>
              </p:cNvSpPr>
              <p:nvPr/>
            </p:nvSpPr>
            <p:spPr>
              <a:xfrm>
                <a:off x="2431133" y="2342351"/>
                <a:ext cx="7350175" cy="532966"/>
              </a:xfrm>
              <a:prstGeom prst="rect">
                <a:avLst/>
              </a:prstGeom>
              <a:blipFill>
                <a:blip r:embed="rId4"/>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BB87DB0-7E6A-4ABA-8D74-DC439DF1CC57}"/>
              </a:ext>
            </a:extLst>
          </p:cNvPr>
          <p:cNvSpPr/>
          <p:nvPr/>
        </p:nvSpPr>
        <p:spPr>
          <a:xfrm>
            <a:off x="2170168" y="1799590"/>
            <a:ext cx="193766" cy="31407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sp>
        <p:nvSpPr>
          <p:cNvPr id="26" name="矩形 25">
            <a:extLst>
              <a:ext uri="{FF2B5EF4-FFF2-40B4-BE49-F238E27FC236}">
                <a16:creationId xmlns:a16="http://schemas.microsoft.com/office/drawing/2014/main" id="{56DCFF57-F9E8-4A59-BE9D-449E8222850F}"/>
              </a:ext>
            </a:extLst>
          </p:cNvPr>
          <p:cNvSpPr/>
          <p:nvPr/>
        </p:nvSpPr>
        <p:spPr>
          <a:xfrm>
            <a:off x="3152107" y="1799590"/>
            <a:ext cx="193766" cy="31407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sp>
        <p:nvSpPr>
          <p:cNvPr id="27" name="矩形 26">
            <a:extLst>
              <a:ext uri="{FF2B5EF4-FFF2-40B4-BE49-F238E27FC236}">
                <a16:creationId xmlns:a16="http://schemas.microsoft.com/office/drawing/2014/main" id="{AF1142FF-3A74-4C7F-B5C2-B7B71429276A}"/>
              </a:ext>
            </a:extLst>
          </p:cNvPr>
          <p:cNvSpPr/>
          <p:nvPr/>
        </p:nvSpPr>
        <p:spPr>
          <a:xfrm>
            <a:off x="4148871" y="1799590"/>
            <a:ext cx="193766" cy="31407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sp>
        <p:nvSpPr>
          <p:cNvPr id="31" name="矩形 30">
            <a:extLst>
              <a:ext uri="{FF2B5EF4-FFF2-40B4-BE49-F238E27FC236}">
                <a16:creationId xmlns:a16="http://schemas.microsoft.com/office/drawing/2014/main" id="{4E1544F4-945F-4AF9-9EA8-42FB1AF578EB}"/>
              </a:ext>
            </a:extLst>
          </p:cNvPr>
          <p:cNvSpPr/>
          <p:nvPr/>
        </p:nvSpPr>
        <p:spPr>
          <a:xfrm>
            <a:off x="5095258" y="1798702"/>
            <a:ext cx="193766" cy="31407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sp>
        <p:nvSpPr>
          <p:cNvPr id="33" name="矩形 32">
            <a:extLst>
              <a:ext uri="{FF2B5EF4-FFF2-40B4-BE49-F238E27FC236}">
                <a16:creationId xmlns:a16="http://schemas.microsoft.com/office/drawing/2014/main" id="{EF08FBC6-CD9E-4D02-9471-DE2DD650CDD9}"/>
              </a:ext>
            </a:extLst>
          </p:cNvPr>
          <p:cNvSpPr/>
          <p:nvPr/>
        </p:nvSpPr>
        <p:spPr>
          <a:xfrm>
            <a:off x="6071242" y="1798702"/>
            <a:ext cx="193766" cy="31407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p>
        </p:txBody>
      </p:sp>
      <p:sp>
        <p:nvSpPr>
          <p:cNvPr id="35" name="文本框 34">
            <a:extLst>
              <a:ext uri="{FF2B5EF4-FFF2-40B4-BE49-F238E27FC236}">
                <a16:creationId xmlns:a16="http://schemas.microsoft.com/office/drawing/2014/main" id="{27C6AC01-D140-46C2-BC21-9F980CA0FD44}"/>
              </a:ext>
            </a:extLst>
          </p:cNvPr>
          <p:cNvSpPr txBox="1"/>
          <p:nvPr/>
        </p:nvSpPr>
        <p:spPr>
          <a:xfrm>
            <a:off x="1131330" y="2292884"/>
            <a:ext cx="3830330" cy="300083"/>
          </a:xfrm>
          <a:prstGeom prst="rect">
            <a:avLst/>
          </a:prstGeom>
          <a:noFill/>
        </p:spPr>
        <p:txBody>
          <a:bodyPr wrap="square" lIns="68579" tIns="34289" rIns="68579" bIns="34289" rtlCol="0">
            <a:spAutoFit/>
          </a:bodyPr>
          <a:lstStyle/>
          <a:p>
            <a:r>
              <a:rPr lang="zh-CN" altLang="en-US" sz="1500" b="1" dirty="0"/>
              <a:t>生成多项式各项系数构成的比特串：</a:t>
            </a:r>
            <a:r>
              <a:rPr lang="en-US" altLang="zh-CN" sz="1500" b="1" spc="225" dirty="0"/>
              <a:t>10111</a:t>
            </a:r>
            <a:endParaRPr lang="zh-CN" altLang="en-US" sz="1500" b="1" spc="225" dirty="0"/>
          </a:p>
        </p:txBody>
      </p:sp>
      <p:sp>
        <p:nvSpPr>
          <p:cNvPr id="36" name="文本框 35">
            <a:extLst>
              <a:ext uri="{FF2B5EF4-FFF2-40B4-BE49-F238E27FC236}">
                <a16:creationId xmlns:a16="http://schemas.microsoft.com/office/drawing/2014/main" id="{69307158-E92A-423C-82B8-C3D99CB1B241}"/>
              </a:ext>
            </a:extLst>
          </p:cNvPr>
          <p:cNvSpPr txBox="1"/>
          <p:nvPr/>
        </p:nvSpPr>
        <p:spPr>
          <a:xfrm>
            <a:off x="4788205" y="2292884"/>
            <a:ext cx="2451775" cy="300083"/>
          </a:xfrm>
          <a:prstGeom prst="rect">
            <a:avLst/>
          </a:prstGeom>
          <a:noFill/>
        </p:spPr>
        <p:txBody>
          <a:bodyPr wrap="square" lIns="68579" tIns="34289" rIns="68579" bIns="34289" rtlCol="0">
            <a:spAutoFit/>
          </a:bodyPr>
          <a:lstStyle/>
          <a:p>
            <a:r>
              <a:rPr lang="zh-CN" altLang="en-US" sz="1500" b="1" dirty="0"/>
              <a:t>（计算冗余码时作为除数）</a:t>
            </a:r>
            <a:endParaRPr lang="zh-CN" altLang="en-US" sz="1500" b="1" spc="225" dirty="0"/>
          </a:p>
        </p:txBody>
      </p:sp>
      <p:grpSp>
        <p:nvGrpSpPr>
          <p:cNvPr id="10" name="组合 9">
            <a:extLst>
              <a:ext uri="{FF2B5EF4-FFF2-40B4-BE49-F238E27FC236}">
                <a16:creationId xmlns:a16="http://schemas.microsoft.com/office/drawing/2014/main" id="{4FF3B902-29C7-4E72-A322-7B16A7E74D23}"/>
              </a:ext>
            </a:extLst>
          </p:cNvPr>
          <p:cNvGrpSpPr/>
          <p:nvPr/>
        </p:nvGrpSpPr>
        <p:grpSpPr>
          <a:xfrm>
            <a:off x="814079" y="2896223"/>
            <a:ext cx="8189645" cy="1511940"/>
            <a:chOff x="1085438" y="3861633"/>
            <a:chExt cx="10919526" cy="2015921"/>
          </a:xfrm>
        </p:grpSpPr>
        <p:sp>
          <p:nvSpPr>
            <p:cNvPr id="37" name="文本框 36">
              <a:extLst>
                <a:ext uri="{FF2B5EF4-FFF2-40B4-BE49-F238E27FC236}">
                  <a16:creationId xmlns:a16="http://schemas.microsoft.com/office/drawing/2014/main" id="{DE1C7B73-DAD4-4B0E-8FD0-07251F28525E}"/>
                </a:ext>
              </a:extLst>
            </p:cNvPr>
            <p:cNvSpPr txBox="1"/>
            <p:nvPr/>
          </p:nvSpPr>
          <p:spPr>
            <a:xfrm>
              <a:off x="1085438" y="3861633"/>
              <a:ext cx="2789250" cy="430887"/>
            </a:xfrm>
            <a:prstGeom prst="rect">
              <a:avLst/>
            </a:prstGeom>
            <a:noFill/>
          </p:spPr>
          <p:txBody>
            <a:bodyPr wrap="square" rtlCol="0">
              <a:spAutoFit/>
            </a:bodyPr>
            <a:lstStyle/>
            <a:p>
              <a:r>
                <a:rPr lang="en-US" altLang="zh-CN" sz="1500" b="1" dirty="0">
                  <a:solidFill>
                    <a:schemeClr val="accent3">
                      <a:lumMod val="75000"/>
                    </a:schemeClr>
                  </a:solidFill>
                </a:rPr>
                <a:t>【</a:t>
              </a:r>
              <a:r>
                <a:rPr lang="zh-CN" altLang="en-US" sz="1500" b="1" dirty="0">
                  <a:solidFill>
                    <a:schemeClr val="accent3">
                      <a:lumMod val="75000"/>
                    </a:schemeClr>
                  </a:solidFill>
                </a:rPr>
                <a:t>常用的生成多项式</a:t>
              </a:r>
              <a:r>
                <a:rPr lang="en-US" altLang="zh-CN" sz="1500" b="1" dirty="0">
                  <a:solidFill>
                    <a:schemeClr val="accent3">
                      <a:lumMod val="75000"/>
                    </a:schemeClr>
                  </a:solidFill>
                </a:rPr>
                <a:t>】</a:t>
              </a:r>
              <a:endParaRPr lang="zh-CN" altLang="en-US" sz="1500" b="1" dirty="0">
                <a:solidFill>
                  <a:schemeClr val="accent3">
                    <a:lumMod val="75000"/>
                  </a:schemeClr>
                </a:solidFill>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6D73444-E9E8-4C57-BC01-D1977222A6E3}"/>
                    </a:ext>
                  </a:extLst>
                </p:cNvPr>
                <p:cNvSpPr txBox="1"/>
                <p:nvPr/>
              </p:nvSpPr>
              <p:spPr>
                <a:xfrm>
                  <a:off x="1415979" y="4348010"/>
                  <a:ext cx="5411704" cy="4424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500" b="1" i="1">
                            <a:latin typeface="Cambria Math" panose="02040503050406030204" pitchFamily="18" charset="0"/>
                          </a:rPr>
                          <m:t>𝑪𝑹𝑪</m:t>
                        </m:r>
                        <m:r>
                          <a:rPr lang="en-US" altLang="zh-CN" sz="1500" b="1" i="1">
                            <a:latin typeface="Cambria Math" panose="02040503050406030204" pitchFamily="18" charset="0"/>
                          </a:rPr>
                          <m:t>−</m:t>
                        </m:r>
                        <m:r>
                          <a:rPr lang="en-US" altLang="zh-CN" sz="1500" b="1" i="1">
                            <a:latin typeface="Cambria Math" panose="02040503050406030204" pitchFamily="18" charset="0"/>
                          </a:rPr>
                          <m:t>𝟏𝟔</m:t>
                        </m:r>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𝟏𝟔</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𝟏𝟓</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𝟐</m:t>
                            </m:r>
                          </m:sup>
                        </m:sSup>
                        <m:r>
                          <a:rPr lang="en-US" altLang="zh-CN" sz="1500" b="1" i="1">
                            <a:latin typeface="Cambria Math" panose="02040503050406030204" pitchFamily="18" charset="0"/>
                          </a:rPr>
                          <m:t>+</m:t>
                        </m:r>
                        <m:r>
                          <a:rPr lang="en-US" altLang="zh-CN" sz="1500" b="1" i="1">
                            <a:latin typeface="Cambria Math" panose="02040503050406030204" pitchFamily="18" charset="0"/>
                          </a:rPr>
                          <m:t>𝟏</m:t>
                        </m:r>
                      </m:oMath>
                    </m:oMathPara>
                  </a14:m>
                  <a:endParaRPr lang="zh-CN" altLang="en-US" sz="1500" b="1" dirty="0"/>
                </a:p>
              </p:txBody>
            </p:sp>
          </mc:Choice>
          <mc:Fallback xmlns="">
            <p:sp>
              <p:nvSpPr>
                <p:cNvPr id="38" name="文本框 37">
                  <a:extLst>
                    <a:ext uri="{FF2B5EF4-FFF2-40B4-BE49-F238E27FC236}">
                      <a16:creationId xmlns:a16="http://schemas.microsoft.com/office/drawing/2014/main" id="{96D73444-E9E8-4C57-BC01-D1977222A6E3}"/>
                    </a:ext>
                  </a:extLst>
                </p:cNvPr>
                <p:cNvSpPr txBox="1">
                  <a:spLocks noRot="1" noChangeAspect="1" noMove="1" noResize="1" noEditPoints="1" noAdjustHandles="1" noChangeArrowheads="1" noChangeShapeType="1" noTextEdit="1"/>
                </p:cNvSpPr>
                <p:nvPr/>
              </p:nvSpPr>
              <p:spPr>
                <a:xfrm>
                  <a:off x="1415979" y="4348011"/>
                  <a:ext cx="5411704" cy="41165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C77EF08-357F-4BF2-9698-DD8AE5B4B83F}"/>
                    </a:ext>
                  </a:extLst>
                </p:cNvPr>
                <p:cNvSpPr txBox="1"/>
                <p:nvPr/>
              </p:nvSpPr>
              <p:spPr>
                <a:xfrm>
                  <a:off x="1415979" y="4891568"/>
                  <a:ext cx="8580074" cy="4424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500" b="1" i="1">
                            <a:latin typeface="Cambria Math" panose="02040503050406030204" pitchFamily="18" charset="0"/>
                          </a:rPr>
                          <m:t>𝑪𝑹𝑪</m:t>
                        </m:r>
                        <m:r>
                          <a:rPr lang="en-US" altLang="zh-CN" sz="1500" b="1" i="1">
                            <a:latin typeface="Cambria Math" panose="02040503050406030204" pitchFamily="18" charset="0"/>
                          </a:rPr>
                          <m:t>−</m:t>
                        </m:r>
                        <m:r>
                          <a:rPr lang="en-US" altLang="zh-CN" sz="1500" b="1" i="1">
                            <a:latin typeface="Cambria Math" panose="02040503050406030204" pitchFamily="18" charset="0"/>
                          </a:rPr>
                          <m:t>𝑪𝑪𝑰𝑻𝑻</m:t>
                        </m:r>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𝟏𝟔</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𝟏𝟐</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𝟓</m:t>
                            </m:r>
                          </m:sup>
                        </m:sSup>
                        <m:r>
                          <a:rPr lang="en-US" altLang="zh-CN" sz="1500" b="1" i="1">
                            <a:latin typeface="Cambria Math" panose="02040503050406030204" pitchFamily="18" charset="0"/>
                          </a:rPr>
                          <m:t>+</m:t>
                        </m:r>
                        <m:r>
                          <a:rPr lang="en-US" altLang="zh-CN" sz="1500" b="1" i="1">
                            <a:latin typeface="Cambria Math" panose="02040503050406030204" pitchFamily="18" charset="0"/>
                          </a:rPr>
                          <m:t>𝟏</m:t>
                        </m:r>
                      </m:oMath>
                    </m:oMathPara>
                  </a14:m>
                  <a:endParaRPr lang="zh-CN" altLang="en-US" sz="1500" b="1" dirty="0"/>
                </a:p>
              </p:txBody>
            </p:sp>
          </mc:Choice>
          <mc:Fallback xmlns="">
            <p:sp>
              <p:nvSpPr>
                <p:cNvPr id="39" name="文本框 38">
                  <a:extLst>
                    <a:ext uri="{FF2B5EF4-FFF2-40B4-BE49-F238E27FC236}">
                      <a16:creationId xmlns:a16="http://schemas.microsoft.com/office/drawing/2014/main" id="{3C77EF08-357F-4BF2-9698-DD8AE5B4B83F}"/>
                    </a:ext>
                  </a:extLst>
                </p:cNvPr>
                <p:cNvSpPr txBox="1">
                  <a:spLocks noRot="1" noChangeAspect="1" noMove="1" noResize="1" noEditPoints="1" noAdjustHandles="1" noChangeArrowheads="1" noChangeShapeType="1" noTextEdit="1"/>
                </p:cNvSpPr>
                <p:nvPr/>
              </p:nvSpPr>
              <p:spPr>
                <a:xfrm>
                  <a:off x="1415979" y="4891568"/>
                  <a:ext cx="8580074" cy="4116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8BC9FC5-E4BE-4CAD-B4C9-C490B89082BA}"/>
                    </a:ext>
                  </a:extLst>
                </p:cNvPr>
                <p:cNvSpPr txBox="1"/>
                <p:nvPr/>
              </p:nvSpPr>
              <p:spPr>
                <a:xfrm>
                  <a:off x="1415981" y="5435125"/>
                  <a:ext cx="10588983" cy="4424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500" b="1" i="1">
                            <a:latin typeface="Cambria Math" panose="02040503050406030204" pitchFamily="18" charset="0"/>
                          </a:rPr>
                          <m:t>𝑪𝑹𝑪</m:t>
                        </m:r>
                        <m:r>
                          <a:rPr lang="en-US" altLang="zh-CN" sz="1500" b="1" i="1">
                            <a:latin typeface="Cambria Math" panose="02040503050406030204" pitchFamily="18" charset="0"/>
                          </a:rPr>
                          <m:t>−</m:t>
                        </m:r>
                        <m:r>
                          <a:rPr lang="en-US" altLang="zh-CN" sz="1500" b="1" i="1">
                            <a:latin typeface="Cambria Math" panose="02040503050406030204" pitchFamily="18" charset="0"/>
                          </a:rPr>
                          <m:t>𝟑𝟐</m:t>
                        </m:r>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𝟑𝟐</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𝟐𝟔</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𝟐𝟑</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𝟐𝟐</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𝟏𝟔</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𝟏𝟐</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𝟏𝟏</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𝟏𝟎</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𝟖</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𝟕</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𝟓</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𝟒</m:t>
                            </m:r>
                          </m:sup>
                        </m:sSup>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𝒙</m:t>
                            </m:r>
                          </m:e>
                          <m:sup>
                            <m:r>
                              <a:rPr lang="en-US" altLang="zh-CN" sz="1500" b="1" i="1">
                                <a:latin typeface="Cambria Math" panose="02040503050406030204" pitchFamily="18" charset="0"/>
                              </a:rPr>
                              <m:t>𝟐</m:t>
                            </m:r>
                          </m:sup>
                        </m:sSup>
                        <m:r>
                          <a:rPr lang="en-US" altLang="zh-CN" sz="1500" b="1" i="1">
                            <a:latin typeface="Cambria Math" panose="02040503050406030204" pitchFamily="18" charset="0"/>
                          </a:rPr>
                          <m:t>+</m:t>
                        </m:r>
                        <m:r>
                          <a:rPr lang="en-US" altLang="zh-CN" sz="1500" b="1" i="1">
                            <a:latin typeface="Cambria Math" panose="02040503050406030204" pitchFamily="18" charset="0"/>
                          </a:rPr>
                          <m:t>𝒙</m:t>
                        </m:r>
                        <m:r>
                          <a:rPr lang="en-US" altLang="zh-CN" sz="1500" b="1" i="1">
                            <a:latin typeface="Cambria Math" panose="02040503050406030204" pitchFamily="18" charset="0"/>
                          </a:rPr>
                          <m:t>+</m:t>
                        </m:r>
                        <m:r>
                          <a:rPr lang="en-US" altLang="zh-CN" sz="1500" b="1" i="1">
                            <a:latin typeface="Cambria Math" panose="02040503050406030204" pitchFamily="18" charset="0"/>
                          </a:rPr>
                          <m:t>𝟏</m:t>
                        </m:r>
                      </m:oMath>
                    </m:oMathPara>
                  </a14:m>
                  <a:endParaRPr lang="zh-CN" altLang="en-US" sz="1500" b="1" dirty="0"/>
                </a:p>
              </p:txBody>
            </p:sp>
          </mc:Choice>
          <mc:Fallback xmlns="">
            <p:sp>
              <p:nvSpPr>
                <p:cNvPr id="40" name="文本框 39">
                  <a:extLst>
                    <a:ext uri="{FF2B5EF4-FFF2-40B4-BE49-F238E27FC236}">
                      <a16:creationId xmlns:a16="http://schemas.microsoft.com/office/drawing/2014/main" id="{88BC9FC5-E4BE-4CAD-B4C9-C490B89082BA}"/>
                    </a:ext>
                  </a:extLst>
                </p:cNvPr>
                <p:cNvSpPr txBox="1">
                  <a:spLocks noRot="1" noChangeAspect="1" noMove="1" noResize="1" noEditPoints="1" noAdjustHandles="1" noChangeArrowheads="1" noChangeShapeType="1" noTextEdit="1"/>
                </p:cNvSpPr>
                <p:nvPr/>
              </p:nvSpPr>
              <p:spPr>
                <a:xfrm>
                  <a:off x="1415980" y="5435125"/>
                  <a:ext cx="10588984" cy="411651"/>
                </a:xfrm>
                <a:prstGeom prst="rect">
                  <a:avLst/>
                </a:prstGeom>
                <a:blipFill>
                  <a:blip r:embed="rId7"/>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5594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down)">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500"/>
                            </p:stCondLst>
                            <p:childTnLst>
                              <p:par>
                                <p:cTn id="47" presetID="12" presetClass="entr" presetSubtype="4"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p:tgtEl>
                                          <p:spTgt spid="35"/>
                                        </p:tgtEl>
                                        <p:attrNameLst>
                                          <p:attrName>ppt_y</p:attrName>
                                        </p:attrNameLst>
                                      </p:cBhvr>
                                      <p:tavLst>
                                        <p:tav tm="0">
                                          <p:val>
                                            <p:strVal val="#ppt_y+#ppt_h*1.125000"/>
                                          </p:val>
                                        </p:tav>
                                        <p:tav tm="100000">
                                          <p:val>
                                            <p:strVal val="#ppt_y"/>
                                          </p:val>
                                        </p:tav>
                                      </p:tavLst>
                                    </p:anim>
                                    <p:animEffect transition="in" filter="wipe(up)">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1+#ppt_w/2"/>
                                          </p:val>
                                        </p:tav>
                                        <p:tav tm="100000">
                                          <p:val>
                                            <p:strVal val="#ppt_x"/>
                                          </p:val>
                                        </p:tav>
                                      </p:tavLst>
                                    </p:anim>
                                    <p:anim calcmode="lin" valueType="num">
                                      <p:cBhvr additive="base">
                                        <p:cTn id="5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5"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1000" fill="hold"/>
                                        <p:tgtEl>
                                          <p:spTgt spid="10"/>
                                        </p:tgtEl>
                                        <p:attrNameLst>
                                          <p:attrName>ppt_w</p:attrName>
                                        </p:attrNameLst>
                                      </p:cBhvr>
                                      <p:tavLst>
                                        <p:tav tm="0">
                                          <p:val>
                                            <p:fltVal val="0"/>
                                          </p:val>
                                        </p:tav>
                                        <p:tav tm="100000">
                                          <p:val>
                                            <p:strVal val="#ppt_w"/>
                                          </p:val>
                                        </p:tav>
                                      </p:tavLst>
                                    </p:anim>
                                    <p:anim calcmode="lin" valueType="num">
                                      <p:cBhvr>
                                        <p:cTn id="62" dur="1000" fill="hold"/>
                                        <p:tgtEl>
                                          <p:spTgt spid="10"/>
                                        </p:tgtEl>
                                        <p:attrNameLst>
                                          <p:attrName>ppt_h</p:attrName>
                                        </p:attrNameLst>
                                      </p:cBhvr>
                                      <p:tavLst>
                                        <p:tav tm="0">
                                          <p:val>
                                            <p:fltVal val="0"/>
                                          </p:val>
                                        </p:tav>
                                        <p:tav tm="100000">
                                          <p:val>
                                            <p:strVal val="#ppt_h"/>
                                          </p:val>
                                        </p:tav>
                                      </p:tavLst>
                                    </p:anim>
                                    <p:anim calcmode="lin" valueType="num">
                                      <p:cBhvr>
                                        <p:cTn id="6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p:cTn id="69" dur="500" fill="hold"/>
                                        <p:tgtEl>
                                          <p:spTgt spid="49"/>
                                        </p:tgtEl>
                                        <p:attrNameLst>
                                          <p:attrName>ppt_w</p:attrName>
                                        </p:attrNameLst>
                                      </p:cBhvr>
                                      <p:tavLst>
                                        <p:tav tm="0">
                                          <p:val>
                                            <p:fltVal val="0"/>
                                          </p:val>
                                        </p:tav>
                                        <p:tav tm="100000">
                                          <p:val>
                                            <p:strVal val="#ppt_w"/>
                                          </p:val>
                                        </p:tav>
                                      </p:tavLst>
                                    </p:anim>
                                    <p:anim calcmode="lin" valueType="num">
                                      <p:cBhvr>
                                        <p:cTn id="70" dur="500" fill="hold"/>
                                        <p:tgtEl>
                                          <p:spTgt spid="49"/>
                                        </p:tgtEl>
                                        <p:attrNameLst>
                                          <p:attrName>ppt_h</p:attrName>
                                        </p:attrNameLst>
                                      </p:cBhvr>
                                      <p:tavLst>
                                        <p:tav tm="0">
                                          <p:val>
                                            <p:fltVal val="0"/>
                                          </p:val>
                                        </p:tav>
                                        <p:tav tm="100000">
                                          <p:val>
                                            <p:strVal val="#ppt_h"/>
                                          </p:val>
                                        </p:tav>
                                      </p:tavLst>
                                    </p:anim>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21" grpId="0"/>
      <p:bldP spid="8" grpId="0" animBg="1"/>
      <p:bldP spid="26" grpId="0" animBg="1"/>
      <p:bldP spid="27" grpId="0" animBg="1"/>
      <p:bldP spid="31" grpId="0" animBg="1"/>
      <p:bldP spid="33" grpId="0" animBg="1"/>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289501"/>
              </a:xfrm>
              <a:prstGeom prst="rect">
                <a:avLst/>
              </a:prstGeom>
              <a:noFill/>
            </p:spPr>
            <p:txBody>
              <a:bodyPr wrap="square" lIns="68579" tIns="34289" rIns="68579" bIns="34289" rtlCol="0">
                <a:spAutoFit/>
              </a:bodyPr>
              <a:lstStyle/>
              <a:p>
                <a:r>
                  <a:rPr lang="en-US" altLang="zh-CN" sz="1400" b="1" dirty="0"/>
                  <a:t>【CRC</a:t>
                </a:r>
                <a:r>
                  <a:rPr lang="zh-CN" altLang="en-US" sz="1400" b="1" dirty="0"/>
                  <a:t>举例</a:t>
                </a:r>
                <a:r>
                  <a:rPr lang="en-US" altLang="zh-CN" sz="1400" b="1" dirty="0"/>
                  <a:t>】</a:t>
                </a:r>
                <a:r>
                  <a:rPr lang="zh-CN" altLang="en-US" sz="1400" b="1" dirty="0"/>
                  <a:t>待发送的数据为</a:t>
                </a:r>
                <a:r>
                  <a:rPr lang="en-US" altLang="zh-CN" sz="1400" b="1" dirty="0"/>
                  <a:t>101001</a:t>
                </a:r>
                <a:r>
                  <a:rPr lang="zh-CN" altLang="en-US" sz="1400" b="1" dirty="0"/>
                  <a:t>，生成多项式为</a:t>
                </a:r>
                <a14:m>
                  <m:oMath xmlns:m="http://schemas.openxmlformats.org/officeDocument/2006/math">
                    <m:r>
                      <a:rPr lang="en-US" altLang="zh-CN" sz="1400" b="1" i="1">
                        <a:latin typeface="Cambria Math" panose="02040503050406030204" pitchFamily="18" charset="0"/>
                      </a:rPr>
                      <m:t>𝑮</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𝑿</m:t>
                        </m:r>
                      </m:e>
                    </m:d>
                    <m:r>
                      <a:rPr lang="en-US" altLang="zh-CN" sz="1400" b="1" i="1">
                        <a:latin typeface="Cambria Math" panose="02040503050406030204" pitchFamily="18" charset="0"/>
                      </a:rPr>
                      <m:t>=</m:t>
                    </m:r>
                    <m:sSup>
                      <m:sSupPr>
                        <m:ctrlPr>
                          <a:rPr lang="en-US" altLang="zh-CN" sz="1400" b="1" i="1">
                            <a:latin typeface="Cambria Math" panose="02040503050406030204" pitchFamily="18" charset="0"/>
                          </a:rPr>
                        </m:ctrlPr>
                      </m:sSupPr>
                      <m:e>
                        <m:r>
                          <a:rPr lang="en-US" altLang="zh-CN" sz="1400" b="1" i="1">
                            <a:latin typeface="Cambria Math" panose="02040503050406030204" pitchFamily="18" charset="0"/>
                          </a:rPr>
                          <m:t> </m:t>
                        </m:r>
                        <m:r>
                          <a:rPr lang="en-US" altLang="zh-CN" sz="1400" b="1" i="1">
                            <a:latin typeface="Cambria Math" panose="02040503050406030204" pitchFamily="18" charset="0"/>
                          </a:rPr>
                          <m:t>𝑿</m:t>
                        </m:r>
                      </m:e>
                      <m:sup>
                        <m:r>
                          <a:rPr lang="en-US" altLang="zh-CN" sz="1400" b="1" i="1">
                            <a:latin typeface="Cambria Math" panose="02040503050406030204" pitchFamily="18" charset="0"/>
                          </a:rPr>
                          <m:t>𝟑</m:t>
                        </m:r>
                      </m:sup>
                    </m:sSup>
                    <m:r>
                      <a:rPr lang="en-US" altLang="zh-CN" sz="1400" b="1" i="1">
                        <a:latin typeface="Cambria Math" panose="02040503050406030204" pitchFamily="18" charset="0"/>
                        <a:ea typeface="Cambria Math" panose="02040503050406030204" pitchFamily="18" charset="0"/>
                      </a:rPr>
                      <m:t>+</m:t>
                    </m:r>
                    <m:sSup>
                      <m:sSupPr>
                        <m:ctrlPr>
                          <a:rPr lang="en-US" altLang="zh-CN" sz="1400" b="1" i="1">
                            <a:latin typeface="Cambria Math" panose="02040503050406030204" pitchFamily="18" charset="0"/>
                            <a:ea typeface="Cambria Math" panose="02040503050406030204" pitchFamily="18" charset="0"/>
                          </a:rPr>
                        </m:ctrlPr>
                      </m:sSupPr>
                      <m:e>
                        <m:r>
                          <a:rPr lang="en-US" altLang="zh-CN" sz="1400" b="1" i="1">
                            <a:latin typeface="Cambria Math" panose="02040503050406030204" pitchFamily="18" charset="0"/>
                            <a:ea typeface="Cambria Math" panose="02040503050406030204" pitchFamily="18" charset="0"/>
                          </a:rPr>
                          <m:t> </m:t>
                        </m:r>
                        <m:r>
                          <a:rPr lang="en-US" altLang="zh-CN" sz="1400" b="1" i="1">
                            <a:latin typeface="Cambria Math" panose="02040503050406030204" pitchFamily="18" charset="0"/>
                            <a:ea typeface="Cambria Math" panose="02040503050406030204" pitchFamily="18" charset="0"/>
                          </a:rPr>
                          <m:t>𝑿</m:t>
                        </m:r>
                      </m:e>
                      <m:sup>
                        <m:r>
                          <a:rPr lang="en-US" altLang="zh-CN" sz="1400" b="1" i="1">
                            <a:latin typeface="Cambria Math" panose="02040503050406030204" pitchFamily="18" charset="0"/>
                            <a:ea typeface="Cambria Math" panose="02040503050406030204" pitchFamily="18" charset="0"/>
                          </a:rPr>
                          <m:t>𝟐</m:t>
                        </m:r>
                      </m:sup>
                    </m:sSup>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ea typeface="Cambria Math" panose="02040503050406030204" pitchFamily="18" charset="0"/>
                      </a:rPr>
                      <m:t>𝟏</m:t>
                    </m:r>
                    <m:r>
                      <a:rPr lang="zh-CN" altLang="en-US" sz="1400" b="1" i="1">
                        <a:latin typeface="Cambria Math" panose="02040503050406030204" pitchFamily="18" charset="0"/>
                        <a:ea typeface="Cambria Math" panose="02040503050406030204" pitchFamily="18" charset="0"/>
                      </a:rPr>
                      <m:t>，</m:t>
                    </m:r>
                  </m:oMath>
                </a14:m>
                <a:r>
                  <a:rPr lang="zh-CN" altLang="en-US" sz="1400" b="1" dirty="0"/>
                  <a:t>计算冗余码。</a:t>
                </a:r>
              </a:p>
            </p:txBody>
          </p:sp>
        </mc:Choice>
        <mc:Fallback xmlns="">
          <p:sp>
            <p:nvSpPr>
              <p:cNvPr id="5" name="文本框 4">
                <a:extLst>
                  <a:ext uri="{FF2B5EF4-FFF2-40B4-BE49-F238E27FC236}">
                    <a16:creationId xmlns:a16="http://schemas.microsoft.com/office/drawing/2014/main" xmlns:a14="http://schemas.microsoft.com/office/drawing/2010/main" xmlns="" id="{7EF8B8FD-A564-4AFB-A9EC-CF5287AF5CB1}"/>
                  </a:ext>
                </a:extLst>
              </p:cNvPr>
              <p:cNvSpPr txBox="1">
                <a:spLocks noRot="1" noChangeAspect="1" noMove="1" noResize="1" noEditPoints="1" noAdjustHandles="1" noChangeArrowheads="1" noChangeShapeType="1" noTextEdit="1"/>
              </p:cNvSpPr>
              <p:nvPr/>
            </p:nvSpPr>
            <p:spPr>
              <a:xfrm>
                <a:off x="762000" y="862059"/>
                <a:ext cx="8027314" cy="289501"/>
              </a:xfrm>
              <a:prstGeom prst="rect">
                <a:avLst/>
              </a:prstGeom>
              <a:blipFill rotWithShape="1">
                <a:blip r:embed="rId3"/>
                <a:stretch>
                  <a:fillRect l="-456" t="-8333" b="-25000"/>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C770F2E7-B300-4503-B5FA-5E83C79A98AE}"/>
              </a:ext>
            </a:extLst>
          </p:cNvPr>
          <p:cNvGrpSpPr/>
          <p:nvPr/>
        </p:nvGrpSpPr>
        <p:grpSpPr>
          <a:xfrm>
            <a:off x="3548495" y="1117024"/>
            <a:ext cx="4390010" cy="990491"/>
            <a:chOff x="4731327" y="1489364"/>
            <a:chExt cx="5853346" cy="1320655"/>
          </a:xfrm>
        </p:grpSpPr>
        <p:sp>
          <p:nvSpPr>
            <p:cNvPr id="30" name="文本框 29">
              <a:extLst>
                <a:ext uri="{FF2B5EF4-FFF2-40B4-BE49-F238E27FC236}">
                  <a16:creationId xmlns:a16="http://schemas.microsoft.com/office/drawing/2014/main" id="{7FB4EBA1-79C4-4446-A0F0-2599139D46B9}"/>
                </a:ext>
              </a:extLst>
            </p:cNvPr>
            <p:cNvSpPr txBox="1"/>
            <p:nvPr/>
          </p:nvSpPr>
          <p:spPr>
            <a:xfrm>
              <a:off x="8470807" y="2276539"/>
              <a:ext cx="2113866" cy="533480"/>
            </a:xfrm>
            <a:prstGeom prst="rect">
              <a:avLst/>
            </a:prstGeom>
            <a:noFill/>
          </p:spPr>
          <p:txBody>
            <a:bodyPr wrap="square" rtlCol="0">
              <a:spAutoFit/>
            </a:bodyPr>
            <a:lstStyle/>
            <a:p>
              <a:r>
                <a:rPr lang="en-US" altLang="zh-CN" sz="2000" b="1" spc="450" dirty="0">
                  <a:latin typeface="Arial Black" panose="020B0A04020102020204" pitchFamily="34" charset="0"/>
                </a:rPr>
                <a:t>101001</a:t>
              </a:r>
              <a:endParaRPr lang="zh-CN" altLang="en-US" sz="2000" b="1" spc="450" dirty="0">
                <a:latin typeface="Arial Black" panose="020B0A04020102020204" pitchFamily="34" charset="0"/>
              </a:endParaRPr>
            </a:p>
          </p:txBody>
        </p:sp>
        <p:cxnSp>
          <p:nvCxnSpPr>
            <p:cNvPr id="17" name="直接箭头连接符 16">
              <a:extLst>
                <a:ext uri="{FF2B5EF4-FFF2-40B4-BE49-F238E27FC236}">
                  <a16:creationId xmlns:a16="http://schemas.microsoft.com/office/drawing/2014/main" id="{BD4B6D12-5FBD-4248-931E-7CD8A608968E}"/>
                </a:ext>
              </a:extLst>
            </p:cNvPr>
            <p:cNvCxnSpPr>
              <a:cxnSpLocks/>
            </p:cNvCxnSpPr>
            <p:nvPr/>
          </p:nvCxnSpPr>
          <p:spPr>
            <a:xfrm>
              <a:off x="4731327" y="1489364"/>
              <a:ext cx="3892978" cy="911758"/>
            </a:xfrm>
            <a:prstGeom prst="straightConnector1">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B317FF91-D436-4993-B3F3-B9137B0973FD}"/>
              </a:ext>
            </a:extLst>
          </p:cNvPr>
          <p:cNvGrpSpPr/>
          <p:nvPr/>
        </p:nvGrpSpPr>
        <p:grpSpPr>
          <a:xfrm>
            <a:off x="5990360" y="1014720"/>
            <a:ext cx="2678349" cy="1108183"/>
            <a:chOff x="7987145" y="1352959"/>
            <a:chExt cx="3571132" cy="1477577"/>
          </a:xfrm>
        </p:grpSpPr>
        <p:sp>
          <p:nvSpPr>
            <p:cNvPr id="32" name="文本框 31">
              <a:extLst>
                <a:ext uri="{FF2B5EF4-FFF2-40B4-BE49-F238E27FC236}">
                  <a16:creationId xmlns:a16="http://schemas.microsoft.com/office/drawing/2014/main" id="{CA8A3404-60F5-4210-92D9-DCE5B57DB1C9}"/>
                </a:ext>
              </a:extLst>
            </p:cNvPr>
            <p:cNvSpPr txBox="1"/>
            <p:nvPr/>
          </p:nvSpPr>
          <p:spPr>
            <a:xfrm>
              <a:off x="10353329" y="2276539"/>
              <a:ext cx="1204948" cy="553997"/>
            </a:xfrm>
            <a:prstGeom prst="rect">
              <a:avLst/>
            </a:prstGeom>
            <a:noFill/>
          </p:spPr>
          <p:txBody>
            <a:bodyPr wrap="square" rtlCol="0">
              <a:spAutoFit/>
            </a:bodyPr>
            <a:lstStyle/>
            <a:p>
              <a:r>
                <a:rPr lang="en-US" altLang="zh-CN" sz="2000" b="1" spc="450" dirty="0">
                  <a:solidFill>
                    <a:schemeClr val="accent4"/>
                  </a:solidFill>
                  <a:latin typeface="Arial Black" panose="020B0A04020102020204" pitchFamily="34" charset="0"/>
                </a:rPr>
                <a:t>000</a:t>
              </a:r>
              <a:endParaRPr lang="zh-CN" altLang="en-US" sz="2000" b="1" spc="450" dirty="0">
                <a:solidFill>
                  <a:schemeClr val="accent4"/>
                </a:solidFill>
                <a:latin typeface="Arial Black" panose="020B0A04020102020204" pitchFamily="34" charset="0"/>
              </a:endParaRPr>
            </a:p>
          </p:txBody>
        </p:sp>
        <p:cxnSp>
          <p:nvCxnSpPr>
            <p:cNvPr id="51" name="直接箭头连接符 50">
              <a:extLst>
                <a:ext uri="{FF2B5EF4-FFF2-40B4-BE49-F238E27FC236}">
                  <a16:creationId xmlns:a16="http://schemas.microsoft.com/office/drawing/2014/main" id="{BE717CC5-7280-496D-BC60-C201220BF170}"/>
                </a:ext>
              </a:extLst>
            </p:cNvPr>
            <p:cNvCxnSpPr>
              <a:cxnSpLocks/>
            </p:cNvCxnSpPr>
            <p:nvPr/>
          </p:nvCxnSpPr>
          <p:spPr>
            <a:xfrm>
              <a:off x="7987145" y="1352959"/>
              <a:ext cx="2729097" cy="988958"/>
            </a:xfrm>
            <a:prstGeom prst="straightConnector1">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369332"/>
            </a:xfrm>
            <a:prstGeom prst="rect">
              <a:avLst/>
            </a:prstGeom>
            <a:noFill/>
          </p:spPr>
          <p:txBody>
            <a:bodyPr wrap="square" rtlCol="0">
              <a:spAutoFit/>
            </a:bodyPr>
            <a:lstStyle/>
            <a:p>
              <a:r>
                <a:rPr lang="zh-CN" altLang="en-US" sz="12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838242"/>
            <a:ext cx="3495443" cy="500135"/>
          </a:xfrm>
          <a:prstGeom prst="rect">
            <a:avLst/>
          </a:prstGeom>
          <a:noFill/>
        </p:spPr>
        <p:txBody>
          <a:bodyPr wrap="square" lIns="68579" tIns="34289" rIns="68579" bIns="34289" rtlCol="0">
            <a:spAutoFit/>
          </a:bodyPr>
          <a:lstStyle/>
          <a:p>
            <a:r>
              <a:rPr lang="zh-CN" altLang="en-US" sz="1400" b="1" dirty="0"/>
              <a:t>待发送数据后面添加生成多项式最高次数个</a:t>
            </a:r>
            <a:r>
              <a:rPr lang="en-US" altLang="zh-CN" sz="1400" b="1" dirty="0"/>
              <a:t>0</a:t>
            </a:r>
            <a:endParaRPr lang="zh-CN" altLang="en-US" sz="1400" b="1" dirty="0"/>
          </a:p>
        </p:txBody>
      </p:sp>
    </p:spTree>
    <p:custDataLst>
      <p:tags r:id="rId1"/>
    </p:custDataLst>
    <p:extLst>
      <p:ext uri="{BB962C8B-B14F-4D97-AF65-F5344CB8AC3E}">
        <p14:creationId xmlns:p14="http://schemas.microsoft.com/office/powerpoint/2010/main" val="251638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 calcmode="lin" valueType="num">
                                      <p:cBhvr>
                                        <p:cTn id="19" dur="500" fill="hold"/>
                                        <p:tgtEl>
                                          <p:spTgt spid="56"/>
                                        </p:tgtEl>
                                        <p:attrNameLst>
                                          <p:attrName>style.rotation</p:attrName>
                                        </p:attrNameLst>
                                      </p:cBhvr>
                                      <p:tavLst>
                                        <p:tav tm="0">
                                          <p:val>
                                            <p:fltVal val="360"/>
                                          </p:val>
                                        </p:tav>
                                        <p:tav tm="100000">
                                          <p:val>
                                            <p:fltVal val="0"/>
                                          </p:val>
                                        </p:tav>
                                      </p:tavLst>
                                    </p:anim>
                                    <p:animEffect transition="in" filter="fade">
                                      <p:cBhvr>
                                        <p:cTn id="20" dur="500"/>
                                        <p:tgtEl>
                                          <p:spTgt spid="5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100"/>
                                  </p:iterate>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1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animBg="1"/>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90700" y="1106079"/>
            <a:ext cx="5477766" cy="3594052"/>
          </a:xfrm>
          <a:prstGeom prst="rect">
            <a:avLst/>
          </a:prstGeom>
        </p:spPr>
      </p:pic>
      <p:sp>
        <p:nvSpPr>
          <p:cNvPr id="4"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5" name="Rectangle 6"/>
          <p:cNvSpPr>
            <a:spLocks noChangeArrowheads="1"/>
          </p:cNvSpPr>
          <p:nvPr/>
        </p:nvSpPr>
        <p:spPr bwMode="auto">
          <a:xfrm>
            <a:off x="3302436" y="611930"/>
            <a:ext cx="2521840"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a:solidFill>
                  <a:schemeClr val="bg1"/>
                </a:solidFill>
                <a:ea typeface="微软雅黑" panose="020B0503020204020204" pitchFamily="34" charset="-122"/>
              </a:rPr>
              <a:t>为什么需要数据链路</a:t>
            </a:r>
            <a:endParaRPr lang="zh-CN" altLang="en-US" sz="2000" b="1"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039798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101001</a:t>
            </a:r>
            <a:endParaRPr lang="zh-CN" altLang="en-US"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46247"/>
          </a:xfrm>
          <a:prstGeom prst="rect">
            <a:avLst/>
          </a:prstGeom>
          <a:noFill/>
        </p:spPr>
        <p:txBody>
          <a:bodyPr wrap="square" lIns="68579" tIns="34289" rIns="68579" bIns="34289" rtlCol="0">
            <a:spAutoFit/>
          </a:bodyPr>
          <a:lstStyle/>
          <a:p>
            <a:r>
              <a:rPr lang="en-US" altLang="zh-CN" b="1" spc="450" dirty="0">
                <a:solidFill>
                  <a:schemeClr val="accent4"/>
                </a:solidFill>
                <a:latin typeface="Arial Black" panose="020B0A04020102020204" pitchFamily="34" charset="0"/>
              </a:rPr>
              <a:t>000</a:t>
            </a:r>
            <a:endParaRPr lang="zh-CN" altLang="en-US"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369332"/>
            </a:xfrm>
            <a:prstGeom prst="rect">
              <a:avLst/>
            </a:prstGeom>
            <a:noFill/>
          </p:spPr>
          <p:txBody>
            <a:bodyPr wrap="square" rtlCol="0">
              <a:spAutoFit/>
            </a:bodyPr>
            <a:lstStyle/>
            <a:p>
              <a:r>
                <a:rPr lang="zh-CN" altLang="en-US" sz="12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838242"/>
            <a:ext cx="3495443" cy="253914"/>
          </a:xfrm>
          <a:prstGeom prst="rect">
            <a:avLst/>
          </a:prstGeom>
          <a:noFill/>
        </p:spPr>
        <p:txBody>
          <a:bodyPr wrap="square" lIns="68579" tIns="34289" rIns="68579" bIns="34289" rtlCol="0">
            <a:spAutoFit/>
          </a:bodyPr>
          <a:lstStyle/>
          <a:p>
            <a:r>
              <a:rPr lang="zh-CN" altLang="en-US" sz="1200" b="1" dirty="0"/>
              <a:t>待发送数据后面添加生成多项式最高次数个</a:t>
            </a:r>
            <a:r>
              <a:rPr lang="en-US" altLang="zh-CN" sz="1200" b="1" dirty="0"/>
              <a:t>0</a:t>
            </a:r>
            <a:endParaRPr lang="zh-CN" altLang="en-US" sz="1200"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b="1" dirty="0">
                <a:latin typeface="Arial Black" panose="020B0A04020102020204" pitchFamily="34" charset="0"/>
              </a:rPr>
              <a:t>2</a:t>
            </a:r>
            <a:endParaRPr lang="zh-CN" altLang="en-US"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369332"/>
            </a:xfrm>
            <a:prstGeom prst="rect">
              <a:avLst/>
            </a:prstGeom>
            <a:noFill/>
          </p:spPr>
          <p:txBody>
            <a:bodyPr wrap="square" rtlCol="0">
              <a:spAutoFit/>
            </a:bodyPr>
            <a:lstStyle/>
            <a:p>
              <a:r>
                <a:rPr lang="zh-CN" altLang="en-US" sz="12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683680"/>
            <a:ext cx="3495443" cy="253914"/>
          </a:xfrm>
          <a:prstGeom prst="rect">
            <a:avLst/>
          </a:prstGeom>
          <a:noFill/>
        </p:spPr>
        <p:txBody>
          <a:bodyPr wrap="square" lIns="68579" tIns="34289" rIns="68579" bIns="34289" rtlCol="0">
            <a:spAutoFit/>
          </a:bodyPr>
          <a:lstStyle/>
          <a:p>
            <a:r>
              <a:rPr lang="zh-CN" altLang="en-US" sz="1200" b="1" dirty="0"/>
              <a:t>生成多项式各项系数构成的比特串作为除数</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82A18B6-3928-4D26-94EF-A20C0A6E9F03}"/>
                  </a:ext>
                </a:extLst>
              </p:cNvPr>
              <p:cNvSpPr txBox="1"/>
              <p:nvPr/>
            </p:nvSpPr>
            <p:spPr>
              <a:xfrm>
                <a:off x="5645824" y="1132069"/>
                <a:ext cx="3208898" cy="289501"/>
              </a:xfrm>
              <a:prstGeom prst="rect">
                <a:avLst/>
              </a:prstGeom>
              <a:noFill/>
            </p:spPr>
            <p:txBody>
              <a:bodyPr wrap="square" lIns="68579" tIns="34289" rIns="68579" bIns="34289" rtlCol="0">
                <a:spAutoFit/>
              </a:bodyPr>
              <a:lstStyle/>
              <a:p>
                <a:pPr/>
                <a14:m>
                  <m:oMathPara xmlns:m="http://schemas.openxmlformats.org/officeDocument/2006/math">
                    <m:oMathParaPr>
                      <m:jc m:val="left"/>
                    </m:oMathParaPr>
                    <m:oMath xmlns:m="http://schemas.openxmlformats.org/officeDocument/2006/math">
                      <m:r>
                        <a:rPr lang="en-US" altLang="zh-CN" sz="1400" b="1" i="1">
                          <a:latin typeface="Cambria Math" panose="02040503050406030204" pitchFamily="18" charset="0"/>
                        </a:rPr>
                        <m:t>=</m:t>
                      </m:r>
                      <m:sSup>
                        <m:sSupPr>
                          <m:ctrlPr>
                            <a:rPr lang="en-US" altLang="zh-CN" sz="1400" b="1" i="1">
                              <a:latin typeface="Cambria Math" panose="02040503050406030204" pitchFamily="18" charset="0"/>
                            </a:rPr>
                          </m:ctrlPr>
                        </m:sSupPr>
                        <m:e>
                          <m:r>
                            <a:rPr lang="en-US" altLang="zh-CN" sz="1400" b="1" i="1">
                              <a:latin typeface="Cambria Math" panose="02040503050406030204" pitchFamily="18" charset="0"/>
                            </a:rPr>
                            <m:t> </m:t>
                          </m:r>
                          <m:r>
                            <a:rPr lang="en-US" altLang="zh-CN" sz="1400" b="1" i="1">
                              <a:latin typeface="Cambria Math" panose="02040503050406030204" pitchFamily="18" charset="0"/>
                            </a:rPr>
                            <m:t>𝟏</m:t>
                          </m:r>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rPr>
                            <m:t>𝑿</m:t>
                          </m:r>
                        </m:e>
                        <m:sup>
                          <m:r>
                            <a:rPr lang="en-US" altLang="zh-CN" sz="1400" b="1" i="1">
                              <a:latin typeface="Cambria Math" panose="02040503050406030204" pitchFamily="18" charset="0"/>
                            </a:rPr>
                            <m:t>𝟑</m:t>
                          </m:r>
                        </m:sup>
                      </m:sSup>
                      <m:r>
                        <a:rPr lang="en-US" altLang="zh-CN" sz="1400" b="1" i="1">
                          <a:latin typeface="Cambria Math" panose="02040503050406030204" pitchFamily="18" charset="0"/>
                          <a:ea typeface="Cambria Math" panose="02040503050406030204" pitchFamily="18" charset="0"/>
                        </a:rPr>
                        <m:t>+</m:t>
                      </m:r>
                      <m:sSup>
                        <m:sSupPr>
                          <m:ctrlPr>
                            <a:rPr lang="en-US" altLang="zh-CN" sz="1400" b="1" i="1">
                              <a:latin typeface="Cambria Math" panose="02040503050406030204" pitchFamily="18" charset="0"/>
                              <a:ea typeface="Cambria Math" panose="02040503050406030204" pitchFamily="18" charset="0"/>
                            </a:rPr>
                          </m:ctrlPr>
                        </m:sSupPr>
                        <m:e>
                          <m:r>
                            <a:rPr lang="en-US" altLang="zh-CN" sz="1400" b="1" i="1">
                              <a:latin typeface="Cambria Math" panose="02040503050406030204" pitchFamily="18" charset="0"/>
                              <a:ea typeface="Cambria Math" panose="02040503050406030204" pitchFamily="18" charset="0"/>
                            </a:rPr>
                            <m:t> </m:t>
                          </m:r>
                          <m:r>
                            <a:rPr lang="en-US" altLang="zh-CN" sz="1400" b="1" i="1">
                              <a:latin typeface="Cambria Math" panose="02040503050406030204" pitchFamily="18" charset="0"/>
                              <a:ea typeface="Cambria Math" panose="02040503050406030204" pitchFamily="18" charset="0"/>
                            </a:rPr>
                            <m:t>𝟏</m:t>
                          </m:r>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ea typeface="Cambria Math" panose="02040503050406030204" pitchFamily="18" charset="0"/>
                            </a:rPr>
                            <m:t>𝑿</m:t>
                          </m:r>
                        </m:e>
                        <m:sup>
                          <m:r>
                            <a:rPr lang="en-US" altLang="zh-CN" sz="1400" b="1" i="1">
                              <a:latin typeface="Cambria Math" panose="02040503050406030204" pitchFamily="18" charset="0"/>
                              <a:ea typeface="Cambria Math" panose="02040503050406030204" pitchFamily="18" charset="0"/>
                            </a:rPr>
                            <m:t>𝟐</m:t>
                          </m:r>
                        </m:sup>
                      </m:sSup>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ea typeface="Cambria Math" panose="02040503050406030204" pitchFamily="18" charset="0"/>
                        </a:rPr>
                        <m:t>𝟎</m:t>
                      </m:r>
                      <m:r>
                        <a:rPr lang="en-US" altLang="zh-CN" sz="1400" b="1" i="1">
                          <a:latin typeface="Cambria Math" panose="02040503050406030204" pitchFamily="18" charset="0"/>
                          <a:ea typeface="Cambria Math" panose="02040503050406030204" pitchFamily="18" charset="0"/>
                        </a:rPr>
                        <m:t>∙</m:t>
                      </m:r>
                      <m:sSup>
                        <m:sSupPr>
                          <m:ctrlPr>
                            <a:rPr lang="en-US" altLang="zh-CN" sz="1400" b="1" i="1">
                              <a:latin typeface="Cambria Math" panose="02040503050406030204" pitchFamily="18" charset="0"/>
                              <a:ea typeface="Cambria Math" panose="02040503050406030204" pitchFamily="18" charset="0"/>
                            </a:rPr>
                          </m:ctrlPr>
                        </m:sSupPr>
                        <m:e>
                          <m:r>
                            <a:rPr lang="en-US" altLang="zh-CN" sz="1400" b="1" i="1">
                              <a:latin typeface="Cambria Math" panose="02040503050406030204" pitchFamily="18" charset="0"/>
                              <a:ea typeface="Cambria Math" panose="02040503050406030204" pitchFamily="18" charset="0"/>
                            </a:rPr>
                            <m:t>𝑿</m:t>
                          </m:r>
                        </m:e>
                        <m:sup>
                          <m:r>
                            <a:rPr lang="en-US" altLang="zh-CN" sz="1400" b="1" i="1">
                              <a:latin typeface="Cambria Math" panose="02040503050406030204" pitchFamily="18" charset="0"/>
                              <a:ea typeface="Cambria Math" panose="02040503050406030204" pitchFamily="18" charset="0"/>
                            </a:rPr>
                            <m:t>𝟏</m:t>
                          </m:r>
                        </m:sup>
                      </m:sSup>
                      <m:r>
                        <a:rPr lang="en-US" altLang="zh-CN" sz="1400" b="1" i="1">
                          <a:latin typeface="Cambria Math" panose="02040503050406030204" pitchFamily="18" charset="0"/>
                          <a:ea typeface="Cambria Math" panose="02040503050406030204" pitchFamily="18" charset="0"/>
                        </a:rPr>
                        <m:t>+</m:t>
                      </m:r>
                      <m:r>
                        <a:rPr lang="en-US" altLang="zh-CN" sz="1400" b="1" i="1">
                          <a:latin typeface="Cambria Math" panose="02040503050406030204" pitchFamily="18" charset="0"/>
                          <a:ea typeface="Cambria Math" panose="02040503050406030204" pitchFamily="18" charset="0"/>
                        </a:rPr>
                        <m:t>𝟏</m:t>
                      </m:r>
                      <m:r>
                        <a:rPr lang="en-US" altLang="zh-CN" sz="1400" b="1" i="1">
                          <a:latin typeface="Cambria Math" panose="02040503050406030204" pitchFamily="18" charset="0"/>
                          <a:ea typeface="Cambria Math" panose="02040503050406030204" pitchFamily="18" charset="0"/>
                        </a:rPr>
                        <m:t>∙</m:t>
                      </m:r>
                      <m:sSup>
                        <m:sSupPr>
                          <m:ctrlPr>
                            <a:rPr lang="en-US" altLang="zh-CN" sz="1400" b="1" i="1">
                              <a:latin typeface="Cambria Math" panose="02040503050406030204" pitchFamily="18" charset="0"/>
                              <a:ea typeface="Cambria Math" panose="02040503050406030204" pitchFamily="18" charset="0"/>
                            </a:rPr>
                          </m:ctrlPr>
                        </m:sSupPr>
                        <m:e>
                          <m:r>
                            <a:rPr lang="en-US" altLang="zh-CN" sz="1400" b="1" i="1">
                              <a:latin typeface="Cambria Math" panose="02040503050406030204" pitchFamily="18" charset="0"/>
                              <a:ea typeface="Cambria Math" panose="02040503050406030204" pitchFamily="18" charset="0"/>
                            </a:rPr>
                            <m:t>𝑿</m:t>
                          </m:r>
                        </m:e>
                        <m:sup>
                          <m:r>
                            <a:rPr lang="en-US" altLang="zh-CN" sz="1400" b="1" i="1">
                              <a:latin typeface="Cambria Math" panose="02040503050406030204" pitchFamily="18" charset="0"/>
                              <a:ea typeface="Cambria Math" panose="02040503050406030204" pitchFamily="18" charset="0"/>
                            </a:rPr>
                            <m:t>𝟎</m:t>
                          </m:r>
                        </m:sup>
                      </m:sSup>
                    </m:oMath>
                  </m:oMathPara>
                </a14:m>
                <a:endParaRPr lang="zh-CN" altLang="en-US" sz="1400" b="1" dirty="0"/>
              </a:p>
            </p:txBody>
          </p:sp>
        </mc:Choice>
        <mc:Fallback xmlns="">
          <p:sp>
            <p:nvSpPr>
              <p:cNvPr id="37" name="文本框 36">
                <a:extLst>
                  <a:ext uri="{FF2B5EF4-FFF2-40B4-BE49-F238E27FC236}">
                    <a16:creationId xmlns:a16="http://schemas.microsoft.com/office/drawing/2014/main" xmlns:a14="http://schemas.microsoft.com/office/drawing/2010/main" xmlns="" id="{582A18B6-3928-4D26-94EF-A20C0A6E9F03}"/>
                  </a:ext>
                </a:extLst>
              </p:cNvPr>
              <p:cNvSpPr txBox="1">
                <a:spLocks noRot="1" noChangeAspect="1" noMove="1" noResize="1" noEditPoints="1" noAdjustHandles="1" noChangeArrowheads="1" noChangeShapeType="1" noTextEdit="1"/>
              </p:cNvSpPr>
              <p:nvPr/>
            </p:nvSpPr>
            <p:spPr>
              <a:xfrm>
                <a:off x="5645824" y="1132069"/>
                <a:ext cx="3208898" cy="289501"/>
              </a:xfrm>
              <a:prstGeom prst="rect">
                <a:avLst/>
              </a:prstGeom>
              <a:blipFill rotWithShape="1">
                <a:blip r:embed="rId4"/>
                <a:stretch>
                  <a:fillRect/>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CB5033EF-AC36-4782-9D51-42EAA3C55FAE}"/>
              </a:ext>
            </a:extLst>
          </p:cNvPr>
          <p:cNvSpPr/>
          <p:nvPr/>
        </p:nvSpPr>
        <p:spPr>
          <a:xfrm>
            <a:off x="5812853" y="1177148"/>
            <a:ext cx="286210" cy="26065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400"/>
          </a:p>
        </p:txBody>
      </p:sp>
      <p:sp>
        <p:nvSpPr>
          <p:cNvPr id="39" name="矩形 38">
            <a:extLst>
              <a:ext uri="{FF2B5EF4-FFF2-40B4-BE49-F238E27FC236}">
                <a16:creationId xmlns:a16="http://schemas.microsoft.com/office/drawing/2014/main" id="{261EAEAF-8A2D-4C5A-9578-13B475DD42CA}"/>
              </a:ext>
            </a:extLst>
          </p:cNvPr>
          <p:cNvSpPr/>
          <p:nvPr/>
        </p:nvSpPr>
        <p:spPr>
          <a:xfrm>
            <a:off x="6478210" y="1163709"/>
            <a:ext cx="183260" cy="26065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400"/>
          </a:p>
        </p:txBody>
      </p:sp>
      <p:sp>
        <p:nvSpPr>
          <p:cNvPr id="40" name="矩形 39">
            <a:extLst>
              <a:ext uri="{FF2B5EF4-FFF2-40B4-BE49-F238E27FC236}">
                <a16:creationId xmlns:a16="http://schemas.microsoft.com/office/drawing/2014/main" id="{9804FAB4-F564-4893-AAB5-52A3983CE0BF}"/>
              </a:ext>
            </a:extLst>
          </p:cNvPr>
          <p:cNvSpPr/>
          <p:nvPr/>
        </p:nvSpPr>
        <p:spPr>
          <a:xfrm>
            <a:off x="7169253" y="1163709"/>
            <a:ext cx="183260" cy="26065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400"/>
          </a:p>
        </p:txBody>
      </p:sp>
      <p:sp>
        <p:nvSpPr>
          <p:cNvPr id="41" name="矩形 40">
            <a:extLst>
              <a:ext uri="{FF2B5EF4-FFF2-40B4-BE49-F238E27FC236}">
                <a16:creationId xmlns:a16="http://schemas.microsoft.com/office/drawing/2014/main" id="{4F48705C-E6C0-4127-93D5-6320AF7077EC}"/>
              </a:ext>
            </a:extLst>
          </p:cNvPr>
          <p:cNvSpPr/>
          <p:nvPr/>
        </p:nvSpPr>
        <p:spPr>
          <a:xfrm>
            <a:off x="7860723" y="1169525"/>
            <a:ext cx="183260" cy="26065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sz="1400"/>
          </a:p>
        </p:txBody>
      </p:sp>
      <p:grpSp>
        <p:nvGrpSpPr>
          <p:cNvPr id="49" name="组合 48">
            <a:extLst>
              <a:ext uri="{FF2B5EF4-FFF2-40B4-BE49-F238E27FC236}">
                <a16:creationId xmlns:a16="http://schemas.microsoft.com/office/drawing/2014/main" id="{A7CD39DD-CB2C-4445-BA60-4B0BDBEC8A7E}"/>
              </a:ext>
            </a:extLst>
          </p:cNvPr>
          <p:cNvGrpSpPr/>
          <p:nvPr/>
        </p:nvGrpSpPr>
        <p:grpSpPr>
          <a:xfrm>
            <a:off x="5272600" y="1294036"/>
            <a:ext cx="2588123" cy="776603"/>
            <a:chOff x="7030132" y="1725382"/>
            <a:chExt cx="3450830" cy="1035470"/>
          </a:xfrm>
        </p:grpSpPr>
        <p:sp>
          <p:nvSpPr>
            <p:cNvPr id="42" name="文本框 41">
              <a:extLst>
                <a:ext uri="{FF2B5EF4-FFF2-40B4-BE49-F238E27FC236}">
                  <a16:creationId xmlns:a16="http://schemas.microsoft.com/office/drawing/2014/main" id="{6DDFFD00-CD67-4619-868B-088AE2713E1B}"/>
                </a:ext>
              </a:extLst>
            </p:cNvPr>
            <p:cNvSpPr txBox="1"/>
            <p:nvPr/>
          </p:nvSpPr>
          <p:spPr>
            <a:xfrm>
              <a:off x="7030132" y="2268409"/>
              <a:ext cx="1440674" cy="492443"/>
            </a:xfrm>
            <a:prstGeom prst="rect">
              <a:avLst/>
            </a:prstGeom>
            <a:noFill/>
          </p:spPr>
          <p:txBody>
            <a:bodyPr wrap="square"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cxnSp>
          <p:nvCxnSpPr>
            <p:cNvPr id="7" name="直接箭头连接符 6">
              <a:extLst>
                <a:ext uri="{FF2B5EF4-FFF2-40B4-BE49-F238E27FC236}">
                  <a16:creationId xmlns:a16="http://schemas.microsoft.com/office/drawing/2014/main" id="{9D1B1F34-C34E-4D21-BF1F-061C7ADAFF4C}"/>
                </a:ext>
              </a:extLst>
            </p:cNvPr>
            <p:cNvCxnSpPr>
              <a:cxnSpLocks/>
              <a:stCxn id="38" idx="2"/>
            </p:cNvCxnSpPr>
            <p:nvPr/>
          </p:nvCxnSpPr>
          <p:spPr>
            <a:xfrm flipH="1">
              <a:off x="7296927" y="1917074"/>
              <a:ext cx="644349" cy="418264"/>
            </a:xfrm>
            <a:prstGeom prst="straightConnector1">
              <a:avLst/>
            </a:prstGeom>
            <a:ln w="127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05177B4-8823-420F-963E-1510E05601C6}"/>
                </a:ext>
              </a:extLst>
            </p:cNvPr>
            <p:cNvCxnSpPr>
              <a:cxnSpLocks/>
              <a:stCxn id="39" idx="1"/>
            </p:cNvCxnSpPr>
            <p:nvPr/>
          </p:nvCxnSpPr>
          <p:spPr>
            <a:xfrm flipH="1">
              <a:off x="7626555" y="1725383"/>
              <a:ext cx="1011058" cy="609956"/>
            </a:xfrm>
            <a:prstGeom prst="straightConnector1">
              <a:avLst/>
            </a:prstGeom>
            <a:ln w="127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409532E-F2A7-466E-9EC8-D26411A6855C}"/>
                </a:ext>
              </a:extLst>
            </p:cNvPr>
            <p:cNvCxnSpPr>
              <a:cxnSpLocks/>
              <a:stCxn id="40" idx="1"/>
            </p:cNvCxnSpPr>
            <p:nvPr/>
          </p:nvCxnSpPr>
          <p:spPr>
            <a:xfrm flipH="1">
              <a:off x="7940149" y="1725382"/>
              <a:ext cx="1618853" cy="609956"/>
            </a:xfrm>
            <a:prstGeom prst="straightConnector1">
              <a:avLst/>
            </a:prstGeom>
            <a:ln w="127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FDFC2AF-72AA-41B3-80AE-7331910CA09F}"/>
                </a:ext>
              </a:extLst>
            </p:cNvPr>
            <p:cNvCxnSpPr>
              <a:cxnSpLocks/>
              <a:stCxn id="41" idx="1"/>
            </p:cNvCxnSpPr>
            <p:nvPr/>
          </p:nvCxnSpPr>
          <p:spPr>
            <a:xfrm flipH="1">
              <a:off x="8305192" y="1733137"/>
              <a:ext cx="2175770" cy="667985"/>
            </a:xfrm>
            <a:prstGeom prst="straightConnector1">
              <a:avLst/>
            </a:prstGeom>
            <a:ln w="12700">
              <a:solidFill>
                <a:schemeClr val="accent3"/>
              </a:solidFill>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4030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10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Effect transition="in" filter="fade">
                                      <p:cBhvr>
                                        <p:cTn id="30" dur="500"/>
                                        <p:tgtEl>
                                          <p:spTgt spid="3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animEffect transition="in" filter="fade">
                                      <p:cBhvr>
                                        <p:cTn id="40" dur="500"/>
                                        <p:tgtEl>
                                          <p:spTgt spid="4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up)">
                                      <p:cBhvr>
                                        <p:cTn id="50"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37" grpId="0"/>
      <p:bldP spid="38" grpId="0" animBg="1"/>
      <p:bldP spid="39" grpId="0" animBg="1"/>
      <p:bldP spid="40" grpId="0" animBg="1"/>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92415"/>
          </a:xfrm>
          <a:prstGeom prst="rect">
            <a:avLst/>
          </a:prstGeom>
          <a:noFill/>
        </p:spPr>
        <p:txBody>
          <a:bodyPr wrap="square" lIns="68579" tIns="34289" rIns="68579" bIns="34289" rtlCol="0">
            <a:spAutoFit/>
          </a:bodyPr>
          <a:lstStyle/>
          <a:p>
            <a:r>
              <a:rPr lang="en-US" altLang="zh-CN" sz="2100" b="1" spc="450" dirty="0">
                <a:solidFill>
                  <a:schemeClr val="accent4"/>
                </a:solidFill>
                <a:latin typeface="Arial Black" panose="020B0A04020102020204" pitchFamily="34" charset="0"/>
              </a:rPr>
              <a:t>000</a:t>
            </a:r>
            <a:endParaRPr lang="zh-CN" altLang="en-US" sz="2100"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000" b="1" dirty="0">
                <a:latin typeface="Arial Black" panose="020B0A04020102020204" pitchFamily="34" charset="0"/>
              </a:rPr>
              <a:t>1</a:t>
            </a:r>
            <a:endParaRPr lang="zh-CN" altLang="en-US" sz="20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10369"/>
            </a:xfrm>
            <a:prstGeom prst="rect">
              <a:avLst/>
            </a:prstGeom>
            <a:noFill/>
          </p:spPr>
          <p:txBody>
            <a:bodyPr wrap="square" rtlCol="0">
              <a:spAutoFit/>
            </a:bodyPr>
            <a:lstStyle/>
            <a:p>
              <a:r>
                <a:rPr lang="zh-CN" altLang="en-US" sz="14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750865"/>
            <a:ext cx="3495443" cy="561690"/>
          </a:xfrm>
          <a:prstGeom prst="rect">
            <a:avLst/>
          </a:prstGeom>
          <a:noFill/>
        </p:spPr>
        <p:txBody>
          <a:bodyPr wrap="square" lIns="68579" tIns="34289" rIns="68579" bIns="34289" rtlCol="0">
            <a:spAutoFit/>
          </a:bodyPr>
          <a:lstStyle/>
          <a:p>
            <a:r>
              <a:rPr lang="zh-CN" altLang="en-US" sz="1600" b="1" dirty="0"/>
              <a:t>待发送数据后面添加生成多项式最高次数个</a:t>
            </a:r>
            <a:r>
              <a:rPr lang="en-US" altLang="zh-CN" sz="1600" b="1" dirty="0"/>
              <a:t>0</a:t>
            </a:r>
            <a:endParaRPr lang="zh-CN" altLang="en-US" sz="1600"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000" b="1" dirty="0">
                <a:latin typeface="Arial Black" panose="020B0A04020102020204" pitchFamily="34" charset="0"/>
              </a:rPr>
              <a:t>2</a:t>
            </a:r>
            <a:endParaRPr lang="zh-CN" altLang="en-US" sz="20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10369"/>
            </a:xfrm>
            <a:prstGeom prst="rect">
              <a:avLst/>
            </a:prstGeom>
            <a:noFill/>
          </p:spPr>
          <p:txBody>
            <a:bodyPr wrap="square" rtlCol="0">
              <a:spAutoFit/>
            </a:bodyPr>
            <a:lstStyle/>
            <a:p>
              <a:r>
                <a:rPr lang="zh-CN" altLang="en-US" sz="14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595606"/>
            <a:ext cx="3495443" cy="561690"/>
          </a:xfrm>
          <a:prstGeom prst="rect">
            <a:avLst/>
          </a:prstGeom>
          <a:noFill/>
        </p:spPr>
        <p:txBody>
          <a:bodyPr wrap="square" lIns="68579" tIns="34289" rIns="68579" bIns="34289" rtlCol="0">
            <a:spAutoFit/>
          </a:bodyPr>
          <a:lstStyle/>
          <a:p>
            <a:r>
              <a:rPr lang="zh-CN" altLang="en-US" sz="1600"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000" b="1" dirty="0">
                <a:latin typeface="Arial Black" panose="020B0A04020102020204" pitchFamily="34" charset="0"/>
              </a:rPr>
              <a:t>3</a:t>
            </a:r>
            <a:endParaRPr lang="zh-CN" altLang="en-US" sz="20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23319"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4" y="1994023"/>
              <a:ext cx="3169986" cy="410369"/>
            </a:xfrm>
            <a:prstGeom prst="rect">
              <a:avLst/>
            </a:prstGeom>
            <a:noFill/>
          </p:spPr>
          <p:txBody>
            <a:bodyPr wrap="square" rtlCol="0">
              <a:spAutoFit/>
            </a:bodyPr>
            <a:lstStyle/>
            <a:p>
              <a:r>
                <a:rPr lang="zh-CN" altLang="en-US" sz="1400" b="1" dirty="0">
                  <a:solidFill>
                    <a:schemeClr val="accent3">
                      <a:lumMod val="75000"/>
                    </a:schemeClr>
                  </a:solidFill>
                </a:rPr>
                <a:t>做“二进制模</a:t>
              </a:r>
              <a:r>
                <a:rPr lang="en-US" altLang="zh-CN" sz="1400" b="1" dirty="0">
                  <a:solidFill>
                    <a:schemeClr val="accent3">
                      <a:lumMod val="75000"/>
                    </a:schemeClr>
                  </a:solidFill>
                </a:rPr>
                <a:t>2</a:t>
              </a:r>
              <a:r>
                <a:rPr lang="zh-CN" altLang="en-US" sz="14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43929" y="3528421"/>
            <a:ext cx="3053422" cy="315469"/>
          </a:xfrm>
          <a:prstGeom prst="rect">
            <a:avLst/>
          </a:prstGeom>
          <a:noFill/>
        </p:spPr>
        <p:txBody>
          <a:bodyPr wrap="square" lIns="68579" tIns="34289" rIns="68579" bIns="34289" rtlCol="0">
            <a:spAutoFit/>
          </a:bodyPr>
          <a:lstStyle/>
          <a:p>
            <a:r>
              <a:rPr lang="zh-CN" altLang="en-US" sz="1600"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596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 calcmode="lin" valueType="num">
                                      <p:cBhvr>
                                        <p:cTn id="9" dur="500" fill="hold"/>
                                        <p:tgtEl>
                                          <p:spTgt spid="36"/>
                                        </p:tgtEl>
                                        <p:attrNameLst>
                                          <p:attrName>style.rotation</p:attrName>
                                        </p:attrNameLst>
                                      </p:cBhvr>
                                      <p:tavLst>
                                        <p:tav tm="0">
                                          <p:val>
                                            <p:fltVal val="360"/>
                                          </p:val>
                                        </p:tav>
                                        <p:tav tm="100000">
                                          <p:val>
                                            <p:fltVal val="0"/>
                                          </p:val>
                                        </p:tav>
                                      </p:tavLst>
                                    </p:anim>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left)">
                                      <p:cBhvr>
                                        <p:cTn id="14" dur="500"/>
                                        <p:tgtEl>
                                          <p:spTgt spid="4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101001</a:t>
            </a:r>
            <a:endParaRPr lang="zh-CN" altLang="en-US"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46247"/>
          </a:xfrm>
          <a:prstGeom prst="rect">
            <a:avLst/>
          </a:prstGeom>
          <a:noFill/>
        </p:spPr>
        <p:txBody>
          <a:bodyPr wrap="square" lIns="68579" tIns="34289" rIns="68579" bIns="34289" rtlCol="0">
            <a:spAutoFit/>
          </a:bodyPr>
          <a:lstStyle/>
          <a:p>
            <a:r>
              <a:rPr lang="en-US" altLang="zh-CN" b="1" spc="450" dirty="0">
                <a:solidFill>
                  <a:schemeClr val="accent4"/>
                </a:solidFill>
                <a:latin typeface="Arial Black" panose="020B0A04020102020204" pitchFamily="34" charset="0"/>
              </a:rPr>
              <a:t>000</a:t>
            </a:r>
            <a:endParaRPr lang="zh-CN" altLang="en-US"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b="1" dirty="0">
                <a:latin typeface="Arial Black" panose="020B0A04020102020204" pitchFamily="34" charset="0"/>
              </a:rPr>
              <a:t>1</a:t>
            </a:r>
            <a:endParaRPr lang="zh-CN" altLang="en-US"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369332"/>
            </a:xfrm>
            <a:prstGeom prst="rect">
              <a:avLst/>
            </a:prstGeom>
            <a:noFill/>
          </p:spPr>
          <p:txBody>
            <a:bodyPr wrap="square" rtlCol="0">
              <a:spAutoFit/>
            </a:bodyPr>
            <a:lstStyle/>
            <a:p>
              <a:r>
                <a:rPr lang="zh-CN" altLang="en-US" sz="12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772517"/>
            <a:ext cx="3495443" cy="500135"/>
          </a:xfrm>
          <a:prstGeom prst="rect">
            <a:avLst/>
          </a:prstGeom>
          <a:noFill/>
        </p:spPr>
        <p:txBody>
          <a:bodyPr wrap="square" lIns="68579" tIns="34289" rIns="68579" bIns="34289" rtlCol="0">
            <a:spAutoFit/>
          </a:bodyPr>
          <a:lstStyle/>
          <a:p>
            <a:r>
              <a:rPr lang="zh-CN" altLang="en-US" sz="1400" b="1" dirty="0"/>
              <a:t>待发送数据后面添加生成多项式最高次数个</a:t>
            </a:r>
            <a:r>
              <a:rPr lang="en-US" altLang="zh-CN" sz="1400" b="1" dirty="0"/>
              <a:t>0</a:t>
            </a:r>
            <a:endParaRPr lang="zh-CN" altLang="en-US" sz="1400"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b="1" dirty="0">
                <a:latin typeface="Arial Black" panose="020B0A04020102020204" pitchFamily="34" charset="0"/>
              </a:rPr>
              <a:t>2</a:t>
            </a:r>
            <a:endParaRPr lang="zh-CN" altLang="en-US"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369332"/>
            </a:xfrm>
            <a:prstGeom prst="rect">
              <a:avLst/>
            </a:prstGeom>
            <a:noFill/>
          </p:spPr>
          <p:txBody>
            <a:bodyPr wrap="square" rtlCol="0">
              <a:spAutoFit/>
            </a:bodyPr>
            <a:lstStyle/>
            <a:p>
              <a:r>
                <a:rPr lang="zh-CN" altLang="en-US" sz="12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621935"/>
            <a:ext cx="3495443" cy="500135"/>
          </a:xfrm>
          <a:prstGeom prst="rect">
            <a:avLst/>
          </a:prstGeom>
          <a:noFill/>
        </p:spPr>
        <p:txBody>
          <a:bodyPr wrap="square" lIns="68579" tIns="34289" rIns="68579" bIns="34289" rtlCol="0">
            <a:spAutoFit/>
          </a:bodyPr>
          <a:lstStyle/>
          <a:p>
            <a:r>
              <a:rPr lang="zh-CN" altLang="en-US" sz="1400"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46247"/>
          </a:xfrm>
          <a:prstGeom prst="rect">
            <a:avLst/>
          </a:prstGeom>
          <a:noFill/>
        </p:spPr>
        <p:txBody>
          <a:bodyPr wrap="square" lIns="68579" tIns="34289" rIns="68579" bIns="34289"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b="1" dirty="0">
                <a:latin typeface="Arial Black" panose="020B0A04020102020204" pitchFamily="34" charset="0"/>
              </a:rPr>
              <a:t>3</a:t>
            </a:r>
            <a:endParaRPr lang="zh-CN" altLang="en-US"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09417"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5" y="1994023"/>
              <a:ext cx="3169985" cy="369332"/>
            </a:xfrm>
            <a:prstGeom prst="rect">
              <a:avLst/>
            </a:prstGeom>
            <a:noFill/>
          </p:spPr>
          <p:txBody>
            <a:bodyPr wrap="square" rtlCol="0">
              <a:spAutoFit/>
            </a:bodyPr>
            <a:lstStyle/>
            <a:p>
              <a:r>
                <a:rPr lang="zh-CN" altLang="en-US" sz="1200" b="1" dirty="0">
                  <a:solidFill>
                    <a:schemeClr val="accent3">
                      <a:lumMod val="75000"/>
                    </a:schemeClr>
                  </a:solidFill>
                </a:rPr>
                <a:t>做“二进制模</a:t>
              </a:r>
              <a:r>
                <a:rPr lang="en-US" altLang="zh-CN" sz="1200" b="1" dirty="0">
                  <a:solidFill>
                    <a:schemeClr val="accent3">
                      <a:lumMod val="75000"/>
                    </a:schemeClr>
                  </a:solidFill>
                </a:rPr>
                <a:t>2</a:t>
              </a:r>
              <a:r>
                <a:rPr lang="zh-CN" altLang="en-US" sz="12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43929" y="3528421"/>
            <a:ext cx="3053422" cy="284691"/>
          </a:xfrm>
          <a:prstGeom prst="rect">
            <a:avLst/>
          </a:prstGeom>
          <a:noFill/>
        </p:spPr>
        <p:txBody>
          <a:bodyPr wrap="square" lIns="68579" tIns="34289" rIns="68579" bIns="34289" rtlCol="0">
            <a:spAutoFit/>
          </a:bodyPr>
          <a:lstStyle/>
          <a:p>
            <a:r>
              <a:rPr lang="zh-CN" altLang="en-US" sz="1400"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a:t>
            </a:r>
            <a:endParaRPr lang="zh-CN" altLang="en-US" b="1" spc="450" dirty="0">
              <a:latin typeface="Arial Black" panose="020B0A04020102020204" pitchFamily="34" charset="0"/>
            </a:endParaRPr>
          </a:p>
        </p:txBody>
      </p:sp>
      <p:grpSp>
        <p:nvGrpSpPr>
          <p:cNvPr id="11" name="组合 10">
            <a:extLst>
              <a:ext uri="{FF2B5EF4-FFF2-40B4-BE49-F238E27FC236}">
                <a16:creationId xmlns:a16="http://schemas.microsoft.com/office/drawing/2014/main" id="{1369C712-7ADC-4CB2-9CE1-2AE885CDAA31}"/>
              </a:ext>
            </a:extLst>
          </p:cNvPr>
          <p:cNvGrpSpPr/>
          <p:nvPr/>
        </p:nvGrpSpPr>
        <p:grpSpPr>
          <a:xfrm>
            <a:off x="5812853" y="1984357"/>
            <a:ext cx="1620761" cy="369332"/>
            <a:chOff x="7750467" y="2645808"/>
            <a:chExt cx="2161015" cy="492443"/>
          </a:xfrm>
        </p:grpSpPr>
        <p:sp>
          <p:nvSpPr>
            <p:cNvPr id="28" name="文本框 27">
              <a:extLst>
                <a:ext uri="{FF2B5EF4-FFF2-40B4-BE49-F238E27FC236}">
                  <a16:creationId xmlns:a16="http://schemas.microsoft.com/office/drawing/2014/main" id="{C7502E16-649D-40FC-9CBA-F4A8BA66116F}"/>
                </a:ext>
              </a:extLst>
            </p:cNvPr>
            <p:cNvSpPr txBox="1"/>
            <p:nvPr/>
          </p:nvSpPr>
          <p:spPr>
            <a:xfrm>
              <a:off x="8470806" y="2645808"/>
              <a:ext cx="1440676" cy="492443"/>
            </a:xfrm>
            <a:prstGeom prst="rect">
              <a:avLst/>
            </a:prstGeom>
            <a:noFill/>
          </p:spPr>
          <p:txBody>
            <a:bodyPr wrap="square"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cxnSp>
          <p:nvCxnSpPr>
            <p:cNvPr id="9" name="连接符: 曲线 8">
              <a:extLst>
                <a:ext uri="{FF2B5EF4-FFF2-40B4-BE49-F238E27FC236}">
                  <a16:creationId xmlns:a16="http://schemas.microsoft.com/office/drawing/2014/main" id="{9AA6A24D-126E-4A08-98F5-CCC366B12A27}"/>
                </a:ext>
              </a:extLst>
            </p:cNvPr>
            <p:cNvCxnSpPr>
              <a:stCxn id="42" idx="2"/>
              <a:endCxn id="28" idx="1"/>
            </p:cNvCxnSpPr>
            <p:nvPr/>
          </p:nvCxnSpPr>
          <p:spPr>
            <a:xfrm rot="16200000" flipH="1">
              <a:off x="8029657" y="2450879"/>
              <a:ext cx="161959" cy="720340"/>
            </a:xfrm>
            <a:prstGeom prst="curvedConnector2">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69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77024"/>
          </a:xfrm>
          <a:prstGeom prst="rect">
            <a:avLst/>
          </a:prstGeom>
          <a:noFill/>
        </p:spPr>
        <p:txBody>
          <a:bodyPr wrap="square" lIns="68579" tIns="34289" rIns="68579" bIns="34289" rtlCol="0">
            <a:spAutoFit/>
          </a:bodyPr>
          <a:lstStyle/>
          <a:p>
            <a:r>
              <a:rPr lang="en-US" altLang="zh-CN" sz="2000" b="1" spc="450" dirty="0">
                <a:latin typeface="Arial Black" panose="020B0A04020102020204" pitchFamily="34" charset="0"/>
              </a:rPr>
              <a:t>101001</a:t>
            </a:r>
            <a:endParaRPr lang="zh-CN" altLang="en-US" sz="2000"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77024"/>
          </a:xfrm>
          <a:prstGeom prst="rect">
            <a:avLst/>
          </a:prstGeom>
          <a:noFill/>
        </p:spPr>
        <p:txBody>
          <a:bodyPr wrap="square" lIns="68579" tIns="34289" rIns="68579" bIns="34289" rtlCol="0">
            <a:spAutoFit/>
          </a:bodyPr>
          <a:lstStyle/>
          <a:p>
            <a:r>
              <a:rPr lang="en-US" altLang="zh-CN" sz="2000" b="1" spc="450" dirty="0">
                <a:solidFill>
                  <a:schemeClr val="accent4"/>
                </a:solidFill>
                <a:latin typeface="Arial Black" panose="020B0A04020102020204" pitchFamily="34" charset="0"/>
              </a:rPr>
              <a:t>000</a:t>
            </a:r>
            <a:endParaRPr lang="zh-CN" altLang="en-US" sz="2000"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685842"/>
            <a:ext cx="3495443" cy="623246"/>
          </a:xfrm>
          <a:prstGeom prst="rect">
            <a:avLst/>
          </a:prstGeom>
          <a:noFill/>
        </p:spPr>
        <p:txBody>
          <a:bodyPr wrap="square" lIns="68579" tIns="34289" rIns="68579" bIns="34289" rtlCol="0">
            <a:spAutoFit/>
          </a:bodyPr>
          <a:lstStyle/>
          <a:p>
            <a:r>
              <a:rPr lang="zh-CN" altLang="en-US" b="1" dirty="0"/>
              <a:t>待发送数据后面添加生成多项式最高次数个</a:t>
            </a:r>
            <a:r>
              <a:rPr lang="en-US" altLang="zh-CN" b="1" dirty="0"/>
              <a:t>0</a:t>
            </a:r>
            <a:endParaRPr lang="zh-CN" altLang="en-US"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531280"/>
            <a:ext cx="3495443" cy="623246"/>
          </a:xfrm>
          <a:prstGeom prst="rect">
            <a:avLst/>
          </a:prstGeom>
          <a:noFill/>
        </p:spPr>
        <p:txBody>
          <a:bodyPr wrap="square" lIns="68579" tIns="34289" rIns="68579" bIns="34289" rtlCol="0">
            <a:spAutoFit/>
          </a:bodyPr>
          <a:lstStyle/>
          <a:p>
            <a:r>
              <a:rPr lang="zh-CN" altLang="en-US"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77024"/>
          </a:xfrm>
          <a:prstGeom prst="rect">
            <a:avLst/>
          </a:prstGeom>
          <a:noFill/>
        </p:spPr>
        <p:txBody>
          <a:bodyPr wrap="square" lIns="68579" tIns="34289" rIns="68579" bIns="34289" rtlCol="0">
            <a:spAutoFit/>
          </a:bodyPr>
          <a:lstStyle/>
          <a:p>
            <a:r>
              <a:rPr lang="en-US" altLang="zh-CN" sz="2000" b="1" spc="450" dirty="0">
                <a:solidFill>
                  <a:schemeClr val="accent3"/>
                </a:solidFill>
                <a:latin typeface="Arial Black" panose="020B0A04020102020204" pitchFamily="34" charset="0"/>
              </a:rPr>
              <a:t>1101</a:t>
            </a:r>
            <a:endParaRPr lang="zh-CN" altLang="en-US" sz="2000"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23319"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4" y="1994023"/>
              <a:ext cx="3169986"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43929" y="3376021"/>
            <a:ext cx="3053422" cy="623246"/>
          </a:xfrm>
          <a:prstGeom prst="rect">
            <a:avLst/>
          </a:prstGeom>
          <a:noFill/>
        </p:spPr>
        <p:txBody>
          <a:bodyPr wrap="square" lIns="68579" tIns="34289" rIns="68579" bIns="34289" rtlCol="0">
            <a:spAutoFit/>
          </a:bodyPr>
          <a:lstStyle/>
          <a:p>
            <a:r>
              <a:rPr lang="zh-CN" altLang="en-US"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77024"/>
          </a:xfrm>
          <a:prstGeom prst="rect">
            <a:avLst/>
          </a:prstGeom>
          <a:noFill/>
        </p:spPr>
        <p:txBody>
          <a:bodyPr wrap="square" lIns="68579" tIns="34289" rIns="68579" bIns="34289" rtlCol="0">
            <a:spAutoFit/>
          </a:bodyPr>
          <a:lstStyle/>
          <a:p>
            <a:r>
              <a:rPr lang="en-US" altLang="zh-CN" sz="2000" b="1" spc="450" dirty="0">
                <a:latin typeface="Arial Black" panose="020B0A04020102020204" pitchFamily="34" charset="0"/>
              </a:rPr>
              <a:t>1</a:t>
            </a:r>
            <a:endParaRPr lang="zh-CN" altLang="en-US" sz="2000" b="1" spc="450" dirty="0">
              <a:latin typeface="Arial Black" panose="020B0A04020102020204" pitchFamily="34" charset="0"/>
            </a:endParaRPr>
          </a:p>
        </p:txBody>
      </p:sp>
      <p:sp>
        <p:nvSpPr>
          <p:cNvPr id="28" name="文本框 27">
            <a:extLst>
              <a:ext uri="{FF2B5EF4-FFF2-40B4-BE49-F238E27FC236}">
                <a16:creationId xmlns:a16="http://schemas.microsoft.com/office/drawing/2014/main" id="{C7502E16-649D-40FC-9CBA-F4A8BA66116F}"/>
              </a:ext>
            </a:extLst>
          </p:cNvPr>
          <p:cNvSpPr txBox="1"/>
          <p:nvPr/>
        </p:nvSpPr>
        <p:spPr>
          <a:xfrm>
            <a:off x="6353104" y="1984357"/>
            <a:ext cx="1080506" cy="377024"/>
          </a:xfrm>
          <a:prstGeom prst="rect">
            <a:avLst/>
          </a:prstGeom>
          <a:noFill/>
        </p:spPr>
        <p:txBody>
          <a:bodyPr wrap="square" lIns="68579" tIns="34289" rIns="68579" bIns="34289" rtlCol="0">
            <a:spAutoFit/>
          </a:bodyPr>
          <a:lstStyle/>
          <a:p>
            <a:r>
              <a:rPr lang="en-US" altLang="zh-CN" sz="2000" b="1" spc="450" dirty="0">
                <a:solidFill>
                  <a:schemeClr val="accent3"/>
                </a:solidFill>
                <a:latin typeface="Arial Black" panose="020B0A04020102020204" pitchFamily="34" charset="0"/>
              </a:rPr>
              <a:t>1101</a:t>
            </a:r>
            <a:endParaRPr lang="zh-CN" altLang="en-US" sz="2000" b="1" spc="450" dirty="0">
              <a:solidFill>
                <a:schemeClr val="accent3"/>
              </a:solidFill>
              <a:latin typeface="Arial Black" panose="020B0A04020102020204" pitchFamily="34" charset="0"/>
            </a:endParaRPr>
          </a:p>
        </p:txBody>
      </p:sp>
      <p:grpSp>
        <p:nvGrpSpPr>
          <p:cNvPr id="8" name="组合 7">
            <a:extLst>
              <a:ext uri="{FF2B5EF4-FFF2-40B4-BE49-F238E27FC236}">
                <a16:creationId xmlns:a16="http://schemas.microsoft.com/office/drawing/2014/main" id="{F6C141FA-14AE-49E2-996C-4E6F66B73177}"/>
              </a:ext>
            </a:extLst>
          </p:cNvPr>
          <p:cNvGrpSpPr/>
          <p:nvPr/>
        </p:nvGrpSpPr>
        <p:grpSpPr>
          <a:xfrm>
            <a:off x="5975053" y="1953901"/>
            <a:ext cx="1276415" cy="415498"/>
            <a:chOff x="7966736" y="2605199"/>
            <a:chExt cx="1701886" cy="553997"/>
          </a:xfrm>
        </p:grpSpPr>
        <p:cxnSp>
          <p:nvCxnSpPr>
            <p:cNvPr id="31" name="直接连接符 30">
              <a:extLst>
                <a:ext uri="{FF2B5EF4-FFF2-40B4-BE49-F238E27FC236}">
                  <a16:creationId xmlns:a16="http://schemas.microsoft.com/office/drawing/2014/main" id="{6B58556E-E238-4C24-8130-3C369DDCC8BD}"/>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C96787-DA58-4B56-BB79-A0D3B9ECF442}"/>
                </a:ext>
              </a:extLst>
            </p:cNvPr>
            <p:cNvSpPr txBox="1"/>
            <p:nvPr/>
          </p:nvSpPr>
          <p:spPr>
            <a:xfrm>
              <a:off x="7966736" y="2605199"/>
              <a:ext cx="547653" cy="553997"/>
            </a:xfrm>
            <a:prstGeom prst="rect">
              <a:avLst/>
            </a:prstGeom>
            <a:noFill/>
          </p:spPr>
          <p:txBody>
            <a:bodyPr wrap="square">
              <a:spAutoFit/>
            </a:bodyPr>
            <a:lstStyle/>
            <a:p>
              <a:pPr algn="ctr"/>
              <a:r>
                <a:rPr lang="zh-CN" altLang="en-US" sz="2000" b="1" dirty="0">
                  <a:solidFill>
                    <a:schemeClr val="accent1">
                      <a:lumMod val="75000"/>
                    </a:schemeClr>
                  </a:solidFill>
                </a:rPr>
                <a:t>⊕</a:t>
              </a:r>
            </a:p>
          </p:txBody>
        </p:sp>
      </p:grpSp>
      <p:sp>
        <p:nvSpPr>
          <p:cNvPr id="37" name="文本框 36">
            <a:extLst>
              <a:ext uri="{FF2B5EF4-FFF2-40B4-BE49-F238E27FC236}">
                <a16:creationId xmlns:a16="http://schemas.microsoft.com/office/drawing/2014/main" id="{3577E062-AB6E-4636-A8CB-E9E6BFF8136E}"/>
              </a:ext>
            </a:extLst>
          </p:cNvPr>
          <p:cNvSpPr txBox="1"/>
          <p:nvPr/>
        </p:nvSpPr>
        <p:spPr>
          <a:xfrm>
            <a:off x="6588702" y="2336798"/>
            <a:ext cx="863400" cy="377024"/>
          </a:xfrm>
          <a:prstGeom prst="rect">
            <a:avLst/>
          </a:prstGeom>
          <a:noFill/>
        </p:spPr>
        <p:txBody>
          <a:bodyPr wrap="square" lIns="68579" tIns="34289" rIns="68579" bIns="34289" rtlCol="0">
            <a:spAutoFit/>
          </a:bodyPr>
          <a:lstStyle/>
          <a:p>
            <a:r>
              <a:rPr lang="en-US" altLang="zh-CN" sz="2000" b="1" spc="450" dirty="0">
                <a:latin typeface="Arial Black" panose="020B0A04020102020204" pitchFamily="34" charset="0"/>
              </a:rPr>
              <a:t>111</a:t>
            </a:r>
            <a:endParaRPr lang="zh-CN" altLang="en-US" sz="2000" b="1" spc="450" dirty="0">
              <a:latin typeface="Arial Black" panose="020B0A04020102020204" pitchFamily="34" charset="0"/>
            </a:endParaRPr>
          </a:p>
        </p:txBody>
      </p:sp>
      <p:grpSp>
        <p:nvGrpSpPr>
          <p:cNvPr id="23" name="组合 22">
            <a:extLst>
              <a:ext uri="{FF2B5EF4-FFF2-40B4-BE49-F238E27FC236}">
                <a16:creationId xmlns:a16="http://schemas.microsoft.com/office/drawing/2014/main" id="{7EEC8481-9E4E-406B-B02E-BCC446228D12}"/>
              </a:ext>
            </a:extLst>
          </p:cNvPr>
          <p:cNvGrpSpPr/>
          <p:nvPr/>
        </p:nvGrpSpPr>
        <p:grpSpPr>
          <a:xfrm>
            <a:off x="7297944" y="2024701"/>
            <a:ext cx="356050" cy="727596"/>
            <a:chOff x="9730590" y="2699599"/>
            <a:chExt cx="474733" cy="970126"/>
          </a:xfrm>
        </p:grpSpPr>
        <p:sp>
          <p:nvSpPr>
            <p:cNvPr id="38" name="文本框 37">
              <a:extLst>
                <a:ext uri="{FF2B5EF4-FFF2-40B4-BE49-F238E27FC236}">
                  <a16:creationId xmlns:a16="http://schemas.microsoft.com/office/drawing/2014/main" id="{B7C6C712-E6CE-4E2F-B3B3-AF7C68230661}"/>
                </a:ext>
              </a:extLst>
            </p:cNvPr>
            <p:cNvSpPr txBox="1"/>
            <p:nvPr/>
          </p:nvSpPr>
          <p:spPr>
            <a:xfrm>
              <a:off x="9730590" y="3115729"/>
              <a:ext cx="474733" cy="553996"/>
            </a:xfrm>
            <a:prstGeom prst="rect">
              <a:avLst/>
            </a:prstGeom>
            <a:noFill/>
          </p:spPr>
          <p:txBody>
            <a:bodyPr wrap="square" rtlCol="0">
              <a:spAutoFit/>
            </a:bodyPr>
            <a:lstStyle/>
            <a:p>
              <a:r>
                <a:rPr lang="en-US" altLang="zh-CN" sz="2000" b="1" spc="450" dirty="0">
                  <a:latin typeface="Arial Black" panose="020B0A04020102020204" pitchFamily="34" charset="0"/>
                </a:rPr>
                <a:t>0</a:t>
              </a:r>
              <a:endParaRPr lang="zh-CN" altLang="en-US" sz="2000" b="1" spc="450" dirty="0">
                <a:latin typeface="Arial Black" panose="020B0A04020102020204" pitchFamily="34" charset="0"/>
              </a:endParaRPr>
            </a:p>
          </p:txBody>
        </p:sp>
        <p:cxnSp>
          <p:nvCxnSpPr>
            <p:cNvPr id="13" name="直接箭头连接符 12">
              <a:extLst>
                <a:ext uri="{FF2B5EF4-FFF2-40B4-BE49-F238E27FC236}">
                  <a16:creationId xmlns:a16="http://schemas.microsoft.com/office/drawing/2014/main" id="{41112DA7-C60D-479D-8170-E18068B18F0F}"/>
                </a:ext>
              </a:extLst>
            </p:cNvPr>
            <p:cNvCxnSpPr>
              <a:cxnSpLocks/>
            </p:cNvCxnSpPr>
            <p:nvPr/>
          </p:nvCxnSpPr>
          <p:spPr>
            <a:xfrm>
              <a:off x="9936136" y="2699599"/>
              <a:ext cx="0" cy="493785"/>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D8FBD509-5CDA-4A95-848B-B0278077B3DA}"/>
              </a:ext>
            </a:extLst>
          </p:cNvPr>
          <p:cNvSpPr txBox="1"/>
          <p:nvPr/>
        </p:nvSpPr>
        <p:spPr>
          <a:xfrm>
            <a:off x="7272026" y="1238137"/>
            <a:ext cx="323169" cy="377024"/>
          </a:xfrm>
          <a:prstGeom prst="rect">
            <a:avLst/>
          </a:prstGeom>
          <a:noFill/>
        </p:spPr>
        <p:txBody>
          <a:bodyPr wrap="square" lIns="68579" tIns="34289" rIns="68579" bIns="34289" rtlCol="0">
            <a:spAutoFit/>
          </a:bodyPr>
          <a:lstStyle/>
          <a:p>
            <a:r>
              <a:rPr lang="en-US" altLang="zh-CN" sz="2000" b="1" spc="450" dirty="0">
                <a:latin typeface="Arial Black" panose="020B0A04020102020204" pitchFamily="34" charset="0"/>
              </a:rPr>
              <a:t>1</a:t>
            </a:r>
            <a:endParaRPr lang="zh-CN" altLang="en-US" sz="2000" b="1" spc="450" dirty="0">
              <a:latin typeface="Arial Black" panose="020B0A04020102020204" pitchFamily="34" charset="0"/>
            </a:endParaRPr>
          </a:p>
        </p:txBody>
      </p:sp>
      <p:grpSp>
        <p:nvGrpSpPr>
          <p:cNvPr id="17" name="组合 16">
            <a:extLst>
              <a:ext uri="{FF2B5EF4-FFF2-40B4-BE49-F238E27FC236}">
                <a16:creationId xmlns:a16="http://schemas.microsoft.com/office/drawing/2014/main" id="{9D346384-DF38-4BCA-83CC-349BE8C81B8C}"/>
              </a:ext>
            </a:extLst>
          </p:cNvPr>
          <p:cNvGrpSpPr/>
          <p:nvPr/>
        </p:nvGrpSpPr>
        <p:grpSpPr>
          <a:xfrm>
            <a:off x="5812854" y="2078330"/>
            <a:ext cx="1879782" cy="935357"/>
            <a:chOff x="7750467" y="2771106"/>
            <a:chExt cx="2472049" cy="1247141"/>
          </a:xfrm>
        </p:grpSpPr>
        <p:sp>
          <p:nvSpPr>
            <p:cNvPr id="41" name="文本框 40">
              <a:extLst>
                <a:ext uri="{FF2B5EF4-FFF2-40B4-BE49-F238E27FC236}">
                  <a16:creationId xmlns:a16="http://schemas.microsoft.com/office/drawing/2014/main" id="{1B0FE9CA-3706-4C90-A74C-78A63B8BDA01}"/>
                </a:ext>
              </a:extLst>
            </p:cNvPr>
            <p:cNvSpPr txBox="1"/>
            <p:nvPr/>
          </p:nvSpPr>
          <p:spPr>
            <a:xfrm>
              <a:off x="8781841" y="3484768"/>
              <a:ext cx="1440675" cy="533479"/>
            </a:xfrm>
            <a:prstGeom prst="rect">
              <a:avLst/>
            </a:prstGeom>
            <a:noFill/>
          </p:spPr>
          <p:txBody>
            <a:bodyPr wrap="square" rtlCol="0">
              <a:spAutoFit/>
            </a:bodyPr>
            <a:lstStyle/>
            <a:p>
              <a:r>
                <a:rPr lang="en-US" altLang="zh-CN" sz="2000" b="1" spc="450" dirty="0">
                  <a:solidFill>
                    <a:schemeClr val="accent3"/>
                  </a:solidFill>
                  <a:latin typeface="Arial Black" panose="020B0A04020102020204" pitchFamily="34" charset="0"/>
                </a:rPr>
                <a:t>1101</a:t>
              </a:r>
              <a:endParaRPr lang="zh-CN" altLang="en-US" sz="2000" b="1" spc="450" dirty="0">
                <a:solidFill>
                  <a:schemeClr val="accent3"/>
                </a:solidFill>
                <a:latin typeface="Arial Black" panose="020B0A04020102020204" pitchFamily="34" charset="0"/>
              </a:endParaRPr>
            </a:p>
          </p:txBody>
        </p:sp>
        <p:cxnSp>
          <p:nvCxnSpPr>
            <p:cNvPr id="51" name="连接符: 曲线 50">
              <a:extLst>
                <a:ext uri="{FF2B5EF4-FFF2-40B4-BE49-F238E27FC236}">
                  <a16:creationId xmlns:a16="http://schemas.microsoft.com/office/drawing/2014/main" id="{EE2CF3D1-D0D0-4967-881F-33EA734A6655}"/>
                </a:ext>
              </a:extLst>
            </p:cNvPr>
            <p:cNvCxnSpPr>
              <a:cxnSpLocks/>
              <a:stCxn id="42" idx="2"/>
              <a:endCxn id="41" idx="1"/>
            </p:cNvCxnSpPr>
            <p:nvPr/>
          </p:nvCxnSpPr>
          <p:spPr>
            <a:xfrm rot="16200000" flipH="1">
              <a:off x="7775953" y="2745620"/>
              <a:ext cx="980401" cy="1031374"/>
            </a:xfrm>
            <a:prstGeom prst="curvedConnector2">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793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down)">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p:cTn id="24" dur="500" fill="hold"/>
                                        <p:tgtEl>
                                          <p:spTgt spid="49"/>
                                        </p:tgtEl>
                                        <p:attrNameLst>
                                          <p:attrName>ppt_w</p:attrName>
                                        </p:attrNameLst>
                                      </p:cBhvr>
                                      <p:tavLst>
                                        <p:tav tm="0">
                                          <p:val>
                                            <p:fltVal val="0"/>
                                          </p:val>
                                        </p:tav>
                                        <p:tav tm="100000">
                                          <p:val>
                                            <p:strVal val="#ppt_w"/>
                                          </p:val>
                                        </p:tav>
                                      </p:tavLst>
                                    </p:anim>
                                    <p:anim calcmode="lin" valueType="num">
                                      <p:cBhvr>
                                        <p:cTn id="25" dur="500" fill="hold"/>
                                        <p:tgtEl>
                                          <p:spTgt spid="49"/>
                                        </p:tgtEl>
                                        <p:attrNameLst>
                                          <p:attrName>ppt_h</p:attrName>
                                        </p:attrNameLst>
                                      </p:cBhvr>
                                      <p:tavLst>
                                        <p:tav tm="0">
                                          <p:val>
                                            <p:fltVal val="0"/>
                                          </p:val>
                                        </p:tav>
                                        <p:tav tm="100000">
                                          <p:val>
                                            <p:strVal val="#ppt_h"/>
                                          </p:val>
                                        </p:tav>
                                      </p:tavLst>
                                    </p:anim>
                                    <p:animEffect transition="in" filter="fad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101001</a:t>
            </a:r>
            <a:endParaRPr lang="zh-CN" altLang="en-US"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46247"/>
          </a:xfrm>
          <a:prstGeom prst="rect">
            <a:avLst/>
          </a:prstGeom>
          <a:noFill/>
        </p:spPr>
        <p:txBody>
          <a:bodyPr wrap="square" lIns="68579" tIns="34289" rIns="68579" bIns="34289" rtlCol="0">
            <a:spAutoFit/>
          </a:bodyPr>
          <a:lstStyle/>
          <a:p>
            <a:r>
              <a:rPr lang="en-US" altLang="zh-CN" b="1" spc="450" dirty="0">
                <a:solidFill>
                  <a:schemeClr val="accent4"/>
                </a:solidFill>
                <a:latin typeface="Arial Black" panose="020B0A04020102020204" pitchFamily="34" charset="0"/>
              </a:rPr>
              <a:t>000</a:t>
            </a:r>
            <a:endParaRPr lang="zh-CN" altLang="en-US"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698049"/>
            <a:ext cx="3495443" cy="623246"/>
          </a:xfrm>
          <a:prstGeom prst="rect">
            <a:avLst/>
          </a:prstGeom>
          <a:noFill/>
        </p:spPr>
        <p:txBody>
          <a:bodyPr wrap="square" lIns="68579" tIns="34289" rIns="68579" bIns="34289" rtlCol="0">
            <a:spAutoFit/>
          </a:bodyPr>
          <a:lstStyle/>
          <a:p>
            <a:r>
              <a:rPr lang="zh-CN" altLang="en-US" b="1" dirty="0"/>
              <a:t>待发送数据后面添加生成多项式最高次数个</a:t>
            </a:r>
            <a:r>
              <a:rPr lang="en-US" altLang="zh-CN" b="1" dirty="0"/>
              <a:t>0</a:t>
            </a:r>
            <a:endParaRPr lang="zh-CN" altLang="en-US"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498161"/>
            <a:ext cx="3495443" cy="623246"/>
          </a:xfrm>
          <a:prstGeom prst="rect">
            <a:avLst/>
          </a:prstGeom>
          <a:noFill/>
        </p:spPr>
        <p:txBody>
          <a:bodyPr wrap="square" lIns="68579" tIns="34289" rIns="68579" bIns="34289" rtlCol="0">
            <a:spAutoFit/>
          </a:bodyPr>
          <a:lstStyle/>
          <a:p>
            <a:r>
              <a:rPr lang="zh-CN" altLang="en-US"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46247"/>
          </a:xfrm>
          <a:prstGeom prst="rect">
            <a:avLst/>
          </a:prstGeom>
          <a:noFill/>
        </p:spPr>
        <p:txBody>
          <a:bodyPr wrap="square" lIns="68579" tIns="34289" rIns="68579" bIns="34289"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23319"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4" y="1994023"/>
              <a:ext cx="3169986"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54358" y="3388447"/>
            <a:ext cx="3053422" cy="623246"/>
          </a:xfrm>
          <a:prstGeom prst="rect">
            <a:avLst/>
          </a:prstGeom>
          <a:noFill/>
        </p:spPr>
        <p:txBody>
          <a:bodyPr wrap="square" lIns="68579" tIns="34289" rIns="68579" bIns="34289" rtlCol="0">
            <a:spAutoFit/>
          </a:bodyPr>
          <a:lstStyle/>
          <a:p>
            <a:r>
              <a:rPr lang="zh-CN" altLang="en-US"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a:t>
            </a:r>
            <a:endParaRPr lang="zh-CN" altLang="en-US" b="1" spc="450" dirty="0">
              <a:latin typeface="Arial Black" panose="020B0A04020102020204" pitchFamily="34" charset="0"/>
            </a:endParaRPr>
          </a:p>
        </p:txBody>
      </p:sp>
      <p:sp>
        <p:nvSpPr>
          <p:cNvPr id="28" name="文本框 27">
            <a:extLst>
              <a:ext uri="{FF2B5EF4-FFF2-40B4-BE49-F238E27FC236}">
                <a16:creationId xmlns:a16="http://schemas.microsoft.com/office/drawing/2014/main" id="{C7502E16-649D-40FC-9CBA-F4A8BA66116F}"/>
              </a:ext>
            </a:extLst>
          </p:cNvPr>
          <p:cNvSpPr txBox="1"/>
          <p:nvPr/>
        </p:nvSpPr>
        <p:spPr>
          <a:xfrm>
            <a:off x="6353104" y="1984357"/>
            <a:ext cx="1080506" cy="346247"/>
          </a:xfrm>
          <a:prstGeom prst="rect">
            <a:avLst/>
          </a:prstGeom>
          <a:noFill/>
        </p:spPr>
        <p:txBody>
          <a:bodyPr wrap="square" lIns="68579" tIns="34289" rIns="68579" bIns="34289"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grpSp>
        <p:nvGrpSpPr>
          <p:cNvPr id="8" name="组合 7">
            <a:extLst>
              <a:ext uri="{FF2B5EF4-FFF2-40B4-BE49-F238E27FC236}">
                <a16:creationId xmlns:a16="http://schemas.microsoft.com/office/drawing/2014/main" id="{F6C141FA-14AE-49E2-996C-4E6F66B73177}"/>
              </a:ext>
            </a:extLst>
          </p:cNvPr>
          <p:cNvGrpSpPr/>
          <p:nvPr/>
        </p:nvGrpSpPr>
        <p:grpSpPr>
          <a:xfrm>
            <a:off x="5975053" y="1953900"/>
            <a:ext cx="1276415" cy="392415"/>
            <a:chOff x="7966736" y="2605199"/>
            <a:chExt cx="1701886" cy="523220"/>
          </a:xfrm>
        </p:grpSpPr>
        <p:cxnSp>
          <p:nvCxnSpPr>
            <p:cNvPr id="31" name="直接连接符 30">
              <a:extLst>
                <a:ext uri="{FF2B5EF4-FFF2-40B4-BE49-F238E27FC236}">
                  <a16:creationId xmlns:a16="http://schemas.microsoft.com/office/drawing/2014/main" id="{6B58556E-E238-4C24-8130-3C369DDCC8BD}"/>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C96787-DA58-4B56-BB79-A0D3B9ECF442}"/>
                </a:ext>
              </a:extLst>
            </p:cNvPr>
            <p:cNvSpPr txBox="1"/>
            <p:nvPr/>
          </p:nvSpPr>
          <p:spPr>
            <a:xfrm>
              <a:off x="7966736" y="2605199"/>
              <a:ext cx="547653" cy="492442"/>
            </a:xfrm>
            <a:prstGeom prst="rect">
              <a:avLst/>
            </a:prstGeom>
            <a:noFill/>
          </p:spPr>
          <p:txBody>
            <a:bodyPr wrap="square">
              <a:spAutoFit/>
            </a:bodyPr>
            <a:lstStyle/>
            <a:p>
              <a:pPr algn="ctr"/>
              <a:r>
                <a:rPr lang="zh-CN" altLang="en-US" b="1" dirty="0">
                  <a:solidFill>
                    <a:schemeClr val="accent1">
                      <a:lumMod val="75000"/>
                    </a:schemeClr>
                  </a:solidFill>
                </a:rPr>
                <a:t>⊕</a:t>
              </a:r>
            </a:p>
          </p:txBody>
        </p:sp>
      </p:grpSp>
      <p:sp>
        <p:nvSpPr>
          <p:cNvPr id="37" name="文本框 36">
            <a:extLst>
              <a:ext uri="{FF2B5EF4-FFF2-40B4-BE49-F238E27FC236}">
                <a16:creationId xmlns:a16="http://schemas.microsoft.com/office/drawing/2014/main" id="{3577E062-AB6E-4636-A8CB-E9E6BFF8136E}"/>
              </a:ext>
            </a:extLst>
          </p:cNvPr>
          <p:cNvSpPr txBox="1"/>
          <p:nvPr/>
        </p:nvSpPr>
        <p:spPr>
          <a:xfrm>
            <a:off x="6588702" y="2336798"/>
            <a:ext cx="863400"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111</a:t>
            </a:r>
            <a:endParaRPr lang="zh-CN" altLang="en-US" b="1" spc="450" dirty="0">
              <a:latin typeface="Arial Black" panose="020B0A04020102020204" pitchFamily="34" charset="0"/>
            </a:endParaRPr>
          </a:p>
        </p:txBody>
      </p:sp>
      <p:sp>
        <p:nvSpPr>
          <p:cNvPr id="38" name="文本框 37">
            <a:extLst>
              <a:ext uri="{FF2B5EF4-FFF2-40B4-BE49-F238E27FC236}">
                <a16:creationId xmlns:a16="http://schemas.microsoft.com/office/drawing/2014/main" id="{B7C6C712-E6CE-4E2F-B3B3-AF7C68230661}"/>
              </a:ext>
            </a:extLst>
          </p:cNvPr>
          <p:cNvSpPr txBox="1"/>
          <p:nvPr/>
        </p:nvSpPr>
        <p:spPr>
          <a:xfrm>
            <a:off x="7297944" y="2336798"/>
            <a:ext cx="356050"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0</a:t>
            </a:r>
            <a:endParaRPr lang="zh-CN" altLang="en-US" b="1" spc="450" dirty="0">
              <a:latin typeface="Arial Black" panose="020B0A04020102020204" pitchFamily="34" charset="0"/>
            </a:endParaRPr>
          </a:p>
        </p:txBody>
      </p:sp>
      <p:cxnSp>
        <p:nvCxnSpPr>
          <p:cNvPr id="13" name="直接箭头连接符 12">
            <a:extLst>
              <a:ext uri="{FF2B5EF4-FFF2-40B4-BE49-F238E27FC236}">
                <a16:creationId xmlns:a16="http://schemas.microsoft.com/office/drawing/2014/main" id="{41112DA7-C60D-479D-8170-E18068B18F0F}"/>
              </a:ext>
            </a:extLst>
          </p:cNvPr>
          <p:cNvCxnSpPr>
            <a:cxnSpLocks/>
          </p:cNvCxnSpPr>
          <p:nvPr/>
        </p:nvCxnSpPr>
        <p:spPr>
          <a:xfrm>
            <a:off x="7452102" y="2024701"/>
            <a:ext cx="0" cy="37033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8FBD509-5CDA-4A95-848B-B0278077B3DA}"/>
              </a:ext>
            </a:extLst>
          </p:cNvPr>
          <p:cNvSpPr txBox="1"/>
          <p:nvPr/>
        </p:nvSpPr>
        <p:spPr>
          <a:xfrm>
            <a:off x="7272026" y="1238137"/>
            <a:ext cx="323169"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a:t>
            </a:r>
            <a:endParaRPr lang="zh-CN" altLang="en-US" b="1" spc="450" dirty="0">
              <a:latin typeface="Arial Black" panose="020B0A04020102020204" pitchFamily="34" charset="0"/>
            </a:endParaRPr>
          </a:p>
        </p:txBody>
      </p:sp>
      <p:sp>
        <p:nvSpPr>
          <p:cNvPr id="41" name="文本框 40">
            <a:extLst>
              <a:ext uri="{FF2B5EF4-FFF2-40B4-BE49-F238E27FC236}">
                <a16:creationId xmlns:a16="http://schemas.microsoft.com/office/drawing/2014/main" id="{1B0FE9CA-3706-4C90-A74C-78A63B8BDA01}"/>
              </a:ext>
            </a:extLst>
          </p:cNvPr>
          <p:cNvSpPr txBox="1"/>
          <p:nvPr/>
        </p:nvSpPr>
        <p:spPr>
          <a:xfrm>
            <a:off x="6586381" y="2613577"/>
            <a:ext cx="1080506" cy="346247"/>
          </a:xfrm>
          <a:prstGeom prst="rect">
            <a:avLst/>
          </a:prstGeom>
          <a:noFill/>
        </p:spPr>
        <p:txBody>
          <a:bodyPr wrap="square" lIns="68579" tIns="34289" rIns="68579" bIns="34289"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grpSp>
        <p:nvGrpSpPr>
          <p:cNvPr id="40" name="组合 39">
            <a:extLst>
              <a:ext uri="{FF2B5EF4-FFF2-40B4-BE49-F238E27FC236}">
                <a16:creationId xmlns:a16="http://schemas.microsoft.com/office/drawing/2014/main" id="{503C5F4B-257E-4D0F-BB93-030E9098DCFF}"/>
              </a:ext>
            </a:extLst>
          </p:cNvPr>
          <p:cNvGrpSpPr/>
          <p:nvPr/>
        </p:nvGrpSpPr>
        <p:grpSpPr>
          <a:xfrm>
            <a:off x="6199553" y="2583120"/>
            <a:ext cx="1276415" cy="392415"/>
            <a:chOff x="7966736" y="2605199"/>
            <a:chExt cx="1701886" cy="523220"/>
          </a:xfrm>
        </p:grpSpPr>
        <p:cxnSp>
          <p:nvCxnSpPr>
            <p:cNvPr id="43" name="直接连接符 42">
              <a:extLst>
                <a:ext uri="{FF2B5EF4-FFF2-40B4-BE49-F238E27FC236}">
                  <a16:creationId xmlns:a16="http://schemas.microsoft.com/office/drawing/2014/main" id="{B5988F22-BBB6-41F6-AB0B-7C3C103F9942}"/>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1C06E4-5DBF-49BC-A7F4-F7CA1A35AC6A}"/>
                </a:ext>
              </a:extLst>
            </p:cNvPr>
            <p:cNvSpPr txBox="1"/>
            <p:nvPr/>
          </p:nvSpPr>
          <p:spPr>
            <a:xfrm>
              <a:off x="7966736" y="2605199"/>
              <a:ext cx="547653" cy="492442"/>
            </a:xfrm>
            <a:prstGeom prst="rect">
              <a:avLst/>
            </a:prstGeom>
            <a:noFill/>
          </p:spPr>
          <p:txBody>
            <a:bodyPr wrap="square">
              <a:spAutoFit/>
            </a:bodyPr>
            <a:lstStyle/>
            <a:p>
              <a:pPr algn="ctr"/>
              <a:r>
                <a:rPr lang="zh-CN" altLang="en-US" b="1" dirty="0">
                  <a:solidFill>
                    <a:schemeClr val="accent1">
                      <a:lumMod val="75000"/>
                    </a:schemeClr>
                  </a:solidFill>
                </a:rPr>
                <a:t>⊕</a:t>
              </a:r>
            </a:p>
          </p:txBody>
        </p:sp>
      </p:grpSp>
      <p:sp>
        <p:nvSpPr>
          <p:cNvPr id="48" name="文本框 47">
            <a:extLst>
              <a:ext uri="{FF2B5EF4-FFF2-40B4-BE49-F238E27FC236}">
                <a16:creationId xmlns:a16="http://schemas.microsoft.com/office/drawing/2014/main" id="{D23A3A55-D125-4533-B7A6-1A0032AC155F}"/>
              </a:ext>
            </a:extLst>
          </p:cNvPr>
          <p:cNvSpPr txBox="1"/>
          <p:nvPr/>
        </p:nvSpPr>
        <p:spPr>
          <a:xfrm>
            <a:off x="7049201" y="2979670"/>
            <a:ext cx="617685"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11</a:t>
            </a:r>
            <a:endParaRPr lang="zh-CN" altLang="en-US" b="1" spc="450" dirty="0">
              <a:latin typeface="Arial Black" panose="020B0A04020102020204" pitchFamily="34" charset="0"/>
            </a:endParaRPr>
          </a:p>
        </p:txBody>
      </p:sp>
      <p:grpSp>
        <p:nvGrpSpPr>
          <p:cNvPr id="14" name="组合 13">
            <a:extLst>
              <a:ext uri="{FF2B5EF4-FFF2-40B4-BE49-F238E27FC236}">
                <a16:creationId xmlns:a16="http://schemas.microsoft.com/office/drawing/2014/main" id="{01A0DBE3-2F2E-4710-966E-ECBAD16D9732}"/>
              </a:ext>
            </a:extLst>
          </p:cNvPr>
          <p:cNvGrpSpPr/>
          <p:nvPr/>
        </p:nvGrpSpPr>
        <p:grpSpPr>
          <a:xfrm>
            <a:off x="7516613" y="2024700"/>
            <a:ext cx="356050" cy="1324303"/>
            <a:chOff x="10022149" y="2699599"/>
            <a:chExt cx="474733" cy="1765735"/>
          </a:xfrm>
        </p:grpSpPr>
        <p:sp>
          <p:nvSpPr>
            <p:cNvPr id="57" name="文本框 56">
              <a:extLst>
                <a:ext uri="{FF2B5EF4-FFF2-40B4-BE49-F238E27FC236}">
                  <a16:creationId xmlns:a16="http://schemas.microsoft.com/office/drawing/2014/main" id="{579ADEE0-23C0-4D8E-B8F7-6642DA60CAB2}"/>
                </a:ext>
              </a:extLst>
            </p:cNvPr>
            <p:cNvSpPr txBox="1"/>
            <p:nvPr/>
          </p:nvSpPr>
          <p:spPr>
            <a:xfrm>
              <a:off x="10022149" y="3972892"/>
              <a:ext cx="474733" cy="492442"/>
            </a:xfrm>
            <a:prstGeom prst="rect">
              <a:avLst/>
            </a:prstGeom>
            <a:noFill/>
          </p:spPr>
          <p:txBody>
            <a:bodyPr wrap="square" rtlCol="0">
              <a:spAutoFit/>
            </a:bodyPr>
            <a:lstStyle/>
            <a:p>
              <a:r>
                <a:rPr lang="en-US" altLang="zh-CN" b="1" spc="450" dirty="0">
                  <a:latin typeface="Arial Black" panose="020B0A04020102020204" pitchFamily="34" charset="0"/>
                </a:rPr>
                <a:t>1</a:t>
              </a:r>
              <a:endParaRPr lang="zh-CN" altLang="en-US" b="1" spc="450" dirty="0">
                <a:latin typeface="Arial Black" panose="020B0A04020102020204" pitchFamily="34" charset="0"/>
              </a:endParaRPr>
            </a:p>
          </p:txBody>
        </p:sp>
        <p:cxnSp>
          <p:nvCxnSpPr>
            <p:cNvPr id="58" name="直接箭头连接符 57">
              <a:extLst>
                <a:ext uri="{FF2B5EF4-FFF2-40B4-BE49-F238E27FC236}">
                  <a16:creationId xmlns:a16="http://schemas.microsoft.com/office/drawing/2014/main" id="{CBD82F85-5E00-4306-BBB6-B1DA82930572}"/>
                </a:ext>
              </a:extLst>
            </p:cNvPr>
            <p:cNvCxnSpPr>
              <a:cxnSpLocks/>
            </p:cNvCxnSpPr>
            <p:nvPr/>
          </p:nvCxnSpPr>
          <p:spPr>
            <a:xfrm flipH="1">
              <a:off x="10259516"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3D549CBE-5C75-482D-A455-03C987A182DE}"/>
              </a:ext>
            </a:extLst>
          </p:cNvPr>
          <p:cNvSpPr txBox="1"/>
          <p:nvPr/>
        </p:nvSpPr>
        <p:spPr>
          <a:xfrm>
            <a:off x="7533053" y="1238137"/>
            <a:ext cx="323169"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0</a:t>
            </a:r>
            <a:endParaRPr lang="zh-CN" altLang="en-US" b="1" spc="450" dirty="0">
              <a:latin typeface="Arial Black" panose="020B0A04020102020204" pitchFamily="34" charset="0"/>
            </a:endParaRPr>
          </a:p>
        </p:txBody>
      </p:sp>
      <p:grpSp>
        <p:nvGrpSpPr>
          <p:cNvPr id="15" name="组合 14">
            <a:extLst>
              <a:ext uri="{FF2B5EF4-FFF2-40B4-BE49-F238E27FC236}">
                <a16:creationId xmlns:a16="http://schemas.microsoft.com/office/drawing/2014/main" id="{56F2ED03-3545-43AB-A93D-4FB29ACC4D57}"/>
              </a:ext>
            </a:extLst>
          </p:cNvPr>
          <p:cNvGrpSpPr/>
          <p:nvPr/>
        </p:nvGrpSpPr>
        <p:grpSpPr>
          <a:xfrm>
            <a:off x="7764998" y="2024700"/>
            <a:ext cx="320812" cy="1324303"/>
            <a:chOff x="10353329" y="2699599"/>
            <a:chExt cx="427749" cy="1765735"/>
          </a:xfrm>
        </p:grpSpPr>
        <p:cxnSp>
          <p:nvCxnSpPr>
            <p:cNvPr id="63" name="直接箭头连接符 62">
              <a:extLst>
                <a:ext uri="{FF2B5EF4-FFF2-40B4-BE49-F238E27FC236}">
                  <a16:creationId xmlns:a16="http://schemas.microsoft.com/office/drawing/2014/main" id="{23643120-71E3-439F-81A8-56DE3DBA8745}"/>
                </a:ext>
              </a:extLst>
            </p:cNvPr>
            <p:cNvCxnSpPr>
              <a:cxnSpLocks/>
            </p:cNvCxnSpPr>
            <p:nvPr/>
          </p:nvCxnSpPr>
          <p:spPr>
            <a:xfrm flipH="1">
              <a:off x="10564428"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28C9146A-2FB4-4E90-AFC9-5E9308E5942D}"/>
                </a:ext>
              </a:extLst>
            </p:cNvPr>
            <p:cNvSpPr txBox="1"/>
            <p:nvPr/>
          </p:nvSpPr>
          <p:spPr>
            <a:xfrm>
              <a:off x="10353329" y="3972892"/>
              <a:ext cx="427749" cy="492442"/>
            </a:xfrm>
            <a:prstGeom prst="rect">
              <a:avLst/>
            </a:prstGeom>
            <a:noFill/>
          </p:spPr>
          <p:txBody>
            <a:bodyPr wrap="square" rtlCol="0">
              <a:spAutoFit/>
            </a:bodyPr>
            <a:lstStyle/>
            <a:p>
              <a:r>
                <a:rPr lang="en-US" altLang="zh-CN" b="1" spc="450" dirty="0">
                  <a:solidFill>
                    <a:schemeClr val="accent4"/>
                  </a:solidFill>
                  <a:latin typeface="Arial Black" panose="020B0A04020102020204" pitchFamily="34" charset="0"/>
                </a:rPr>
                <a:t>0</a:t>
              </a:r>
              <a:endParaRPr lang="zh-CN" altLang="en-US" b="1" spc="450" dirty="0">
                <a:solidFill>
                  <a:schemeClr val="accent4"/>
                </a:solidFill>
                <a:latin typeface="Arial Black" panose="020B0A04020102020204" pitchFamily="34" charset="0"/>
              </a:endParaRPr>
            </a:p>
          </p:txBody>
        </p:sp>
      </p:grpSp>
      <p:sp>
        <p:nvSpPr>
          <p:cNvPr id="65" name="文本框 64">
            <a:extLst>
              <a:ext uri="{FF2B5EF4-FFF2-40B4-BE49-F238E27FC236}">
                <a16:creationId xmlns:a16="http://schemas.microsoft.com/office/drawing/2014/main" id="{52F8D026-A967-479D-8FE8-5548C6D673FB}"/>
              </a:ext>
            </a:extLst>
          </p:cNvPr>
          <p:cNvSpPr txBox="1"/>
          <p:nvPr/>
        </p:nvSpPr>
        <p:spPr>
          <a:xfrm>
            <a:off x="7766998" y="1238137"/>
            <a:ext cx="323169" cy="346247"/>
          </a:xfrm>
          <a:prstGeom prst="rect">
            <a:avLst/>
          </a:prstGeom>
          <a:noFill/>
        </p:spPr>
        <p:txBody>
          <a:bodyPr wrap="square" lIns="68579" tIns="34289" rIns="68579" bIns="34289" rtlCol="0">
            <a:spAutoFit/>
          </a:bodyPr>
          <a:lstStyle/>
          <a:p>
            <a:r>
              <a:rPr lang="en-US" altLang="zh-CN" b="1" spc="450" dirty="0">
                <a:latin typeface="Arial Black" panose="020B0A04020102020204" pitchFamily="34" charset="0"/>
              </a:rPr>
              <a:t>1</a:t>
            </a:r>
            <a:endParaRPr lang="zh-CN" altLang="en-US" b="1" spc="450" dirty="0">
              <a:latin typeface="Arial Black" panose="020B0A04020102020204" pitchFamily="34" charset="0"/>
            </a:endParaRPr>
          </a:p>
        </p:txBody>
      </p:sp>
      <p:grpSp>
        <p:nvGrpSpPr>
          <p:cNvPr id="12" name="组合 11">
            <a:extLst>
              <a:ext uri="{FF2B5EF4-FFF2-40B4-BE49-F238E27FC236}">
                <a16:creationId xmlns:a16="http://schemas.microsoft.com/office/drawing/2014/main" id="{9AC78A0F-C593-457C-9331-10F772948A4F}"/>
              </a:ext>
            </a:extLst>
          </p:cNvPr>
          <p:cNvGrpSpPr/>
          <p:nvPr/>
        </p:nvGrpSpPr>
        <p:grpSpPr>
          <a:xfrm>
            <a:off x="5812852" y="2047553"/>
            <a:ext cx="2436066" cy="1574092"/>
            <a:chOff x="7750465" y="2730073"/>
            <a:chExt cx="3248087" cy="2098788"/>
          </a:xfrm>
        </p:grpSpPr>
        <p:sp>
          <p:nvSpPr>
            <p:cNvPr id="66" name="文本框 65">
              <a:extLst>
                <a:ext uri="{FF2B5EF4-FFF2-40B4-BE49-F238E27FC236}">
                  <a16:creationId xmlns:a16="http://schemas.microsoft.com/office/drawing/2014/main" id="{0FF95ED9-FC12-4FD1-8B94-6397ADF6DF98}"/>
                </a:ext>
              </a:extLst>
            </p:cNvPr>
            <p:cNvSpPr txBox="1"/>
            <p:nvPr/>
          </p:nvSpPr>
          <p:spPr>
            <a:xfrm>
              <a:off x="9384516" y="4336419"/>
              <a:ext cx="1614036" cy="492442"/>
            </a:xfrm>
            <a:prstGeom prst="rect">
              <a:avLst/>
            </a:prstGeom>
            <a:noFill/>
          </p:spPr>
          <p:txBody>
            <a:bodyPr wrap="square" rtlCol="0">
              <a:spAutoFit/>
            </a:bodyPr>
            <a:lstStyle/>
            <a:p>
              <a:r>
                <a:rPr lang="en-US" altLang="zh-CN" b="1" spc="450">
                  <a:solidFill>
                    <a:schemeClr val="accent3"/>
                  </a:solidFill>
                  <a:latin typeface="Arial Black" panose="020B0A04020102020204" pitchFamily="34" charset="0"/>
                </a:rPr>
                <a:t>11 01</a:t>
              </a:r>
              <a:endParaRPr lang="zh-CN" altLang="en-US" b="1" spc="450" dirty="0">
                <a:solidFill>
                  <a:schemeClr val="accent3"/>
                </a:solidFill>
                <a:latin typeface="Arial Black" panose="020B0A04020102020204" pitchFamily="34" charset="0"/>
              </a:endParaRPr>
            </a:p>
          </p:txBody>
        </p:sp>
        <p:cxnSp>
          <p:nvCxnSpPr>
            <p:cNvPr id="67" name="连接符: 曲线 66">
              <a:extLst>
                <a:ext uri="{FF2B5EF4-FFF2-40B4-BE49-F238E27FC236}">
                  <a16:creationId xmlns:a16="http://schemas.microsoft.com/office/drawing/2014/main" id="{252BA68D-87C4-4519-AA2C-22A62723FF62}"/>
                </a:ext>
              </a:extLst>
            </p:cNvPr>
            <p:cNvCxnSpPr>
              <a:cxnSpLocks/>
              <a:stCxn id="42" idx="2"/>
              <a:endCxn id="66" idx="1"/>
            </p:cNvCxnSpPr>
            <p:nvPr/>
          </p:nvCxnSpPr>
          <p:spPr>
            <a:xfrm rot="16200000" flipH="1">
              <a:off x="7641208" y="2839330"/>
              <a:ext cx="1852565" cy="1634051"/>
            </a:xfrm>
            <a:prstGeom prst="curvedConnector2">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7705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right)">
                                      <p:cBhvr>
                                        <p:cTn id="8" dur="500"/>
                                        <p:tgtEl>
                                          <p:spTgt spid="4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ppt_y</p:attrName>
                                        </p:attrNameLst>
                                      </p:cBhvr>
                                      <p:tavLst>
                                        <p:tav tm="0">
                                          <p:val>
                                            <p:strVal val="#ppt_y-#ppt_h*1.125000"/>
                                          </p:val>
                                        </p:tav>
                                        <p:tav tm="100000">
                                          <p:val>
                                            <p:strVal val="#ppt_y"/>
                                          </p:val>
                                        </p:tav>
                                      </p:tavLst>
                                    </p:anim>
                                    <p:animEffect transition="in" filter="wipe(down)">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Effect transition="in" filter="fade">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500" fill="hold"/>
                                        <p:tgtEl>
                                          <p:spTgt spid="65"/>
                                        </p:tgtEl>
                                        <p:attrNameLst>
                                          <p:attrName>ppt_w</p:attrName>
                                        </p:attrNameLst>
                                      </p:cBhvr>
                                      <p:tavLst>
                                        <p:tav tm="0">
                                          <p:val>
                                            <p:fltVal val="0"/>
                                          </p:val>
                                        </p:tav>
                                        <p:tav tm="100000">
                                          <p:val>
                                            <p:strVal val="#ppt_w"/>
                                          </p:val>
                                        </p:tav>
                                      </p:tavLst>
                                    </p:anim>
                                    <p:anim calcmode="lin" valueType="num">
                                      <p:cBhvr>
                                        <p:cTn id="37" dur="500" fill="hold"/>
                                        <p:tgtEl>
                                          <p:spTgt spid="65"/>
                                        </p:tgtEl>
                                        <p:attrNameLst>
                                          <p:attrName>ppt_h</p:attrName>
                                        </p:attrNameLst>
                                      </p:cBhvr>
                                      <p:tavLst>
                                        <p:tav tm="0">
                                          <p:val>
                                            <p:fltVal val="0"/>
                                          </p:val>
                                        </p:tav>
                                        <p:tav tm="100000">
                                          <p:val>
                                            <p:strVal val="#ppt_h"/>
                                          </p:val>
                                        </p:tav>
                                      </p:tavLst>
                                    </p:anim>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9" grpId="0"/>
      <p:bldP spid="6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92415"/>
          </a:xfrm>
          <a:prstGeom prst="rect">
            <a:avLst/>
          </a:prstGeom>
          <a:noFill/>
        </p:spPr>
        <p:txBody>
          <a:bodyPr wrap="square" lIns="68579" tIns="34289" rIns="68579" bIns="34289" rtlCol="0">
            <a:spAutoFit/>
          </a:bodyPr>
          <a:lstStyle/>
          <a:p>
            <a:r>
              <a:rPr lang="en-US" altLang="zh-CN" sz="2100" b="1" spc="450" dirty="0">
                <a:solidFill>
                  <a:schemeClr val="accent4"/>
                </a:solidFill>
                <a:latin typeface="Arial Black" panose="020B0A04020102020204" pitchFamily="34" charset="0"/>
              </a:rPr>
              <a:t>000</a:t>
            </a:r>
            <a:endParaRPr lang="zh-CN" altLang="en-US" sz="2100"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723070"/>
            <a:ext cx="3495443" cy="623246"/>
          </a:xfrm>
          <a:prstGeom prst="rect">
            <a:avLst/>
          </a:prstGeom>
          <a:noFill/>
        </p:spPr>
        <p:txBody>
          <a:bodyPr wrap="square" lIns="68579" tIns="34289" rIns="68579" bIns="34289" rtlCol="0">
            <a:spAutoFit/>
          </a:bodyPr>
          <a:lstStyle/>
          <a:p>
            <a:r>
              <a:rPr lang="zh-CN" altLang="en-US" b="1" dirty="0"/>
              <a:t>待发送数据后面添加生成多项式最高次数个</a:t>
            </a:r>
            <a:r>
              <a:rPr lang="en-US" altLang="zh-CN" b="1" dirty="0"/>
              <a:t>0</a:t>
            </a:r>
            <a:endParaRPr lang="zh-CN" altLang="en-US"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531171"/>
            <a:ext cx="3495443" cy="623246"/>
          </a:xfrm>
          <a:prstGeom prst="rect">
            <a:avLst/>
          </a:prstGeom>
          <a:noFill/>
        </p:spPr>
        <p:txBody>
          <a:bodyPr wrap="square" lIns="68579" tIns="34289" rIns="68579" bIns="34289" rtlCol="0">
            <a:spAutoFit/>
          </a:bodyPr>
          <a:lstStyle/>
          <a:p>
            <a:r>
              <a:rPr lang="zh-CN" altLang="en-US"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23319"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4" y="1994023"/>
              <a:ext cx="3169986"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43929" y="3347279"/>
            <a:ext cx="3053422" cy="623246"/>
          </a:xfrm>
          <a:prstGeom prst="rect">
            <a:avLst/>
          </a:prstGeom>
          <a:noFill/>
        </p:spPr>
        <p:txBody>
          <a:bodyPr wrap="square" lIns="68579" tIns="34289" rIns="68579" bIns="34289" rtlCol="0">
            <a:spAutoFit/>
          </a:bodyPr>
          <a:lstStyle/>
          <a:p>
            <a:r>
              <a:rPr lang="zh-CN" altLang="en-US"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28" name="文本框 27">
            <a:extLst>
              <a:ext uri="{FF2B5EF4-FFF2-40B4-BE49-F238E27FC236}">
                <a16:creationId xmlns:a16="http://schemas.microsoft.com/office/drawing/2014/main" id="{C7502E16-649D-40FC-9CBA-F4A8BA66116F}"/>
              </a:ext>
            </a:extLst>
          </p:cNvPr>
          <p:cNvSpPr txBox="1"/>
          <p:nvPr/>
        </p:nvSpPr>
        <p:spPr>
          <a:xfrm>
            <a:off x="6353104" y="198435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8" name="组合 7">
            <a:extLst>
              <a:ext uri="{FF2B5EF4-FFF2-40B4-BE49-F238E27FC236}">
                <a16:creationId xmlns:a16="http://schemas.microsoft.com/office/drawing/2014/main" id="{F6C141FA-14AE-49E2-996C-4E6F66B73177}"/>
              </a:ext>
            </a:extLst>
          </p:cNvPr>
          <p:cNvGrpSpPr/>
          <p:nvPr/>
        </p:nvGrpSpPr>
        <p:grpSpPr>
          <a:xfrm>
            <a:off x="5975053" y="1953901"/>
            <a:ext cx="1276415" cy="415498"/>
            <a:chOff x="7966736" y="2605199"/>
            <a:chExt cx="1701886" cy="553997"/>
          </a:xfrm>
        </p:grpSpPr>
        <p:cxnSp>
          <p:nvCxnSpPr>
            <p:cNvPr id="31" name="直接连接符 30">
              <a:extLst>
                <a:ext uri="{FF2B5EF4-FFF2-40B4-BE49-F238E27FC236}">
                  <a16:creationId xmlns:a16="http://schemas.microsoft.com/office/drawing/2014/main" id="{6B58556E-E238-4C24-8130-3C369DDCC8BD}"/>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C96787-DA58-4B56-BB79-A0D3B9ECF442}"/>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37" name="文本框 36">
            <a:extLst>
              <a:ext uri="{FF2B5EF4-FFF2-40B4-BE49-F238E27FC236}">
                <a16:creationId xmlns:a16="http://schemas.microsoft.com/office/drawing/2014/main" id="{3577E062-AB6E-4636-A8CB-E9E6BFF8136E}"/>
              </a:ext>
            </a:extLst>
          </p:cNvPr>
          <p:cNvSpPr txBox="1"/>
          <p:nvPr/>
        </p:nvSpPr>
        <p:spPr>
          <a:xfrm>
            <a:off x="6588702" y="2336798"/>
            <a:ext cx="863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111</a:t>
            </a:r>
            <a:endParaRPr lang="zh-CN" altLang="en-US" sz="2100" b="1" spc="450" dirty="0">
              <a:latin typeface="Arial Black" panose="020B0A04020102020204" pitchFamily="34" charset="0"/>
            </a:endParaRPr>
          </a:p>
        </p:txBody>
      </p:sp>
      <p:sp>
        <p:nvSpPr>
          <p:cNvPr id="38" name="文本框 37">
            <a:extLst>
              <a:ext uri="{FF2B5EF4-FFF2-40B4-BE49-F238E27FC236}">
                <a16:creationId xmlns:a16="http://schemas.microsoft.com/office/drawing/2014/main" id="{B7C6C712-E6CE-4E2F-B3B3-AF7C68230661}"/>
              </a:ext>
            </a:extLst>
          </p:cNvPr>
          <p:cNvSpPr txBox="1"/>
          <p:nvPr/>
        </p:nvSpPr>
        <p:spPr>
          <a:xfrm>
            <a:off x="7297944" y="2336798"/>
            <a:ext cx="35605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cxnSp>
        <p:nvCxnSpPr>
          <p:cNvPr id="13" name="直接箭头连接符 12">
            <a:extLst>
              <a:ext uri="{FF2B5EF4-FFF2-40B4-BE49-F238E27FC236}">
                <a16:creationId xmlns:a16="http://schemas.microsoft.com/office/drawing/2014/main" id="{41112DA7-C60D-479D-8170-E18068B18F0F}"/>
              </a:ext>
            </a:extLst>
          </p:cNvPr>
          <p:cNvCxnSpPr>
            <a:cxnSpLocks/>
          </p:cNvCxnSpPr>
          <p:nvPr/>
        </p:nvCxnSpPr>
        <p:spPr>
          <a:xfrm>
            <a:off x="7452102" y="2024701"/>
            <a:ext cx="0" cy="37033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8FBD509-5CDA-4A95-848B-B0278077B3DA}"/>
              </a:ext>
            </a:extLst>
          </p:cNvPr>
          <p:cNvSpPr txBox="1"/>
          <p:nvPr/>
        </p:nvSpPr>
        <p:spPr>
          <a:xfrm>
            <a:off x="7272026"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41" name="文本框 40">
            <a:extLst>
              <a:ext uri="{FF2B5EF4-FFF2-40B4-BE49-F238E27FC236}">
                <a16:creationId xmlns:a16="http://schemas.microsoft.com/office/drawing/2014/main" id="{1B0FE9CA-3706-4C90-A74C-78A63B8BDA01}"/>
              </a:ext>
            </a:extLst>
          </p:cNvPr>
          <p:cNvSpPr txBox="1"/>
          <p:nvPr/>
        </p:nvSpPr>
        <p:spPr>
          <a:xfrm>
            <a:off x="6586381" y="261357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40" name="组合 39">
            <a:extLst>
              <a:ext uri="{FF2B5EF4-FFF2-40B4-BE49-F238E27FC236}">
                <a16:creationId xmlns:a16="http://schemas.microsoft.com/office/drawing/2014/main" id="{503C5F4B-257E-4D0F-BB93-030E9098DCFF}"/>
              </a:ext>
            </a:extLst>
          </p:cNvPr>
          <p:cNvGrpSpPr/>
          <p:nvPr/>
        </p:nvGrpSpPr>
        <p:grpSpPr>
          <a:xfrm>
            <a:off x="6199553" y="2583121"/>
            <a:ext cx="1276415" cy="415498"/>
            <a:chOff x="7966736" y="2605199"/>
            <a:chExt cx="1701886" cy="553997"/>
          </a:xfrm>
        </p:grpSpPr>
        <p:cxnSp>
          <p:nvCxnSpPr>
            <p:cNvPr id="43" name="直接连接符 42">
              <a:extLst>
                <a:ext uri="{FF2B5EF4-FFF2-40B4-BE49-F238E27FC236}">
                  <a16:creationId xmlns:a16="http://schemas.microsoft.com/office/drawing/2014/main" id="{B5988F22-BBB6-41F6-AB0B-7C3C103F9942}"/>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1C06E4-5DBF-49BC-A7F4-F7CA1A35AC6A}"/>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48" name="文本框 47">
            <a:extLst>
              <a:ext uri="{FF2B5EF4-FFF2-40B4-BE49-F238E27FC236}">
                <a16:creationId xmlns:a16="http://schemas.microsoft.com/office/drawing/2014/main" id="{D23A3A55-D125-4533-B7A6-1A0032AC155F}"/>
              </a:ext>
            </a:extLst>
          </p:cNvPr>
          <p:cNvSpPr txBox="1"/>
          <p:nvPr/>
        </p:nvSpPr>
        <p:spPr>
          <a:xfrm>
            <a:off x="7049201" y="2979670"/>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14" name="组合 13">
            <a:extLst>
              <a:ext uri="{FF2B5EF4-FFF2-40B4-BE49-F238E27FC236}">
                <a16:creationId xmlns:a16="http://schemas.microsoft.com/office/drawing/2014/main" id="{01A0DBE3-2F2E-4710-966E-ECBAD16D9732}"/>
              </a:ext>
            </a:extLst>
          </p:cNvPr>
          <p:cNvGrpSpPr/>
          <p:nvPr/>
        </p:nvGrpSpPr>
        <p:grpSpPr>
          <a:xfrm>
            <a:off x="7516613" y="2024700"/>
            <a:ext cx="356050" cy="1370469"/>
            <a:chOff x="10022149" y="2699599"/>
            <a:chExt cx="474733" cy="1827290"/>
          </a:xfrm>
        </p:grpSpPr>
        <p:sp>
          <p:nvSpPr>
            <p:cNvPr id="57" name="文本框 56">
              <a:extLst>
                <a:ext uri="{FF2B5EF4-FFF2-40B4-BE49-F238E27FC236}">
                  <a16:creationId xmlns:a16="http://schemas.microsoft.com/office/drawing/2014/main" id="{579ADEE0-23C0-4D8E-B8F7-6642DA60CAB2}"/>
                </a:ext>
              </a:extLst>
            </p:cNvPr>
            <p:cNvSpPr txBox="1"/>
            <p:nvPr/>
          </p:nvSpPr>
          <p:spPr>
            <a:xfrm>
              <a:off x="10022149" y="3972892"/>
              <a:ext cx="474733" cy="553997"/>
            </a:xfrm>
            <a:prstGeom prst="rect">
              <a:avLst/>
            </a:prstGeom>
            <a:noFill/>
          </p:spPr>
          <p:txBody>
            <a:bodyPr wrap="square"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cxnSp>
          <p:nvCxnSpPr>
            <p:cNvPr id="58" name="直接箭头连接符 57">
              <a:extLst>
                <a:ext uri="{FF2B5EF4-FFF2-40B4-BE49-F238E27FC236}">
                  <a16:creationId xmlns:a16="http://schemas.microsoft.com/office/drawing/2014/main" id="{CBD82F85-5E00-4306-BBB6-B1DA82930572}"/>
                </a:ext>
              </a:extLst>
            </p:cNvPr>
            <p:cNvCxnSpPr>
              <a:cxnSpLocks/>
            </p:cNvCxnSpPr>
            <p:nvPr/>
          </p:nvCxnSpPr>
          <p:spPr>
            <a:xfrm flipH="1">
              <a:off x="10259516"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3D549CBE-5C75-482D-A455-03C987A182DE}"/>
              </a:ext>
            </a:extLst>
          </p:cNvPr>
          <p:cNvSpPr txBox="1"/>
          <p:nvPr/>
        </p:nvSpPr>
        <p:spPr>
          <a:xfrm>
            <a:off x="753305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grpSp>
        <p:nvGrpSpPr>
          <p:cNvPr id="15" name="组合 14">
            <a:extLst>
              <a:ext uri="{FF2B5EF4-FFF2-40B4-BE49-F238E27FC236}">
                <a16:creationId xmlns:a16="http://schemas.microsoft.com/office/drawing/2014/main" id="{56F2ED03-3545-43AB-A93D-4FB29ACC4D57}"/>
              </a:ext>
            </a:extLst>
          </p:cNvPr>
          <p:cNvGrpSpPr/>
          <p:nvPr/>
        </p:nvGrpSpPr>
        <p:grpSpPr>
          <a:xfrm>
            <a:off x="7764998" y="2024700"/>
            <a:ext cx="320812" cy="1370469"/>
            <a:chOff x="10353329" y="2699599"/>
            <a:chExt cx="427749" cy="1827290"/>
          </a:xfrm>
        </p:grpSpPr>
        <p:cxnSp>
          <p:nvCxnSpPr>
            <p:cNvPr id="63" name="直接箭头连接符 62">
              <a:extLst>
                <a:ext uri="{FF2B5EF4-FFF2-40B4-BE49-F238E27FC236}">
                  <a16:creationId xmlns:a16="http://schemas.microsoft.com/office/drawing/2014/main" id="{23643120-71E3-439F-81A8-56DE3DBA8745}"/>
                </a:ext>
              </a:extLst>
            </p:cNvPr>
            <p:cNvCxnSpPr>
              <a:cxnSpLocks/>
            </p:cNvCxnSpPr>
            <p:nvPr/>
          </p:nvCxnSpPr>
          <p:spPr>
            <a:xfrm flipH="1">
              <a:off x="10564428"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28C9146A-2FB4-4E90-AFC9-5E9308E5942D}"/>
                </a:ext>
              </a:extLst>
            </p:cNvPr>
            <p:cNvSpPr txBox="1"/>
            <p:nvPr/>
          </p:nvSpPr>
          <p:spPr>
            <a:xfrm>
              <a:off x="10353329" y="3972892"/>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65" name="文本框 64">
            <a:extLst>
              <a:ext uri="{FF2B5EF4-FFF2-40B4-BE49-F238E27FC236}">
                <a16:creationId xmlns:a16="http://schemas.microsoft.com/office/drawing/2014/main" id="{52F8D026-A967-479D-8FE8-5548C6D673FB}"/>
              </a:ext>
            </a:extLst>
          </p:cNvPr>
          <p:cNvSpPr txBox="1"/>
          <p:nvPr/>
        </p:nvSpPr>
        <p:spPr>
          <a:xfrm>
            <a:off x="7766998"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66" name="文本框 65">
            <a:extLst>
              <a:ext uri="{FF2B5EF4-FFF2-40B4-BE49-F238E27FC236}">
                <a16:creationId xmlns:a16="http://schemas.microsoft.com/office/drawing/2014/main" id="{0FF95ED9-FC12-4FD1-8B94-6397ADF6DF98}"/>
              </a:ext>
            </a:extLst>
          </p:cNvPr>
          <p:cNvSpPr txBox="1"/>
          <p:nvPr/>
        </p:nvSpPr>
        <p:spPr>
          <a:xfrm>
            <a:off x="7051267" y="3252314"/>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54" name="文本框 53">
            <a:extLst>
              <a:ext uri="{FF2B5EF4-FFF2-40B4-BE49-F238E27FC236}">
                <a16:creationId xmlns:a16="http://schemas.microsoft.com/office/drawing/2014/main" id="{E8189A4B-145C-419B-B681-41A3541188A5}"/>
              </a:ext>
            </a:extLst>
          </p:cNvPr>
          <p:cNvSpPr txBox="1"/>
          <p:nvPr/>
        </p:nvSpPr>
        <p:spPr>
          <a:xfrm>
            <a:off x="7514087" y="3588962"/>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68" name="组合 67">
            <a:extLst>
              <a:ext uri="{FF2B5EF4-FFF2-40B4-BE49-F238E27FC236}">
                <a16:creationId xmlns:a16="http://schemas.microsoft.com/office/drawing/2014/main" id="{456396D7-1159-4621-8FD7-6F8F457723F1}"/>
              </a:ext>
            </a:extLst>
          </p:cNvPr>
          <p:cNvGrpSpPr/>
          <p:nvPr/>
        </p:nvGrpSpPr>
        <p:grpSpPr>
          <a:xfrm>
            <a:off x="6669689" y="3202201"/>
            <a:ext cx="1276415" cy="415498"/>
            <a:chOff x="7966736" y="2605199"/>
            <a:chExt cx="1701886" cy="553997"/>
          </a:xfrm>
        </p:grpSpPr>
        <p:cxnSp>
          <p:nvCxnSpPr>
            <p:cNvPr id="69" name="直接连接符 68">
              <a:extLst>
                <a:ext uri="{FF2B5EF4-FFF2-40B4-BE49-F238E27FC236}">
                  <a16:creationId xmlns:a16="http://schemas.microsoft.com/office/drawing/2014/main" id="{F10542C0-D930-433F-80D5-F6735D912C44}"/>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25E0A365-9B42-4F8B-B724-C48A5CBF73CE}"/>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grpSp>
        <p:nvGrpSpPr>
          <p:cNvPr id="16" name="组合 15">
            <a:extLst>
              <a:ext uri="{FF2B5EF4-FFF2-40B4-BE49-F238E27FC236}">
                <a16:creationId xmlns:a16="http://schemas.microsoft.com/office/drawing/2014/main" id="{1EA332D7-CCEF-4362-A31C-7F42D21E8C3D}"/>
              </a:ext>
            </a:extLst>
          </p:cNvPr>
          <p:cNvGrpSpPr/>
          <p:nvPr/>
        </p:nvGrpSpPr>
        <p:grpSpPr>
          <a:xfrm>
            <a:off x="7997003" y="2023902"/>
            <a:ext cx="320812" cy="1980558"/>
            <a:chOff x="10675825" y="2698534"/>
            <a:chExt cx="427749" cy="2640744"/>
          </a:xfrm>
        </p:grpSpPr>
        <p:cxnSp>
          <p:nvCxnSpPr>
            <p:cNvPr id="72" name="直接箭头连接符 71">
              <a:extLst>
                <a:ext uri="{FF2B5EF4-FFF2-40B4-BE49-F238E27FC236}">
                  <a16:creationId xmlns:a16="http://schemas.microsoft.com/office/drawing/2014/main" id="{D2E1C81C-9FF2-4ECC-8716-DCACEC5BBA4C}"/>
                </a:ext>
              </a:extLst>
            </p:cNvPr>
            <p:cNvCxnSpPr>
              <a:cxnSpLocks/>
              <a:endCxn id="73" idx="0"/>
            </p:cNvCxnSpPr>
            <p:nvPr/>
          </p:nvCxnSpPr>
          <p:spPr>
            <a:xfrm>
              <a:off x="10883121" y="2698534"/>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82CB2C09-F5E5-43AF-9E21-55D7EE28ACA8}"/>
                </a:ext>
              </a:extLst>
            </p:cNvPr>
            <p:cNvSpPr txBox="1"/>
            <p:nvPr/>
          </p:nvSpPr>
          <p:spPr>
            <a:xfrm>
              <a:off x="10675825" y="4785281"/>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4" name="文本框 73">
            <a:extLst>
              <a:ext uri="{FF2B5EF4-FFF2-40B4-BE49-F238E27FC236}">
                <a16:creationId xmlns:a16="http://schemas.microsoft.com/office/drawing/2014/main" id="{4DEFDD88-264F-4387-8D95-DD8F942C7A77}"/>
              </a:ext>
            </a:extLst>
          </p:cNvPr>
          <p:cNvSpPr txBox="1"/>
          <p:nvPr/>
        </p:nvSpPr>
        <p:spPr>
          <a:xfrm>
            <a:off x="79970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sp>
        <p:nvSpPr>
          <p:cNvPr id="75" name="文本框 74">
            <a:extLst>
              <a:ext uri="{FF2B5EF4-FFF2-40B4-BE49-F238E27FC236}">
                <a16:creationId xmlns:a16="http://schemas.microsoft.com/office/drawing/2014/main" id="{4088EEF1-25C6-4E08-9D09-CB1F9416EF76}"/>
              </a:ext>
            </a:extLst>
          </p:cNvPr>
          <p:cNvSpPr txBox="1"/>
          <p:nvPr/>
        </p:nvSpPr>
        <p:spPr>
          <a:xfrm>
            <a:off x="8216852"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grpSp>
        <p:nvGrpSpPr>
          <p:cNvPr id="11" name="组合 10">
            <a:extLst>
              <a:ext uri="{FF2B5EF4-FFF2-40B4-BE49-F238E27FC236}">
                <a16:creationId xmlns:a16="http://schemas.microsoft.com/office/drawing/2014/main" id="{87C82CFF-2783-489A-959E-87EB0D0AFE67}"/>
              </a:ext>
            </a:extLst>
          </p:cNvPr>
          <p:cNvGrpSpPr/>
          <p:nvPr/>
        </p:nvGrpSpPr>
        <p:grpSpPr>
          <a:xfrm>
            <a:off x="8235152" y="2025201"/>
            <a:ext cx="320812" cy="1980558"/>
            <a:chOff x="10980201" y="2700266"/>
            <a:chExt cx="427749" cy="2640744"/>
          </a:xfrm>
        </p:grpSpPr>
        <p:cxnSp>
          <p:nvCxnSpPr>
            <p:cNvPr id="76" name="直接箭头连接符 75">
              <a:extLst>
                <a:ext uri="{FF2B5EF4-FFF2-40B4-BE49-F238E27FC236}">
                  <a16:creationId xmlns:a16="http://schemas.microsoft.com/office/drawing/2014/main" id="{A7DBE068-18B7-46B7-9AF8-64B65E4D4FB7}"/>
                </a:ext>
              </a:extLst>
            </p:cNvPr>
            <p:cNvCxnSpPr>
              <a:cxnSpLocks/>
              <a:endCxn id="77" idx="0"/>
            </p:cNvCxnSpPr>
            <p:nvPr/>
          </p:nvCxnSpPr>
          <p:spPr>
            <a:xfrm>
              <a:off x="11187497" y="2700266"/>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5DF64B4C-1EBB-421C-B9FE-F32D5ED0FDEB}"/>
                </a:ext>
              </a:extLst>
            </p:cNvPr>
            <p:cNvSpPr txBox="1"/>
            <p:nvPr/>
          </p:nvSpPr>
          <p:spPr>
            <a:xfrm>
              <a:off x="10980201" y="4787013"/>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grpSp>
        <p:nvGrpSpPr>
          <p:cNvPr id="24" name="组合 23">
            <a:extLst>
              <a:ext uri="{FF2B5EF4-FFF2-40B4-BE49-F238E27FC236}">
                <a16:creationId xmlns:a16="http://schemas.microsoft.com/office/drawing/2014/main" id="{A368AD24-DAC5-48BA-A7BB-9613E5438690}"/>
              </a:ext>
            </a:extLst>
          </p:cNvPr>
          <p:cNvGrpSpPr/>
          <p:nvPr/>
        </p:nvGrpSpPr>
        <p:grpSpPr>
          <a:xfrm>
            <a:off x="5812852" y="2093721"/>
            <a:ext cx="2855854" cy="2157061"/>
            <a:chOff x="7750472" y="2791628"/>
            <a:chExt cx="3807806" cy="2876080"/>
          </a:xfrm>
        </p:grpSpPr>
        <p:sp>
          <p:nvSpPr>
            <p:cNvPr id="78" name="文本框 77">
              <a:extLst>
                <a:ext uri="{FF2B5EF4-FFF2-40B4-BE49-F238E27FC236}">
                  <a16:creationId xmlns:a16="http://schemas.microsoft.com/office/drawing/2014/main" id="{650BADE6-20B4-4577-AF85-EA6450DE1DA7}"/>
                </a:ext>
              </a:extLst>
            </p:cNvPr>
            <p:cNvSpPr txBox="1"/>
            <p:nvPr/>
          </p:nvSpPr>
          <p:spPr>
            <a:xfrm>
              <a:off x="10025359" y="5113711"/>
              <a:ext cx="1532919" cy="553997"/>
            </a:xfrm>
            <a:prstGeom prst="rect">
              <a:avLst/>
            </a:prstGeom>
            <a:noFill/>
          </p:spPr>
          <p:txBody>
            <a:bodyPr wrap="square"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cxnSp>
          <p:nvCxnSpPr>
            <p:cNvPr id="79" name="连接符: 曲线 78">
              <a:extLst>
                <a:ext uri="{FF2B5EF4-FFF2-40B4-BE49-F238E27FC236}">
                  <a16:creationId xmlns:a16="http://schemas.microsoft.com/office/drawing/2014/main" id="{0B8BE19B-4D48-44AC-BE94-DD5A8973153B}"/>
                </a:ext>
              </a:extLst>
            </p:cNvPr>
            <p:cNvCxnSpPr>
              <a:cxnSpLocks/>
              <a:stCxn id="42" idx="2"/>
              <a:endCxn id="78" idx="1"/>
            </p:cNvCxnSpPr>
            <p:nvPr/>
          </p:nvCxnSpPr>
          <p:spPr>
            <a:xfrm rot="16200000" flipH="1">
              <a:off x="7588376" y="2953724"/>
              <a:ext cx="2599080" cy="2274887"/>
            </a:xfrm>
            <a:prstGeom prst="curvedConnector2">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7599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p:tgtEl>
                                          <p:spTgt spid="54"/>
                                        </p:tgtEl>
                                        <p:attrNameLst>
                                          <p:attrName>ppt_y</p:attrName>
                                        </p:attrNameLst>
                                      </p:cBhvr>
                                      <p:tavLst>
                                        <p:tav tm="0">
                                          <p:val>
                                            <p:strVal val="#ppt_y-#ppt_h*1.125000"/>
                                          </p:val>
                                        </p:tav>
                                        <p:tav tm="100000">
                                          <p:val>
                                            <p:strVal val="#ppt_y"/>
                                          </p:val>
                                        </p:tav>
                                      </p:tavLst>
                                    </p:anim>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500" fill="hold"/>
                                        <p:tgtEl>
                                          <p:spTgt spid="74"/>
                                        </p:tgtEl>
                                        <p:attrNameLst>
                                          <p:attrName>ppt_w</p:attrName>
                                        </p:attrNameLst>
                                      </p:cBhvr>
                                      <p:tavLst>
                                        <p:tav tm="0">
                                          <p:val>
                                            <p:fltVal val="0"/>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ppt_w</p:attrName>
                                        </p:attrNameLst>
                                      </p:cBhvr>
                                      <p:tavLst>
                                        <p:tav tm="0">
                                          <p:val>
                                            <p:fltVal val="0"/>
                                          </p:val>
                                        </p:tav>
                                        <p:tav tm="100000">
                                          <p:val>
                                            <p:strVal val="#ppt_w"/>
                                          </p:val>
                                        </p:tav>
                                      </p:tavLst>
                                    </p:anim>
                                    <p:anim calcmode="lin" valueType="num">
                                      <p:cBhvr>
                                        <p:cTn id="37" dur="500" fill="hold"/>
                                        <p:tgtEl>
                                          <p:spTgt spid="75"/>
                                        </p:tgtEl>
                                        <p:attrNameLst>
                                          <p:attrName>ppt_h</p:attrName>
                                        </p:attrNameLst>
                                      </p:cBhvr>
                                      <p:tavLst>
                                        <p:tav tm="0">
                                          <p:val>
                                            <p:fltVal val="0"/>
                                          </p:val>
                                        </p:tav>
                                        <p:tav tm="100000">
                                          <p:val>
                                            <p:strVal val="#ppt_h"/>
                                          </p:val>
                                        </p:tav>
                                      </p:tavLst>
                                    </p:anim>
                                    <p:animEffect transition="in" filter="fade">
                                      <p:cBhvr>
                                        <p:cTn id="38" dur="500"/>
                                        <p:tgtEl>
                                          <p:spTgt spid="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4" grpId="0"/>
      <p:bldP spid="7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92415"/>
          </a:xfrm>
          <a:prstGeom prst="rect">
            <a:avLst/>
          </a:prstGeom>
          <a:noFill/>
        </p:spPr>
        <p:txBody>
          <a:bodyPr wrap="square" lIns="68579" tIns="34289" rIns="68579" bIns="34289" rtlCol="0">
            <a:spAutoFit/>
          </a:bodyPr>
          <a:lstStyle/>
          <a:p>
            <a:r>
              <a:rPr lang="en-US" altLang="zh-CN" sz="2100" b="1" spc="450" dirty="0">
                <a:solidFill>
                  <a:schemeClr val="accent4"/>
                </a:solidFill>
                <a:latin typeface="Arial Black" panose="020B0A04020102020204" pitchFamily="34" charset="0"/>
              </a:rPr>
              <a:t>000</a:t>
            </a:r>
            <a:endParaRPr lang="zh-CN" altLang="en-US" sz="2100"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694405"/>
            <a:ext cx="3495443" cy="623246"/>
          </a:xfrm>
          <a:prstGeom prst="rect">
            <a:avLst/>
          </a:prstGeom>
          <a:noFill/>
        </p:spPr>
        <p:txBody>
          <a:bodyPr wrap="square" lIns="68579" tIns="34289" rIns="68579" bIns="34289" rtlCol="0">
            <a:spAutoFit/>
          </a:bodyPr>
          <a:lstStyle/>
          <a:p>
            <a:r>
              <a:rPr lang="zh-CN" altLang="en-US" b="1" dirty="0"/>
              <a:t>待发送数据后面添加生成多项式最高次数个</a:t>
            </a:r>
            <a:r>
              <a:rPr lang="en-US" altLang="zh-CN" b="1" dirty="0"/>
              <a:t>0</a:t>
            </a:r>
            <a:endParaRPr lang="zh-CN" altLang="en-US"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54358" y="2506518"/>
            <a:ext cx="3495443" cy="623246"/>
          </a:xfrm>
          <a:prstGeom prst="rect">
            <a:avLst/>
          </a:prstGeom>
          <a:noFill/>
        </p:spPr>
        <p:txBody>
          <a:bodyPr wrap="square" lIns="68579" tIns="34289" rIns="68579" bIns="34289" rtlCol="0">
            <a:spAutoFit/>
          </a:bodyPr>
          <a:lstStyle/>
          <a:p>
            <a:r>
              <a:rPr lang="zh-CN" altLang="en-US"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09417"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5" y="1994023"/>
              <a:ext cx="3169985"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54358" y="3333106"/>
            <a:ext cx="3053422" cy="623246"/>
          </a:xfrm>
          <a:prstGeom prst="rect">
            <a:avLst/>
          </a:prstGeom>
          <a:noFill/>
        </p:spPr>
        <p:txBody>
          <a:bodyPr wrap="square" lIns="68579" tIns="34289" rIns="68579" bIns="34289" rtlCol="0">
            <a:spAutoFit/>
          </a:bodyPr>
          <a:lstStyle/>
          <a:p>
            <a:r>
              <a:rPr lang="zh-CN" altLang="en-US"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28" name="文本框 27">
            <a:extLst>
              <a:ext uri="{FF2B5EF4-FFF2-40B4-BE49-F238E27FC236}">
                <a16:creationId xmlns:a16="http://schemas.microsoft.com/office/drawing/2014/main" id="{C7502E16-649D-40FC-9CBA-F4A8BA66116F}"/>
              </a:ext>
            </a:extLst>
          </p:cNvPr>
          <p:cNvSpPr txBox="1"/>
          <p:nvPr/>
        </p:nvSpPr>
        <p:spPr>
          <a:xfrm>
            <a:off x="6353104" y="198435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8" name="组合 7">
            <a:extLst>
              <a:ext uri="{FF2B5EF4-FFF2-40B4-BE49-F238E27FC236}">
                <a16:creationId xmlns:a16="http://schemas.microsoft.com/office/drawing/2014/main" id="{F6C141FA-14AE-49E2-996C-4E6F66B73177}"/>
              </a:ext>
            </a:extLst>
          </p:cNvPr>
          <p:cNvGrpSpPr/>
          <p:nvPr/>
        </p:nvGrpSpPr>
        <p:grpSpPr>
          <a:xfrm>
            <a:off x="5975053" y="1953901"/>
            <a:ext cx="1276415" cy="415498"/>
            <a:chOff x="7966736" y="2605199"/>
            <a:chExt cx="1701886" cy="553997"/>
          </a:xfrm>
        </p:grpSpPr>
        <p:cxnSp>
          <p:nvCxnSpPr>
            <p:cNvPr id="31" name="直接连接符 30">
              <a:extLst>
                <a:ext uri="{FF2B5EF4-FFF2-40B4-BE49-F238E27FC236}">
                  <a16:creationId xmlns:a16="http://schemas.microsoft.com/office/drawing/2014/main" id="{6B58556E-E238-4C24-8130-3C369DDCC8BD}"/>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C96787-DA58-4B56-BB79-A0D3B9ECF442}"/>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37" name="文本框 36">
            <a:extLst>
              <a:ext uri="{FF2B5EF4-FFF2-40B4-BE49-F238E27FC236}">
                <a16:creationId xmlns:a16="http://schemas.microsoft.com/office/drawing/2014/main" id="{3577E062-AB6E-4636-A8CB-E9E6BFF8136E}"/>
              </a:ext>
            </a:extLst>
          </p:cNvPr>
          <p:cNvSpPr txBox="1"/>
          <p:nvPr/>
        </p:nvSpPr>
        <p:spPr>
          <a:xfrm>
            <a:off x="6588702" y="2336798"/>
            <a:ext cx="863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111</a:t>
            </a:r>
            <a:endParaRPr lang="zh-CN" altLang="en-US" sz="2100" b="1" spc="450" dirty="0">
              <a:latin typeface="Arial Black" panose="020B0A04020102020204" pitchFamily="34" charset="0"/>
            </a:endParaRPr>
          </a:p>
        </p:txBody>
      </p:sp>
      <p:sp>
        <p:nvSpPr>
          <p:cNvPr id="38" name="文本框 37">
            <a:extLst>
              <a:ext uri="{FF2B5EF4-FFF2-40B4-BE49-F238E27FC236}">
                <a16:creationId xmlns:a16="http://schemas.microsoft.com/office/drawing/2014/main" id="{B7C6C712-E6CE-4E2F-B3B3-AF7C68230661}"/>
              </a:ext>
            </a:extLst>
          </p:cNvPr>
          <p:cNvSpPr txBox="1"/>
          <p:nvPr/>
        </p:nvSpPr>
        <p:spPr>
          <a:xfrm>
            <a:off x="7297944" y="2336798"/>
            <a:ext cx="35605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cxnSp>
        <p:nvCxnSpPr>
          <p:cNvPr id="13" name="直接箭头连接符 12">
            <a:extLst>
              <a:ext uri="{FF2B5EF4-FFF2-40B4-BE49-F238E27FC236}">
                <a16:creationId xmlns:a16="http://schemas.microsoft.com/office/drawing/2014/main" id="{41112DA7-C60D-479D-8170-E18068B18F0F}"/>
              </a:ext>
            </a:extLst>
          </p:cNvPr>
          <p:cNvCxnSpPr>
            <a:cxnSpLocks/>
          </p:cNvCxnSpPr>
          <p:nvPr/>
        </p:nvCxnSpPr>
        <p:spPr>
          <a:xfrm>
            <a:off x="7452102" y="2024701"/>
            <a:ext cx="0" cy="37033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8FBD509-5CDA-4A95-848B-B0278077B3DA}"/>
              </a:ext>
            </a:extLst>
          </p:cNvPr>
          <p:cNvSpPr txBox="1"/>
          <p:nvPr/>
        </p:nvSpPr>
        <p:spPr>
          <a:xfrm>
            <a:off x="7272026"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41" name="文本框 40">
            <a:extLst>
              <a:ext uri="{FF2B5EF4-FFF2-40B4-BE49-F238E27FC236}">
                <a16:creationId xmlns:a16="http://schemas.microsoft.com/office/drawing/2014/main" id="{1B0FE9CA-3706-4C90-A74C-78A63B8BDA01}"/>
              </a:ext>
            </a:extLst>
          </p:cNvPr>
          <p:cNvSpPr txBox="1"/>
          <p:nvPr/>
        </p:nvSpPr>
        <p:spPr>
          <a:xfrm>
            <a:off x="6586381" y="261357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40" name="组合 39">
            <a:extLst>
              <a:ext uri="{FF2B5EF4-FFF2-40B4-BE49-F238E27FC236}">
                <a16:creationId xmlns:a16="http://schemas.microsoft.com/office/drawing/2014/main" id="{503C5F4B-257E-4D0F-BB93-030E9098DCFF}"/>
              </a:ext>
            </a:extLst>
          </p:cNvPr>
          <p:cNvGrpSpPr/>
          <p:nvPr/>
        </p:nvGrpSpPr>
        <p:grpSpPr>
          <a:xfrm>
            <a:off x="6199553" y="2583121"/>
            <a:ext cx="1276415" cy="415498"/>
            <a:chOff x="7966736" y="2605199"/>
            <a:chExt cx="1701886" cy="553997"/>
          </a:xfrm>
        </p:grpSpPr>
        <p:cxnSp>
          <p:nvCxnSpPr>
            <p:cNvPr id="43" name="直接连接符 42">
              <a:extLst>
                <a:ext uri="{FF2B5EF4-FFF2-40B4-BE49-F238E27FC236}">
                  <a16:creationId xmlns:a16="http://schemas.microsoft.com/office/drawing/2014/main" id="{B5988F22-BBB6-41F6-AB0B-7C3C103F9942}"/>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1C06E4-5DBF-49BC-A7F4-F7CA1A35AC6A}"/>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48" name="文本框 47">
            <a:extLst>
              <a:ext uri="{FF2B5EF4-FFF2-40B4-BE49-F238E27FC236}">
                <a16:creationId xmlns:a16="http://schemas.microsoft.com/office/drawing/2014/main" id="{D23A3A55-D125-4533-B7A6-1A0032AC155F}"/>
              </a:ext>
            </a:extLst>
          </p:cNvPr>
          <p:cNvSpPr txBox="1"/>
          <p:nvPr/>
        </p:nvSpPr>
        <p:spPr>
          <a:xfrm>
            <a:off x="7049201" y="2979670"/>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14" name="组合 13">
            <a:extLst>
              <a:ext uri="{FF2B5EF4-FFF2-40B4-BE49-F238E27FC236}">
                <a16:creationId xmlns:a16="http://schemas.microsoft.com/office/drawing/2014/main" id="{01A0DBE3-2F2E-4710-966E-ECBAD16D9732}"/>
              </a:ext>
            </a:extLst>
          </p:cNvPr>
          <p:cNvGrpSpPr/>
          <p:nvPr/>
        </p:nvGrpSpPr>
        <p:grpSpPr>
          <a:xfrm>
            <a:off x="7516613" y="2024700"/>
            <a:ext cx="356050" cy="1370469"/>
            <a:chOff x="10022149" y="2699599"/>
            <a:chExt cx="474733" cy="1827290"/>
          </a:xfrm>
        </p:grpSpPr>
        <p:sp>
          <p:nvSpPr>
            <p:cNvPr id="57" name="文本框 56">
              <a:extLst>
                <a:ext uri="{FF2B5EF4-FFF2-40B4-BE49-F238E27FC236}">
                  <a16:creationId xmlns:a16="http://schemas.microsoft.com/office/drawing/2014/main" id="{579ADEE0-23C0-4D8E-B8F7-6642DA60CAB2}"/>
                </a:ext>
              </a:extLst>
            </p:cNvPr>
            <p:cNvSpPr txBox="1"/>
            <p:nvPr/>
          </p:nvSpPr>
          <p:spPr>
            <a:xfrm>
              <a:off x="10022149" y="3972892"/>
              <a:ext cx="474733" cy="553997"/>
            </a:xfrm>
            <a:prstGeom prst="rect">
              <a:avLst/>
            </a:prstGeom>
            <a:noFill/>
          </p:spPr>
          <p:txBody>
            <a:bodyPr wrap="square"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cxnSp>
          <p:nvCxnSpPr>
            <p:cNvPr id="58" name="直接箭头连接符 57">
              <a:extLst>
                <a:ext uri="{FF2B5EF4-FFF2-40B4-BE49-F238E27FC236}">
                  <a16:creationId xmlns:a16="http://schemas.microsoft.com/office/drawing/2014/main" id="{CBD82F85-5E00-4306-BBB6-B1DA82930572}"/>
                </a:ext>
              </a:extLst>
            </p:cNvPr>
            <p:cNvCxnSpPr>
              <a:cxnSpLocks/>
            </p:cNvCxnSpPr>
            <p:nvPr/>
          </p:nvCxnSpPr>
          <p:spPr>
            <a:xfrm flipH="1">
              <a:off x="10259516"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3D549CBE-5C75-482D-A455-03C987A182DE}"/>
              </a:ext>
            </a:extLst>
          </p:cNvPr>
          <p:cNvSpPr txBox="1"/>
          <p:nvPr/>
        </p:nvSpPr>
        <p:spPr>
          <a:xfrm>
            <a:off x="753305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grpSp>
        <p:nvGrpSpPr>
          <p:cNvPr id="15" name="组合 14">
            <a:extLst>
              <a:ext uri="{FF2B5EF4-FFF2-40B4-BE49-F238E27FC236}">
                <a16:creationId xmlns:a16="http://schemas.microsoft.com/office/drawing/2014/main" id="{56F2ED03-3545-43AB-A93D-4FB29ACC4D57}"/>
              </a:ext>
            </a:extLst>
          </p:cNvPr>
          <p:cNvGrpSpPr/>
          <p:nvPr/>
        </p:nvGrpSpPr>
        <p:grpSpPr>
          <a:xfrm>
            <a:off x="7764998" y="2024700"/>
            <a:ext cx="320812" cy="1370469"/>
            <a:chOff x="10353329" y="2699599"/>
            <a:chExt cx="427749" cy="1827290"/>
          </a:xfrm>
        </p:grpSpPr>
        <p:cxnSp>
          <p:nvCxnSpPr>
            <p:cNvPr id="63" name="直接箭头连接符 62">
              <a:extLst>
                <a:ext uri="{FF2B5EF4-FFF2-40B4-BE49-F238E27FC236}">
                  <a16:creationId xmlns:a16="http://schemas.microsoft.com/office/drawing/2014/main" id="{23643120-71E3-439F-81A8-56DE3DBA8745}"/>
                </a:ext>
              </a:extLst>
            </p:cNvPr>
            <p:cNvCxnSpPr>
              <a:cxnSpLocks/>
            </p:cNvCxnSpPr>
            <p:nvPr/>
          </p:nvCxnSpPr>
          <p:spPr>
            <a:xfrm flipH="1">
              <a:off x="10564428"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28C9146A-2FB4-4E90-AFC9-5E9308E5942D}"/>
                </a:ext>
              </a:extLst>
            </p:cNvPr>
            <p:cNvSpPr txBox="1"/>
            <p:nvPr/>
          </p:nvSpPr>
          <p:spPr>
            <a:xfrm>
              <a:off x="10353329" y="3972892"/>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65" name="文本框 64">
            <a:extLst>
              <a:ext uri="{FF2B5EF4-FFF2-40B4-BE49-F238E27FC236}">
                <a16:creationId xmlns:a16="http://schemas.microsoft.com/office/drawing/2014/main" id="{52F8D026-A967-479D-8FE8-5548C6D673FB}"/>
              </a:ext>
            </a:extLst>
          </p:cNvPr>
          <p:cNvSpPr txBox="1"/>
          <p:nvPr/>
        </p:nvSpPr>
        <p:spPr>
          <a:xfrm>
            <a:off x="7766998"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66" name="文本框 65">
            <a:extLst>
              <a:ext uri="{FF2B5EF4-FFF2-40B4-BE49-F238E27FC236}">
                <a16:creationId xmlns:a16="http://schemas.microsoft.com/office/drawing/2014/main" id="{0FF95ED9-FC12-4FD1-8B94-6397ADF6DF98}"/>
              </a:ext>
            </a:extLst>
          </p:cNvPr>
          <p:cNvSpPr txBox="1"/>
          <p:nvPr/>
        </p:nvSpPr>
        <p:spPr>
          <a:xfrm>
            <a:off x="7051267" y="3252314"/>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54" name="文本框 53">
            <a:extLst>
              <a:ext uri="{FF2B5EF4-FFF2-40B4-BE49-F238E27FC236}">
                <a16:creationId xmlns:a16="http://schemas.microsoft.com/office/drawing/2014/main" id="{E8189A4B-145C-419B-B681-41A3541188A5}"/>
              </a:ext>
            </a:extLst>
          </p:cNvPr>
          <p:cNvSpPr txBox="1"/>
          <p:nvPr/>
        </p:nvSpPr>
        <p:spPr>
          <a:xfrm>
            <a:off x="7514087" y="3588962"/>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68" name="组合 67">
            <a:extLst>
              <a:ext uri="{FF2B5EF4-FFF2-40B4-BE49-F238E27FC236}">
                <a16:creationId xmlns:a16="http://schemas.microsoft.com/office/drawing/2014/main" id="{456396D7-1159-4621-8FD7-6F8F457723F1}"/>
              </a:ext>
            </a:extLst>
          </p:cNvPr>
          <p:cNvGrpSpPr/>
          <p:nvPr/>
        </p:nvGrpSpPr>
        <p:grpSpPr>
          <a:xfrm>
            <a:off x="6669689" y="3202201"/>
            <a:ext cx="1276415" cy="415498"/>
            <a:chOff x="7966736" y="2605199"/>
            <a:chExt cx="1701886" cy="553997"/>
          </a:xfrm>
        </p:grpSpPr>
        <p:cxnSp>
          <p:nvCxnSpPr>
            <p:cNvPr id="69" name="直接连接符 68">
              <a:extLst>
                <a:ext uri="{FF2B5EF4-FFF2-40B4-BE49-F238E27FC236}">
                  <a16:creationId xmlns:a16="http://schemas.microsoft.com/office/drawing/2014/main" id="{F10542C0-D930-433F-80D5-F6735D912C44}"/>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25E0A365-9B42-4F8B-B724-C48A5CBF73CE}"/>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grpSp>
        <p:nvGrpSpPr>
          <p:cNvPr id="16" name="组合 15">
            <a:extLst>
              <a:ext uri="{FF2B5EF4-FFF2-40B4-BE49-F238E27FC236}">
                <a16:creationId xmlns:a16="http://schemas.microsoft.com/office/drawing/2014/main" id="{1EA332D7-CCEF-4362-A31C-7F42D21E8C3D}"/>
              </a:ext>
            </a:extLst>
          </p:cNvPr>
          <p:cNvGrpSpPr/>
          <p:nvPr/>
        </p:nvGrpSpPr>
        <p:grpSpPr>
          <a:xfrm>
            <a:off x="7997003" y="2023902"/>
            <a:ext cx="320812" cy="1980558"/>
            <a:chOff x="10675825" y="2698534"/>
            <a:chExt cx="427749" cy="2640744"/>
          </a:xfrm>
        </p:grpSpPr>
        <p:cxnSp>
          <p:nvCxnSpPr>
            <p:cNvPr id="72" name="直接箭头连接符 71">
              <a:extLst>
                <a:ext uri="{FF2B5EF4-FFF2-40B4-BE49-F238E27FC236}">
                  <a16:creationId xmlns:a16="http://schemas.microsoft.com/office/drawing/2014/main" id="{D2E1C81C-9FF2-4ECC-8716-DCACEC5BBA4C}"/>
                </a:ext>
              </a:extLst>
            </p:cNvPr>
            <p:cNvCxnSpPr>
              <a:cxnSpLocks/>
              <a:endCxn id="73" idx="0"/>
            </p:cNvCxnSpPr>
            <p:nvPr/>
          </p:nvCxnSpPr>
          <p:spPr>
            <a:xfrm>
              <a:off x="10883121" y="2698534"/>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82CB2C09-F5E5-43AF-9E21-55D7EE28ACA8}"/>
                </a:ext>
              </a:extLst>
            </p:cNvPr>
            <p:cNvSpPr txBox="1"/>
            <p:nvPr/>
          </p:nvSpPr>
          <p:spPr>
            <a:xfrm>
              <a:off x="10675825" y="4785281"/>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4" name="文本框 73">
            <a:extLst>
              <a:ext uri="{FF2B5EF4-FFF2-40B4-BE49-F238E27FC236}">
                <a16:creationId xmlns:a16="http://schemas.microsoft.com/office/drawing/2014/main" id="{4DEFDD88-264F-4387-8D95-DD8F942C7A77}"/>
              </a:ext>
            </a:extLst>
          </p:cNvPr>
          <p:cNvSpPr txBox="1"/>
          <p:nvPr/>
        </p:nvSpPr>
        <p:spPr>
          <a:xfrm>
            <a:off x="79970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sp>
        <p:nvSpPr>
          <p:cNvPr id="75" name="文本框 74">
            <a:extLst>
              <a:ext uri="{FF2B5EF4-FFF2-40B4-BE49-F238E27FC236}">
                <a16:creationId xmlns:a16="http://schemas.microsoft.com/office/drawing/2014/main" id="{4088EEF1-25C6-4E08-9D09-CB1F9416EF76}"/>
              </a:ext>
            </a:extLst>
          </p:cNvPr>
          <p:cNvSpPr txBox="1"/>
          <p:nvPr/>
        </p:nvSpPr>
        <p:spPr>
          <a:xfrm>
            <a:off x="8216852"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grpSp>
        <p:nvGrpSpPr>
          <p:cNvPr id="11" name="组合 10">
            <a:extLst>
              <a:ext uri="{FF2B5EF4-FFF2-40B4-BE49-F238E27FC236}">
                <a16:creationId xmlns:a16="http://schemas.microsoft.com/office/drawing/2014/main" id="{87C82CFF-2783-489A-959E-87EB0D0AFE67}"/>
              </a:ext>
            </a:extLst>
          </p:cNvPr>
          <p:cNvGrpSpPr/>
          <p:nvPr/>
        </p:nvGrpSpPr>
        <p:grpSpPr>
          <a:xfrm>
            <a:off x="8235152" y="2025201"/>
            <a:ext cx="320812" cy="1980558"/>
            <a:chOff x="10980201" y="2700266"/>
            <a:chExt cx="427749" cy="2640744"/>
          </a:xfrm>
        </p:grpSpPr>
        <p:cxnSp>
          <p:nvCxnSpPr>
            <p:cNvPr id="76" name="直接箭头连接符 75">
              <a:extLst>
                <a:ext uri="{FF2B5EF4-FFF2-40B4-BE49-F238E27FC236}">
                  <a16:creationId xmlns:a16="http://schemas.microsoft.com/office/drawing/2014/main" id="{A7DBE068-18B7-46B7-9AF8-64B65E4D4FB7}"/>
                </a:ext>
              </a:extLst>
            </p:cNvPr>
            <p:cNvCxnSpPr>
              <a:cxnSpLocks/>
              <a:endCxn id="77" idx="0"/>
            </p:cNvCxnSpPr>
            <p:nvPr/>
          </p:nvCxnSpPr>
          <p:spPr>
            <a:xfrm>
              <a:off x="11187497" y="2700266"/>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5DF64B4C-1EBB-421C-B9FE-F32D5ED0FDEB}"/>
                </a:ext>
              </a:extLst>
            </p:cNvPr>
            <p:cNvSpPr txBox="1"/>
            <p:nvPr/>
          </p:nvSpPr>
          <p:spPr>
            <a:xfrm>
              <a:off x="10980201" y="4787013"/>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8" name="文本框 77">
            <a:extLst>
              <a:ext uri="{FF2B5EF4-FFF2-40B4-BE49-F238E27FC236}">
                <a16:creationId xmlns:a16="http://schemas.microsoft.com/office/drawing/2014/main" id="{650BADE6-20B4-4577-AF85-EA6450DE1DA7}"/>
              </a:ext>
            </a:extLst>
          </p:cNvPr>
          <p:cNvSpPr txBox="1"/>
          <p:nvPr/>
        </p:nvSpPr>
        <p:spPr>
          <a:xfrm>
            <a:off x="7519021" y="3835283"/>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67" name="组合 66">
            <a:extLst>
              <a:ext uri="{FF2B5EF4-FFF2-40B4-BE49-F238E27FC236}">
                <a16:creationId xmlns:a16="http://schemas.microsoft.com/office/drawing/2014/main" id="{02E6788A-F0B6-4279-82DB-FC76BAB08D14}"/>
              </a:ext>
            </a:extLst>
          </p:cNvPr>
          <p:cNvGrpSpPr/>
          <p:nvPr/>
        </p:nvGrpSpPr>
        <p:grpSpPr>
          <a:xfrm>
            <a:off x="7145805" y="3790824"/>
            <a:ext cx="1276415" cy="415498"/>
            <a:chOff x="7966736" y="2605199"/>
            <a:chExt cx="1701886" cy="553997"/>
          </a:xfrm>
        </p:grpSpPr>
        <p:cxnSp>
          <p:nvCxnSpPr>
            <p:cNvPr id="71" name="直接连接符 70">
              <a:extLst>
                <a:ext uri="{FF2B5EF4-FFF2-40B4-BE49-F238E27FC236}">
                  <a16:creationId xmlns:a16="http://schemas.microsoft.com/office/drawing/2014/main" id="{85C9705D-D613-4986-8FCA-F823FCDE186E}"/>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DDA4A975-78C9-40E3-B967-16767F37C4AF}"/>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83" name="矩形 82">
            <a:extLst>
              <a:ext uri="{FF2B5EF4-FFF2-40B4-BE49-F238E27FC236}">
                <a16:creationId xmlns:a16="http://schemas.microsoft.com/office/drawing/2014/main" id="{D8FF5894-1276-4FC8-B80A-68463D7A00F6}"/>
              </a:ext>
            </a:extLst>
          </p:cNvPr>
          <p:cNvSpPr/>
          <p:nvPr/>
        </p:nvSpPr>
        <p:spPr>
          <a:xfrm>
            <a:off x="228601" y="4001690"/>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4</a:t>
            </a:r>
            <a:endParaRPr lang="zh-CN" altLang="en-US" sz="2400" b="1" dirty="0">
              <a:latin typeface="Arial Black" panose="020B0A04020102020204" pitchFamily="34" charset="0"/>
            </a:endParaRPr>
          </a:p>
        </p:txBody>
      </p:sp>
      <p:grpSp>
        <p:nvGrpSpPr>
          <p:cNvPr id="84" name="组合 83">
            <a:extLst>
              <a:ext uri="{FF2B5EF4-FFF2-40B4-BE49-F238E27FC236}">
                <a16:creationId xmlns:a16="http://schemas.microsoft.com/office/drawing/2014/main" id="{E41919CB-B7AF-4E43-B27C-9AD8151F22CC}"/>
              </a:ext>
            </a:extLst>
          </p:cNvPr>
          <p:cNvGrpSpPr/>
          <p:nvPr/>
        </p:nvGrpSpPr>
        <p:grpSpPr>
          <a:xfrm>
            <a:off x="1132311" y="4001342"/>
            <a:ext cx="3617489" cy="765347"/>
            <a:chOff x="1523649" y="1956155"/>
            <a:chExt cx="4809417" cy="1020462"/>
          </a:xfrm>
        </p:grpSpPr>
        <p:sp>
          <p:nvSpPr>
            <p:cNvPr id="85" name="文本框 84">
              <a:extLst>
                <a:ext uri="{FF2B5EF4-FFF2-40B4-BE49-F238E27FC236}">
                  <a16:creationId xmlns:a16="http://schemas.microsoft.com/office/drawing/2014/main" id="{6DE892B2-6518-4E4D-BBFF-0BEF4BEBA80C}"/>
                </a:ext>
              </a:extLst>
            </p:cNvPr>
            <p:cNvSpPr txBox="1"/>
            <p:nvPr/>
          </p:nvSpPr>
          <p:spPr>
            <a:xfrm>
              <a:off x="1672475" y="1994023"/>
              <a:ext cx="3169985" cy="430886"/>
            </a:xfrm>
            <a:prstGeom prst="rect">
              <a:avLst/>
            </a:prstGeom>
            <a:noFill/>
          </p:spPr>
          <p:txBody>
            <a:bodyPr wrap="square" rtlCol="0">
              <a:spAutoFit/>
            </a:bodyPr>
            <a:lstStyle/>
            <a:p>
              <a:r>
                <a:rPr lang="zh-CN" altLang="en-US" sz="1500" b="1" dirty="0">
                  <a:solidFill>
                    <a:schemeClr val="accent3">
                      <a:lumMod val="75000"/>
                    </a:schemeClr>
                  </a:solidFill>
                </a:rPr>
                <a:t>检查“余数”</a:t>
              </a:r>
            </a:p>
          </p:txBody>
        </p:sp>
        <p:sp>
          <p:nvSpPr>
            <p:cNvPr id="86" name="矩形 85">
              <a:extLst>
                <a:ext uri="{FF2B5EF4-FFF2-40B4-BE49-F238E27FC236}">
                  <a16:creationId xmlns:a16="http://schemas.microsoft.com/office/drawing/2014/main" id="{A54AE4FF-97E0-443E-90ED-143A35912365}"/>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87" name="文本框 86">
            <a:extLst>
              <a:ext uri="{FF2B5EF4-FFF2-40B4-BE49-F238E27FC236}">
                <a16:creationId xmlns:a16="http://schemas.microsoft.com/office/drawing/2014/main" id="{167CFC06-58BB-43AD-A90F-6E660AEAD16C}"/>
              </a:ext>
            </a:extLst>
          </p:cNvPr>
          <p:cNvSpPr txBox="1"/>
          <p:nvPr/>
        </p:nvSpPr>
        <p:spPr>
          <a:xfrm>
            <a:off x="1243931" y="4227698"/>
            <a:ext cx="3495443" cy="500135"/>
          </a:xfrm>
          <a:prstGeom prst="rect">
            <a:avLst/>
          </a:prstGeom>
          <a:noFill/>
        </p:spPr>
        <p:txBody>
          <a:bodyPr wrap="square" lIns="68579" tIns="34289" rIns="68579" bIns="34289" rtlCol="0">
            <a:spAutoFit/>
          </a:bodyPr>
          <a:lstStyle/>
          <a:p>
            <a:r>
              <a:rPr lang="zh-CN" altLang="en-US" sz="1400" b="1" dirty="0"/>
              <a:t>余数的位数应与生成多项式最高次数相同，如果位数不够，则在余数前补</a:t>
            </a:r>
            <a:r>
              <a:rPr lang="en-US" altLang="zh-CN" sz="1400" b="1" dirty="0"/>
              <a:t>0</a:t>
            </a:r>
            <a:r>
              <a:rPr lang="zh-CN" altLang="en-US" sz="1400" b="1" dirty="0"/>
              <a:t>来凑足位数。</a:t>
            </a:r>
          </a:p>
        </p:txBody>
      </p:sp>
      <p:sp>
        <p:nvSpPr>
          <p:cNvPr id="88" name="文本框 87">
            <a:extLst>
              <a:ext uri="{FF2B5EF4-FFF2-40B4-BE49-F238E27FC236}">
                <a16:creationId xmlns:a16="http://schemas.microsoft.com/office/drawing/2014/main" id="{1309414C-82C0-460F-AFE3-48031B79B214}"/>
              </a:ext>
            </a:extLst>
          </p:cNvPr>
          <p:cNvSpPr txBox="1"/>
          <p:nvPr/>
        </p:nvSpPr>
        <p:spPr>
          <a:xfrm>
            <a:off x="7779661" y="4191944"/>
            <a:ext cx="612297"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00</a:t>
            </a:r>
            <a:endParaRPr lang="zh-CN" altLang="en-US" sz="2100" b="1" spc="450" dirty="0">
              <a:solidFill>
                <a:schemeClr val="accent2"/>
              </a:solidFill>
              <a:latin typeface="Arial Black" panose="020B0A04020102020204" pitchFamily="34" charset="0"/>
            </a:endParaRPr>
          </a:p>
        </p:txBody>
      </p:sp>
      <p:sp>
        <p:nvSpPr>
          <p:cNvPr id="90" name="文本框 89">
            <a:extLst>
              <a:ext uri="{FF2B5EF4-FFF2-40B4-BE49-F238E27FC236}">
                <a16:creationId xmlns:a16="http://schemas.microsoft.com/office/drawing/2014/main" id="{0303CC17-8B9C-4086-AC07-D33B77787FEC}"/>
              </a:ext>
            </a:extLst>
          </p:cNvPr>
          <p:cNvSpPr txBox="1"/>
          <p:nvPr/>
        </p:nvSpPr>
        <p:spPr>
          <a:xfrm>
            <a:off x="8251170" y="4195810"/>
            <a:ext cx="315752"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1</a:t>
            </a:r>
            <a:endParaRPr lang="zh-CN" altLang="en-US" sz="2100" b="1" spc="450" dirty="0">
              <a:solidFill>
                <a:schemeClr val="accent2"/>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0275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ppt_x</p:attrName>
                                        </p:attrNameLst>
                                      </p:cBhvr>
                                      <p:tavLst>
                                        <p:tav tm="0">
                                          <p:val>
                                            <p:strVal val="#ppt_x-#ppt_w*1.125000"/>
                                          </p:val>
                                        </p:tav>
                                        <p:tav tm="100000">
                                          <p:val>
                                            <p:strVal val="#ppt_x"/>
                                          </p:val>
                                        </p:tav>
                                      </p:tavLst>
                                    </p:anim>
                                    <p:animEffect transition="in" filter="wipe(right)">
                                      <p:cBhvr>
                                        <p:cTn id="8" dur="500"/>
                                        <p:tgtEl>
                                          <p:spTgt spid="6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additive="base">
                                        <p:cTn id="13" dur="500"/>
                                        <p:tgtEl>
                                          <p:spTgt spid="90"/>
                                        </p:tgtEl>
                                        <p:attrNameLst>
                                          <p:attrName>ppt_y</p:attrName>
                                        </p:attrNameLst>
                                      </p:cBhvr>
                                      <p:tavLst>
                                        <p:tav tm="0">
                                          <p:val>
                                            <p:strVal val="#ppt_y-#ppt_h*1.125000"/>
                                          </p:val>
                                        </p:tav>
                                        <p:tav tm="100000">
                                          <p:val>
                                            <p:strVal val="#ppt_y"/>
                                          </p:val>
                                        </p:tav>
                                      </p:tavLst>
                                    </p:anim>
                                    <p:animEffect transition="in" filter="wipe(down)">
                                      <p:cBhvr>
                                        <p:cTn id="14" dur="500"/>
                                        <p:tgtEl>
                                          <p:spTgt spid="90"/>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p:cTn id="19" dur="500" fill="hold"/>
                                        <p:tgtEl>
                                          <p:spTgt spid="83"/>
                                        </p:tgtEl>
                                        <p:attrNameLst>
                                          <p:attrName>ppt_w</p:attrName>
                                        </p:attrNameLst>
                                      </p:cBhvr>
                                      <p:tavLst>
                                        <p:tav tm="0">
                                          <p:val>
                                            <p:fltVal val="0"/>
                                          </p:val>
                                        </p:tav>
                                        <p:tav tm="100000">
                                          <p:val>
                                            <p:strVal val="#ppt_w"/>
                                          </p:val>
                                        </p:tav>
                                      </p:tavLst>
                                    </p:anim>
                                    <p:anim calcmode="lin" valueType="num">
                                      <p:cBhvr>
                                        <p:cTn id="20" dur="500" fill="hold"/>
                                        <p:tgtEl>
                                          <p:spTgt spid="83"/>
                                        </p:tgtEl>
                                        <p:attrNameLst>
                                          <p:attrName>ppt_h</p:attrName>
                                        </p:attrNameLst>
                                      </p:cBhvr>
                                      <p:tavLst>
                                        <p:tav tm="0">
                                          <p:val>
                                            <p:fltVal val="0"/>
                                          </p:val>
                                        </p:tav>
                                        <p:tav tm="100000">
                                          <p:val>
                                            <p:strVal val="#ppt_h"/>
                                          </p:val>
                                        </p:tav>
                                      </p:tavLst>
                                    </p:anim>
                                    <p:anim calcmode="lin" valueType="num">
                                      <p:cBhvr>
                                        <p:cTn id="21" dur="500" fill="hold"/>
                                        <p:tgtEl>
                                          <p:spTgt spid="83"/>
                                        </p:tgtEl>
                                        <p:attrNameLst>
                                          <p:attrName>style.rotation</p:attrName>
                                        </p:attrNameLst>
                                      </p:cBhvr>
                                      <p:tavLst>
                                        <p:tav tm="0">
                                          <p:val>
                                            <p:fltVal val="360"/>
                                          </p:val>
                                        </p:tav>
                                        <p:tav tm="100000">
                                          <p:val>
                                            <p:fltVal val="0"/>
                                          </p:val>
                                        </p:tav>
                                      </p:tavLst>
                                    </p:anim>
                                    <p:animEffect transition="in" filter="fade">
                                      <p:cBhvr>
                                        <p:cTn id="22" dur="500"/>
                                        <p:tgtEl>
                                          <p:spTgt spid="8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anim calcmode="lin" valueType="num">
                                      <p:cBhvr additive="base">
                                        <p:cTn id="35" dur="500"/>
                                        <p:tgtEl>
                                          <p:spTgt spid="88"/>
                                        </p:tgtEl>
                                        <p:attrNameLst>
                                          <p:attrName>ppt_x</p:attrName>
                                        </p:attrNameLst>
                                      </p:cBhvr>
                                      <p:tavLst>
                                        <p:tav tm="0">
                                          <p:val>
                                            <p:strVal val="#ppt_x-#ppt_w*1.125000"/>
                                          </p:val>
                                        </p:tav>
                                        <p:tav tm="100000">
                                          <p:val>
                                            <p:strVal val="#ppt_x"/>
                                          </p:val>
                                        </p:tav>
                                      </p:tavLst>
                                    </p:anim>
                                    <p:animEffect transition="in" filter="wipe(right)">
                                      <p:cBhvr>
                                        <p:cTn id="3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7" grpId="0"/>
      <p:bldP spid="88" grpId="0"/>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a:extLst>
              <a:ext uri="{FF2B5EF4-FFF2-40B4-BE49-F238E27FC236}">
                <a16:creationId xmlns:a16="http://schemas.microsoft.com/office/drawing/2014/main" id="{5B1C015E-87DC-45E6-A3E7-D28D979826A6}"/>
              </a:ext>
            </a:extLst>
          </p:cNvPr>
          <p:cNvSpPr txBox="1"/>
          <p:nvPr/>
        </p:nvSpPr>
        <p:spPr>
          <a:xfrm>
            <a:off x="8251170" y="4195810"/>
            <a:ext cx="315752"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1</a:t>
            </a:r>
            <a:endParaRPr lang="zh-CN" altLang="en-US" sz="2100" b="1" spc="450" dirty="0">
              <a:solidFill>
                <a:schemeClr val="accent2"/>
              </a:solidFill>
              <a:latin typeface="Arial Black" panose="020B0A0402010202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92415"/>
          </a:xfrm>
          <a:prstGeom prst="rect">
            <a:avLst/>
          </a:prstGeom>
          <a:noFill/>
        </p:spPr>
        <p:txBody>
          <a:bodyPr wrap="square" lIns="68579" tIns="34289" rIns="68579" bIns="34289" rtlCol="0">
            <a:spAutoFit/>
          </a:bodyPr>
          <a:lstStyle/>
          <a:p>
            <a:r>
              <a:rPr lang="en-US" altLang="zh-CN" sz="2100" b="1" spc="450" dirty="0">
                <a:solidFill>
                  <a:schemeClr val="accent4"/>
                </a:solidFill>
                <a:latin typeface="Arial Black" panose="020B0A04020102020204" pitchFamily="34" charset="0"/>
              </a:rPr>
              <a:t>000</a:t>
            </a:r>
            <a:endParaRPr lang="zh-CN" altLang="en-US" sz="2100"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1034315"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4128355"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683247"/>
            <a:ext cx="4000604" cy="623246"/>
          </a:xfrm>
          <a:prstGeom prst="rect">
            <a:avLst/>
          </a:prstGeom>
          <a:noFill/>
        </p:spPr>
        <p:txBody>
          <a:bodyPr wrap="square" lIns="68579" tIns="34289" rIns="68579" bIns="34289" rtlCol="0">
            <a:spAutoFit/>
          </a:bodyPr>
          <a:lstStyle/>
          <a:p>
            <a:r>
              <a:rPr lang="zh-CN" altLang="en-US" b="1" dirty="0"/>
              <a:t>待发送数据后面添加生成多项式最高次数个</a:t>
            </a:r>
            <a:r>
              <a:rPr lang="en-US" altLang="zh-CN" b="1" dirty="0"/>
              <a:t>0</a:t>
            </a:r>
            <a:endParaRPr lang="zh-CN" altLang="en-US"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1034315"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4140288"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43931" y="2556611"/>
            <a:ext cx="4000604" cy="623246"/>
          </a:xfrm>
          <a:prstGeom prst="rect">
            <a:avLst/>
          </a:prstGeom>
          <a:noFill/>
        </p:spPr>
        <p:txBody>
          <a:bodyPr wrap="square" lIns="68579" tIns="34289" rIns="68579" bIns="34289" rtlCol="0">
            <a:spAutoFit/>
          </a:bodyPr>
          <a:lstStyle/>
          <a:p>
            <a:r>
              <a:rPr lang="zh-CN" altLang="en-US"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1034315"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4140288" cy="765347"/>
            <a:chOff x="1523649" y="1956155"/>
            <a:chExt cx="4823319"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4" y="1994023"/>
              <a:ext cx="3169986"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54358" y="3438922"/>
            <a:ext cx="3494702" cy="346247"/>
          </a:xfrm>
          <a:prstGeom prst="rect">
            <a:avLst/>
          </a:prstGeom>
          <a:noFill/>
        </p:spPr>
        <p:txBody>
          <a:bodyPr wrap="square" lIns="68579" tIns="34289" rIns="68579" bIns="34289" rtlCol="0">
            <a:spAutoFit/>
          </a:bodyPr>
          <a:lstStyle/>
          <a:p>
            <a:r>
              <a:rPr lang="zh-CN" altLang="en-US"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28" name="文本框 27">
            <a:extLst>
              <a:ext uri="{FF2B5EF4-FFF2-40B4-BE49-F238E27FC236}">
                <a16:creationId xmlns:a16="http://schemas.microsoft.com/office/drawing/2014/main" id="{C7502E16-649D-40FC-9CBA-F4A8BA66116F}"/>
              </a:ext>
            </a:extLst>
          </p:cNvPr>
          <p:cNvSpPr txBox="1"/>
          <p:nvPr/>
        </p:nvSpPr>
        <p:spPr>
          <a:xfrm>
            <a:off x="6353104" y="198435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8" name="组合 7">
            <a:extLst>
              <a:ext uri="{FF2B5EF4-FFF2-40B4-BE49-F238E27FC236}">
                <a16:creationId xmlns:a16="http://schemas.microsoft.com/office/drawing/2014/main" id="{F6C141FA-14AE-49E2-996C-4E6F66B73177}"/>
              </a:ext>
            </a:extLst>
          </p:cNvPr>
          <p:cNvGrpSpPr/>
          <p:nvPr/>
        </p:nvGrpSpPr>
        <p:grpSpPr>
          <a:xfrm>
            <a:off x="5975053" y="1953901"/>
            <a:ext cx="1276415" cy="415498"/>
            <a:chOff x="7966736" y="2605199"/>
            <a:chExt cx="1701886" cy="553997"/>
          </a:xfrm>
        </p:grpSpPr>
        <p:cxnSp>
          <p:nvCxnSpPr>
            <p:cNvPr id="31" name="直接连接符 30">
              <a:extLst>
                <a:ext uri="{FF2B5EF4-FFF2-40B4-BE49-F238E27FC236}">
                  <a16:creationId xmlns:a16="http://schemas.microsoft.com/office/drawing/2014/main" id="{6B58556E-E238-4C24-8130-3C369DDCC8BD}"/>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C96787-DA58-4B56-BB79-A0D3B9ECF442}"/>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37" name="文本框 36">
            <a:extLst>
              <a:ext uri="{FF2B5EF4-FFF2-40B4-BE49-F238E27FC236}">
                <a16:creationId xmlns:a16="http://schemas.microsoft.com/office/drawing/2014/main" id="{3577E062-AB6E-4636-A8CB-E9E6BFF8136E}"/>
              </a:ext>
            </a:extLst>
          </p:cNvPr>
          <p:cNvSpPr txBox="1"/>
          <p:nvPr/>
        </p:nvSpPr>
        <p:spPr>
          <a:xfrm>
            <a:off x="6588702" y="2336798"/>
            <a:ext cx="863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111</a:t>
            </a:r>
            <a:endParaRPr lang="zh-CN" altLang="en-US" sz="2100" b="1" spc="450" dirty="0">
              <a:latin typeface="Arial Black" panose="020B0A04020102020204" pitchFamily="34" charset="0"/>
            </a:endParaRPr>
          </a:p>
        </p:txBody>
      </p:sp>
      <p:sp>
        <p:nvSpPr>
          <p:cNvPr id="38" name="文本框 37">
            <a:extLst>
              <a:ext uri="{FF2B5EF4-FFF2-40B4-BE49-F238E27FC236}">
                <a16:creationId xmlns:a16="http://schemas.microsoft.com/office/drawing/2014/main" id="{B7C6C712-E6CE-4E2F-B3B3-AF7C68230661}"/>
              </a:ext>
            </a:extLst>
          </p:cNvPr>
          <p:cNvSpPr txBox="1"/>
          <p:nvPr/>
        </p:nvSpPr>
        <p:spPr>
          <a:xfrm>
            <a:off x="7297944" y="2336798"/>
            <a:ext cx="35605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cxnSp>
        <p:nvCxnSpPr>
          <p:cNvPr id="13" name="直接箭头连接符 12">
            <a:extLst>
              <a:ext uri="{FF2B5EF4-FFF2-40B4-BE49-F238E27FC236}">
                <a16:creationId xmlns:a16="http://schemas.microsoft.com/office/drawing/2014/main" id="{41112DA7-C60D-479D-8170-E18068B18F0F}"/>
              </a:ext>
            </a:extLst>
          </p:cNvPr>
          <p:cNvCxnSpPr>
            <a:cxnSpLocks/>
          </p:cNvCxnSpPr>
          <p:nvPr/>
        </p:nvCxnSpPr>
        <p:spPr>
          <a:xfrm>
            <a:off x="7452102" y="2024701"/>
            <a:ext cx="0" cy="37033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8FBD509-5CDA-4A95-848B-B0278077B3DA}"/>
              </a:ext>
            </a:extLst>
          </p:cNvPr>
          <p:cNvSpPr txBox="1"/>
          <p:nvPr/>
        </p:nvSpPr>
        <p:spPr>
          <a:xfrm>
            <a:off x="7272026"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41" name="文本框 40">
            <a:extLst>
              <a:ext uri="{FF2B5EF4-FFF2-40B4-BE49-F238E27FC236}">
                <a16:creationId xmlns:a16="http://schemas.microsoft.com/office/drawing/2014/main" id="{1B0FE9CA-3706-4C90-A74C-78A63B8BDA01}"/>
              </a:ext>
            </a:extLst>
          </p:cNvPr>
          <p:cNvSpPr txBox="1"/>
          <p:nvPr/>
        </p:nvSpPr>
        <p:spPr>
          <a:xfrm>
            <a:off x="6586381" y="261357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40" name="组合 39">
            <a:extLst>
              <a:ext uri="{FF2B5EF4-FFF2-40B4-BE49-F238E27FC236}">
                <a16:creationId xmlns:a16="http://schemas.microsoft.com/office/drawing/2014/main" id="{503C5F4B-257E-4D0F-BB93-030E9098DCFF}"/>
              </a:ext>
            </a:extLst>
          </p:cNvPr>
          <p:cNvGrpSpPr/>
          <p:nvPr/>
        </p:nvGrpSpPr>
        <p:grpSpPr>
          <a:xfrm>
            <a:off x="6199553" y="2583121"/>
            <a:ext cx="1276415" cy="415498"/>
            <a:chOff x="7966736" y="2605199"/>
            <a:chExt cx="1701886" cy="553997"/>
          </a:xfrm>
        </p:grpSpPr>
        <p:cxnSp>
          <p:nvCxnSpPr>
            <p:cNvPr id="43" name="直接连接符 42">
              <a:extLst>
                <a:ext uri="{FF2B5EF4-FFF2-40B4-BE49-F238E27FC236}">
                  <a16:creationId xmlns:a16="http://schemas.microsoft.com/office/drawing/2014/main" id="{B5988F22-BBB6-41F6-AB0B-7C3C103F9942}"/>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1C06E4-5DBF-49BC-A7F4-F7CA1A35AC6A}"/>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48" name="文本框 47">
            <a:extLst>
              <a:ext uri="{FF2B5EF4-FFF2-40B4-BE49-F238E27FC236}">
                <a16:creationId xmlns:a16="http://schemas.microsoft.com/office/drawing/2014/main" id="{D23A3A55-D125-4533-B7A6-1A0032AC155F}"/>
              </a:ext>
            </a:extLst>
          </p:cNvPr>
          <p:cNvSpPr txBox="1"/>
          <p:nvPr/>
        </p:nvSpPr>
        <p:spPr>
          <a:xfrm>
            <a:off x="7049201" y="2979670"/>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14" name="组合 13">
            <a:extLst>
              <a:ext uri="{FF2B5EF4-FFF2-40B4-BE49-F238E27FC236}">
                <a16:creationId xmlns:a16="http://schemas.microsoft.com/office/drawing/2014/main" id="{01A0DBE3-2F2E-4710-966E-ECBAD16D9732}"/>
              </a:ext>
            </a:extLst>
          </p:cNvPr>
          <p:cNvGrpSpPr/>
          <p:nvPr/>
        </p:nvGrpSpPr>
        <p:grpSpPr>
          <a:xfrm>
            <a:off x="7516613" y="2024700"/>
            <a:ext cx="356050" cy="1370469"/>
            <a:chOff x="10022149" y="2699599"/>
            <a:chExt cx="474733" cy="1827290"/>
          </a:xfrm>
        </p:grpSpPr>
        <p:sp>
          <p:nvSpPr>
            <p:cNvPr id="57" name="文本框 56">
              <a:extLst>
                <a:ext uri="{FF2B5EF4-FFF2-40B4-BE49-F238E27FC236}">
                  <a16:creationId xmlns:a16="http://schemas.microsoft.com/office/drawing/2014/main" id="{579ADEE0-23C0-4D8E-B8F7-6642DA60CAB2}"/>
                </a:ext>
              </a:extLst>
            </p:cNvPr>
            <p:cNvSpPr txBox="1"/>
            <p:nvPr/>
          </p:nvSpPr>
          <p:spPr>
            <a:xfrm>
              <a:off x="10022149" y="3972892"/>
              <a:ext cx="474733" cy="553997"/>
            </a:xfrm>
            <a:prstGeom prst="rect">
              <a:avLst/>
            </a:prstGeom>
            <a:noFill/>
          </p:spPr>
          <p:txBody>
            <a:bodyPr wrap="square"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cxnSp>
          <p:nvCxnSpPr>
            <p:cNvPr id="58" name="直接箭头连接符 57">
              <a:extLst>
                <a:ext uri="{FF2B5EF4-FFF2-40B4-BE49-F238E27FC236}">
                  <a16:creationId xmlns:a16="http://schemas.microsoft.com/office/drawing/2014/main" id="{CBD82F85-5E00-4306-BBB6-B1DA82930572}"/>
                </a:ext>
              </a:extLst>
            </p:cNvPr>
            <p:cNvCxnSpPr>
              <a:cxnSpLocks/>
            </p:cNvCxnSpPr>
            <p:nvPr/>
          </p:nvCxnSpPr>
          <p:spPr>
            <a:xfrm flipH="1">
              <a:off x="10259516"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3D549CBE-5C75-482D-A455-03C987A182DE}"/>
              </a:ext>
            </a:extLst>
          </p:cNvPr>
          <p:cNvSpPr txBox="1"/>
          <p:nvPr/>
        </p:nvSpPr>
        <p:spPr>
          <a:xfrm>
            <a:off x="753305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grpSp>
        <p:nvGrpSpPr>
          <p:cNvPr id="15" name="组合 14">
            <a:extLst>
              <a:ext uri="{FF2B5EF4-FFF2-40B4-BE49-F238E27FC236}">
                <a16:creationId xmlns:a16="http://schemas.microsoft.com/office/drawing/2014/main" id="{56F2ED03-3545-43AB-A93D-4FB29ACC4D57}"/>
              </a:ext>
            </a:extLst>
          </p:cNvPr>
          <p:cNvGrpSpPr/>
          <p:nvPr/>
        </p:nvGrpSpPr>
        <p:grpSpPr>
          <a:xfrm>
            <a:off x="7764998" y="2024700"/>
            <a:ext cx="320812" cy="1370469"/>
            <a:chOff x="10353329" y="2699599"/>
            <a:chExt cx="427749" cy="1827290"/>
          </a:xfrm>
        </p:grpSpPr>
        <p:cxnSp>
          <p:nvCxnSpPr>
            <p:cNvPr id="63" name="直接箭头连接符 62">
              <a:extLst>
                <a:ext uri="{FF2B5EF4-FFF2-40B4-BE49-F238E27FC236}">
                  <a16:creationId xmlns:a16="http://schemas.microsoft.com/office/drawing/2014/main" id="{23643120-71E3-439F-81A8-56DE3DBA8745}"/>
                </a:ext>
              </a:extLst>
            </p:cNvPr>
            <p:cNvCxnSpPr>
              <a:cxnSpLocks/>
            </p:cNvCxnSpPr>
            <p:nvPr/>
          </p:nvCxnSpPr>
          <p:spPr>
            <a:xfrm flipH="1">
              <a:off x="10564428"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28C9146A-2FB4-4E90-AFC9-5E9308E5942D}"/>
                </a:ext>
              </a:extLst>
            </p:cNvPr>
            <p:cNvSpPr txBox="1"/>
            <p:nvPr/>
          </p:nvSpPr>
          <p:spPr>
            <a:xfrm>
              <a:off x="10353329" y="3972892"/>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65" name="文本框 64">
            <a:extLst>
              <a:ext uri="{FF2B5EF4-FFF2-40B4-BE49-F238E27FC236}">
                <a16:creationId xmlns:a16="http://schemas.microsoft.com/office/drawing/2014/main" id="{52F8D026-A967-479D-8FE8-5548C6D673FB}"/>
              </a:ext>
            </a:extLst>
          </p:cNvPr>
          <p:cNvSpPr txBox="1"/>
          <p:nvPr/>
        </p:nvSpPr>
        <p:spPr>
          <a:xfrm>
            <a:off x="7766998"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66" name="文本框 65">
            <a:extLst>
              <a:ext uri="{FF2B5EF4-FFF2-40B4-BE49-F238E27FC236}">
                <a16:creationId xmlns:a16="http://schemas.microsoft.com/office/drawing/2014/main" id="{0FF95ED9-FC12-4FD1-8B94-6397ADF6DF98}"/>
              </a:ext>
            </a:extLst>
          </p:cNvPr>
          <p:cNvSpPr txBox="1"/>
          <p:nvPr/>
        </p:nvSpPr>
        <p:spPr>
          <a:xfrm>
            <a:off x="7051267" y="3252314"/>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54" name="文本框 53">
            <a:extLst>
              <a:ext uri="{FF2B5EF4-FFF2-40B4-BE49-F238E27FC236}">
                <a16:creationId xmlns:a16="http://schemas.microsoft.com/office/drawing/2014/main" id="{E8189A4B-145C-419B-B681-41A3541188A5}"/>
              </a:ext>
            </a:extLst>
          </p:cNvPr>
          <p:cNvSpPr txBox="1"/>
          <p:nvPr/>
        </p:nvSpPr>
        <p:spPr>
          <a:xfrm>
            <a:off x="7514087" y="3588962"/>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68" name="组合 67">
            <a:extLst>
              <a:ext uri="{FF2B5EF4-FFF2-40B4-BE49-F238E27FC236}">
                <a16:creationId xmlns:a16="http://schemas.microsoft.com/office/drawing/2014/main" id="{456396D7-1159-4621-8FD7-6F8F457723F1}"/>
              </a:ext>
            </a:extLst>
          </p:cNvPr>
          <p:cNvGrpSpPr/>
          <p:nvPr/>
        </p:nvGrpSpPr>
        <p:grpSpPr>
          <a:xfrm>
            <a:off x="6669689" y="3202201"/>
            <a:ext cx="1276415" cy="415498"/>
            <a:chOff x="7966736" y="2605199"/>
            <a:chExt cx="1701886" cy="553997"/>
          </a:xfrm>
        </p:grpSpPr>
        <p:cxnSp>
          <p:nvCxnSpPr>
            <p:cNvPr id="69" name="直接连接符 68">
              <a:extLst>
                <a:ext uri="{FF2B5EF4-FFF2-40B4-BE49-F238E27FC236}">
                  <a16:creationId xmlns:a16="http://schemas.microsoft.com/office/drawing/2014/main" id="{F10542C0-D930-433F-80D5-F6735D912C44}"/>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25E0A365-9B42-4F8B-B724-C48A5CBF73CE}"/>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grpSp>
        <p:nvGrpSpPr>
          <p:cNvPr id="16" name="组合 15">
            <a:extLst>
              <a:ext uri="{FF2B5EF4-FFF2-40B4-BE49-F238E27FC236}">
                <a16:creationId xmlns:a16="http://schemas.microsoft.com/office/drawing/2014/main" id="{1EA332D7-CCEF-4362-A31C-7F42D21E8C3D}"/>
              </a:ext>
            </a:extLst>
          </p:cNvPr>
          <p:cNvGrpSpPr/>
          <p:nvPr/>
        </p:nvGrpSpPr>
        <p:grpSpPr>
          <a:xfrm>
            <a:off x="7997003" y="2023902"/>
            <a:ext cx="320812" cy="1980558"/>
            <a:chOff x="10675825" y="2698534"/>
            <a:chExt cx="427749" cy="2640744"/>
          </a:xfrm>
        </p:grpSpPr>
        <p:cxnSp>
          <p:nvCxnSpPr>
            <p:cNvPr id="72" name="直接箭头连接符 71">
              <a:extLst>
                <a:ext uri="{FF2B5EF4-FFF2-40B4-BE49-F238E27FC236}">
                  <a16:creationId xmlns:a16="http://schemas.microsoft.com/office/drawing/2014/main" id="{D2E1C81C-9FF2-4ECC-8716-DCACEC5BBA4C}"/>
                </a:ext>
              </a:extLst>
            </p:cNvPr>
            <p:cNvCxnSpPr>
              <a:cxnSpLocks/>
              <a:endCxn id="73" idx="0"/>
            </p:cNvCxnSpPr>
            <p:nvPr/>
          </p:nvCxnSpPr>
          <p:spPr>
            <a:xfrm>
              <a:off x="10883121" y="2698534"/>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82CB2C09-F5E5-43AF-9E21-55D7EE28ACA8}"/>
                </a:ext>
              </a:extLst>
            </p:cNvPr>
            <p:cNvSpPr txBox="1"/>
            <p:nvPr/>
          </p:nvSpPr>
          <p:spPr>
            <a:xfrm>
              <a:off x="10675825" y="4785281"/>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4" name="文本框 73">
            <a:extLst>
              <a:ext uri="{FF2B5EF4-FFF2-40B4-BE49-F238E27FC236}">
                <a16:creationId xmlns:a16="http://schemas.microsoft.com/office/drawing/2014/main" id="{4DEFDD88-264F-4387-8D95-DD8F942C7A77}"/>
              </a:ext>
            </a:extLst>
          </p:cNvPr>
          <p:cNvSpPr txBox="1"/>
          <p:nvPr/>
        </p:nvSpPr>
        <p:spPr>
          <a:xfrm>
            <a:off x="79970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sp>
        <p:nvSpPr>
          <p:cNvPr id="75" name="文本框 74">
            <a:extLst>
              <a:ext uri="{FF2B5EF4-FFF2-40B4-BE49-F238E27FC236}">
                <a16:creationId xmlns:a16="http://schemas.microsoft.com/office/drawing/2014/main" id="{4088EEF1-25C6-4E08-9D09-CB1F9416EF76}"/>
              </a:ext>
            </a:extLst>
          </p:cNvPr>
          <p:cNvSpPr txBox="1"/>
          <p:nvPr/>
        </p:nvSpPr>
        <p:spPr>
          <a:xfrm>
            <a:off x="8216852"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grpSp>
        <p:nvGrpSpPr>
          <p:cNvPr id="11" name="组合 10">
            <a:extLst>
              <a:ext uri="{FF2B5EF4-FFF2-40B4-BE49-F238E27FC236}">
                <a16:creationId xmlns:a16="http://schemas.microsoft.com/office/drawing/2014/main" id="{87C82CFF-2783-489A-959E-87EB0D0AFE67}"/>
              </a:ext>
            </a:extLst>
          </p:cNvPr>
          <p:cNvGrpSpPr/>
          <p:nvPr/>
        </p:nvGrpSpPr>
        <p:grpSpPr>
          <a:xfrm>
            <a:off x="8235152" y="2025201"/>
            <a:ext cx="320812" cy="1980558"/>
            <a:chOff x="10980201" y="2700266"/>
            <a:chExt cx="427749" cy="2640744"/>
          </a:xfrm>
        </p:grpSpPr>
        <p:cxnSp>
          <p:nvCxnSpPr>
            <p:cNvPr id="76" name="直接箭头连接符 75">
              <a:extLst>
                <a:ext uri="{FF2B5EF4-FFF2-40B4-BE49-F238E27FC236}">
                  <a16:creationId xmlns:a16="http://schemas.microsoft.com/office/drawing/2014/main" id="{A7DBE068-18B7-46B7-9AF8-64B65E4D4FB7}"/>
                </a:ext>
              </a:extLst>
            </p:cNvPr>
            <p:cNvCxnSpPr>
              <a:cxnSpLocks/>
              <a:endCxn id="77" idx="0"/>
            </p:cNvCxnSpPr>
            <p:nvPr/>
          </p:nvCxnSpPr>
          <p:spPr>
            <a:xfrm>
              <a:off x="11187497" y="2700266"/>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5DF64B4C-1EBB-421C-B9FE-F32D5ED0FDEB}"/>
                </a:ext>
              </a:extLst>
            </p:cNvPr>
            <p:cNvSpPr txBox="1"/>
            <p:nvPr/>
          </p:nvSpPr>
          <p:spPr>
            <a:xfrm>
              <a:off x="10980201" y="4787013"/>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8" name="文本框 77">
            <a:extLst>
              <a:ext uri="{FF2B5EF4-FFF2-40B4-BE49-F238E27FC236}">
                <a16:creationId xmlns:a16="http://schemas.microsoft.com/office/drawing/2014/main" id="{650BADE6-20B4-4577-AF85-EA6450DE1DA7}"/>
              </a:ext>
            </a:extLst>
          </p:cNvPr>
          <p:cNvSpPr txBox="1"/>
          <p:nvPr/>
        </p:nvSpPr>
        <p:spPr>
          <a:xfrm>
            <a:off x="7519021" y="3835283"/>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67" name="组合 66">
            <a:extLst>
              <a:ext uri="{FF2B5EF4-FFF2-40B4-BE49-F238E27FC236}">
                <a16:creationId xmlns:a16="http://schemas.microsoft.com/office/drawing/2014/main" id="{02E6788A-F0B6-4279-82DB-FC76BAB08D14}"/>
              </a:ext>
            </a:extLst>
          </p:cNvPr>
          <p:cNvGrpSpPr/>
          <p:nvPr/>
        </p:nvGrpSpPr>
        <p:grpSpPr>
          <a:xfrm>
            <a:off x="7145805" y="3790824"/>
            <a:ext cx="1276415" cy="415498"/>
            <a:chOff x="7966736" y="2605199"/>
            <a:chExt cx="1701886" cy="553997"/>
          </a:xfrm>
        </p:grpSpPr>
        <p:cxnSp>
          <p:nvCxnSpPr>
            <p:cNvPr id="71" name="直接连接符 70">
              <a:extLst>
                <a:ext uri="{FF2B5EF4-FFF2-40B4-BE49-F238E27FC236}">
                  <a16:creationId xmlns:a16="http://schemas.microsoft.com/office/drawing/2014/main" id="{85C9705D-D613-4986-8FCA-F823FCDE186E}"/>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DDA4A975-78C9-40E3-B967-16767F37C4AF}"/>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83" name="矩形 82">
            <a:extLst>
              <a:ext uri="{FF2B5EF4-FFF2-40B4-BE49-F238E27FC236}">
                <a16:creationId xmlns:a16="http://schemas.microsoft.com/office/drawing/2014/main" id="{D8FF5894-1276-4FC8-B80A-68463D7A00F6}"/>
              </a:ext>
            </a:extLst>
          </p:cNvPr>
          <p:cNvSpPr/>
          <p:nvPr/>
        </p:nvSpPr>
        <p:spPr>
          <a:xfrm>
            <a:off x="228601" y="4001690"/>
            <a:ext cx="1034315"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4</a:t>
            </a:r>
            <a:endParaRPr lang="zh-CN" altLang="en-US" sz="2400" b="1" dirty="0">
              <a:latin typeface="Arial Black" panose="020B0A04020102020204" pitchFamily="34" charset="0"/>
            </a:endParaRPr>
          </a:p>
        </p:txBody>
      </p:sp>
      <p:grpSp>
        <p:nvGrpSpPr>
          <p:cNvPr id="84" name="组合 83">
            <a:extLst>
              <a:ext uri="{FF2B5EF4-FFF2-40B4-BE49-F238E27FC236}">
                <a16:creationId xmlns:a16="http://schemas.microsoft.com/office/drawing/2014/main" id="{E41919CB-B7AF-4E43-B27C-9AD8151F22CC}"/>
              </a:ext>
            </a:extLst>
          </p:cNvPr>
          <p:cNvGrpSpPr/>
          <p:nvPr/>
        </p:nvGrpSpPr>
        <p:grpSpPr>
          <a:xfrm>
            <a:off x="1132311" y="4001342"/>
            <a:ext cx="4140288" cy="765347"/>
            <a:chOff x="1523649" y="1956155"/>
            <a:chExt cx="4823318" cy="1020462"/>
          </a:xfrm>
        </p:grpSpPr>
        <p:sp>
          <p:nvSpPr>
            <p:cNvPr id="85" name="文本框 84">
              <a:extLst>
                <a:ext uri="{FF2B5EF4-FFF2-40B4-BE49-F238E27FC236}">
                  <a16:creationId xmlns:a16="http://schemas.microsoft.com/office/drawing/2014/main" id="{6DE892B2-6518-4E4D-BBFF-0BEF4BEBA80C}"/>
                </a:ext>
              </a:extLst>
            </p:cNvPr>
            <p:cNvSpPr txBox="1"/>
            <p:nvPr/>
          </p:nvSpPr>
          <p:spPr>
            <a:xfrm>
              <a:off x="1672476" y="1994023"/>
              <a:ext cx="3169985" cy="430886"/>
            </a:xfrm>
            <a:prstGeom prst="rect">
              <a:avLst/>
            </a:prstGeom>
            <a:noFill/>
          </p:spPr>
          <p:txBody>
            <a:bodyPr wrap="square" rtlCol="0">
              <a:spAutoFit/>
            </a:bodyPr>
            <a:lstStyle/>
            <a:p>
              <a:r>
                <a:rPr lang="zh-CN" altLang="en-US" sz="1500" b="1" dirty="0">
                  <a:solidFill>
                    <a:schemeClr val="accent3">
                      <a:lumMod val="75000"/>
                    </a:schemeClr>
                  </a:solidFill>
                </a:rPr>
                <a:t>检查“余数”</a:t>
              </a:r>
            </a:p>
          </p:txBody>
        </p:sp>
        <p:sp>
          <p:nvSpPr>
            <p:cNvPr id="86" name="矩形 85">
              <a:extLst>
                <a:ext uri="{FF2B5EF4-FFF2-40B4-BE49-F238E27FC236}">
                  <a16:creationId xmlns:a16="http://schemas.microsoft.com/office/drawing/2014/main" id="{A54AE4FF-97E0-443E-90ED-143A35912365}"/>
                </a:ext>
              </a:extLst>
            </p:cNvPr>
            <p:cNvSpPr/>
            <p:nvPr/>
          </p:nvSpPr>
          <p:spPr>
            <a:xfrm>
              <a:off x="1523649" y="1956155"/>
              <a:ext cx="4823318"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87" name="文本框 86">
            <a:extLst>
              <a:ext uri="{FF2B5EF4-FFF2-40B4-BE49-F238E27FC236}">
                <a16:creationId xmlns:a16="http://schemas.microsoft.com/office/drawing/2014/main" id="{167CFC06-58BB-43AD-A90F-6E660AEAD16C}"/>
              </a:ext>
            </a:extLst>
          </p:cNvPr>
          <p:cNvSpPr txBox="1"/>
          <p:nvPr/>
        </p:nvSpPr>
        <p:spPr>
          <a:xfrm>
            <a:off x="1254358" y="4245337"/>
            <a:ext cx="4000604" cy="561690"/>
          </a:xfrm>
          <a:prstGeom prst="rect">
            <a:avLst/>
          </a:prstGeom>
          <a:noFill/>
        </p:spPr>
        <p:txBody>
          <a:bodyPr wrap="square" lIns="68579" tIns="34289" rIns="68579" bIns="34289" rtlCol="0">
            <a:spAutoFit/>
          </a:bodyPr>
          <a:lstStyle/>
          <a:p>
            <a:r>
              <a:rPr lang="zh-CN" altLang="en-US" sz="1600" b="1" dirty="0"/>
              <a:t>余数的位数应与生成多项式最高次数相同，如果位数不够，则在余数前补</a:t>
            </a:r>
            <a:r>
              <a:rPr lang="en-US" altLang="zh-CN" sz="1600" b="1" dirty="0"/>
              <a:t>0</a:t>
            </a:r>
            <a:r>
              <a:rPr lang="zh-CN" altLang="en-US" sz="1600" b="1" dirty="0"/>
              <a:t>来凑足位数。</a:t>
            </a:r>
          </a:p>
        </p:txBody>
      </p:sp>
      <p:sp>
        <p:nvSpPr>
          <p:cNvPr id="88" name="文本框 87">
            <a:extLst>
              <a:ext uri="{FF2B5EF4-FFF2-40B4-BE49-F238E27FC236}">
                <a16:creationId xmlns:a16="http://schemas.microsoft.com/office/drawing/2014/main" id="{1309414C-82C0-460F-AFE3-48031B79B214}"/>
              </a:ext>
            </a:extLst>
          </p:cNvPr>
          <p:cNvSpPr txBox="1"/>
          <p:nvPr/>
        </p:nvSpPr>
        <p:spPr>
          <a:xfrm>
            <a:off x="7779661" y="4191944"/>
            <a:ext cx="612297"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00</a:t>
            </a:r>
            <a:endParaRPr lang="zh-CN" altLang="en-US" sz="2100" b="1" spc="450" dirty="0">
              <a:solidFill>
                <a:schemeClr val="accent2"/>
              </a:solidFill>
              <a:latin typeface="Arial Black" panose="020B0A04020102020204" pitchFamily="34" charset="0"/>
            </a:endParaRPr>
          </a:p>
        </p:txBody>
      </p:sp>
      <p:sp>
        <p:nvSpPr>
          <p:cNvPr id="79" name="文本框 78">
            <a:extLst>
              <a:ext uri="{FF2B5EF4-FFF2-40B4-BE49-F238E27FC236}">
                <a16:creationId xmlns:a16="http://schemas.microsoft.com/office/drawing/2014/main" id="{76AE5F02-F732-4E5B-9F35-F3D3F9492EBD}"/>
              </a:ext>
            </a:extLst>
          </p:cNvPr>
          <p:cNvSpPr txBox="1"/>
          <p:nvPr/>
        </p:nvSpPr>
        <p:spPr>
          <a:xfrm>
            <a:off x="7779660" y="4191944"/>
            <a:ext cx="981960"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001</a:t>
            </a:r>
            <a:endParaRPr lang="zh-CN" altLang="en-US" sz="2100" b="1" spc="450" dirty="0">
              <a:solidFill>
                <a:schemeClr val="accent2"/>
              </a:solidFill>
              <a:latin typeface="Arial Black" panose="020B0A04020102020204" pitchFamily="34" charset="0"/>
            </a:endParaRPr>
          </a:p>
        </p:txBody>
      </p:sp>
      <p:sp>
        <p:nvSpPr>
          <p:cNvPr id="81" name="文本框 80">
            <a:extLst>
              <a:ext uri="{FF2B5EF4-FFF2-40B4-BE49-F238E27FC236}">
                <a16:creationId xmlns:a16="http://schemas.microsoft.com/office/drawing/2014/main" id="{BA6C513A-3A6B-4043-894D-0BE69E1A6F1B}"/>
              </a:ext>
            </a:extLst>
          </p:cNvPr>
          <p:cNvSpPr txBox="1"/>
          <p:nvPr/>
        </p:nvSpPr>
        <p:spPr>
          <a:xfrm>
            <a:off x="6353106" y="1707404"/>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6" name="对话气泡: 圆角矩形 5">
            <a:extLst>
              <a:ext uri="{FF2B5EF4-FFF2-40B4-BE49-F238E27FC236}">
                <a16:creationId xmlns:a16="http://schemas.microsoft.com/office/drawing/2014/main" id="{AFAF7427-56A1-4629-A1FC-7036E4D1688C}"/>
              </a:ext>
            </a:extLst>
          </p:cNvPr>
          <p:cNvSpPr/>
          <p:nvPr/>
        </p:nvSpPr>
        <p:spPr>
          <a:xfrm>
            <a:off x="6687425" y="4366610"/>
            <a:ext cx="903711" cy="332121"/>
          </a:xfrm>
          <a:prstGeom prst="wedgeRoundRectCallout">
            <a:avLst>
              <a:gd name="adj1" fmla="val 73616"/>
              <a:gd name="adj2" fmla="val -38517"/>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zh-CN" altLang="en-US" b="1" dirty="0"/>
              <a:t>冗余码</a:t>
            </a:r>
          </a:p>
        </p:txBody>
      </p:sp>
    </p:spTree>
    <p:custDataLst>
      <p:tags r:id="rId1"/>
    </p:custDataLst>
    <p:extLst>
      <p:ext uri="{BB962C8B-B14F-4D97-AF65-F5344CB8AC3E}">
        <p14:creationId xmlns:p14="http://schemas.microsoft.com/office/powerpoint/2010/main" val="315091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a:extLst>
              <a:ext uri="{FF2B5EF4-FFF2-40B4-BE49-F238E27FC236}">
                <a16:creationId xmlns:a16="http://schemas.microsoft.com/office/drawing/2014/main" id="{5B1C015E-87DC-45E6-A3E7-D28D979826A6}"/>
              </a:ext>
            </a:extLst>
          </p:cNvPr>
          <p:cNvSpPr txBox="1"/>
          <p:nvPr/>
        </p:nvSpPr>
        <p:spPr>
          <a:xfrm>
            <a:off x="8251170" y="4195810"/>
            <a:ext cx="315752"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1</a:t>
            </a:r>
            <a:endParaRPr lang="zh-CN" altLang="en-US" sz="2100" b="1" spc="450" dirty="0">
              <a:solidFill>
                <a:schemeClr val="accent2"/>
              </a:solidFill>
              <a:latin typeface="Arial Black" panose="020B0A0402010202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0" y="862059"/>
                <a:ext cx="8027314"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待发送的数据为</a:t>
                </a:r>
                <a:r>
                  <a:rPr lang="en-US" altLang="zh-CN" sz="1500" b="1" dirty="0"/>
                  <a:t>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计算冗余码。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703085" cy="407099"/>
              </a:xfrm>
              <a:prstGeom prst="rect">
                <a:avLst/>
              </a:prstGeom>
              <a:blipFill>
                <a:blip r:embed="rId3"/>
                <a:stretch>
                  <a:fillRect l="-627" t="-9091" b="-27273"/>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FB4EBA1-79C4-4446-A0F0-2599139D46B9}"/>
              </a:ext>
            </a:extLst>
          </p:cNvPr>
          <p:cNvSpPr txBox="1"/>
          <p:nvPr/>
        </p:nvSpPr>
        <p:spPr>
          <a:xfrm>
            <a:off x="6353106" y="1707404"/>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32" name="文本框 31">
            <a:extLst>
              <a:ext uri="{FF2B5EF4-FFF2-40B4-BE49-F238E27FC236}">
                <a16:creationId xmlns:a16="http://schemas.microsoft.com/office/drawing/2014/main" id="{CA8A3404-60F5-4210-92D9-DCE5B57DB1C9}"/>
              </a:ext>
            </a:extLst>
          </p:cNvPr>
          <p:cNvSpPr txBox="1"/>
          <p:nvPr/>
        </p:nvSpPr>
        <p:spPr>
          <a:xfrm>
            <a:off x="7764998" y="1707404"/>
            <a:ext cx="903711" cy="392415"/>
          </a:xfrm>
          <a:prstGeom prst="rect">
            <a:avLst/>
          </a:prstGeom>
          <a:noFill/>
        </p:spPr>
        <p:txBody>
          <a:bodyPr wrap="square" lIns="68579" tIns="34289" rIns="68579" bIns="34289" rtlCol="0">
            <a:spAutoFit/>
          </a:bodyPr>
          <a:lstStyle/>
          <a:p>
            <a:r>
              <a:rPr lang="en-US" altLang="zh-CN" sz="2100" b="1" spc="450" dirty="0">
                <a:solidFill>
                  <a:schemeClr val="accent4"/>
                </a:solidFill>
                <a:latin typeface="Arial Black" panose="020B0A04020102020204" pitchFamily="34" charset="0"/>
              </a:rPr>
              <a:t>000</a:t>
            </a:r>
            <a:endParaRPr lang="zh-CN" altLang="en-US" sz="2100" b="1" spc="450" dirty="0">
              <a:solidFill>
                <a:schemeClr val="accent4"/>
              </a:solidFill>
              <a:latin typeface="Arial Black" panose="020B0A04020102020204" pitchFamily="34" charset="0"/>
            </a:endParaRPr>
          </a:p>
        </p:txBody>
      </p:sp>
      <p:sp>
        <p:nvSpPr>
          <p:cNvPr id="56" name="矩形 55">
            <a:extLst>
              <a:ext uri="{FF2B5EF4-FFF2-40B4-BE49-F238E27FC236}">
                <a16:creationId xmlns:a16="http://schemas.microsoft.com/office/drawing/2014/main" id="{8ACC1DC7-044B-4CF1-ADE5-A40D6D20D85F}"/>
              </a:ext>
            </a:extLst>
          </p:cNvPr>
          <p:cNvSpPr/>
          <p:nvPr/>
        </p:nvSpPr>
        <p:spPr>
          <a:xfrm>
            <a:off x="239027" y="1467465"/>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62" name="组合 61">
            <a:extLst>
              <a:ext uri="{FF2B5EF4-FFF2-40B4-BE49-F238E27FC236}">
                <a16:creationId xmlns:a16="http://schemas.microsoft.com/office/drawing/2014/main" id="{ACC7BAD9-1D8C-459A-B04B-90667871AD60}"/>
              </a:ext>
            </a:extLst>
          </p:cNvPr>
          <p:cNvGrpSpPr/>
          <p:nvPr/>
        </p:nvGrpSpPr>
        <p:grpSpPr>
          <a:xfrm>
            <a:off x="1142738" y="1467117"/>
            <a:ext cx="3607063" cy="765347"/>
            <a:chOff x="1523649" y="1956155"/>
            <a:chExt cx="4809417" cy="1020462"/>
          </a:xfrm>
        </p:grpSpPr>
        <p:sp>
          <p:nvSpPr>
            <p:cNvPr id="55" name="文本框 54">
              <a:extLst>
                <a:ext uri="{FF2B5EF4-FFF2-40B4-BE49-F238E27FC236}">
                  <a16:creationId xmlns:a16="http://schemas.microsoft.com/office/drawing/2014/main" id="{42458A9D-BE9F-40B3-BEEC-B79EBFC6DFFA}"/>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60" name="矩形 59">
              <a:extLst>
                <a:ext uri="{FF2B5EF4-FFF2-40B4-BE49-F238E27FC236}">
                  <a16:creationId xmlns:a16="http://schemas.microsoft.com/office/drawing/2014/main" id="{6B4E7A05-B94E-4D5A-BCAE-96F5525ED4D1}"/>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61" name="文本框 60">
            <a:extLst>
              <a:ext uri="{FF2B5EF4-FFF2-40B4-BE49-F238E27FC236}">
                <a16:creationId xmlns:a16="http://schemas.microsoft.com/office/drawing/2014/main" id="{11F6B84F-0A9D-4890-AAB9-6FA24D9B5C0E}"/>
              </a:ext>
            </a:extLst>
          </p:cNvPr>
          <p:cNvSpPr txBox="1"/>
          <p:nvPr/>
        </p:nvSpPr>
        <p:spPr>
          <a:xfrm>
            <a:off x="1254358" y="1653038"/>
            <a:ext cx="3495443" cy="623246"/>
          </a:xfrm>
          <a:prstGeom prst="rect">
            <a:avLst/>
          </a:prstGeom>
          <a:noFill/>
        </p:spPr>
        <p:txBody>
          <a:bodyPr wrap="square" lIns="68579" tIns="34289" rIns="68579" bIns="34289" rtlCol="0">
            <a:spAutoFit/>
          </a:bodyPr>
          <a:lstStyle/>
          <a:p>
            <a:r>
              <a:rPr lang="zh-CN" altLang="en-US" b="1" dirty="0"/>
              <a:t>待发送数据后面添加生成多项式最高次数个</a:t>
            </a:r>
            <a:r>
              <a:rPr lang="en-US" altLang="zh-CN" b="1" dirty="0"/>
              <a:t>0</a:t>
            </a:r>
            <a:endParaRPr lang="zh-CN" altLang="en-US" b="1" dirty="0"/>
          </a:p>
        </p:txBody>
      </p:sp>
      <p:sp>
        <p:nvSpPr>
          <p:cNvPr id="18" name="矩形 17">
            <a:extLst>
              <a:ext uri="{FF2B5EF4-FFF2-40B4-BE49-F238E27FC236}">
                <a16:creationId xmlns:a16="http://schemas.microsoft.com/office/drawing/2014/main" id="{B706E7D0-1B92-4DC6-9474-6E42D05304F9}"/>
              </a:ext>
            </a:extLst>
          </p:cNvPr>
          <p:cNvSpPr/>
          <p:nvPr/>
        </p:nvSpPr>
        <p:spPr>
          <a:xfrm>
            <a:off x="228601" y="2312901"/>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19" name="组合 18">
            <a:extLst>
              <a:ext uri="{FF2B5EF4-FFF2-40B4-BE49-F238E27FC236}">
                <a16:creationId xmlns:a16="http://schemas.microsoft.com/office/drawing/2014/main" id="{9D0FD3CC-540D-4E70-B32F-4B1ADB580C53}"/>
              </a:ext>
            </a:extLst>
          </p:cNvPr>
          <p:cNvGrpSpPr/>
          <p:nvPr/>
        </p:nvGrpSpPr>
        <p:grpSpPr>
          <a:xfrm>
            <a:off x="1132312" y="2312555"/>
            <a:ext cx="3617489" cy="765347"/>
            <a:chOff x="1523649" y="1956155"/>
            <a:chExt cx="4823319" cy="1020462"/>
          </a:xfrm>
        </p:grpSpPr>
        <p:sp>
          <p:nvSpPr>
            <p:cNvPr id="20" name="文本框 19">
              <a:extLst>
                <a:ext uri="{FF2B5EF4-FFF2-40B4-BE49-F238E27FC236}">
                  <a16:creationId xmlns:a16="http://schemas.microsoft.com/office/drawing/2014/main" id="{66F56548-0AB9-4D06-86C5-62BAE52FA817}"/>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21" name="矩形 20">
              <a:extLst>
                <a:ext uri="{FF2B5EF4-FFF2-40B4-BE49-F238E27FC236}">
                  <a16:creationId xmlns:a16="http://schemas.microsoft.com/office/drawing/2014/main" id="{3866C55E-0F48-4119-8F7F-531F056012FD}"/>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22" name="文本框 21">
            <a:extLst>
              <a:ext uri="{FF2B5EF4-FFF2-40B4-BE49-F238E27FC236}">
                <a16:creationId xmlns:a16="http://schemas.microsoft.com/office/drawing/2014/main" id="{DB842822-D3D4-4050-A41C-9BDA9BC45BE4}"/>
              </a:ext>
            </a:extLst>
          </p:cNvPr>
          <p:cNvSpPr txBox="1"/>
          <p:nvPr/>
        </p:nvSpPr>
        <p:spPr>
          <a:xfrm>
            <a:off x="1278883" y="2494809"/>
            <a:ext cx="3495443" cy="623246"/>
          </a:xfrm>
          <a:prstGeom prst="rect">
            <a:avLst/>
          </a:prstGeom>
          <a:noFill/>
        </p:spPr>
        <p:txBody>
          <a:bodyPr wrap="square" lIns="68579" tIns="34289" rIns="68579" bIns="34289" rtlCol="0">
            <a:spAutoFit/>
          </a:bodyPr>
          <a:lstStyle/>
          <a:p>
            <a:r>
              <a:rPr lang="zh-CN" altLang="en-US" b="1" dirty="0"/>
              <a:t>生成多项式各项系数构成的比特串作为除数</a:t>
            </a:r>
          </a:p>
        </p:txBody>
      </p:sp>
      <p:sp>
        <p:nvSpPr>
          <p:cNvPr id="42" name="文本框 41">
            <a:extLst>
              <a:ext uri="{FF2B5EF4-FFF2-40B4-BE49-F238E27FC236}">
                <a16:creationId xmlns:a16="http://schemas.microsoft.com/office/drawing/2014/main" id="{6DDFFD00-CD67-4619-868B-088AE2713E1B}"/>
              </a:ext>
            </a:extLst>
          </p:cNvPr>
          <p:cNvSpPr txBox="1"/>
          <p:nvPr/>
        </p:nvSpPr>
        <p:spPr>
          <a:xfrm>
            <a:off x="5272600" y="170130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36" name="矩形 35">
            <a:extLst>
              <a:ext uri="{FF2B5EF4-FFF2-40B4-BE49-F238E27FC236}">
                <a16:creationId xmlns:a16="http://schemas.microsoft.com/office/drawing/2014/main" id="{4BDC91E7-0910-4882-9A1B-E59D3DB3143B}"/>
              </a:ext>
            </a:extLst>
          </p:cNvPr>
          <p:cNvSpPr/>
          <p:nvPr/>
        </p:nvSpPr>
        <p:spPr>
          <a:xfrm>
            <a:off x="228599" y="3157644"/>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44" name="组合 43">
            <a:extLst>
              <a:ext uri="{FF2B5EF4-FFF2-40B4-BE49-F238E27FC236}">
                <a16:creationId xmlns:a16="http://schemas.microsoft.com/office/drawing/2014/main" id="{DECF8316-B735-49E5-B406-99F0D494ED36}"/>
              </a:ext>
            </a:extLst>
          </p:cNvPr>
          <p:cNvGrpSpPr/>
          <p:nvPr/>
        </p:nvGrpSpPr>
        <p:grpSpPr>
          <a:xfrm>
            <a:off x="1132311" y="3157296"/>
            <a:ext cx="3617489" cy="765347"/>
            <a:chOff x="1523649" y="1956155"/>
            <a:chExt cx="4823319" cy="1020462"/>
          </a:xfrm>
        </p:grpSpPr>
        <p:sp>
          <p:nvSpPr>
            <p:cNvPr id="46" name="文本框 45">
              <a:extLst>
                <a:ext uri="{FF2B5EF4-FFF2-40B4-BE49-F238E27FC236}">
                  <a16:creationId xmlns:a16="http://schemas.microsoft.com/office/drawing/2014/main" id="{2EC69ACE-88B2-44F1-9A7C-0838EF820C8E}"/>
                </a:ext>
              </a:extLst>
            </p:cNvPr>
            <p:cNvSpPr txBox="1"/>
            <p:nvPr/>
          </p:nvSpPr>
          <p:spPr>
            <a:xfrm>
              <a:off x="1672474" y="1994023"/>
              <a:ext cx="3169986"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47" name="矩形 46">
              <a:extLst>
                <a:ext uri="{FF2B5EF4-FFF2-40B4-BE49-F238E27FC236}">
                  <a16:creationId xmlns:a16="http://schemas.microsoft.com/office/drawing/2014/main" id="{1EFE73CC-422C-4519-995C-6EDE029D241F}"/>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50" name="文本框 49">
            <a:extLst>
              <a:ext uri="{FF2B5EF4-FFF2-40B4-BE49-F238E27FC236}">
                <a16:creationId xmlns:a16="http://schemas.microsoft.com/office/drawing/2014/main" id="{3FC1D2AD-2EF8-4BCB-895B-C45738459D4A}"/>
              </a:ext>
            </a:extLst>
          </p:cNvPr>
          <p:cNvSpPr txBox="1"/>
          <p:nvPr/>
        </p:nvSpPr>
        <p:spPr>
          <a:xfrm>
            <a:off x="1243928" y="3375917"/>
            <a:ext cx="3378871" cy="346247"/>
          </a:xfrm>
          <a:prstGeom prst="rect">
            <a:avLst/>
          </a:prstGeom>
          <a:noFill/>
        </p:spPr>
        <p:txBody>
          <a:bodyPr wrap="square" lIns="68579" tIns="34289" rIns="68579" bIns="34289" rtlCol="0">
            <a:spAutoFit/>
          </a:bodyPr>
          <a:lstStyle/>
          <a:p>
            <a:r>
              <a:rPr lang="zh-CN" altLang="en-US" b="1" dirty="0"/>
              <a:t>相当于对应位进行逻辑异或运算</a:t>
            </a:r>
          </a:p>
        </p:txBody>
      </p:sp>
      <p:grpSp>
        <p:nvGrpSpPr>
          <p:cNvPr id="10" name="组合 9">
            <a:extLst>
              <a:ext uri="{FF2B5EF4-FFF2-40B4-BE49-F238E27FC236}">
                <a16:creationId xmlns:a16="http://schemas.microsoft.com/office/drawing/2014/main" id="{3EFCB472-C57F-42B5-981A-9368942DC003}"/>
              </a:ext>
            </a:extLst>
          </p:cNvPr>
          <p:cNvGrpSpPr/>
          <p:nvPr/>
        </p:nvGrpSpPr>
        <p:grpSpPr>
          <a:xfrm>
            <a:off x="6280741" y="1599487"/>
            <a:ext cx="2249822" cy="395383"/>
            <a:chOff x="8374321" y="2132647"/>
            <a:chExt cx="2999762" cy="527177"/>
          </a:xfrm>
        </p:grpSpPr>
        <p:cxnSp>
          <p:nvCxnSpPr>
            <p:cNvPr id="52" name="直接连接符 51">
              <a:extLst>
                <a:ext uri="{FF2B5EF4-FFF2-40B4-BE49-F238E27FC236}">
                  <a16:creationId xmlns:a16="http://schemas.microsoft.com/office/drawing/2014/main" id="{6E1086C8-A897-41B2-8FA8-29FBA66A7A25}"/>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307017-69C0-4B38-AB6E-9739737500F1}"/>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28E46966-B928-4470-B846-F95E08B35F02}"/>
              </a:ext>
            </a:extLst>
          </p:cNvPr>
          <p:cNvSpPr txBox="1"/>
          <p:nvPr/>
        </p:nvSpPr>
        <p:spPr>
          <a:xfrm>
            <a:off x="70204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28" name="文本框 27">
            <a:extLst>
              <a:ext uri="{FF2B5EF4-FFF2-40B4-BE49-F238E27FC236}">
                <a16:creationId xmlns:a16="http://schemas.microsoft.com/office/drawing/2014/main" id="{C7502E16-649D-40FC-9CBA-F4A8BA66116F}"/>
              </a:ext>
            </a:extLst>
          </p:cNvPr>
          <p:cNvSpPr txBox="1"/>
          <p:nvPr/>
        </p:nvSpPr>
        <p:spPr>
          <a:xfrm>
            <a:off x="6353104" y="198435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8" name="组合 7">
            <a:extLst>
              <a:ext uri="{FF2B5EF4-FFF2-40B4-BE49-F238E27FC236}">
                <a16:creationId xmlns:a16="http://schemas.microsoft.com/office/drawing/2014/main" id="{F6C141FA-14AE-49E2-996C-4E6F66B73177}"/>
              </a:ext>
            </a:extLst>
          </p:cNvPr>
          <p:cNvGrpSpPr/>
          <p:nvPr/>
        </p:nvGrpSpPr>
        <p:grpSpPr>
          <a:xfrm>
            <a:off x="5975053" y="1953901"/>
            <a:ext cx="1276415" cy="415498"/>
            <a:chOff x="7966736" y="2605199"/>
            <a:chExt cx="1701886" cy="553997"/>
          </a:xfrm>
        </p:grpSpPr>
        <p:cxnSp>
          <p:nvCxnSpPr>
            <p:cNvPr id="31" name="直接连接符 30">
              <a:extLst>
                <a:ext uri="{FF2B5EF4-FFF2-40B4-BE49-F238E27FC236}">
                  <a16:creationId xmlns:a16="http://schemas.microsoft.com/office/drawing/2014/main" id="{6B58556E-E238-4C24-8130-3C369DDCC8BD}"/>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2C96787-DA58-4B56-BB79-A0D3B9ECF442}"/>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37" name="文本框 36">
            <a:extLst>
              <a:ext uri="{FF2B5EF4-FFF2-40B4-BE49-F238E27FC236}">
                <a16:creationId xmlns:a16="http://schemas.microsoft.com/office/drawing/2014/main" id="{3577E062-AB6E-4636-A8CB-E9E6BFF8136E}"/>
              </a:ext>
            </a:extLst>
          </p:cNvPr>
          <p:cNvSpPr txBox="1"/>
          <p:nvPr/>
        </p:nvSpPr>
        <p:spPr>
          <a:xfrm>
            <a:off x="6588702" y="2336798"/>
            <a:ext cx="863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111</a:t>
            </a:r>
            <a:endParaRPr lang="zh-CN" altLang="en-US" sz="2100" b="1" spc="450" dirty="0">
              <a:latin typeface="Arial Black" panose="020B0A04020102020204" pitchFamily="34" charset="0"/>
            </a:endParaRPr>
          </a:p>
        </p:txBody>
      </p:sp>
      <p:sp>
        <p:nvSpPr>
          <p:cNvPr id="38" name="文本框 37">
            <a:extLst>
              <a:ext uri="{FF2B5EF4-FFF2-40B4-BE49-F238E27FC236}">
                <a16:creationId xmlns:a16="http://schemas.microsoft.com/office/drawing/2014/main" id="{B7C6C712-E6CE-4E2F-B3B3-AF7C68230661}"/>
              </a:ext>
            </a:extLst>
          </p:cNvPr>
          <p:cNvSpPr txBox="1"/>
          <p:nvPr/>
        </p:nvSpPr>
        <p:spPr>
          <a:xfrm>
            <a:off x="7297944" y="2336798"/>
            <a:ext cx="35605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cxnSp>
        <p:nvCxnSpPr>
          <p:cNvPr id="13" name="直接箭头连接符 12">
            <a:extLst>
              <a:ext uri="{FF2B5EF4-FFF2-40B4-BE49-F238E27FC236}">
                <a16:creationId xmlns:a16="http://schemas.microsoft.com/office/drawing/2014/main" id="{41112DA7-C60D-479D-8170-E18068B18F0F}"/>
              </a:ext>
            </a:extLst>
          </p:cNvPr>
          <p:cNvCxnSpPr>
            <a:cxnSpLocks/>
          </p:cNvCxnSpPr>
          <p:nvPr/>
        </p:nvCxnSpPr>
        <p:spPr>
          <a:xfrm>
            <a:off x="7452102" y="2024701"/>
            <a:ext cx="0" cy="37033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8FBD509-5CDA-4A95-848B-B0278077B3DA}"/>
              </a:ext>
            </a:extLst>
          </p:cNvPr>
          <p:cNvSpPr txBox="1"/>
          <p:nvPr/>
        </p:nvSpPr>
        <p:spPr>
          <a:xfrm>
            <a:off x="7272026"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41" name="文本框 40">
            <a:extLst>
              <a:ext uri="{FF2B5EF4-FFF2-40B4-BE49-F238E27FC236}">
                <a16:creationId xmlns:a16="http://schemas.microsoft.com/office/drawing/2014/main" id="{1B0FE9CA-3706-4C90-A74C-78A63B8BDA01}"/>
              </a:ext>
            </a:extLst>
          </p:cNvPr>
          <p:cNvSpPr txBox="1"/>
          <p:nvPr/>
        </p:nvSpPr>
        <p:spPr>
          <a:xfrm>
            <a:off x="6586381" y="2613577"/>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40" name="组合 39">
            <a:extLst>
              <a:ext uri="{FF2B5EF4-FFF2-40B4-BE49-F238E27FC236}">
                <a16:creationId xmlns:a16="http://schemas.microsoft.com/office/drawing/2014/main" id="{503C5F4B-257E-4D0F-BB93-030E9098DCFF}"/>
              </a:ext>
            </a:extLst>
          </p:cNvPr>
          <p:cNvGrpSpPr/>
          <p:nvPr/>
        </p:nvGrpSpPr>
        <p:grpSpPr>
          <a:xfrm>
            <a:off x="6199553" y="2583121"/>
            <a:ext cx="1276415" cy="415498"/>
            <a:chOff x="7966736" y="2605199"/>
            <a:chExt cx="1701886" cy="553997"/>
          </a:xfrm>
        </p:grpSpPr>
        <p:cxnSp>
          <p:nvCxnSpPr>
            <p:cNvPr id="43" name="直接连接符 42">
              <a:extLst>
                <a:ext uri="{FF2B5EF4-FFF2-40B4-BE49-F238E27FC236}">
                  <a16:creationId xmlns:a16="http://schemas.microsoft.com/office/drawing/2014/main" id="{B5988F22-BBB6-41F6-AB0B-7C3C103F9942}"/>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1C06E4-5DBF-49BC-A7F4-F7CA1A35AC6A}"/>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48" name="文本框 47">
            <a:extLst>
              <a:ext uri="{FF2B5EF4-FFF2-40B4-BE49-F238E27FC236}">
                <a16:creationId xmlns:a16="http://schemas.microsoft.com/office/drawing/2014/main" id="{D23A3A55-D125-4533-B7A6-1A0032AC155F}"/>
              </a:ext>
            </a:extLst>
          </p:cNvPr>
          <p:cNvSpPr txBox="1"/>
          <p:nvPr/>
        </p:nvSpPr>
        <p:spPr>
          <a:xfrm>
            <a:off x="7049201" y="2979670"/>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14" name="组合 13">
            <a:extLst>
              <a:ext uri="{FF2B5EF4-FFF2-40B4-BE49-F238E27FC236}">
                <a16:creationId xmlns:a16="http://schemas.microsoft.com/office/drawing/2014/main" id="{01A0DBE3-2F2E-4710-966E-ECBAD16D9732}"/>
              </a:ext>
            </a:extLst>
          </p:cNvPr>
          <p:cNvGrpSpPr/>
          <p:nvPr/>
        </p:nvGrpSpPr>
        <p:grpSpPr>
          <a:xfrm>
            <a:off x="7516613" y="2024700"/>
            <a:ext cx="356050" cy="1370469"/>
            <a:chOff x="10022149" y="2699599"/>
            <a:chExt cx="474733" cy="1827290"/>
          </a:xfrm>
        </p:grpSpPr>
        <p:sp>
          <p:nvSpPr>
            <p:cNvPr id="57" name="文本框 56">
              <a:extLst>
                <a:ext uri="{FF2B5EF4-FFF2-40B4-BE49-F238E27FC236}">
                  <a16:creationId xmlns:a16="http://schemas.microsoft.com/office/drawing/2014/main" id="{579ADEE0-23C0-4D8E-B8F7-6642DA60CAB2}"/>
                </a:ext>
              </a:extLst>
            </p:cNvPr>
            <p:cNvSpPr txBox="1"/>
            <p:nvPr/>
          </p:nvSpPr>
          <p:spPr>
            <a:xfrm>
              <a:off x="10022149" y="3972892"/>
              <a:ext cx="474733" cy="553997"/>
            </a:xfrm>
            <a:prstGeom prst="rect">
              <a:avLst/>
            </a:prstGeom>
            <a:noFill/>
          </p:spPr>
          <p:txBody>
            <a:bodyPr wrap="square"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cxnSp>
          <p:nvCxnSpPr>
            <p:cNvPr id="58" name="直接箭头连接符 57">
              <a:extLst>
                <a:ext uri="{FF2B5EF4-FFF2-40B4-BE49-F238E27FC236}">
                  <a16:creationId xmlns:a16="http://schemas.microsoft.com/office/drawing/2014/main" id="{CBD82F85-5E00-4306-BBB6-B1DA82930572}"/>
                </a:ext>
              </a:extLst>
            </p:cNvPr>
            <p:cNvCxnSpPr>
              <a:cxnSpLocks/>
            </p:cNvCxnSpPr>
            <p:nvPr/>
          </p:nvCxnSpPr>
          <p:spPr>
            <a:xfrm flipH="1">
              <a:off x="10259516"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3D549CBE-5C75-482D-A455-03C987A182DE}"/>
              </a:ext>
            </a:extLst>
          </p:cNvPr>
          <p:cNvSpPr txBox="1"/>
          <p:nvPr/>
        </p:nvSpPr>
        <p:spPr>
          <a:xfrm>
            <a:off x="753305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grpSp>
        <p:nvGrpSpPr>
          <p:cNvPr id="15" name="组合 14">
            <a:extLst>
              <a:ext uri="{FF2B5EF4-FFF2-40B4-BE49-F238E27FC236}">
                <a16:creationId xmlns:a16="http://schemas.microsoft.com/office/drawing/2014/main" id="{56F2ED03-3545-43AB-A93D-4FB29ACC4D57}"/>
              </a:ext>
            </a:extLst>
          </p:cNvPr>
          <p:cNvGrpSpPr/>
          <p:nvPr/>
        </p:nvGrpSpPr>
        <p:grpSpPr>
          <a:xfrm>
            <a:off x="7764998" y="2024700"/>
            <a:ext cx="320812" cy="1370469"/>
            <a:chOff x="10353329" y="2699599"/>
            <a:chExt cx="427749" cy="1827290"/>
          </a:xfrm>
        </p:grpSpPr>
        <p:cxnSp>
          <p:nvCxnSpPr>
            <p:cNvPr id="63" name="直接箭头连接符 62">
              <a:extLst>
                <a:ext uri="{FF2B5EF4-FFF2-40B4-BE49-F238E27FC236}">
                  <a16:creationId xmlns:a16="http://schemas.microsoft.com/office/drawing/2014/main" id="{23643120-71E3-439F-81A8-56DE3DBA8745}"/>
                </a:ext>
              </a:extLst>
            </p:cNvPr>
            <p:cNvCxnSpPr>
              <a:cxnSpLocks/>
            </p:cNvCxnSpPr>
            <p:nvPr/>
          </p:nvCxnSpPr>
          <p:spPr>
            <a:xfrm flipH="1">
              <a:off x="10564428" y="2699599"/>
              <a:ext cx="3763" cy="1273293"/>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28C9146A-2FB4-4E90-AFC9-5E9308E5942D}"/>
                </a:ext>
              </a:extLst>
            </p:cNvPr>
            <p:cNvSpPr txBox="1"/>
            <p:nvPr/>
          </p:nvSpPr>
          <p:spPr>
            <a:xfrm>
              <a:off x="10353329" y="3972892"/>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65" name="文本框 64">
            <a:extLst>
              <a:ext uri="{FF2B5EF4-FFF2-40B4-BE49-F238E27FC236}">
                <a16:creationId xmlns:a16="http://schemas.microsoft.com/office/drawing/2014/main" id="{52F8D026-A967-479D-8FE8-5548C6D673FB}"/>
              </a:ext>
            </a:extLst>
          </p:cNvPr>
          <p:cNvSpPr txBox="1"/>
          <p:nvPr/>
        </p:nvSpPr>
        <p:spPr>
          <a:xfrm>
            <a:off x="7766998"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sp>
        <p:nvSpPr>
          <p:cNvPr id="66" name="文本框 65">
            <a:extLst>
              <a:ext uri="{FF2B5EF4-FFF2-40B4-BE49-F238E27FC236}">
                <a16:creationId xmlns:a16="http://schemas.microsoft.com/office/drawing/2014/main" id="{0FF95ED9-FC12-4FD1-8B94-6397ADF6DF98}"/>
              </a:ext>
            </a:extLst>
          </p:cNvPr>
          <p:cNvSpPr txBox="1"/>
          <p:nvPr/>
        </p:nvSpPr>
        <p:spPr>
          <a:xfrm>
            <a:off x="7051267" y="3252314"/>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sp>
        <p:nvSpPr>
          <p:cNvPr id="54" name="文本框 53">
            <a:extLst>
              <a:ext uri="{FF2B5EF4-FFF2-40B4-BE49-F238E27FC236}">
                <a16:creationId xmlns:a16="http://schemas.microsoft.com/office/drawing/2014/main" id="{E8189A4B-145C-419B-B681-41A3541188A5}"/>
              </a:ext>
            </a:extLst>
          </p:cNvPr>
          <p:cNvSpPr txBox="1"/>
          <p:nvPr/>
        </p:nvSpPr>
        <p:spPr>
          <a:xfrm>
            <a:off x="7514087" y="3588962"/>
            <a:ext cx="617685"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11</a:t>
            </a:r>
            <a:endParaRPr lang="zh-CN" altLang="en-US" sz="2100" b="1" spc="450" dirty="0">
              <a:latin typeface="Arial Black" panose="020B0A04020102020204" pitchFamily="34" charset="0"/>
            </a:endParaRPr>
          </a:p>
        </p:txBody>
      </p:sp>
      <p:grpSp>
        <p:nvGrpSpPr>
          <p:cNvPr id="68" name="组合 67">
            <a:extLst>
              <a:ext uri="{FF2B5EF4-FFF2-40B4-BE49-F238E27FC236}">
                <a16:creationId xmlns:a16="http://schemas.microsoft.com/office/drawing/2014/main" id="{456396D7-1159-4621-8FD7-6F8F457723F1}"/>
              </a:ext>
            </a:extLst>
          </p:cNvPr>
          <p:cNvGrpSpPr/>
          <p:nvPr/>
        </p:nvGrpSpPr>
        <p:grpSpPr>
          <a:xfrm>
            <a:off x="6669689" y="3202201"/>
            <a:ext cx="1276415" cy="415498"/>
            <a:chOff x="7966736" y="2605199"/>
            <a:chExt cx="1701886" cy="553997"/>
          </a:xfrm>
        </p:grpSpPr>
        <p:cxnSp>
          <p:nvCxnSpPr>
            <p:cNvPr id="69" name="直接连接符 68">
              <a:extLst>
                <a:ext uri="{FF2B5EF4-FFF2-40B4-BE49-F238E27FC236}">
                  <a16:creationId xmlns:a16="http://schemas.microsoft.com/office/drawing/2014/main" id="{F10542C0-D930-433F-80D5-F6735D912C44}"/>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25E0A365-9B42-4F8B-B724-C48A5CBF73CE}"/>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grpSp>
        <p:nvGrpSpPr>
          <p:cNvPr id="16" name="组合 15">
            <a:extLst>
              <a:ext uri="{FF2B5EF4-FFF2-40B4-BE49-F238E27FC236}">
                <a16:creationId xmlns:a16="http://schemas.microsoft.com/office/drawing/2014/main" id="{1EA332D7-CCEF-4362-A31C-7F42D21E8C3D}"/>
              </a:ext>
            </a:extLst>
          </p:cNvPr>
          <p:cNvGrpSpPr/>
          <p:nvPr/>
        </p:nvGrpSpPr>
        <p:grpSpPr>
          <a:xfrm>
            <a:off x="7997003" y="2023902"/>
            <a:ext cx="320812" cy="1980558"/>
            <a:chOff x="10675825" y="2698534"/>
            <a:chExt cx="427749" cy="2640744"/>
          </a:xfrm>
        </p:grpSpPr>
        <p:cxnSp>
          <p:nvCxnSpPr>
            <p:cNvPr id="72" name="直接箭头连接符 71">
              <a:extLst>
                <a:ext uri="{FF2B5EF4-FFF2-40B4-BE49-F238E27FC236}">
                  <a16:creationId xmlns:a16="http://schemas.microsoft.com/office/drawing/2014/main" id="{D2E1C81C-9FF2-4ECC-8716-DCACEC5BBA4C}"/>
                </a:ext>
              </a:extLst>
            </p:cNvPr>
            <p:cNvCxnSpPr>
              <a:cxnSpLocks/>
              <a:endCxn id="73" idx="0"/>
            </p:cNvCxnSpPr>
            <p:nvPr/>
          </p:nvCxnSpPr>
          <p:spPr>
            <a:xfrm>
              <a:off x="10883121" y="2698534"/>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82CB2C09-F5E5-43AF-9E21-55D7EE28ACA8}"/>
                </a:ext>
              </a:extLst>
            </p:cNvPr>
            <p:cNvSpPr txBox="1"/>
            <p:nvPr/>
          </p:nvSpPr>
          <p:spPr>
            <a:xfrm>
              <a:off x="10675825" y="4785281"/>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4" name="文本框 73">
            <a:extLst>
              <a:ext uri="{FF2B5EF4-FFF2-40B4-BE49-F238E27FC236}">
                <a16:creationId xmlns:a16="http://schemas.microsoft.com/office/drawing/2014/main" id="{4DEFDD88-264F-4387-8D95-DD8F942C7A77}"/>
              </a:ext>
            </a:extLst>
          </p:cNvPr>
          <p:cNvSpPr txBox="1"/>
          <p:nvPr/>
        </p:nvSpPr>
        <p:spPr>
          <a:xfrm>
            <a:off x="7997003"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0</a:t>
            </a:r>
            <a:endParaRPr lang="zh-CN" altLang="en-US" sz="2100" b="1" spc="450" dirty="0">
              <a:latin typeface="Arial Black" panose="020B0A04020102020204" pitchFamily="34" charset="0"/>
            </a:endParaRPr>
          </a:p>
        </p:txBody>
      </p:sp>
      <p:sp>
        <p:nvSpPr>
          <p:cNvPr id="75" name="文本框 74">
            <a:extLst>
              <a:ext uri="{FF2B5EF4-FFF2-40B4-BE49-F238E27FC236}">
                <a16:creationId xmlns:a16="http://schemas.microsoft.com/office/drawing/2014/main" id="{4088EEF1-25C6-4E08-9D09-CB1F9416EF76}"/>
              </a:ext>
            </a:extLst>
          </p:cNvPr>
          <p:cNvSpPr txBox="1"/>
          <p:nvPr/>
        </p:nvSpPr>
        <p:spPr>
          <a:xfrm>
            <a:off x="8216852" y="1238137"/>
            <a:ext cx="323169"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a:t>
            </a:r>
            <a:endParaRPr lang="zh-CN" altLang="en-US" sz="2100" b="1" spc="450" dirty="0">
              <a:latin typeface="Arial Black" panose="020B0A04020102020204" pitchFamily="34" charset="0"/>
            </a:endParaRPr>
          </a:p>
        </p:txBody>
      </p:sp>
      <p:grpSp>
        <p:nvGrpSpPr>
          <p:cNvPr id="11" name="组合 10">
            <a:extLst>
              <a:ext uri="{FF2B5EF4-FFF2-40B4-BE49-F238E27FC236}">
                <a16:creationId xmlns:a16="http://schemas.microsoft.com/office/drawing/2014/main" id="{87C82CFF-2783-489A-959E-87EB0D0AFE67}"/>
              </a:ext>
            </a:extLst>
          </p:cNvPr>
          <p:cNvGrpSpPr/>
          <p:nvPr/>
        </p:nvGrpSpPr>
        <p:grpSpPr>
          <a:xfrm>
            <a:off x="8235152" y="2025201"/>
            <a:ext cx="320812" cy="1980558"/>
            <a:chOff x="10980201" y="2700266"/>
            <a:chExt cx="427749" cy="2640744"/>
          </a:xfrm>
        </p:grpSpPr>
        <p:cxnSp>
          <p:nvCxnSpPr>
            <p:cNvPr id="76" name="直接箭头连接符 75">
              <a:extLst>
                <a:ext uri="{FF2B5EF4-FFF2-40B4-BE49-F238E27FC236}">
                  <a16:creationId xmlns:a16="http://schemas.microsoft.com/office/drawing/2014/main" id="{A7DBE068-18B7-46B7-9AF8-64B65E4D4FB7}"/>
                </a:ext>
              </a:extLst>
            </p:cNvPr>
            <p:cNvCxnSpPr>
              <a:cxnSpLocks/>
              <a:endCxn id="77" idx="0"/>
            </p:cNvCxnSpPr>
            <p:nvPr/>
          </p:nvCxnSpPr>
          <p:spPr>
            <a:xfrm>
              <a:off x="11187497" y="2700266"/>
              <a:ext cx="6579" cy="2086747"/>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5DF64B4C-1EBB-421C-B9FE-F32D5ED0FDEB}"/>
                </a:ext>
              </a:extLst>
            </p:cNvPr>
            <p:cNvSpPr txBox="1"/>
            <p:nvPr/>
          </p:nvSpPr>
          <p:spPr>
            <a:xfrm>
              <a:off x="10980201" y="4787013"/>
              <a:ext cx="427749" cy="553997"/>
            </a:xfrm>
            <a:prstGeom prst="rect">
              <a:avLst/>
            </a:prstGeom>
            <a:noFill/>
          </p:spPr>
          <p:txBody>
            <a:bodyPr wrap="square" rtlCol="0">
              <a:spAutoFit/>
            </a:bodyPr>
            <a:lstStyle/>
            <a:p>
              <a:r>
                <a:rPr lang="en-US" altLang="zh-CN" sz="2100" b="1" spc="450" dirty="0">
                  <a:solidFill>
                    <a:schemeClr val="accent4"/>
                  </a:solidFill>
                  <a:latin typeface="Arial Black" panose="020B0A04020102020204" pitchFamily="34" charset="0"/>
                </a:rPr>
                <a:t>0</a:t>
              </a:r>
              <a:endParaRPr lang="zh-CN" altLang="en-US" sz="2100" b="1" spc="450" dirty="0">
                <a:solidFill>
                  <a:schemeClr val="accent4"/>
                </a:solidFill>
                <a:latin typeface="Arial Black" panose="020B0A04020102020204" pitchFamily="34" charset="0"/>
              </a:endParaRPr>
            </a:p>
          </p:txBody>
        </p:sp>
      </p:grpSp>
      <p:sp>
        <p:nvSpPr>
          <p:cNvPr id="78" name="文本框 77">
            <a:extLst>
              <a:ext uri="{FF2B5EF4-FFF2-40B4-BE49-F238E27FC236}">
                <a16:creationId xmlns:a16="http://schemas.microsoft.com/office/drawing/2014/main" id="{650BADE6-20B4-4577-AF85-EA6450DE1DA7}"/>
              </a:ext>
            </a:extLst>
          </p:cNvPr>
          <p:cNvSpPr txBox="1"/>
          <p:nvPr/>
        </p:nvSpPr>
        <p:spPr>
          <a:xfrm>
            <a:off x="7519021" y="3835283"/>
            <a:ext cx="1080506" cy="392415"/>
          </a:xfrm>
          <a:prstGeom prst="rect">
            <a:avLst/>
          </a:prstGeom>
          <a:noFill/>
        </p:spPr>
        <p:txBody>
          <a:bodyPr wrap="square" lIns="68579" tIns="34289" rIns="68579" bIns="34289" rtlCol="0">
            <a:spAutoFit/>
          </a:bodyPr>
          <a:lstStyle/>
          <a:p>
            <a:r>
              <a:rPr lang="en-US" altLang="zh-CN" sz="2100" b="1" spc="450" dirty="0">
                <a:solidFill>
                  <a:schemeClr val="accent3"/>
                </a:solidFill>
                <a:latin typeface="Arial Black" panose="020B0A04020102020204" pitchFamily="34" charset="0"/>
              </a:rPr>
              <a:t>1101</a:t>
            </a:r>
            <a:endParaRPr lang="zh-CN" altLang="en-US" sz="2100" b="1" spc="450" dirty="0">
              <a:solidFill>
                <a:schemeClr val="accent3"/>
              </a:solidFill>
              <a:latin typeface="Arial Black" panose="020B0A04020102020204" pitchFamily="34" charset="0"/>
            </a:endParaRPr>
          </a:p>
        </p:txBody>
      </p:sp>
      <p:grpSp>
        <p:nvGrpSpPr>
          <p:cNvPr id="67" name="组合 66">
            <a:extLst>
              <a:ext uri="{FF2B5EF4-FFF2-40B4-BE49-F238E27FC236}">
                <a16:creationId xmlns:a16="http://schemas.microsoft.com/office/drawing/2014/main" id="{02E6788A-F0B6-4279-82DB-FC76BAB08D14}"/>
              </a:ext>
            </a:extLst>
          </p:cNvPr>
          <p:cNvGrpSpPr/>
          <p:nvPr/>
        </p:nvGrpSpPr>
        <p:grpSpPr>
          <a:xfrm>
            <a:off x="7145805" y="3790824"/>
            <a:ext cx="1276415" cy="415498"/>
            <a:chOff x="7966736" y="2605199"/>
            <a:chExt cx="1701886" cy="553997"/>
          </a:xfrm>
        </p:grpSpPr>
        <p:cxnSp>
          <p:nvCxnSpPr>
            <p:cNvPr id="71" name="直接连接符 70">
              <a:extLst>
                <a:ext uri="{FF2B5EF4-FFF2-40B4-BE49-F238E27FC236}">
                  <a16:creationId xmlns:a16="http://schemas.microsoft.com/office/drawing/2014/main" id="{85C9705D-D613-4986-8FCA-F823FCDE186E}"/>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DDA4A975-78C9-40E3-B967-16767F37C4AF}"/>
                </a:ext>
              </a:extLst>
            </p:cNvPr>
            <p:cNvSpPr txBox="1"/>
            <p:nvPr/>
          </p:nvSpPr>
          <p:spPr>
            <a:xfrm>
              <a:off x="7966736" y="2605199"/>
              <a:ext cx="547653" cy="553997"/>
            </a:xfrm>
            <a:prstGeom prst="rect">
              <a:avLst/>
            </a:prstGeom>
            <a:noFill/>
          </p:spPr>
          <p:txBody>
            <a:bodyPr wrap="square">
              <a:spAutoFit/>
            </a:bodyPr>
            <a:lstStyle/>
            <a:p>
              <a:pPr algn="ctr"/>
              <a:r>
                <a:rPr lang="zh-CN" altLang="en-US" sz="2100" b="1" dirty="0">
                  <a:solidFill>
                    <a:schemeClr val="accent1">
                      <a:lumMod val="75000"/>
                    </a:schemeClr>
                  </a:solidFill>
                </a:rPr>
                <a:t>⊕</a:t>
              </a:r>
            </a:p>
          </p:txBody>
        </p:sp>
      </p:grpSp>
      <p:sp>
        <p:nvSpPr>
          <p:cNvPr id="83" name="矩形 82">
            <a:extLst>
              <a:ext uri="{FF2B5EF4-FFF2-40B4-BE49-F238E27FC236}">
                <a16:creationId xmlns:a16="http://schemas.microsoft.com/office/drawing/2014/main" id="{D8FF5894-1276-4FC8-B80A-68463D7A00F6}"/>
              </a:ext>
            </a:extLst>
          </p:cNvPr>
          <p:cNvSpPr/>
          <p:nvPr/>
        </p:nvSpPr>
        <p:spPr>
          <a:xfrm>
            <a:off x="228601" y="4001690"/>
            <a:ext cx="903711" cy="765347"/>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en-US" altLang="zh-CN" sz="2400" b="1" dirty="0">
                <a:latin typeface="Arial Black" panose="020B0A04020102020204" pitchFamily="34" charset="0"/>
              </a:rPr>
              <a:t>4</a:t>
            </a:r>
            <a:endParaRPr lang="zh-CN" altLang="en-US" sz="2400" b="1" dirty="0">
              <a:latin typeface="Arial Black" panose="020B0A04020102020204" pitchFamily="34" charset="0"/>
            </a:endParaRPr>
          </a:p>
        </p:txBody>
      </p:sp>
      <p:grpSp>
        <p:nvGrpSpPr>
          <p:cNvPr id="84" name="组合 83">
            <a:extLst>
              <a:ext uri="{FF2B5EF4-FFF2-40B4-BE49-F238E27FC236}">
                <a16:creationId xmlns:a16="http://schemas.microsoft.com/office/drawing/2014/main" id="{E41919CB-B7AF-4E43-B27C-9AD8151F22CC}"/>
              </a:ext>
            </a:extLst>
          </p:cNvPr>
          <p:cNvGrpSpPr/>
          <p:nvPr/>
        </p:nvGrpSpPr>
        <p:grpSpPr>
          <a:xfrm>
            <a:off x="1132311" y="4001342"/>
            <a:ext cx="3617489" cy="765347"/>
            <a:chOff x="1523649" y="1956155"/>
            <a:chExt cx="4823318" cy="1020462"/>
          </a:xfrm>
        </p:grpSpPr>
        <p:sp>
          <p:nvSpPr>
            <p:cNvPr id="85" name="文本框 84">
              <a:extLst>
                <a:ext uri="{FF2B5EF4-FFF2-40B4-BE49-F238E27FC236}">
                  <a16:creationId xmlns:a16="http://schemas.microsoft.com/office/drawing/2014/main" id="{6DE892B2-6518-4E4D-BBFF-0BEF4BEBA80C}"/>
                </a:ext>
              </a:extLst>
            </p:cNvPr>
            <p:cNvSpPr txBox="1"/>
            <p:nvPr/>
          </p:nvSpPr>
          <p:spPr>
            <a:xfrm>
              <a:off x="1672476" y="1994023"/>
              <a:ext cx="3169985" cy="430886"/>
            </a:xfrm>
            <a:prstGeom prst="rect">
              <a:avLst/>
            </a:prstGeom>
            <a:noFill/>
          </p:spPr>
          <p:txBody>
            <a:bodyPr wrap="square" rtlCol="0">
              <a:spAutoFit/>
            </a:bodyPr>
            <a:lstStyle/>
            <a:p>
              <a:r>
                <a:rPr lang="zh-CN" altLang="en-US" sz="1500" b="1" dirty="0">
                  <a:solidFill>
                    <a:schemeClr val="accent3">
                      <a:lumMod val="75000"/>
                    </a:schemeClr>
                  </a:solidFill>
                </a:rPr>
                <a:t>检查“余数”</a:t>
              </a:r>
            </a:p>
          </p:txBody>
        </p:sp>
        <p:sp>
          <p:nvSpPr>
            <p:cNvPr id="86" name="矩形 85">
              <a:extLst>
                <a:ext uri="{FF2B5EF4-FFF2-40B4-BE49-F238E27FC236}">
                  <a16:creationId xmlns:a16="http://schemas.microsoft.com/office/drawing/2014/main" id="{A54AE4FF-97E0-443E-90ED-143A35912365}"/>
                </a:ext>
              </a:extLst>
            </p:cNvPr>
            <p:cNvSpPr/>
            <p:nvPr/>
          </p:nvSpPr>
          <p:spPr>
            <a:xfrm>
              <a:off x="1523649" y="1956155"/>
              <a:ext cx="4823318"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87" name="文本框 86">
            <a:extLst>
              <a:ext uri="{FF2B5EF4-FFF2-40B4-BE49-F238E27FC236}">
                <a16:creationId xmlns:a16="http://schemas.microsoft.com/office/drawing/2014/main" id="{167CFC06-58BB-43AD-A90F-6E660AEAD16C}"/>
              </a:ext>
            </a:extLst>
          </p:cNvPr>
          <p:cNvSpPr txBox="1"/>
          <p:nvPr/>
        </p:nvSpPr>
        <p:spPr>
          <a:xfrm>
            <a:off x="1243931" y="4278726"/>
            <a:ext cx="3495443" cy="500135"/>
          </a:xfrm>
          <a:prstGeom prst="rect">
            <a:avLst/>
          </a:prstGeom>
          <a:noFill/>
        </p:spPr>
        <p:txBody>
          <a:bodyPr wrap="square" lIns="68579" tIns="34289" rIns="68579" bIns="34289" rtlCol="0">
            <a:spAutoFit/>
          </a:bodyPr>
          <a:lstStyle/>
          <a:p>
            <a:r>
              <a:rPr lang="zh-CN" altLang="en-US" sz="1400" b="1" dirty="0"/>
              <a:t>余数的位数应与生成多项式最高次数相同，如果位数不够，则在余数前补</a:t>
            </a:r>
            <a:r>
              <a:rPr lang="en-US" altLang="zh-CN" sz="1400" b="1" dirty="0"/>
              <a:t>0</a:t>
            </a:r>
            <a:r>
              <a:rPr lang="zh-CN" altLang="en-US" sz="1400" b="1" dirty="0"/>
              <a:t>来凑足位数。</a:t>
            </a:r>
          </a:p>
        </p:txBody>
      </p:sp>
      <p:sp>
        <p:nvSpPr>
          <p:cNvPr id="88" name="文本框 87">
            <a:extLst>
              <a:ext uri="{FF2B5EF4-FFF2-40B4-BE49-F238E27FC236}">
                <a16:creationId xmlns:a16="http://schemas.microsoft.com/office/drawing/2014/main" id="{1309414C-82C0-460F-AFE3-48031B79B214}"/>
              </a:ext>
            </a:extLst>
          </p:cNvPr>
          <p:cNvSpPr txBox="1"/>
          <p:nvPr/>
        </p:nvSpPr>
        <p:spPr>
          <a:xfrm>
            <a:off x="7779661" y="4191944"/>
            <a:ext cx="612297"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00</a:t>
            </a:r>
            <a:endParaRPr lang="zh-CN" altLang="en-US" sz="2100" b="1" spc="450" dirty="0">
              <a:solidFill>
                <a:schemeClr val="accent2"/>
              </a:solidFill>
              <a:latin typeface="Arial Black" panose="020B0A04020102020204" pitchFamily="34" charset="0"/>
            </a:endParaRPr>
          </a:p>
        </p:txBody>
      </p:sp>
      <p:sp>
        <p:nvSpPr>
          <p:cNvPr id="79" name="文本框 78">
            <a:extLst>
              <a:ext uri="{FF2B5EF4-FFF2-40B4-BE49-F238E27FC236}">
                <a16:creationId xmlns:a16="http://schemas.microsoft.com/office/drawing/2014/main" id="{76AE5F02-F732-4E5B-9F35-F3D3F9492EBD}"/>
              </a:ext>
            </a:extLst>
          </p:cNvPr>
          <p:cNvSpPr txBox="1"/>
          <p:nvPr/>
        </p:nvSpPr>
        <p:spPr>
          <a:xfrm>
            <a:off x="6956545" y="4364353"/>
            <a:ext cx="981960" cy="392415"/>
          </a:xfrm>
          <a:prstGeom prst="rect">
            <a:avLst/>
          </a:prstGeom>
          <a:noFill/>
        </p:spPr>
        <p:txBody>
          <a:bodyPr wrap="square" lIns="68579" tIns="34289" rIns="68579" bIns="34289" rtlCol="0">
            <a:spAutoFit/>
          </a:bodyPr>
          <a:lstStyle/>
          <a:p>
            <a:r>
              <a:rPr lang="en-US" altLang="zh-CN" sz="2100" b="1" spc="450" dirty="0">
                <a:solidFill>
                  <a:schemeClr val="accent2"/>
                </a:solidFill>
                <a:latin typeface="Arial Black" panose="020B0A04020102020204" pitchFamily="34" charset="0"/>
              </a:rPr>
              <a:t>001</a:t>
            </a:r>
            <a:endParaRPr lang="zh-CN" altLang="en-US" sz="2100" b="1" spc="450" dirty="0">
              <a:solidFill>
                <a:schemeClr val="accent2"/>
              </a:solidFill>
              <a:latin typeface="Arial Black" panose="020B0A04020102020204" pitchFamily="34" charset="0"/>
            </a:endParaRPr>
          </a:p>
        </p:txBody>
      </p:sp>
      <p:sp>
        <p:nvSpPr>
          <p:cNvPr id="81" name="文本框 80">
            <a:extLst>
              <a:ext uri="{FF2B5EF4-FFF2-40B4-BE49-F238E27FC236}">
                <a16:creationId xmlns:a16="http://schemas.microsoft.com/office/drawing/2014/main" id="{BA6C513A-3A6B-4043-894D-0BE69E1A6F1B}"/>
              </a:ext>
            </a:extLst>
          </p:cNvPr>
          <p:cNvSpPr txBox="1"/>
          <p:nvPr/>
        </p:nvSpPr>
        <p:spPr>
          <a:xfrm>
            <a:off x="5557392" y="4372571"/>
            <a:ext cx="1585400" cy="392415"/>
          </a:xfrm>
          <a:prstGeom prst="rect">
            <a:avLst/>
          </a:prstGeom>
          <a:noFill/>
        </p:spPr>
        <p:txBody>
          <a:bodyPr wrap="square" lIns="68579" tIns="34289" rIns="68579" bIns="34289" rtlCol="0">
            <a:spAutoFit/>
          </a:bodyPr>
          <a:lstStyle/>
          <a:p>
            <a:r>
              <a:rPr lang="en-US" altLang="zh-CN" sz="2100" b="1" spc="450" dirty="0">
                <a:latin typeface="Arial Black" panose="020B0A04020102020204" pitchFamily="34" charset="0"/>
              </a:rPr>
              <a:t>101001</a:t>
            </a:r>
            <a:endParaRPr lang="zh-CN" altLang="en-US" sz="2100" b="1" spc="450" dirty="0">
              <a:latin typeface="Arial Black" panose="020B0A04020102020204" pitchFamily="34" charset="0"/>
            </a:endParaRPr>
          </a:p>
        </p:txBody>
      </p:sp>
      <p:sp>
        <p:nvSpPr>
          <p:cNvPr id="7" name="箭头: 左 6">
            <a:extLst>
              <a:ext uri="{FF2B5EF4-FFF2-40B4-BE49-F238E27FC236}">
                <a16:creationId xmlns:a16="http://schemas.microsoft.com/office/drawing/2014/main" id="{96710376-2CF1-4819-A429-374B04EE3CC0}"/>
              </a:ext>
            </a:extLst>
          </p:cNvPr>
          <p:cNvSpPr/>
          <p:nvPr/>
        </p:nvSpPr>
        <p:spPr>
          <a:xfrm>
            <a:off x="4937428" y="4364353"/>
            <a:ext cx="637158" cy="392414"/>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r>
              <a:rPr lang="zh-CN" altLang="en-US" sz="1400" b="1" dirty="0">
                <a:solidFill>
                  <a:schemeClr val="tx1"/>
                </a:solidFill>
              </a:rPr>
              <a:t>发送</a:t>
            </a:r>
          </a:p>
        </p:txBody>
      </p:sp>
    </p:spTree>
    <p:custDataLst>
      <p:tags r:id="rId1"/>
    </p:custDataLst>
    <p:extLst>
      <p:ext uri="{BB962C8B-B14F-4D97-AF65-F5344CB8AC3E}">
        <p14:creationId xmlns:p14="http://schemas.microsoft.com/office/powerpoint/2010/main" val="209104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zh-CN" altLang="en-US" sz="1500" b="1" dirty="0"/>
              <a:t>循环冗余校验</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F8B8FD-A564-4AFB-A9EC-CF5287AF5CB1}"/>
                  </a:ext>
                </a:extLst>
              </p:cNvPr>
              <p:cNvSpPr txBox="1"/>
              <p:nvPr/>
            </p:nvSpPr>
            <p:spPr>
              <a:xfrm>
                <a:off x="762002" y="862059"/>
                <a:ext cx="8217539" cy="305324"/>
              </a:xfrm>
              <a:prstGeom prst="rect">
                <a:avLst/>
              </a:prstGeom>
              <a:noFill/>
            </p:spPr>
            <p:txBody>
              <a:bodyPr wrap="square" lIns="68579" tIns="34289" rIns="68579" bIns="34289" rtlCol="0">
                <a:spAutoFit/>
              </a:bodyPr>
              <a:lstStyle/>
              <a:p>
                <a:r>
                  <a:rPr lang="en-US" altLang="zh-CN" sz="1500" b="1" dirty="0"/>
                  <a:t>【CRC</a:t>
                </a:r>
                <a:r>
                  <a:rPr lang="zh-CN" altLang="en-US" sz="1500" b="1" dirty="0"/>
                  <a:t>举例</a:t>
                </a:r>
                <a:r>
                  <a:rPr lang="en-US" altLang="zh-CN" sz="1500" b="1" dirty="0"/>
                  <a:t>】</a:t>
                </a:r>
                <a:r>
                  <a:rPr lang="zh-CN" altLang="en-US" sz="1500" b="1" dirty="0"/>
                  <a:t>接收到的信息为</a:t>
                </a:r>
                <a:r>
                  <a:rPr lang="en-US" altLang="zh-CN" sz="1500" b="1" dirty="0"/>
                  <a:t>101101001</a:t>
                </a:r>
                <a:r>
                  <a:rPr lang="zh-CN" altLang="en-US" sz="1500" b="1" dirty="0"/>
                  <a:t>，生成多项式为</a:t>
                </a:r>
                <a14:m>
                  <m:oMath xmlns:m="http://schemas.openxmlformats.org/officeDocument/2006/math">
                    <m:r>
                      <a:rPr lang="en-US" altLang="zh-CN" sz="1500" b="1" i="1">
                        <a:latin typeface="Cambria Math" panose="02040503050406030204" pitchFamily="18" charset="0"/>
                      </a:rPr>
                      <m:t>𝑮</m:t>
                    </m:r>
                    <m:d>
                      <m:dPr>
                        <m:ctrlPr>
                          <a:rPr lang="en-US" altLang="zh-CN" sz="1500" b="1" i="1">
                            <a:latin typeface="Cambria Math" panose="02040503050406030204" pitchFamily="18" charset="0"/>
                          </a:rPr>
                        </m:ctrlPr>
                      </m:dPr>
                      <m:e>
                        <m:r>
                          <a:rPr lang="en-US" altLang="zh-CN" sz="1500" b="1" i="1">
                            <a:latin typeface="Cambria Math" panose="02040503050406030204" pitchFamily="18" charset="0"/>
                          </a:rPr>
                          <m:t>𝑿</m:t>
                        </m:r>
                      </m:e>
                    </m:d>
                    <m:r>
                      <a:rPr lang="en-US" altLang="zh-CN" sz="1500" b="1" i="1">
                        <a:latin typeface="Cambria Math" panose="02040503050406030204" pitchFamily="18" charset="0"/>
                      </a:rPr>
                      <m:t>=</m:t>
                    </m:r>
                    <m:sSup>
                      <m:sSupPr>
                        <m:ctrlPr>
                          <a:rPr lang="en-US" altLang="zh-CN" sz="1500" b="1" i="1">
                            <a:latin typeface="Cambria Math" panose="02040503050406030204" pitchFamily="18" charset="0"/>
                          </a:rPr>
                        </m:ctrlPr>
                      </m:sSupPr>
                      <m:e>
                        <m:r>
                          <a:rPr lang="en-US" altLang="zh-CN" sz="1500" b="1" i="1">
                            <a:latin typeface="Cambria Math" panose="02040503050406030204" pitchFamily="18" charset="0"/>
                          </a:rPr>
                          <m:t> </m:t>
                        </m:r>
                        <m:r>
                          <a:rPr lang="en-US" altLang="zh-CN" sz="1500" b="1" i="1">
                            <a:latin typeface="Cambria Math" panose="02040503050406030204" pitchFamily="18" charset="0"/>
                          </a:rPr>
                          <m:t>𝑿</m:t>
                        </m:r>
                      </m:e>
                      <m:sup>
                        <m:r>
                          <a:rPr lang="en-US" altLang="zh-CN" sz="1500" b="1" i="1">
                            <a:latin typeface="Cambria Math" panose="02040503050406030204" pitchFamily="18" charset="0"/>
                          </a:rPr>
                          <m:t>𝟑</m:t>
                        </m:r>
                      </m:sup>
                    </m:sSup>
                    <m:r>
                      <a:rPr lang="en-US" altLang="zh-CN" sz="1500" b="1" i="1">
                        <a:latin typeface="Cambria Math" panose="02040503050406030204" pitchFamily="18" charset="0"/>
                        <a:ea typeface="Cambria Math" panose="02040503050406030204" pitchFamily="18" charset="0"/>
                      </a:rPr>
                      <m:t>+</m:t>
                    </m:r>
                    <m:sSup>
                      <m:sSupPr>
                        <m:ctrlPr>
                          <a:rPr lang="en-US" altLang="zh-CN" sz="1500" b="1" i="1">
                            <a:latin typeface="Cambria Math" panose="02040503050406030204" pitchFamily="18" charset="0"/>
                            <a:ea typeface="Cambria Math" panose="02040503050406030204" pitchFamily="18" charset="0"/>
                          </a:rPr>
                        </m:ctrlPr>
                      </m:sSupPr>
                      <m:e>
                        <m:r>
                          <a:rPr lang="en-US" altLang="zh-CN" sz="1500" b="1" i="1">
                            <a:latin typeface="Cambria Math" panose="02040503050406030204" pitchFamily="18" charset="0"/>
                            <a:ea typeface="Cambria Math" panose="02040503050406030204" pitchFamily="18" charset="0"/>
                          </a:rPr>
                          <m:t> </m:t>
                        </m:r>
                        <m:r>
                          <a:rPr lang="en-US" altLang="zh-CN" sz="1500" b="1" i="1">
                            <a:latin typeface="Cambria Math" panose="02040503050406030204" pitchFamily="18" charset="0"/>
                            <a:ea typeface="Cambria Math" panose="02040503050406030204" pitchFamily="18" charset="0"/>
                          </a:rPr>
                          <m:t>𝑿</m:t>
                        </m:r>
                      </m:e>
                      <m:sup>
                        <m:r>
                          <a:rPr lang="en-US" altLang="zh-CN" sz="1500" b="1" i="1">
                            <a:latin typeface="Cambria Math" panose="02040503050406030204" pitchFamily="18" charset="0"/>
                            <a:ea typeface="Cambria Math" panose="02040503050406030204" pitchFamily="18" charset="0"/>
                          </a:rPr>
                          <m:t>𝟐</m:t>
                        </m:r>
                      </m:sup>
                    </m:sSup>
                    <m:r>
                      <a:rPr lang="en-US" altLang="zh-CN" sz="1500" b="1" i="1">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𝟏</m:t>
                    </m:r>
                    <m:r>
                      <a:rPr lang="zh-CN" altLang="en-US" sz="1500" b="1" i="1">
                        <a:latin typeface="Cambria Math" panose="02040503050406030204" pitchFamily="18" charset="0"/>
                        <a:ea typeface="Cambria Math" panose="02040503050406030204" pitchFamily="18" charset="0"/>
                      </a:rPr>
                      <m:t>，</m:t>
                    </m:r>
                  </m:oMath>
                </a14:m>
                <a:r>
                  <a:rPr lang="zh-CN" altLang="en-US" sz="1500" b="1" dirty="0"/>
                  <a:t>判断传输是否误码？</a:t>
                </a:r>
              </a:p>
            </p:txBody>
          </p:sp>
        </mc:Choice>
        <mc:Fallback xmlns="">
          <p:sp>
            <p:nvSpPr>
              <p:cNvPr id="5" name="文本框 4">
                <a:extLst>
                  <a:ext uri="{FF2B5EF4-FFF2-40B4-BE49-F238E27FC236}">
                    <a16:creationId xmlns:a16="http://schemas.microsoft.com/office/drawing/2014/main" id="{7EF8B8FD-A564-4AFB-A9EC-CF5287AF5CB1}"/>
                  </a:ext>
                </a:extLst>
              </p:cNvPr>
              <p:cNvSpPr txBox="1">
                <a:spLocks noRot="1" noChangeAspect="1" noMove="1" noResize="1" noEditPoints="1" noAdjustHandles="1" noChangeArrowheads="1" noChangeShapeType="1" noTextEdit="1"/>
              </p:cNvSpPr>
              <p:nvPr/>
            </p:nvSpPr>
            <p:spPr>
              <a:xfrm>
                <a:off x="1016000" y="1149410"/>
                <a:ext cx="10956719" cy="407099"/>
              </a:xfrm>
              <a:prstGeom prst="rect">
                <a:avLst/>
              </a:prstGeom>
              <a:blipFill>
                <a:blip r:embed="rId3"/>
                <a:stretch>
                  <a:fillRect l="-612" t="-9091" r="-2838" b="-27273"/>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8D466B6A-B5F0-4F72-B2C3-B4FCB919C2CC}"/>
              </a:ext>
            </a:extLst>
          </p:cNvPr>
          <p:cNvGrpSpPr/>
          <p:nvPr/>
        </p:nvGrpSpPr>
        <p:grpSpPr>
          <a:xfrm>
            <a:off x="228601" y="1467117"/>
            <a:ext cx="5044000" cy="3396382"/>
            <a:chOff x="304799" y="1956155"/>
            <a:chExt cx="6028267" cy="4528510"/>
          </a:xfrm>
        </p:grpSpPr>
        <p:sp>
          <p:nvSpPr>
            <p:cNvPr id="89" name="矩形 88">
              <a:extLst>
                <a:ext uri="{FF2B5EF4-FFF2-40B4-BE49-F238E27FC236}">
                  <a16:creationId xmlns:a16="http://schemas.microsoft.com/office/drawing/2014/main" id="{0BC6CBD4-B629-4846-A1F3-FE04B6F53F49}"/>
                </a:ext>
              </a:extLst>
            </p:cNvPr>
            <p:cNvSpPr/>
            <p:nvPr/>
          </p:nvSpPr>
          <p:spPr>
            <a:xfrm>
              <a:off x="318702" y="1956619"/>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Arial Black" panose="020B0A04020102020204" pitchFamily="34" charset="0"/>
                </a:rPr>
                <a:t>1</a:t>
              </a:r>
              <a:endParaRPr lang="zh-CN" altLang="en-US" sz="2400" b="1" dirty="0">
                <a:latin typeface="Arial Black" panose="020B0A04020102020204" pitchFamily="34" charset="0"/>
              </a:endParaRPr>
            </a:p>
          </p:txBody>
        </p:sp>
        <p:grpSp>
          <p:nvGrpSpPr>
            <p:cNvPr id="90" name="组合 89">
              <a:extLst>
                <a:ext uri="{FF2B5EF4-FFF2-40B4-BE49-F238E27FC236}">
                  <a16:creationId xmlns:a16="http://schemas.microsoft.com/office/drawing/2014/main" id="{0782FFBE-614E-4A1E-B9D0-054A09C0FA66}"/>
                </a:ext>
              </a:extLst>
            </p:cNvPr>
            <p:cNvGrpSpPr/>
            <p:nvPr/>
          </p:nvGrpSpPr>
          <p:grpSpPr>
            <a:xfrm>
              <a:off x="1523649" y="1956155"/>
              <a:ext cx="4809417" cy="1020462"/>
              <a:chOff x="1523649" y="1956155"/>
              <a:chExt cx="4809417" cy="1020462"/>
            </a:xfrm>
          </p:grpSpPr>
          <p:sp>
            <p:nvSpPr>
              <p:cNvPr id="91" name="文本框 90">
                <a:extLst>
                  <a:ext uri="{FF2B5EF4-FFF2-40B4-BE49-F238E27FC236}">
                    <a16:creationId xmlns:a16="http://schemas.microsoft.com/office/drawing/2014/main" id="{D31BDC9C-BFE3-4663-A82A-9E083B2E3FB3}"/>
                  </a:ext>
                </a:extLst>
              </p:cNvPr>
              <p:cNvSpPr txBox="1"/>
              <p:nvPr/>
            </p:nvSpPr>
            <p:spPr>
              <a:xfrm>
                <a:off x="1672476" y="1994023"/>
                <a:ext cx="2022767" cy="430886"/>
              </a:xfrm>
              <a:prstGeom prst="rect">
                <a:avLst/>
              </a:prstGeom>
              <a:noFill/>
            </p:spPr>
            <p:txBody>
              <a:bodyPr wrap="square" rtlCol="0">
                <a:spAutoFit/>
              </a:bodyPr>
              <a:lstStyle/>
              <a:p>
                <a:r>
                  <a:rPr lang="zh-CN" altLang="en-US" sz="1500" b="1" dirty="0">
                    <a:solidFill>
                      <a:schemeClr val="accent3">
                        <a:lumMod val="75000"/>
                      </a:schemeClr>
                    </a:solidFill>
                  </a:rPr>
                  <a:t>构造“被除数”</a:t>
                </a:r>
              </a:p>
            </p:txBody>
          </p:sp>
          <p:sp>
            <p:nvSpPr>
              <p:cNvPr id="92" name="矩形 91">
                <a:extLst>
                  <a:ext uri="{FF2B5EF4-FFF2-40B4-BE49-F238E27FC236}">
                    <a16:creationId xmlns:a16="http://schemas.microsoft.com/office/drawing/2014/main" id="{1D7D0303-A15D-48E6-966E-4F3CE607F165}"/>
                  </a:ext>
                </a:extLst>
              </p:cNvPr>
              <p:cNvSpPr/>
              <p:nvPr/>
            </p:nvSpPr>
            <p:spPr>
              <a:xfrm>
                <a:off x="1523649" y="1956155"/>
                <a:ext cx="4809417"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93" name="文本框 92">
              <a:extLst>
                <a:ext uri="{FF2B5EF4-FFF2-40B4-BE49-F238E27FC236}">
                  <a16:creationId xmlns:a16="http://schemas.microsoft.com/office/drawing/2014/main" id="{049833B1-44AD-4D05-A81C-8F266A6757D8}"/>
                </a:ext>
              </a:extLst>
            </p:cNvPr>
            <p:cNvSpPr txBox="1"/>
            <p:nvPr/>
          </p:nvSpPr>
          <p:spPr>
            <a:xfrm>
              <a:off x="1672475" y="2450988"/>
              <a:ext cx="4660591" cy="492443"/>
            </a:xfrm>
            <a:prstGeom prst="rect">
              <a:avLst/>
            </a:prstGeom>
            <a:noFill/>
          </p:spPr>
          <p:txBody>
            <a:bodyPr wrap="square" rtlCol="0">
              <a:spAutoFit/>
            </a:bodyPr>
            <a:lstStyle/>
            <a:p>
              <a:r>
                <a:rPr lang="zh-CN" altLang="en-US" b="1" dirty="0"/>
                <a:t>接收到的信息作为被除数</a:t>
              </a:r>
            </a:p>
          </p:txBody>
        </p:sp>
        <p:sp>
          <p:nvSpPr>
            <p:cNvPr id="94" name="矩形 93">
              <a:extLst>
                <a:ext uri="{FF2B5EF4-FFF2-40B4-BE49-F238E27FC236}">
                  <a16:creationId xmlns:a16="http://schemas.microsoft.com/office/drawing/2014/main" id="{48B2F4DE-4007-4CD8-8B47-860EA49DEB83}"/>
                </a:ext>
              </a:extLst>
            </p:cNvPr>
            <p:cNvSpPr/>
            <p:nvPr/>
          </p:nvSpPr>
          <p:spPr>
            <a:xfrm>
              <a:off x="304800" y="3083869"/>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Arial Black" panose="020B0A04020102020204" pitchFamily="34" charset="0"/>
                </a:rPr>
                <a:t>2</a:t>
              </a:r>
              <a:endParaRPr lang="zh-CN" altLang="en-US" sz="2400" b="1" dirty="0">
                <a:latin typeface="Arial Black" panose="020B0A04020102020204" pitchFamily="34" charset="0"/>
              </a:endParaRPr>
            </a:p>
          </p:txBody>
        </p:sp>
        <p:grpSp>
          <p:nvGrpSpPr>
            <p:cNvPr id="95" name="组合 94">
              <a:extLst>
                <a:ext uri="{FF2B5EF4-FFF2-40B4-BE49-F238E27FC236}">
                  <a16:creationId xmlns:a16="http://schemas.microsoft.com/office/drawing/2014/main" id="{7FFBF02C-C9A0-4215-94A6-FE21FFF7EAC2}"/>
                </a:ext>
              </a:extLst>
            </p:cNvPr>
            <p:cNvGrpSpPr/>
            <p:nvPr/>
          </p:nvGrpSpPr>
          <p:grpSpPr>
            <a:xfrm>
              <a:off x="1509747" y="3083405"/>
              <a:ext cx="4823319" cy="1020462"/>
              <a:chOff x="1523649" y="1956155"/>
              <a:chExt cx="4823319" cy="1020462"/>
            </a:xfrm>
          </p:grpSpPr>
          <p:sp>
            <p:nvSpPr>
              <p:cNvPr id="96" name="文本框 95">
                <a:extLst>
                  <a:ext uri="{FF2B5EF4-FFF2-40B4-BE49-F238E27FC236}">
                    <a16:creationId xmlns:a16="http://schemas.microsoft.com/office/drawing/2014/main" id="{82EF2579-9BBE-4F8A-9421-1BC974CCE636}"/>
                  </a:ext>
                </a:extLst>
              </p:cNvPr>
              <p:cNvSpPr txBox="1"/>
              <p:nvPr/>
            </p:nvSpPr>
            <p:spPr>
              <a:xfrm>
                <a:off x="1672476" y="1994023"/>
                <a:ext cx="2022765" cy="430886"/>
              </a:xfrm>
              <a:prstGeom prst="rect">
                <a:avLst/>
              </a:prstGeom>
              <a:noFill/>
            </p:spPr>
            <p:txBody>
              <a:bodyPr wrap="square" rtlCol="0">
                <a:spAutoFit/>
              </a:bodyPr>
              <a:lstStyle/>
              <a:p>
                <a:r>
                  <a:rPr lang="zh-CN" altLang="en-US" sz="1500" b="1" dirty="0">
                    <a:solidFill>
                      <a:schemeClr val="accent3">
                        <a:lumMod val="75000"/>
                      </a:schemeClr>
                    </a:solidFill>
                  </a:rPr>
                  <a:t>构造“除数”</a:t>
                </a:r>
              </a:p>
            </p:txBody>
          </p:sp>
          <p:sp>
            <p:nvSpPr>
              <p:cNvPr id="97" name="矩形 96">
                <a:extLst>
                  <a:ext uri="{FF2B5EF4-FFF2-40B4-BE49-F238E27FC236}">
                    <a16:creationId xmlns:a16="http://schemas.microsoft.com/office/drawing/2014/main" id="{4BE33523-3E0F-4599-9A73-A28E3DD71527}"/>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98" name="文本框 97">
              <a:extLst>
                <a:ext uri="{FF2B5EF4-FFF2-40B4-BE49-F238E27FC236}">
                  <a16:creationId xmlns:a16="http://schemas.microsoft.com/office/drawing/2014/main" id="{48D0C34A-F43D-43BD-B4EC-C5B6F9D6477C}"/>
                </a:ext>
              </a:extLst>
            </p:cNvPr>
            <p:cNvSpPr txBox="1"/>
            <p:nvPr/>
          </p:nvSpPr>
          <p:spPr>
            <a:xfrm>
              <a:off x="1658572" y="3578237"/>
              <a:ext cx="4660591" cy="861775"/>
            </a:xfrm>
            <a:prstGeom prst="rect">
              <a:avLst/>
            </a:prstGeom>
            <a:noFill/>
          </p:spPr>
          <p:txBody>
            <a:bodyPr wrap="square" rtlCol="0">
              <a:spAutoFit/>
            </a:bodyPr>
            <a:lstStyle/>
            <a:p>
              <a:r>
                <a:rPr lang="zh-CN" altLang="en-US" b="1" dirty="0"/>
                <a:t>生成多项式各项系数构成的比特串作为除数</a:t>
              </a:r>
            </a:p>
          </p:txBody>
        </p:sp>
        <p:sp>
          <p:nvSpPr>
            <p:cNvPr id="99" name="矩形 98">
              <a:extLst>
                <a:ext uri="{FF2B5EF4-FFF2-40B4-BE49-F238E27FC236}">
                  <a16:creationId xmlns:a16="http://schemas.microsoft.com/office/drawing/2014/main" id="{9E519AED-A85C-4237-B4D2-843D8E81C7EC}"/>
                </a:ext>
              </a:extLst>
            </p:cNvPr>
            <p:cNvSpPr/>
            <p:nvPr/>
          </p:nvSpPr>
          <p:spPr>
            <a:xfrm>
              <a:off x="304799" y="4210191"/>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Arial Black" panose="020B0A04020102020204" pitchFamily="34" charset="0"/>
                </a:rPr>
                <a:t>3</a:t>
              </a:r>
              <a:endParaRPr lang="zh-CN" altLang="en-US" sz="2400" b="1" dirty="0">
                <a:latin typeface="Arial Black" panose="020B0A04020102020204" pitchFamily="34" charset="0"/>
              </a:endParaRPr>
            </a:p>
          </p:txBody>
        </p:sp>
        <p:grpSp>
          <p:nvGrpSpPr>
            <p:cNvPr id="100" name="组合 99">
              <a:extLst>
                <a:ext uri="{FF2B5EF4-FFF2-40B4-BE49-F238E27FC236}">
                  <a16:creationId xmlns:a16="http://schemas.microsoft.com/office/drawing/2014/main" id="{53077412-FF33-46C0-9360-7B4BF9933D76}"/>
                </a:ext>
              </a:extLst>
            </p:cNvPr>
            <p:cNvGrpSpPr/>
            <p:nvPr/>
          </p:nvGrpSpPr>
          <p:grpSpPr>
            <a:xfrm>
              <a:off x="1509746" y="4209727"/>
              <a:ext cx="4823319" cy="1020462"/>
              <a:chOff x="1523649" y="1956155"/>
              <a:chExt cx="4823319" cy="1020462"/>
            </a:xfrm>
          </p:grpSpPr>
          <p:sp>
            <p:nvSpPr>
              <p:cNvPr id="101" name="文本框 100">
                <a:extLst>
                  <a:ext uri="{FF2B5EF4-FFF2-40B4-BE49-F238E27FC236}">
                    <a16:creationId xmlns:a16="http://schemas.microsoft.com/office/drawing/2014/main" id="{1B961249-8D6B-4E4E-9442-1A0C9BCBA994}"/>
                  </a:ext>
                </a:extLst>
              </p:cNvPr>
              <p:cNvSpPr txBox="1"/>
              <p:nvPr/>
            </p:nvSpPr>
            <p:spPr>
              <a:xfrm>
                <a:off x="1672474" y="1994023"/>
                <a:ext cx="3169986" cy="430886"/>
              </a:xfrm>
              <a:prstGeom prst="rect">
                <a:avLst/>
              </a:prstGeom>
              <a:noFill/>
            </p:spPr>
            <p:txBody>
              <a:bodyPr wrap="square" rtlCol="0">
                <a:spAutoFit/>
              </a:bodyPr>
              <a:lstStyle/>
              <a:p>
                <a:r>
                  <a:rPr lang="zh-CN" altLang="en-US" sz="1500" b="1" dirty="0">
                    <a:solidFill>
                      <a:schemeClr val="accent3">
                        <a:lumMod val="75000"/>
                      </a:schemeClr>
                    </a:solidFill>
                  </a:rPr>
                  <a:t>做“二进制模</a:t>
                </a:r>
                <a:r>
                  <a:rPr lang="en-US" altLang="zh-CN" sz="1500" b="1" dirty="0">
                    <a:solidFill>
                      <a:schemeClr val="accent3">
                        <a:lumMod val="75000"/>
                      </a:schemeClr>
                    </a:solidFill>
                  </a:rPr>
                  <a:t>2</a:t>
                </a:r>
                <a:r>
                  <a:rPr lang="zh-CN" altLang="en-US" sz="1500" b="1" dirty="0">
                    <a:solidFill>
                      <a:schemeClr val="accent3">
                        <a:lumMod val="75000"/>
                      </a:schemeClr>
                    </a:solidFill>
                  </a:rPr>
                  <a:t>除法”</a:t>
                </a:r>
              </a:p>
            </p:txBody>
          </p:sp>
          <p:sp>
            <p:nvSpPr>
              <p:cNvPr id="102" name="矩形 101">
                <a:extLst>
                  <a:ext uri="{FF2B5EF4-FFF2-40B4-BE49-F238E27FC236}">
                    <a16:creationId xmlns:a16="http://schemas.microsoft.com/office/drawing/2014/main" id="{9E53ED94-FA38-4C27-8A3B-1B8137D612D9}"/>
                  </a:ext>
                </a:extLst>
              </p:cNvPr>
              <p:cNvSpPr/>
              <p:nvPr/>
            </p:nvSpPr>
            <p:spPr>
              <a:xfrm>
                <a:off x="1523649" y="1956155"/>
                <a:ext cx="4823319"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103" name="文本框 102">
              <a:extLst>
                <a:ext uri="{FF2B5EF4-FFF2-40B4-BE49-F238E27FC236}">
                  <a16:creationId xmlns:a16="http://schemas.microsoft.com/office/drawing/2014/main" id="{5DA35ECE-4E15-43E7-9EFC-C8DE8A98EA55}"/>
                </a:ext>
              </a:extLst>
            </p:cNvPr>
            <p:cNvSpPr txBox="1"/>
            <p:nvPr/>
          </p:nvSpPr>
          <p:spPr>
            <a:xfrm>
              <a:off x="1658572" y="4704560"/>
              <a:ext cx="4071230" cy="861775"/>
            </a:xfrm>
            <a:prstGeom prst="rect">
              <a:avLst/>
            </a:prstGeom>
            <a:noFill/>
          </p:spPr>
          <p:txBody>
            <a:bodyPr wrap="square" rtlCol="0">
              <a:spAutoFit/>
            </a:bodyPr>
            <a:lstStyle/>
            <a:p>
              <a:r>
                <a:rPr lang="zh-CN" altLang="en-US" b="1" dirty="0"/>
                <a:t>相当于对应位进行逻辑异或运算</a:t>
              </a:r>
            </a:p>
          </p:txBody>
        </p:sp>
        <p:sp>
          <p:nvSpPr>
            <p:cNvPr id="104" name="矩形 103">
              <a:extLst>
                <a:ext uri="{FF2B5EF4-FFF2-40B4-BE49-F238E27FC236}">
                  <a16:creationId xmlns:a16="http://schemas.microsoft.com/office/drawing/2014/main" id="{28415E87-AC63-416E-AA24-5A3E452A1C72}"/>
                </a:ext>
              </a:extLst>
            </p:cNvPr>
            <p:cNvSpPr/>
            <p:nvPr/>
          </p:nvSpPr>
          <p:spPr>
            <a:xfrm>
              <a:off x="304800" y="5335585"/>
              <a:ext cx="1204948" cy="10204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Arial Black" panose="020B0A04020102020204" pitchFamily="34" charset="0"/>
                </a:rPr>
                <a:t>4</a:t>
              </a:r>
              <a:endParaRPr lang="zh-CN" altLang="en-US" sz="2400" b="1" dirty="0">
                <a:latin typeface="Arial Black" panose="020B0A04020102020204" pitchFamily="34" charset="0"/>
              </a:endParaRPr>
            </a:p>
          </p:txBody>
        </p:sp>
        <p:grpSp>
          <p:nvGrpSpPr>
            <p:cNvPr id="105" name="组合 104">
              <a:extLst>
                <a:ext uri="{FF2B5EF4-FFF2-40B4-BE49-F238E27FC236}">
                  <a16:creationId xmlns:a16="http://schemas.microsoft.com/office/drawing/2014/main" id="{8E223153-8FCF-4AFD-BD26-9568B686DB03}"/>
                </a:ext>
              </a:extLst>
            </p:cNvPr>
            <p:cNvGrpSpPr/>
            <p:nvPr/>
          </p:nvGrpSpPr>
          <p:grpSpPr>
            <a:xfrm>
              <a:off x="1509747" y="5335121"/>
              <a:ext cx="4823318" cy="1020462"/>
              <a:chOff x="1523649" y="1956155"/>
              <a:chExt cx="4823318" cy="1020462"/>
            </a:xfrm>
          </p:grpSpPr>
          <p:sp>
            <p:nvSpPr>
              <p:cNvPr id="106" name="文本框 105">
                <a:extLst>
                  <a:ext uri="{FF2B5EF4-FFF2-40B4-BE49-F238E27FC236}">
                    <a16:creationId xmlns:a16="http://schemas.microsoft.com/office/drawing/2014/main" id="{9D991BE5-06FC-42F7-87A7-D4FD2807E0F7}"/>
                  </a:ext>
                </a:extLst>
              </p:cNvPr>
              <p:cNvSpPr txBox="1"/>
              <p:nvPr/>
            </p:nvSpPr>
            <p:spPr>
              <a:xfrm>
                <a:off x="1672474" y="1994023"/>
                <a:ext cx="3169984" cy="430886"/>
              </a:xfrm>
              <a:prstGeom prst="rect">
                <a:avLst/>
              </a:prstGeom>
              <a:noFill/>
            </p:spPr>
            <p:txBody>
              <a:bodyPr wrap="square" rtlCol="0">
                <a:spAutoFit/>
              </a:bodyPr>
              <a:lstStyle/>
              <a:p>
                <a:r>
                  <a:rPr lang="zh-CN" altLang="en-US" sz="1500" b="1" dirty="0">
                    <a:solidFill>
                      <a:schemeClr val="accent3">
                        <a:lumMod val="75000"/>
                      </a:schemeClr>
                    </a:solidFill>
                  </a:rPr>
                  <a:t>检查“余数”</a:t>
                </a:r>
              </a:p>
            </p:txBody>
          </p:sp>
          <p:sp>
            <p:nvSpPr>
              <p:cNvPr id="107" name="矩形 106">
                <a:extLst>
                  <a:ext uri="{FF2B5EF4-FFF2-40B4-BE49-F238E27FC236}">
                    <a16:creationId xmlns:a16="http://schemas.microsoft.com/office/drawing/2014/main" id="{09697FF5-8392-41F8-84F6-45ADD0B9D91B}"/>
                  </a:ext>
                </a:extLst>
              </p:cNvPr>
              <p:cNvSpPr/>
              <p:nvPr/>
            </p:nvSpPr>
            <p:spPr>
              <a:xfrm>
                <a:off x="1523649" y="1956155"/>
                <a:ext cx="4823318" cy="102046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Black" panose="020B0A04020102020204" pitchFamily="34" charset="0"/>
                </a:endParaRPr>
              </a:p>
            </p:txBody>
          </p:sp>
        </p:grpSp>
        <p:sp>
          <p:nvSpPr>
            <p:cNvPr id="108" name="文本框 107">
              <a:extLst>
                <a:ext uri="{FF2B5EF4-FFF2-40B4-BE49-F238E27FC236}">
                  <a16:creationId xmlns:a16="http://schemas.microsoft.com/office/drawing/2014/main" id="{6E869BDD-B6BA-4084-AEA1-019FDBEBFF4D}"/>
                </a:ext>
              </a:extLst>
            </p:cNvPr>
            <p:cNvSpPr txBox="1"/>
            <p:nvPr/>
          </p:nvSpPr>
          <p:spPr>
            <a:xfrm>
              <a:off x="1658572" y="5704965"/>
              <a:ext cx="4660590" cy="779700"/>
            </a:xfrm>
            <a:prstGeom prst="rect">
              <a:avLst/>
            </a:prstGeom>
            <a:noFill/>
          </p:spPr>
          <p:txBody>
            <a:bodyPr wrap="square" rtlCol="0">
              <a:spAutoFit/>
            </a:bodyPr>
            <a:lstStyle/>
            <a:p>
              <a:r>
                <a:rPr lang="zh-CN" altLang="en-US" sz="1600" b="1" dirty="0"/>
                <a:t>余数为</a:t>
              </a:r>
              <a:r>
                <a:rPr lang="en-US" altLang="zh-CN" sz="1600" b="1" dirty="0"/>
                <a:t>0</a:t>
              </a:r>
              <a:r>
                <a:rPr lang="zh-CN" altLang="en-US" sz="1600" b="1" dirty="0"/>
                <a:t>，可认为传输过程无误码；</a:t>
              </a:r>
              <a:endParaRPr lang="en-US" altLang="zh-CN" sz="1600" b="1" dirty="0"/>
            </a:p>
            <a:p>
              <a:r>
                <a:rPr lang="zh-CN" altLang="en-US" sz="1600" b="1" dirty="0"/>
                <a:t>余数不为</a:t>
              </a:r>
              <a:r>
                <a:rPr lang="en-US" altLang="zh-CN" sz="1600" b="1" dirty="0"/>
                <a:t>0</a:t>
              </a:r>
              <a:r>
                <a:rPr lang="zh-CN" altLang="en-US" sz="1600" b="1" dirty="0"/>
                <a:t>，可认为传输过程产生了误码。</a:t>
              </a:r>
            </a:p>
          </p:txBody>
        </p:sp>
      </p:grpSp>
      <p:grpSp>
        <p:nvGrpSpPr>
          <p:cNvPr id="12" name="组合 11">
            <a:extLst>
              <a:ext uri="{FF2B5EF4-FFF2-40B4-BE49-F238E27FC236}">
                <a16:creationId xmlns:a16="http://schemas.microsoft.com/office/drawing/2014/main" id="{E1CE22A3-7AB6-4C3B-87A1-2B93EA804CFE}"/>
              </a:ext>
            </a:extLst>
          </p:cNvPr>
          <p:cNvGrpSpPr/>
          <p:nvPr/>
        </p:nvGrpSpPr>
        <p:grpSpPr>
          <a:xfrm>
            <a:off x="5272601" y="1267736"/>
            <a:ext cx="3453671" cy="3486413"/>
            <a:chOff x="7030132" y="1690314"/>
            <a:chExt cx="4604895" cy="4648550"/>
          </a:xfrm>
        </p:grpSpPr>
        <p:sp>
          <p:nvSpPr>
            <p:cNvPr id="110" name="文本框 109">
              <a:extLst>
                <a:ext uri="{FF2B5EF4-FFF2-40B4-BE49-F238E27FC236}">
                  <a16:creationId xmlns:a16="http://schemas.microsoft.com/office/drawing/2014/main" id="{F23876DE-78D0-475A-819E-371FF5525473}"/>
                </a:ext>
              </a:extLst>
            </p:cNvPr>
            <p:cNvSpPr txBox="1"/>
            <p:nvPr/>
          </p:nvSpPr>
          <p:spPr>
            <a:xfrm>
              <a:off x="8470805" y="2316005"/>
              <a:ext cx="3133522" cy="492443"/>
            </a:xfrm>
            <a:prstGeom prst="rect">
              <a:avLst/>
            </a:prstGeom>
            <a:noFill/>
          </p:spPr>
          <p:txBody>
            <a:bodyPr wrap="square" rtlCol="0">
              <a:spAutoFit/>
            </a:bodyPr>
            <a:lstStyle/>
            <a:p>
              <a:r>
                <a:rPr lang="en-US" altLang="zh-CN" b="1" spc="450" dirty="0">
                  <a:latin typeface="Arial Black" panose="020B0A04020102020204" pitchFamily="34" charset="0"/>
                </a:rPr>
                <a:t>101101001</a:t>
              </a:r>
              <a:endParaRPr lang="zh-CN" altLang="en-US" b="1" spc="450" dirty="0">
                <a:latin typeface="Arial Black" panose="020B0A04020102020204" pitchFamily="34" charset="0"/>
              </a:endParaRPr>
            </a:p>
          </p:txBody>
        </p:sp>
        <p:sp>
          <p:nvSpPr>
            <p:cNvPr id="112" name="文本框 111">
              <a:extLst>
                <a:ext uri="{FF2B5EF4-FFF2-40B4-BE49-F238E27FC236}">
                  <a16:creationId xmlns:a16="http://schemas.microsoft.com/office/drawing/2014/main" id="{801C07FC-EB77-4A11-AAA2-552089691C3C}"/>
                </a:ext>
              </a:extLst>
            </p:cNvPr>
            <p:cNvSpPr txBox="1"/>
            <p:nvPr/>
          </p:nvSpPr>
          <p:spPr>
            <a:xfrm>
              <a:off x="7030132" y="2307874"/>
              <a:ext cx="1440673" cy="492443"/>
            </a:xfrm>
            <a:prstGeom prst="rect">
              <a:avLst/>
            </a:prstGeom>
            <a:noFill/>
          </p:spPr>
          <p:txBody>
            <a:bodyPr wrap="square"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grpSp>
          <p:nvGrpSpPr>
            <p:cNvPr id="113" name="组合 112">
              <a:extLst>
                <a:ext uri="{FF2B5EF4-FFF2-40B4-BE49-F238E27FC236}">
                  <a16:creationId xmlns:a16="http://schemas.microsoft.com/office/drawing/2014/main" id="{7178B23C-4991-48E0-AAFB-40D116621677}"/>
                </a:ext>
              </a:extLst>
            </p:cNvPr>
            <p:cNvGrpSpPr/>
            <p:nvPr/>
          </p:nvGrpSpPr>
          <p:grpSpPr>
            <a:xfrm>
              <a:off x="8374321" y="2172113"/>
              <a:ext cx="2999762" cy="527177"/>
              <a:chOff x="8374321" y="2132647"/>
              <a:chExt cx="2999762" cy="527177"/>
            </a:xfrm>
          </p:grpSpPr>
          <p:cxnSp>
            <p:nvCxnSpPr>
              <p:cNvPr id="114" name="直接连接符 113">
                <a:extLst>
                  <a:ext uri="{FF2B5EF4-FFF2-40B4-BE49-F238E27FC236}">
                    <a16:creationId xmlns:a16="http://schemas.microsoft.com/office/drawing/2014/main" id="{E14E07D1-CBBB-4025-9278-75587CAF30D0}"/>
                  </a:ext>
                </a:extLst>
              </p:cNvPr>
              <p:cNvCxnSpPr>
                <a:cxnSpLocks/>
              </p:cNvCxnSpPr>
              <p:nvPr/>
            </p:nvCxnSpPr>
            <p:spPr>
              <a:xfrm flipV="1">
                <a:off x="8374321" y="2142420"/>
                <a:ext cx="192970" cy="517404"/>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649FAF7-4A6F-4C15-A36F-841CB41EE5B3}"/>
                  </a:ext>
                </a:extLst>
              </p:cNvPr>
              <p:cNvCxnSpPr>
                <a:cxnSpLocks/>
              </p:cNvCxnSpPr>
              <p:nvPr/>
            </p:nvCxnSpPr>
            <p:spPr>
              <a:xfrm>
                <a:off x="8567291" y="2132647"/>
                <a:ext cx="280679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6" name="文本框 115">
              <a:extLst>
                <a:ext uri="{FF2B5EF4-FFF2-40B4-BE49-F238E27FC236}">
                  <a16:creationId xmlns:a16="http://schemas.microsoft.com/office/drawing/2014/main" id="{DFEB5FE8-6CF4-4BEC-80BE-430CEE01EA8C}"/>
                </a:ext>
              </a:extLst>
            </p:cNvPr>
            <p:cNvSpPr txBox="1"/>
            <p:nvPr/>
          </p:nvSpPr>
          <p:spPr>
            <a:xfrm>
              <a:off x="9398934" y="1690314"/>
              <a:ext cx="2152768" cy="492443"/>
            </a:xfrm>
            <a:prstGeom prst="rect">
              <a:avLst/>
            </a:prstGeom>
            <a:noFill/>
          </p:spPr>
          <p:txBody>
            <a:bodyPr wrap="square" rtlCol="0">
              <a:spAutoFit/>
            </a:bodyPr>
            <a:lstStyle/>
            <a:p>
              <a:r>
                <a:rPr lang="en-US" altLang="zh-CN" b="1" spc="450" dirty="0">
                  <a:latin typeface="Arial Black" panose="020B0A04020102020204" pitchFamily="34" charset="0"/>
                </a:rPr>
                <a:t>110010</a:t>
              </a:r>
              <a:endParaRPr lang="zh-CN" altLang="en-US" b="1" spc="450" dirty="0">
                <a:latin typeface="Arial Black" panose="020B0A04020102020204" pitchFamily="34" charset="0"/>
              </a:endParaRPr>
            </a:p>
          </p:txBody>
        </p:sp>
        <p:grpSp>
          <p:nvGrpSpPr>
            <p:cNvPr id="6" name="组合 5">
              <a:extLst>
                <a:ext uri="{FF2B5EF4-FFF2-40B4-BE49-F238E27FC236}">
                  <a16:creationId xmlns:a16="http://schemas.microsoft.com/office/drawing/2014/main" id="{B7303E07-19B1-40EA-B3D6-06E2729789C5}"/>
                </a:ext>
              </a:extLst>
            </p:cNvPr>
            <p:cNvGrpSpPr/>
            <p:nvPr/>
          </p:nvGrpSpPr>
          <p:grpSpPr>
            <a:xfrm>
              <a:off x="7966736" y="2644665"/>
              <a:ext cx="1944746" cy="533052"/>
              <a:chOff x="7966736" y="2605199"/>
              <a:chExt cx="1944746" cy="533052"/>
            </a:xfrm>
          </p:grpSpPr>
          <p:sp>
            <p:nvSpPr>
              <p:cNvPr id="117" name="文本框 116">
                <a:extLst>
                  <a:ext uri="{FF2B5EF4-FFF2-40B4-BE49-F238E27FC236}">
                    <a16:creationId xmlns:a16="http://schemas.microsoft.com/office/drawing/2014/main" id="{DE10CFDA-9129-490F-9ED9-D86122FE2E70}"/>
                  </a:ext>
                </a:extLst>
              </p:cNvPr>
              <p:cNvSpPr txBox="1"/>
              <p:nvPr/>
            </p:nvSpPr>
            <p:spPr>
              <a:xfrm>
                <a:off x="8470807" y="2645808"/>
                <a:ext cx="1440675" cy="492443"/>
              </a:xfrm>
              <a:prstGeom prst="rect">
                <a:avLst/>
              </a:prstGeom>
              <a:noFill/>
            </p:spPr>
            <p:txBody>
              <a:bodyPr wrap="square"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grpSp>
            <p:nvGrpSpPr>
              <p:cNvPr id="118" name="组合 117">
                <a:extLst>
                  <a:ext uri="{FF2B5EF4-FFF2-40B4-BE49-F238E27FC236}">
                    <a16:creationId xmlns:a16="http://schemas.microsoft.com/office/drawing/2014/main" id="{FDA36042-6E59-4389-A123-FF9804A221FE}"/>
                  </a:ext>
                </a:extLst>
              </p:cNvPr>
              <p:cNvGrpSpPr/>
              <p:nvPr/>
            </p:nvGrpSpPr>
            <p:grpSpPr>
              <a:xfrm>
                <a:off x="7966736" y="2605199"/>
                <a:ext cx="1701886" cy="523220"/>
                <a:chOff x="7966736" y="2605199"/>
                <a:chExt cx="1701886" cy="523220"/>
              </a:xfrm>
            </p:grpSpPr>
            <p:cxnSp>
              <p:nvCxnSpPr>
                <p:cNvPr id="119" name="直接连接符 118">
                  <a:extLst>
                    <a:ext uri="{FF2B5EF4-FFF2-40B4-BE49-F238E27FC236}">
                      <a16:creationId xmlns:a16="http://schemas.microsoft.com/office/drawing/2014/main" id="{A3318E73-17FF-4C7F-A95C-BCF8F6034049}"/>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EF480D79-EB81-46B0-9CD2-312DB3AEA819}"/>
                    </a:ext>
                  </a:extLst>
                </p:cNvPr>
                <p:cNvSpPr txBox="1"/>
                <p:nvPr/>
              </p:nvSpPr>
              <p:spPr>
                <a:xfrm>
                  <a:off x="7966736" y="2605199"/>
                  <a:ext cx="547654" cy="492442"/>
                </a:xfrm>
                <a:prstGeom prst="rect">
                  <a:avLst/>
                </a:prstGeom>
                <a:noFill/>
              </p:spPr>
              <p:txBody>
                <a:bodyPr wrap="square">
                  <a:spAutoFit/>
                </a:bodyPr>
                <a:lstStyle/>
                <a:p>
                  <a:pPr algn="ctr"/>
                  <a:r>
                    <a:rPr lang="zh-CN" altLang="en-US" b="1" dirty="0">
                      <a:solidFill>
                        <a:schemeClr val="accent1">
                          <a:lumMod val="75000"/>
                        </a:schemeClr>
                      </a:solidFill>
                    </a:rPr>
                    <a:t>⊕</a:t>
                  </a:r>
                </a:p>
              </p:txBody>
            </p:sp>
          </p:grpSp>
        </p:grpSp>
        <p:sp>
          <p:nvSpPr>
            <p:cNvPr id="121" name="文本框 120">
              <a:extLst>
                <a:ext uri="{FF2B5EF4-FFF2-40B4-BE49-F238E27FC236}">
                  <a16:creationId xmlns:a16="http://schemas.microsoft.com/office/drawing/2014/main" id="{5CC18CF7-A95B-4EFF-9EFE-2EFDFC43E4AD}"/>
                </a:ext>
              </a:extLst>
            </p:cNvPr>
            <p:cNvSpPr txBox="1"/>
            <p:nvPr/>
          </p:nvSpPr>
          <p:spPr>
            <a:xfrm>
              <a:off x="8784936" y="3155195"/>
              <a:ext cx="1748489" cy="492443"/>
            </a:xfrm>
            <a:prstGeom prst="rect">
              <a:avLst/>
            </a:prstGeom>
            <a:noFill/>
          </p:spPr>
          <p:txBody>
            <a:bodyPr wrap="square" rtlCol="0">
              <a:spAutoFit/>
            </a:bodyPr>
            <a:lstStyle/>
            <a:p>
              <a:r>
                <a:rPr lang="en-US" altLang="zh-CN" b="1" spc="450" dirty="0">
                  <a:latin typeface="Arial Black" panose="020B0A04020102020204" pitchFamily="34" charset="0"/>
                </a:rPr>
                <a:t>1100</a:t>
              </a:r>
              <a:endParaRPr lang="zh-CN" altLang="en-US" b="1" spc="450" dirty="0">
                <a:latin typeface="Arial Black" panose="020B0A04020102020204" pitchFamily="34" charset="0"/>
              </a:endParaRPr>
            </a:p>
          </p:txBody>
        </p:sp>
        <p:grpSp>
          <p:nvGrpSpPr>
            <p:cNvPr id="156" name="组合 155">
              <a:extLst>
                <a:ext uri="{FF2B5EF4-FFF2-40B4-BE49-F238E27FC236}">
                  <a16:creationId xmlns:a16="http://schemas.microsoft.com/office/drawing/2014/main" id="{E8A5C31E-8827-4B38-B04E-E9B356C7F512}"/>
                </a:ext>
              </a:extLst>
            </p:cNvPr>
            <p:cNvGrpSpPr/>
            <p:nvPr/>
          </p:nvGrpSpPr>
          <p:grpSpPr>
            <a:xfrm>
              <a:off x="8290175" y="3496545"/>
              <a:ext cx="1944746" cy="533052"/>
              <a:chOff x="7966736" y="2605199"/>
              <a:chExt cx="1944746" cy="533052"/>
            </a:xfrm>
          </p:grpSpPr>
          <p:sp>
            <p:nvSpPr>
              <p:cNvPr id="157" name="文本框 156">
                <a:extLst>
                  <a:ext uri="{FF2B5EF4-FFF2-40B4-BE49-F238E27FC236}">
                    <a16:creationId xmlns:a16="http://schemas.microsoft.com/office/drawing/2014/main" id="{DC564DB9-2B68-4AB8-BD7C-8DA676A1D2DA}"/>
                  </a:ext>
                </a:extLst>
              </p:cNvPr>
              <p:cNvSpPr txBox="1"/>
              <p:nvPr/>
            </p:nvSpPr>
            <p:spPr>
              <a:xfrm>
                <a:off x="8470807" y="2645808"/>
                <a:ext cx="1440675" cy="492443"/>
              </a:xfrm>
              <a:prstGeom prst="rect">
                <a:avLst/>
              </a:prstGeom>
              <a:noFill/>
            </p:spPr>
            <p:txBody>
              <a:bodyPr wrap="square"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grpSp>
            <p:nvGrpSpPr>
              <p:cNvPr id="158" name="组合 157">
                <a:extLst>
                  <a:ext uri="{FF2B5EF4-FFF2-40B4-BE49-F238E27FC236}">
                    <a16:creationId xmlns:a16="http://schemas.microsoft.com/office/drawing/2014/main" id="{7EA392FC-FDAB-47C1-8463-F079883C6FE9}"/>
                  </a:ext>
                </a:extLst>
              </p:cNvPr>
              <p:cNvGrpSpPr/>
              <p:nvPr/>
            </p:nvGrpSpPr>
            <p:grpSpPr>
              <a:xfrm>
                <a:off x="7966736" y="2605199"/>
                <a:ext cx="1701886" cy="523220"/>
                <a:chOff x="7966736" y="2605199"/>
                <a:chExt cx="1701886" cy="523220"/>
              </a:xfrm>
            </p:grpSpPr>
            <p:cxnSp>
              <p:nvCxnSpPr>
                <p:cNvPr id="159" name="直接连接符 158">
                  <a:extLst>
                    <a:ext uri="{FF2B5EF4-FFF2-40B4-BE49-F238E27FC236}">
                      <a16:creationId xmlns:a16="http://schemas.microsoft.com/office/drawing/2014/main" id="{7CE5963A-6104-4E26-9EC9-755003831C72}"/>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68514E98-67EE-4EF7-8331-9E6344BA03F6}"/>
                    </a:ext>
                  </a:extLst>
                </p:cNvPr>
                <p:cNvSpPr txBox="1"/>
                <p:nvPr/>
              </p:nvSpPr>
              <p:spPr>
                <a:xfrm>
                  <a:off x="7966736" y="2605199"/>
                  <a:ext cx="547654" cy="492442"/>
                </a:xfrm>
                <a:prstGeom prst="rect">
                  <a:avLst/>
                </a:prstGeom>
                <a:noFill/>
              </p:spPr>
              <p:txBody>
                <a:bodyPr wrap="square">
                  <a:spAutoFit/>
                </a:bodyPr>
                <a:lstStyle/>
                <a:p>
                  <a:pPr algn="ctr"/>
                  <a:r>
                    <a:rPr lang="zh-CN" altLang="en-US" b="1" dirty="0">
                      <a:solidFill>
                        <a:schemeClr val="accent1">
                          <a:lumMod val="75000"/>
                        </a:schemeClr>
                      </a:solidFill>
                    </a:rPr>
                    <a:t>⊕</a:t>
                  </a:r>
                </a:p>
              </p:txBody>
            </p:sp>
          </p:grpSp>
        </p:grpSp>
        <p:sp>
          <p:nvSpPr>
            <p:cNvPr id="161" name="文本框 160">
              <a:extLst>
                <a:ext uri="{FF2B5EF4-FFF2-40B4-BE49-F238E27FC236}">
                  <a16:creationId xmlns:a16="http://schemas.microsoft.com/office/drawing/2014/main" id="{95910BED-C566-4D79-A434-D27AB26AEA2E}"/>
                </a:ext>
              </a:extLst>
            </p:cNvPr>
            <p:cNvSpPr txBox="1"/>
            <p:nvPr/>
          </p:nvSpPr>
          <p:spPr>
            <a:xfrm>
              <a:off x="10637994" y="4992602"/>
              <a:ext cx="824761" cy="492443"/>
            </a:xfrm>
            <a:prstGeom prst="rect">
              <a:avLst/>
            </a:prstGeom>
            <a:noFill/>
          </p:spPr>
          <p:txBody>
            <a:bodyPr wrap="square" rtlCol="0">
              <a:spAutoFit/>
            </a:bodyPr>
            <a:lstStyle/>
            <a:p>
              <a:r>
                <a:rPr lang="en-US" altLang="zh-CN" b="1" spc="450" dirty="0">
                  <a:latin typeface="Arial Black" panose="020B0A04020102020204" pitchFamily="34" charset="0"/>
                </a:rPr>
                <a:t>11</a:t>
              </a:r>
              <a:endParaRPr lang="zh-CN" altLang="en-US" b="1" spc="450" dirty="0">
                <a:latin typeface="Arial Black" panose="020B0A04020102020204" pitchFamily="34" charset="0"/>
              </a:endParaRPr>
            </a:p>
          </p:txBody>
        </p:sp>
        <p:grpSp>
          <p:nvGrpSpPr>
            <p:cNvPr id="162" name="组合 161">
              <a:extLst>
                <a:ext uri="{FF2B5EF4-FFF2-40B4-BE49-F238E27FC236}">
                  <a16:creationId xmlns:a16="http://schemas.microsoft.com/office/drawing/2014/main" id="{0BB62E33-E03C-4ECF-9722-52843F7D3634}"/>
                </a:ext>
              </a:extLst>
            </p:cNvPr>
            <p:cNvGrpSpPr/>
            <p:nvPr/>
          </p:nvGrpSpPr>
          <p:grpSpPr>
            <a:xfrm>
              <a:off x="9191143" y="4423358"/>
              <a:ext cx="1944746" cy="533052"/>
              <a:chOff x="7966736" y="2605199"/>
              <a:chExt cx="1944746" cy="533052"/>
            </a:xfrm>
          </p:grpSpPr>
          <p:sp>
            <p:nvSpPr>
              <p:cNvPr id="163" name="文本框 162">
                <a:extLst>
                  <a:ext uri="{FF2B5EF4-FFF2-40B4-BE49-F238E27FC236}">
                    <a16:creationId xmlns:a16="http://schemas.microsoft.com/office/drawing/2014/main" id="{4BB2988A-BDD5-4E7B-A74F-1851E6FEB43F}"/>
                  </a:ext>
                </a:extLst>
              </p:cNvPr>
              <p:cNvSpPr txBox="1"/>
              <p:nvPr/>
            </p:nvSpPr>
            <p:spPr>
              <a:xfrm>
                <a:off x="8470807" y="2645808"/>
                <a:ext cx="1440675" cy="492443"/>
              </a:xfrm>
              <a:prstGeom prst="rect">
                <a:avLst/>
              </a:prstGeom>
              <a:noFill/>
            </p:spPr>
            <p:txBody>
              <a:bodyPr wrap="square" rtlCol="0">
                <a:spAutoFit/>
              </a:bodyPr>
              <a:lstStyle/>
              <a:p>
                <a:r>
                  <a:rPr lang="en-US" altLang="zh-CN" b="1" spc="450" dirty="0">
                    <a:solidFill>
                      <a:schemeClr val="accent3"/>
                    </a:solidFill>
                    <a:latin typeface="Arial Black" panose="020B0A04020102020204" pitchFamily="34" charset="0"/>
                  </a:rPr>
                  <a:t>1101</a:t>
                </a:r>
                <a:endParaRPr lang="zh-CN" altLang="en-US" b="1" spc="450" dirty="0">
                  <a:solidFill>
                    <a:schemeClr val="accent3"/>
                  </a:solidFill>
                  <a:latin typeface="Arial Black" panose="020B0A04020102020204" pitchFamily="34" charset="0"/>
                </a:endParaRPr>
              </a:p>
            </p:txBody>
          </p:sp>
          <p:grpSp>
            <p:nvGrpSpPr>
              <p:cNvPr id="164" name="组合 163">
                <a:extLst>
                  <a:ext uri="{FF2B5EF4-FFF2-40B4-BE49-F238E27FC236}">
                    <a16:creationId xmlns:a16="http://schemas.microsoft.com/office/drawing/2014/main" id="{957FD18A-C9A1-4ADE-8D3F-8179AF0D7F5D}"/>
                  </a:ext>
                </a:extLst>
              </p:cNvPr>
              <p:cNvGrpSpPr/>
              <p:nvPr/>
            </p:nvGrpSpPr>
            <p:grpSpPr>
              <a:xfrm>
                <a:off x="7966736" y="2605199"/>
                <a:ext cx="1701886" cy="523220"/>
                <a:chOff x="7966736" y="2605199"/>
                <a:chExt cx="1701886" cy="523220"/>
              </a:xfrm>
            </p:grpSpPr>
            <p:cxnSp>
              <p:nvCxnSpPr>
                <p:cNvPr id="165" name="直接连接符 164">
                  <a:extLst>
                    <a:ext uri="{FF2B5EF4-FFF2-40B4-BE49-F238E27FC236}">
                      <a16:creationId xmlns:a16="http://schemas.microsoft.com/office/drawing/2014/main" id="{3A832050-15C5-4535-BC8A-785ACEC80861}"/>
                    </a:ext>
                  </a:extLst>
                </p:cNvPr>
                <p:cNvCxnSpPr>
                  <a:cxnSpLocks/>
                </p:cNvCxnSpPr>
                <p:nvPr/>
              </p:nvCxnSpPr>
              <p:spPr>
                <a:xfrm>
                  <a:off x="8117215" y="3128419"/>
                  <a:ext cx="1551407"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66" name="文本框 165">
                  <a:extLst>
                    <a:ext uri="{FF2B5EF4-FFF2-40B4-BE49-F238E27FC236}">
                      <a16:creationId xmlns:a16="http://schemas.microsoft.com/office/drawing/2014/main" id="{4769D050-3FB9-4605-90A0-709EADCBFDA5}"/>
                    </a:ext>
                  </a:extLst>
                </p:cNvPr>
                <p:cNvSpPr txBox="1"/>
                <p:nvPr/>
              </p:nvSpPr>
              <p:spPr>
                <a:xfrm>
                  <a:off x="7966736" y="2605199"/>
                  <a:ext cx="547654" cy="492442"/>
                </a:xfrm>
                <a:prstGeom prst="rect">
                  <a:avLst/>
                </a:prstGeom>
                <a:noFill/>
              </p:spPr>
              <p:txBody>
                <a:bodyPr wrap="square">
                  <a:spAutoFit/>
                </a:bodyPr>
                <a:lstStyle/>
                <a:p>
                  <a:pPr algn="ctr"/>
                  <a:r>
                    <a:rPr lang="zh-CN" altLang="en-US" b="1" dirty="0">
                      <a:solidFill>
                        <a:schemeClr val="accent1">
                          <a:lumMod val="75000"/>
                        </a:schemeClr>
                      </a:solidFill>
                    </a:rPr>
                    <a:t>⊕</a:t>
                  </a:r>
                </a:p>
              </p:txBody>
            </p:sp>
          </p:grpSp>
        </p:grpSp>
        <p:sp>
          <p:nvSpPr>
            <p:cNvPr id="167" name="文本框 166">
              <a:extLst>
                <a:ext uri="{FF2B5EF4-FFF2-40B4-BE49-F238E27FC236}">
                  <a16:creationId xmlns:a16="http://schemas.microsoft.com/office/drawing/2014/main" id="{5B0F1194-FE22-4F33-A04B-310EDD5D8253}"/>
                </a:ext>
              </a:extLst>
            </p:cNvPr>
            <p:cNvSpPr txBox="1"/>
            <p:nvPr/>
          </p:nvSpPr>
          <p:spPr>
            <a:xfrm>
              <a:off x="9714266" y="4060374"/>
              <a:ext cx="1748489" cy="492443"/>
            </a:xfrm>
            <a:prstGeom prst="rect">
              <a:avLst/>
            </a:prstGeom>
            <a:noFill/>
          </p:spPr>
          <p:txBody>
            <a:bodyPr wrap="square" rtlCol="0">
              <a:spAutoFit/>
            </a:bodyPr>
            <a:lstStyle/>
            <a:p>
              <a:r>
                <a:rPr lang="en-US" altLang="zh-CN" b="1" spc="450" dirty="0">
                  <a:latin typeface="Arial Black" panose="020B0A04020102020204" pitchFamily="34" charset="0"/>
                </a:rPr>
                <a:t>1100</a:t>
              </a:r>
              <a:endParaRPr lang="zh-CN" altLang="en-US" b="1" spc="450" dirty="0">
                <a:latin typeface="Arial Black" panose="020B0A04020102020204" pitchFamily="34" charset="0"/>
              </a:endParaRPr>
            </a:p>
          </p:txBody>
        </p:sp>
        <p:sp>
          <p:nvSpPr>
            <p:cNvPr id="168" name="对话气泡: 圆角矩形 167">
              <a:extLst>
                <a:ext uri="{FF2B5EF4-FFF2-40B4-BE49-F238E27FC236}">
                  <a16:creationId xmlns:a16="http://schemas.microsoft.com/office/drawing/2014/main" id="{9A015AB4-D820-43D9-802C-1184EB1CB7D7}"/>
                </a:ext>
              </a:extLst>
            </p:cNvPr>
            <p:cNvSpPr/>
            <p:nvPr/>
          </p:nvSpPr>
          <p:spPr>
            <a:xfrm>
              <a:off x="8306347" y="5573044"/>
              <a:ext cx="3328680" cy="765820"/>
            </a:xfrm>
            <a:prstGeom prst="wedgeRoundRectCallout">
              <a:avLst>
                <a:gd name="adj1" fmla="val 30928"/>
                <a:gd name="adj2" fmla="val -7030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余数不为</a:t>
              </a:r>
              <a:r>
                <a:rPr lang="en-US" altLang="zh-CN" sz="1400" b="1" dirty="0"/>
                <a:t>0</a:t>
              </a:r>
            </a:p>
            <a:p>
              <a:pPr algn="ctr"/>
              <a:r>
                <a:rPr lang="zh-CN" altLang="en-US" sz="1400" b="1" dirty="0"/>
                <a:t>可认为传输过程产生了误码！</a:t>
              </a:r>
            </a:p>
          </p:txBody>
        </p:sp>
      </p:grpSp>
    </p:spTree>
    <p:custDataLst>
      <p:tags r:id="rId1"/>
    </p:custDataLst>
    <p:extLst>
      <p:ext uri="{BB962C8B-B14F-4D97-AF65-F5344CB8AC3E}">
        <p14:creationId xmlns:p14="http://schemas.microsoft.com/office/powerpoint/2010/main" val="338264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3302436" y="611930"/>
            <a:ext cx="2521840"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计算机网络体系结构</a:t>
            </a:r>
          </a:p>
        </p:txBody>
      </p:sp>
      <p:sp>
        <p:nvSpPr>
          <p:cNvPr id="129" name="圆角矩形 128"/>
          <p:cNvSpPr/>
          <p:nvPr/>
        </p:nvSpPr>
        <p:spPr>
          <a:xfrm>
            <a:off x="505074" y="117043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zh-CN" altLang="en-US" dirty="0"/>
          </a:p>
        </p:txBody>
      </p:sp>
      <p:sp>
        <p:nvSpPr>
          <p:cNvPr id="130" name="AutoShape 58"/>
          <p:cNvSpPr>
            <a:spLocks noChangeArrowheads="1"/>
          </p:cNvSpPr>
          <p:nvPr/>
        </p:nvSpPr>
        <p:spPr bwMode="auto">
          <a:xfrm>
            <a:off x="1736727" y="1519240"/>
            <a:ext cx="1338263" cy="2301875"/>
          </a:xfrm>
          <a:prstGeom prst="cube">
            <a:avLst>
              <a:gd name="adj" fmla="val 9144"/>
            </a:avLst>
          </a:prstGeom>
          <a:solidFill>
            <a:srgbClr val="85D1F7"/>
          </a:solidFill>
          <a:ln w="19050">
            <a:solidFill>
              <a:schemeClr val="bg1"/>
            </a:solidFill>
            <a:miter lim="800000"/>
          </a:ln>
        </p:spPr>
        <p:txBody>
          <a:bodyPr wrap="none" lIns="91436" tIns="45718" rIns="91436" bIns="45718"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1" name="Freeform 50"/>
          <p:cNvSpPr/>
          <p:nvPr/>
        </p:nvSpPr>
        <p:spPr bwMode="auto">
          <a:xfrm>
            <a:off x="1736727"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32" name="Freeform 59"/>
          <p:cNvSpPr/>
          <p:nvPr/>
        </p:nvSpPr>
        <p:spPr bwMode="auto">
          <a:xfrm>
            <a:off x="1736725" y="2081215"/>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33" name="Freeform 60"/>
          <p:cNvSpPr/>
          <p:nvPr/>
        </p:nvSpPr>
        <p:spPr bwMode="auto">
          <a:xfrm>
            <a:off x="1736725" y="2393951"/>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34"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35" name="Freeform 62"/>
          <p:cNvSpPr/>
          <p:nvPr/>
        </p:nvSpPr>
        <p:spPr bwMode="auto">
          <a:xfrm>
            <a:off x="1735140" y="301784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36" name="Freeform 63"/>
          <p:cNvSpPr/>
          <p:nvPr/>
        </p:nvSpPr>
        <p:spPr bwMode="auto">
          <a:xfrm>
            <a:off x="1733552"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37" name="Text Box 22"/>
          <p:cNvSpPr txBox="1">
            <a:spLocks noChangeArrowheads="1"/>
          </p:cNvSpPr>
          <p:nvPr/>
        </p:nvSpPr>
        <p:spPr bwMode="auto">
          <a:xfrm>
            <a:off x="2203451" y="1674814"/>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8" name="Text Box 23"/>
          <p:cNvSpPr txBox="1">
            <a:spLocks noChangeArrowheads="1"/>
          </p:cNvSpPr>
          <p:nvPr/>
        </p:nvSpPr>
        <p:spPr bwMode="auto">
          <a:xfrm>
            <a:off x="2182813" y="2557465"/>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9" name="Text Box 24"/>
          <p:cNvSpPr txBox="1">
            <a:spLocks noChangeArrowheads="1"/>
          </p:cNvSpPr>
          <p:nvPr/>
        </p:nvSpPr>
        <p:spPr bwMode="auto">
          <a:xfrm>
            <a:off x="2190751" y="2901952"/>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40" name="Text Box 54"/>
          <p:cNvSpPr txBox="1">
            <a:spLocks noChangeArrowheads="1"/>
          </p:cNvSpPr>
          <p:nvPr/>
        </p:nvSpPr>
        <p:spPr bwMode="auto">
          <a:xfrm>
            <a:off x="2190751" y="1974850"/>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41" name="Text Box 55"/>
          <p:cNvSpPr txBox="1">
            <a:spLocks noChangeArrowheads="1"/>
          </p:cNvSpPr>
          <p:nvPr/>
        </p:nvSpPr>
        <p:spPr bwMode="auto">
          <a:xfrm>
            <a:off x="2190751" y="2287590"/>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42" name="Text Box 56"/>
          <p:cNvSpPr txBox="1">
            <a:spLocks noChangeArrowheads="1"/>
          </p:cNvSpPr>
          <p:nvPr/>
        </p:nvSpPr>
        <p:spPr bwMode="auto">
          <a:xfrm>
            <a:off x="2087565" y="3209925"/>
            <a:ext cx="906013"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C00CC"/>
                </a:solidFill>
                <a:latin typeface="微软雅黑" panose="020B0503020204020204" pitchFamily="34" charset="-122"/>
                <a:ea typeface="微软雅黑" panose="020B0503020204020204" pitchFamily="34" charset="-122"/>
              </a:rPr>
              <a:t>数据链路层</a:t>
            </a:r>
          </a:p>
        </p:txBody>
      </p:sp>
      <p:sp>
        <p:nvSpPr>
          <p:cNvPr id="143" name="Text Box 57"/>
          <p:cNvSpPr txBox="1">
            <a:spLocks noChangeArrowheads="1"/>
          </p:cNvSpPr>
          <p:nvPr/>
        </p:nvSpPr>
        <p:spPr bwMode="auto">
          <a:xfrm>
            <a:off x="2190751" y="3533776"/>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44" name="Text Box 43"/>
          <p:cNvSpPr txBox="1">
            <a:spLocks noChangeArrowheads="1"/>
          </p:cNvSpPr>
          <p:nvPr/>
        </p:nvSpPr>
        <p:spPr bwMode="auto">
          <a:xfrm>
            <a:off x="1798638" y="1498600"/>
            <a:ext cx="273628" cy="239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dirty="0">
                <a:latin typeface="微软雅黑" panose="020B0503020204020204" pitchFamily="34" charset="-122"/>
                <a:ea typeface="微软雅黑" panose="020B0503020204020204" pitchFamily="34" charset="-122"/>
              </a:rPr>
              <a:t>7</a:t>
            </a:r>
          </a:p>
          <a:p>
            <a:pPr>
              <a:lnSpc>
                <a:spcPct val="190000"/>
              </a:lnSpc>
            </a:pPr>
            <a:r>
              <a:rPr kumimoji="1" lang="en-US" altLang="zh-CN" sz="1100" b="1" dirty="0">
                <a:latin typeface="微软雅黑" panose="020B0503020204020204" pitchFamily="34" charset="-122"/>
                <a:ea typeface="微软雅黑" panose="020B0503020204020204" pitchFamily="34" charset="-122"/>
              </a:rPr>
              <a:t>6</a:t>
            </a:r>
          </a:p>
          <a:p>
            <a:pPr>
              <a:lnSpc>
                <a:spcPct val="190000"/>
              </a:lnSpc>
            </a:pPr>
            <a:r>
              <a:rPr kumimoji="1" lang="en-US" altLang="zh-CN" sz="1100" b="1" dirty="0">
                <a:latin typeface="微软雅黑" panose="020B0503020204020204" pitchFamily="34" charset="-122"/>
                <a:ea typeface="微软雅黑" panose="020B0503020204020204" pitchFamily="34" charset="-122"/>
              </a:rPr>
              <a:t>5</a:t>
            </a:r>
          </a:p>
          <a:p>
            <a:pPr>
              <a:lnSpc>
                <a:spcPct val="190000"/>
              </a:lnSpc>
            </a:pPr>
            <a:r>
              <a:rPr kumimoji="1" lang="en-US" altLang="zh-CN" sz="1100" b="1" dirty="0">
                <a:latin typeface="微软雅黑" panose="020B0503020204020204" pitchFamily="34" charset="-122"/>
                <a:ea typeface="微软雅黑" panose="020B0503020204020204" pitchFamily="34" charset="-122"/>
              </a:rPr>
              <a:t>4</a:t>
            </a:r>
          </a:p>
          <a:p>
            <a:pPr>
              <a:lnSpc>
                <a:spcPct val="190000"/>
              </a:lnSpc>
            </a:pPr>
            <a:r>
              <a:rPr kumimoji="1" lang="en-US" altLang="zh-CN" sz="1100" b="1" dirty="0">
                <a:latin typeface="微软雅黑" panose="020B0503020204020204" pitchFamily="34" charset="-122"/>
                <a:ea typeface="微软雅黑" panose="020B0503020204020204" pitchFamily="34" charset="-122"/>
              </a:rPr>
              <a:t>3</a:t>
            </a:r>
          </a:p>
          <a:p>
            <a:pPr>
              <a:lnSpc>
                <a:spcPct val="190000"/>
              </a:lnSpc>
            </a:pPr>
            <a:r>
              <a:rPr kumimoji="1" lang="en-US" altLang="zh-CN" sz="1100" b="1" dirty="0">
                <a:latin typeface="微软雅黑" panose="020B0503020204020204" pitchFamily="34" charset="-122"/>
                <a:ea typeface="微软雅黑" panose="020B0503020204020204" pitchFamily="34" charset="-122"/>
              </a:rPr>
              <a:t>2</a:t>
            </a:r>
          </a:p>
          <a:p>
            <a:pPr>
              <a:lnSpc>
                <a:spcPct val="190000"/>
              </a:lnSpc>
            </a:pPr>
            <a:r>
              <a:rPr kumimoji="1" lang="en-US" altLang="zh-CN" sz="1100" b="1" dirty="0">
                <a:latin typeface="微软雅黑" panose="020B0503020204020204" pitchFamily="34" charset="-122"/>
                <a:ea typeface="微软雅黑" panose="020B0503020204020204" pitchFamily="34" charset="-122"/>
              </a:rPr>
              <a:t>1</a:t>
            </a:r>
          </a:p>
        </p:txBody>
      </p:sp>
      <p:sp>
        <p:nvSpPr>
          <p:cNvPr id="145" name="Text Box 13"/>
          <p:cNvSpPr txBox="1">
            <a:spLocks noChangeArrowheads="1"/>
          </p:cNvSpPr>
          <p:nvPr/>
        </p:nvSpPr>
        <p:spPr bwMode="auto">
          <a:xfrm>
            <a:off x="1701801" y="1182689"/>
            <a:ext cx="1472274" cy="31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46" name="AutoShape 66"/>
          <p:cNvSpPr>
            <a:spLocks noChangeArrowheads="1"/>
          </p:cNvSpPr>
          <p:nvPr/>
        </p:nvSpPr>
        <p:spPr bwMode="auto">
          <a:xfrm>
            <a:off x="3438526" y="1487490"/>
            <a:ext cx="1739900" cy="2338387"/>
          </a:xfrm>
          <a:prstGeom prst="cube">
            <a:avLst>
              <a:gd name="adj" fmla="val 9144"/>
            </a:avLst>
          </a:prstGeom>
          <a:solidFill>
            <a:srgbClr val="7CE07C"/>
          </a:solidFill>
          <a:ln w="19050">
            <a:solidFill>
              <a:schemeClr val="bg1"/>
            </a:solidFill>
            <a:miter lim="800000"/>
          </a:ln>
        </p:spPr>
        <p:txBody>
          <a:bodyPr wrap="none" lIns="91436" tIns="45718" rIns="91436" bIns="45718"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47" name="Freeform 69"/>
          <p:cNvSpPr/>
          <p:nvPr/>
        </p:nvSpPr>
        <p:spPr bwMode="auto">
          <a:xfrm>
            <a:off x="3433765" y="2384427"/>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48" name="Freeform 70"/>
          <p:cNvSpPr/>
          <p:nvPr/>
        </p:nvSpPr>
        <p:spPr bwMode="auto">
          <a:xfrm>
            <a:off x="3433764" y="2693990"/>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49" name="Freeform 71"/>
          <p:cNvSpPr/>
          <p:nvPr/>
        </p:nvSpPr>
        <p:spPr bwMode="auto">
          <a:xfrm>
            <a:off x="3433763" y="3025777"/>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50" name="Text Box 73"/>
          <p:cNvSpPr txBox="1">
            <a:spLocks noChangeArrowheads="1"/>
          </p:cNvSpPr>
          <p:nvPr/>
        </p:nvSpPr>
        <p:spPr bwMode="auto">
          <a:xfrm>
            <a:off x="3908426" y="1739902"/>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1" name="Text Box 15"/>
          <p:cNvSpPr txBox="1">
            <a:spLocks noChangeArrowheads="1"/>
          </p:cNvSpPr>
          <p:nvPr/>
        </p:nvSpPr>
        <p:spPr bwMode="auto">
          <a:xfrm>
            <a:off x="3814765" y="3270250"/>
            <a:ext cx="906013"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52" name="Text Box 9"/>
          <p:cNvSpPr txBox="1">
            <a:spLocks noChangeArrowheads="1"/>
          </p:cNvSpPr>
          <p:nvPr/>
        </p:nvSpPr>
        <p:spPr bwMode="auto">
          <a:xfrm>
            <a:off x="3857626" y="2905126"/>
            <a:ext cx="80382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53" name="Text Box 16"/>
          <p:cNvSpPr txBox="1">
            <a:spLocks noChangeArrowheads="1"/>
          </p:cNvSpPr>
          <p:nvPr/>
        </p:nvSpPr>
        <p:spPr bwMode="auto">
          <a:xfrm>
            <a:off x="3364921" y="2000251"/>
            <a:ext cx="1710896" cy="4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54" name="Text Box 41"/>
          <p:cNvSpPr txBox="1">
            <a:spLocks noChangeArrowheads="1"/>
          </p:cNvSpPr>
          <p:nvPr/>
        </p:nvSpPr>
        <p:spPr bwMode="auto">
          <a:xfrm>
            <a:off x="3417531" y="2605090"/>
            <a:ext cx="160250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55" name="Text Box 12"/>
          <p:cNvSpPr txBox="1">
            <a:spLocks noChangeArrowheads="1"/>
          </p:cNvSpPr>
          <p:nvPr/>
        </p:nvSpPr>
        <p:spPr bwMode="auto">
          <a:xfrm>
            <a:off x="3392489" y="1171577"/>
            <a:ext cx="1770529" cy="31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56" name="Text Box 95"/>
          <p:cNvSpPr txBox="1">
            <a:spLocks noChangeArrowheads="1"/>
          </p:cNvSpPr>
          <p:nvPr/>
        </p:nvSpPr>
        <p:spPr bwMode="auto">
          <a:xfrm>
            <a:off x="2097088" y="3821114"/>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57" name="Text Box 96"/>
          <p:cNvSpPr txBox="1">
            <a:spLocks noChangeArrowheads="1"/>
          </p:cNvSpPr>
          <p:nvPr/>
        </p:nvSpPr>
        <p:spPr bwMode="auto">
          <a:xfrm>
            <a:off x="3959227" y="3821114"/>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58" name="Text Box 97"/>
          <p:cNvSpPr txBox="1">
            <a:spLocks noChangeArrowheads="1"/>
          </p:cNvSpPr>
          <p:nvPr/>
        </p:nvSpPr>
        <p:spPr bwMode="auto">
          <a:xfrm>
            <a:off x="6008690" y="3821114"/>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59"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lIns="91436" tIns="45718" rIns="91436" bIns="45718"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60" name="Freeform 101"/>
          <p:cNvSpPr/>
          <p:nvPr/>
        </p:nvSpPr>
        <p:spPr bwMode="auto">
          <a:xfrm>
            <a:off x="5573715" y="2384426"/>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61" name="Freeform 102"/>
          <p:cNvSpPr/>
          <p:nvPr/>
        </p:nvSpPr>
        <p:spPr bwMode="auto">
          <a:xfrm>
            <a:off x="5573715" y="2697164"/>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62" name="Freeform 103"/>
          <p:cNvSpPr/>
          <p:nvPr/>
        </p:nvSpPr>
        <p:spPr bwMode="auto">
          <a:xfrm>
            <a:off x="5572127" y="3009902"/>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63" name="Freeform 104"/>
          <p:cNvSpPr/>
          <p:nvPr/>
        </p:nvSpPr>
        <p:spPr bwMode="auto">
          <a:xfrm>
            <a:off x="5570540" y="3322639"/>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p>
            <a:endParaRPr lang="zh-CN" altLang="en-US"/>
          </a:p>
        </p:txBody>
      </p:sp>
      <p:sp>
        <p:nvSpPr>
          <p:cNvPr id="164" name="Text Box 106"/>
          <p:cNvSpPr txBox="1">
            <a:spLocks noChangeArrowheads="1"/>
          </p:cNvSpPr>
          <p:nvPr/>
        </p:nvSpPr>
        <p:spPr bwMode="auto">
          <a:xfrm>
            <a:off x="6019801" y="2586040"/>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5" name="Text Box 107"/>
          <p:cNvSpPr txBox="1">
            <a:spLocks noChangeArrowheads="1"/>
          </p:cNvSpPr>
          <p:nvPr/>
        </p:nvSpPr>
        <p:spPr bwMode="auto">
          <a:xfrm>
            <a:off x="6027738" y="2911476"/>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6" name="Text Box 108"/>
          <p:cNvSpPr txBox="1">
            <a:spLocks noChangeArrowheads="1"/>
          </p:cNvSpPr>
          <p:nvPr/>
        </p:nvSpPr>
        <p:spPr bwMode="auto">
          <a:xfrm>
            <a:off x="6027738" y="1908177"/>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67" name="Text Box 110"/>
          <p:cNvSpPr txBox="1">
            <a:spLocks noChangeArrowheads="1"/>
          </p:cNvSpPr>
          <p:nvPr/>
        </p:nvSpPr>
        <p:spPr bwMode="auto">
          <a:xfrm>
            <a:off x="5924551" y="3206752"/>
            <a:ext cx="906013"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C00CC"/>
                </a:solidFill>
                <a:latin typeface="微软雅黑" panose="020B0503020204020204" pitchFamily="34" charset="-122"/>
                <a:ea typeface="微软雅黑" panose="020B0503020204020204" pitchFamily="34" charset="-122"/>
              </a:rPr>
              <a:t>数据链路层</a:t>
            </a:r>
          </a:p>
        </p:txBody>
      </p:sp>
      <p:sp>
        <p:nvSpPr>
          <p:cNvPr id="168" name="Text Box 111"/>
          <p:cNvSpPr txBox="1">
            <a:spLocks noChangeArrowheads="1"/>
          </p:cNvSpPr>
          <p:nvPr/>
        </p:nvSpPr>
        <p:spPr bwMode="auto">
          <a:xfrm>
            <a:off x="6027738" y="3521077"/>
            <a:ext cx="617472"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69" name="Text Box 112"/>
          <p:cNvSpPr txBox="1">
            <a:spLocks noChangeArrowheads="1"/>
          </p:cNvSpPr>
          <p:nvPr/>
        </p:nvSpPr>
        <p:spPr bwMode="auto">
          <a:xfrm>
            <a:off x="5635626" y="1517650"/>
            <a:ext cx="273628" cy="239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latin typeface="微软雅黑" panose="020B0503020204020204" pitchFamily="34" charset="-122"/>
              <a:ea typeface="微软雅黑" panose="020B0503020204020204" pitchFamily="34" charset="-122"/>
            </a:endParaRPr>
          </a:p>
          <a:p>
            <a:pPr>
              <a:lnSpc>
                <a:spcPct val="190000"/>
              </a:lnSpc>
            </a:pPr>
            <a:r>
              <a:rPr kumimoji="1" lang="en-US" altLang="zh-CN" sz="1100" b="1" dirty="0">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latin typeface="微软雅黑" panose="020B0503020204020204" pitchFamily="34" charset="-122"/>
              <a:ea typeface="微软雅黑" panose="020B0503020204020204" pitchFamily="34" charset="-122"/>
            </a:endParaRPr>
          </a:p>
          <a:p>
            <a:pPr>
              <a:lnSpc>
                <a:spcPct val="190000"/>
              </a:lnSpc>
            </a:pPr>
            <a:r>
              <a:rPr kumimoji="1" lang="en-US" altLang="zh-CN" sz="1100" b="1" dirty="0">
                <a:latin typeface="微软雅黑" panose="020B0503020204020204" pitchFamily="34" charset="-122"/>
                <a:ea typeface="微软雅黑" panose="020B0503020204020204" pitchFamily="34" charset="-122"/>
              </a:rPr>
              <a:t>4</a:t>
            </a:r>
          </a:p>
          <a:p>
            <a:pPr>
              <a:lnSpc>
                <a:spcPct val="190000"/>
              </a:lnSpc>
            </a:pPr>
            <a:r>
              <a:rPr kumimoji="1" lang="en-US" altLang="zh-CN" sz="1100" b="1" dirty="0">
                <a:latin typeface="微软雅黑" panose="020B0503020204020204" pitchFamily="34" charset="-122"/>
                <a:ea typeface="微软雅黑" panose="020B0503020204020204" pitchFamily="34" charset="-122"/>
              </a:rPr>
              <a:t>3</a:t>
            </a:r>
          </a:p>
          <a:p>
            <a:pPr>
              <a:lnSpc>
                <a:spcPct val="190000"/>
              </a:lnSpc>
            </a:pPr>
            <a:r>
              <a:rPr kumimoji="1" lang="en-US" altLang="zh-CN" sz="1100" b="1" dirty="0">
                <a:latin typeface="微软雅黑" panose="020B0503020204020204" pitchFamily="34" charset="-122"/>
                <a:ea typeface="微软雅黑" panose="020B0503020204020204" pitchFamily="34" charset="-122"/>
              </a:rPr>
              <a:t>2</a:t>
            </a:r>
          </a:p>
          <a:p>
            <a:pPr>
              <a:lnSpc>
                <a:spcPct val="190000"/>
              </a:lnSpc>
            </a:pPr>
            <a:r>
              <a:rPr kumimoji="1" lang="en-US" altLang="zh-CN" sz="1100" b="1" dirty="0">
                <a:latin typeface="微软雅黑" panose="020B0503020204020204" pitchFamily="34" charset="-122"/>
                <a:ea typeface="微软雅黑" panose="020B0503020204020204" pitchFamily="34" charset="-122"/>
              </a:rPr>
              <a:t>1</a:t>
            </a:r>
          </a:p>
        </p:txBody>
      </p:sp>
      <p:sp>
        <p:nvSpPr>
          <p:cNvPr id="170" name="Text Box 113"/>
          <p:cNvSpPr txBox="1">
            <a:spLocks noChangeArrowheads="1"/>
          </p:cNvSpPr>
          <p:nvPr/>
        </p:nvSpPr>
        <p:spPr bwMode="auto">
          <a:xfrm>
            <a:off x="5299077" y="1166815"/>
            <a:ext cx="1829342" cy="31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71" name="Text Box 15"/>
          <p:cNvSpPr txBox="1">
            <a:spLocks noChangeArrowheads="1"/>
          </p:cNvSpPr>
          <p:nvPr/>
        </p:nvSpPr>
        <p:spPr bwMode="auto">
          <a:xfrm>
            <a:off x="3328990" y="3505201"/>
            <a:ext cx="1915904" cy="2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72" name="矩形 47"/>
          <p:cNvSpPr>
            <a:spLocks noChangeArrowheads="1"/>
          </p:cNvSpPr>
          <p:nvPr/>
        </p:nvSpPr>
        <p:spPr bwMode="auto">
          <a:xfrm>
            <a:off x="1096963" y="4057652"/>
            <a:ext cx="6902450" cy="31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2" nodeType="withEffect">
                                  <p:stCondLst>
                                    <p:cond delay="0"/>
                                  </p:stCondLst>
                                  <p:iterate type="wd">
                                    <p:tmPct val="0"/>
                                  </p:iterate>
                                  <p:childTnLst>
                                    <p:animScale>
                                      <p:cBhvr>
                                        <p:cTn id="6" dur="1000" fill="hold"/>
                                        <p:tgtEl>
                                          <p:spTgt spid="142"/>
                                        </p:tgtEl>
                                      </p:cBhvr>
                                      <p:by x="130000" y="130000"/>
                                    </p:animScale>
                                  </p:childTnLst>
                                </p:cTn>
                              </p:par>
                              <p:par>
                                <p:cTn id="7" presetID="6" presetClass="emph" presetSubtype="0" repeatCount="3000" fill="hold" grpId="2" nodeType="withEffect">
                                  <p:stCondLst>
                                    <p:cond delay="0"/>
                                  </p:stCondLst>
                                  <p:iterate type="wd">
                                    <p:tmPct val="0"/>
                                  </p:iterate>
                                  <p:childTnLst>
                                    <p:animScale>
                                      <p:cBhvr>
                                        <p:cTn id="8" dur="1000" fill="hold"/>
                                        <p:tgtEl>
                                          <p:spTgt spid="16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2"/>
      <p:bldP spid="167" grpId="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8577" y="1088265"/>
            <a:ext cx="7814734" cy="3832674"/>
          </a:xfrm>
          <a:prstGeom prst="rect">
            <a:avLst/>
          </a:prstGeom>
        </p:spPr>
      </p:pic>
      <p:sp>
        <p:nvSpPr>
          <p:cNvPr id="3" name="文本框 2">
            <a:extLst>
              <a:ext uri="{FF2B5EF4-FFF2-40B4-BE49-F238E27FC236}">
                <a16:creationId xmlns:a16="http://schemas.microsoft.com/office/drawing/2014/main" id="{4D6BD736-A4D3-4F26-AFED-36E11F50F70B}"/>
              </a:ext>
            </a:extLst>
          </p:cNvPr>
          <p:cNvSpPr txBox="1"/>
          <p:nvPr/>
        </p:nvSpPr>
        <p:spPr>
          <a:xfrm>
            <a:off x="814080" y="561976"/>
            <a:ext cx="4058779" cy="323165"/>
          </a:xfrm>
          <a:prstGeom prst="rect">
            <a:avLst/>
          </a:prstGeom>
          <a:noFill/>
        </p:spPr>
        <p:txBody>
          <a:bodyPr wrap="square" rtlCol="0">
            <a:spAutoFit/>
          </a:bodyPr>
          <a:lstStyle/>
          <a:p>
            <a:r>
              <a:rPr lang="en-US" altLang="zh-CN" sz="1500" b="1"/>
              <a:t>CRC</a:t>
            </a:r>
            <a:r>
              <a:rPr lang="zh-CN" altLang="en-US" sz="1500" b="1"/>
              <a:t>算法漏检示例</a:t>
            </a:r>
            <a:endParaRPr lang="zh-CN" altLang="en-US" sz="1500" b="1" dirty="0"/>
          </a:p>
        </p:txBody>
      </p:sp>
    </p:spTree>
    <p:extLst>
      <p:ext uri="{BB962C8B-B14F-4D97-AF65-F5344CB8AC3E}">
        <p14:creationId xmlns:p14="http://schemas.microsoft.com/office/powerpoint/2010/main" val="2468176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957568"/>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 name="矩形 2"/>
          <p:cNvSpPr/>
          <p:nvPr/>
        </p:nvSpPr>
        <p:spPr>
          <a:xfrm>
            <a:off x="616085" y="906183"/>
            <a:ext cx="2339097"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冗余码的计算举例 </a:t>
            </a:r>
          </a:p>
        </p:txBody>
      </p:sp>
      <p:sp>
        <p:nvSpPr>
          <p:cNvPr id="4" name="矩形 3"/>
          <p:cNvSpPr/>
          <p:nvPr/>
        </p:nvSpPr>
        <p:spPr>
          <a:xfrm>
            <a:off x="466346" y="1353975"/>
            <a:ext cx="8129015" cy="2631490"/>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现在 </a:t>
            </a:r>
            <a:r>
              <a:rPr lang="en-US" altLang="zh-CN" sz="2000" b="1" i="1" dirty="0">
                <a:latin typeface="微软雅黑" panose="020B0503020204020204" pitchFamily="34" charset="-122"/>
                <a:ea typeface="微软雅黑" panose="020B0503020204020204" pitchFamily="34" charset="-122"/>
              </a:rPr>
              <a:t>k</a:t>
            </a:r>
            <a:r>
              <a:rPr lang="en-US" altLang="zh-CN" sz="2000" b="1" dirty="0">
                <a:latin typeface="微软雅黑" panose="020B0503020204020204" pitchFamily="34" charset="-122"/>
                <a:ea typeface="微软雅黑" panose="020B0503020204020204" pitchFamily="34" charset="-122"/>
              </a:rPr>
              <a:t> = 6,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 101001</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设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 3, </a:t>
            </a:r>
            <a:r>
              <a:rPr lang="zh-CN" altLang="en-US" sz="2000" b="1" dirty="0">
                <a:solidFill>
                  <a:srgbClr val="0000FF"/>
                </a:solidFill>
                <a:latin typeface="微软雅黑" panose="020B0503020204020204" pitchFamily="34" charset="-122"/>
                <a:ea typeface="微软雅黑" panose="020B0503020204020204" pitchFamily="34" charset="-122"/>
              </a:rPr>
              <a:t>除数</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 = 1101</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被除数是 </a:t>
            </a:r>
            <a:r>
              <a:rPr lang="en-US" altLang="zh-CN" sz="2000" b="1" dirty="0">
                <a:latin typeface="微软雅黑" panose="020B0503020204020204" pitchFamily="34" charset="-122"/>
                <a:ea typeface="微软雅黑" panose="020B0503020204020204" pitchFamily="34" charset="-122"/>
              </a:rPr>
              <a:t>2</a:t>
            </a:r>
            <a:r>
              <a:rPr lang="en-US" altLang="zh-CN" sz="2000" b="1" i="1" baseline="30000" dirty="0">
                <a:latin typeface="微软雅黑" panose="020B0503020204020204" pitchFamily="34" charset="-122"/>
                <a:ea typeface="微软雅黑" panose="020B0503020204020204" pitchFamily="34" charset="-122"/>
              </a:rPr>
              <a:t>n</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 101001000</a:t>
            </a:r>
            <a:r>
              <a:rPr lang="zh-CN" altLang="en-US" sz="2000" b="1" dirty="0">
                <a:latin typeface="微软雅黑" panose="020B0503020204020204" pitchFamily="34" charset="-122"/>
                <a:ea typeface="微软雅黑" panose="020B0503020204020204" pitchFamily="34" charset="-122"/>
              </a:rPr>
              <a:t>。 </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模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运算的结果是：</a:t>
            </a:r>
            <a:r>
              <a:rPr lang="zh-CN" altLang="en-US" sz="2000" b="1" dirty="0">
                <a:solidFill>
                  <a:srgbClr val="0000FF"/>
                </a:solidFill>
                <a:latin typeface="微软雅黑" panose="020B0503020204020204" pitchFamily="34" charset="-122"/>
                <a:ea typeface="微软雅黑" panose="020B0503020204020204" pitchFamily="34" charset="-122"/>
              </a:rPr>
              <a:t>商</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Q</a:t>
            </a:r>
            <a:r>
              <a:rPr lang="en-US" altLang="zh-CN" sz="2000" b="1" dirty="0">
                <a:latin typeface="微软雅黑" panose="020B0503020204020204" pitchFamily="34" charset="-122"/>
                <a:ea typeface="微软雅黑" panose="020B0503020204020204" pitchFamily="34" charset="-122"/>
              </a:rPr>
              <a:t> = 110101</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余数</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 001</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把余数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作为</a:t>
            </a:r>
            <a:r>
              <a:rPr lang="zh-CN" altLang="en-US" sz="2000" b="1" dirty="0">
                <a:solidFill>
                  <a:srgbClr val="0000FF"/>
                </a:solidFill>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添加在数据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的后面发送出去。发送的数据是：</a:t>
            </a:r>
            <a:r>
              <a:rPr lang="en-US" altLang="zh-CN" sz="2000" b="1" dirty="0">
                <a:latin typeface="微软雅黑" panose="020B0503020204020204" pitchFamily="34" charset="-122"/>
                <a:ea typeface="微软雅黑" panose="020B0503020204020204" pitchFamily="34" charset="-122"/>
              </a:rPr>
              <a:t>2</a:t>
            </a:r>
            <a:r>
              <a:rPr lang="en-US" altLang="zh-CN" sz="2000" b="1" i="1" baseline="30000" dirty="0">
                <a:latin typeface="微软雅黑" panose="020B0503020204020204" pitchFamily="34" charset="-122"/>
                <a:ea typeface="微软雅黑" panose="020B0503020204020204" pitchFamily="34" charset="-122"/>
              </a:rPr>
              <a:t>n</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 </a:t>
            </a:r>
            <a:r>
              <a:rPr lang="en-US" altLang="zh-CN" sz="2000" b="1" i="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，即：</a:t>
            </a:r>
            <a:r>
              <a:rPr lang="en-US" altLang="zh-CN" sz="2000" b="1" dirty="0">
                <a:latin typeface="微软雅黑" panose="020B0503020204020204" pitchFamily="34" charset="-122"/>
                <a:ea typeface="微软雅黑" panose="020B0503020204020204" pitchFamily="34" charset="-122"/>
              </a:rPr>
              <a:t>101001001</a:t>
            </a:r>
            <a:r>
              <a:rPr lang="zh-CN" altLang="en-US" sz="2000" b="1" dirty="0">
                <a:latin typeface="微软雅黑" panose="020B0503020204020204" pitchFamily="34" charset="-122"/>
                <a:ea typeface="微软雅黑" panose="020B0503020204020204" pitchFamily="34" charset="-122"/>
              </a:rPr>
              <a:t>，共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k </a:t>
            </a: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466346" y="1028233"/>
            <a:ext cx="8129015" cy="33269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AutoShape 5"/>
          <p:cNvSpPr>
            <a:spLocks noChangeArrowheads="1"/>
          </p:cNvSpPr>
          <p:nvPr/>
        </p:nvSpPr>
        <p:spPr bwMode="auto">
          <a:xfrm>
            <a:off x="466346" y="62720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 name="矩形 5"/>
          <p:cNvSpPr/>
          <p:nvPr/>
        </p:nvSpPr>
        <p:spPr>
          <a:xfrm>
            <a:off x="616086" y="575817"/>
            <a:ext cx="3041213"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循环冗余检验的原理说明</a:t>
            </a:r>
          </a:p>
        </p:txBody>
      </p:sp>
      <p:grpSp>
        <p:nvGrpSpPr>
          <p:cNvPr id="8" name="组合 7"/>
          <p:cNvGrpSpPr/>
          <p:nvPr/>
        </p:nvGrpSpPr>
        <p:grpSpPr>
          <a:xfrm>
            <a:off x="2660206" y="1118782"/>
            <a:ext cx="5586506" cy="3122156"/>
            <a:chOff x="669696" y="1204869"/>
            <a:chExt cx="8778542" cy="5056277"/>
          </a:xfrm>
        </p:grpSpPr>
        <p:sp>
          <p:nvSpPr>
            <p:cNvPr id="9" name="Rectangle 4"/>
            <p:cNvSpPr>
              <a:spLocks noChangeArrowheads="1"/>
            </p:cNvSpPr>
            <p:nvPr/>
          </p:nvSpPr>
          <p:spPr bwMode="auto">
            <a:xfrm>
              <a:off x="669696" y="1645619"/>
              <a:ext cx="1160847"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anose="020B0503020204020204" pitchFamily="34" charset="-122"/>
                  <a:ea typeface="微软雅黑" panose="020B0503020204020204" pitchFamily="34" charset="-122"/>
                </a:rPr>
                <a:t>P</a:t>
              </a:r>
              <a:r>
                <a:rPr lang="en-US" altLang="zh-CN" sz="1500" b="1" dirty="0">
                  <a:solidFill>
                    <a:srgbClr val="CC00CC"/>
                  </a:solidFill>
                  <a:latin typeface="微软雅黑" panose="020B0503020204020204" pitchFamily="34" charset="-122"/>
                  <a:ea typeface="微软雅黑" panose="020B0503020204020204" pitchFamily="34" charset="-122"/>
                </a:rPr>
                <a:t> (</a:t>
              </a:r>
              <a:r>
                <a:rPr lang="zh-CN" altLang="en-US" sz="1500" b="1" dirty="0">
                  <a:solidFill>
                    <a:srgbClr val="CC00CC"/>
                  </a:solidFill>
                  <a:latin typeface="微软雅黑" panose="020B0503020204020204" pitchFamily="34" charset="-122"/>
                  <a:ea typeface="微软雅黑" panose="020B0503020204020204" pitchFamily="34" charset="-122"/>
                </a:rPr>
                <a:t>除数</a:t>
              </a:r>
              <a:r>
                <a:rPr lang="en-US" altLang="zh-CN" sz="1500" b="1" dirty="0">
                  <a:solidFill>
                    <a:srgbClr val="CC00CC"/>
                  </a:solidFill>
                  <a:latin typeface="微软雅黑" panose="020B0503020204020204" pitchFamily="34" charset="-122"/>
                  <a:ea typeface="微软雅黑" panose="020B0503020204020204" pitchFamily="34" charset="-122"/>
                </a:rPr>
                <a:t>)</a:t>
              </a:r>
              <a:endParaRPr lang="zh-CN" altLang="en-US" sz="1500" b="1" dirty="0">
                <a:solidFill>
                  <a:srgbClr val="CC00CC"/>
                </a:solidFill>
                <a:latin typeface="微软雅黑" panose="020B0503020204020204" pitchFamily="34" charset="-122"/>
                <a:ea typeface="微软雅黑" panose="020B0503020204020204" pitchFamily="34" charset="-122"/>
              </a:endParaRPr>
            </a:p>
          </p:txBody>
        </p:sp>
        <p:sp>
          <p:nvSpPr>
            <p:cNvPr id="10" name="Rectangle 5"/>
            <p:cNvSpPr>
              <a:spLocks noChangeArrowheads="1"/>
            </p:cNvSpPr>
            <p:nvPr/>
          </p:nvSpPr>
          <p:spPr bwMode="auto">
            <a:xfrm>
              <a:off x="2351435" y="164442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1101</a:t>
              </a:r>
            </a:p>
          </p:txBody>
        </p:sp>
        <p:sp>
          <p:nvSpPr>
            <p:cNvPr id="11" name="Rectangle 6"/>
            <p:cNvSpPr>
              <a:spLocks noChangeArrowheads="1"/>
            </p:cNvSpPr>
            <p:nvPr/>
          </p:nvSpPr>
          <p:spPr bwMode="auto">
            <a:xfrm>
              <a:off x="4067523" y="1206277"/>
              <a:ext cx="142198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latin typeface="微软雅黑" panose="020B0503020204020204" pitchFamily="34" charset="-122"/>
                  <a:ea typeface="微软雅黑" panose="020B0503020204020204" pitchFamily="34" charset="-122"/>
                </a:rPr>
                <a:t>110100</a:t>
              </a:r>
            </a:p>
          </p:txBody>
        </p:sp>
        <p:sp>
          <p:nvSpPr>
            <p:cNvPr id="12" name="Rectangle 7"/>
            <p:cNvSpPr>
              <a:spLocks noChangeArrowheads="1"/>
            </p:cNvSpPr>
            <p:nvPr/>
          </p:nvSpPr>
          <p:spPr bwMode="auto">
            <a:xfrm>
              <a:off x="3483322" y="1641251"/>
              <a:ext cx="2386013"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500" b="1" dirty="0">
                  <a:latin typeface="微软雅黑" panose="020B0503020204020204" pitchFamily="34" charset="-122"/>
                  <a:ea typeface="微软雅黑" panose="020B0503020204020204" pitchFamily="34" charset="-122"/>
                </a:rPr>
                <a:t>101001</a:t>
              </a:r>
              <a:r>
                <a:rPr lang="en-US" altLang="zh-CN" sz="1500" b="1" dirty="0">
                  <a:solidFill>
                    <a:srgbClr val="CC00CC"/>
                  </a:solidFill>
                  <a:latin typeface="微软雅黑" panose="020B0503020204020204" pitchFamily="34" charset="-122"/>
                  <a:ea typeface="微软雅黑" panose="020B0503020204020204" pitchFamily="34" charset="-122"/>
                </a:rPr>
                <a:t>000</a:t>
              </a:r>
            </a:p>
          </p:txBody>
        </p:sp>
        <p:sp>
          <p:nvSpPr>
            <p:cNvPr id="13" name="Rectangle 8"/>
            <p:cNvSpPr>
              <a:spLocks noChangeArrowheads="1"/>
            </p:cNvSpPr>
            <p:nvPr/>
          </p:nvSpPr>
          <p:spPr bwMode="auto">
            <a:xfrm>
              <a:off x="5993010" y="1664374"/>
              <a:ext cx="2316906"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solidFill>
                    <a:srgbClr val="CC00CC"/>
                  </a:solidFill>
                  <a:latin typeface="微软雅黑" panose="020B0503020204020204" pitchFamily="34" charset="-122"/>
                  <a:ea typeface="微软雅黑" panose="020B0503020204020204" pitchFamily="34" charset="-122"/>
                </a:rPr>
                <a:t>2</a:t>
              </a:r>
              <a:r>
                <a:rPr lang="en-US" altLang="zh-CN" sz="1500" b="1" i="1" baseline="30000" dirty="0">
                  <a:solidFill>
                    <a:srgbClr val="CC00CC"/>
                  </a:solidFill>
                  <a:latin typeface="微软雅黑" panose="020B0503020204020204" pitchFamily="34" charset="-122"/>
                  <a:ea typeface="微软雅黑" panose="020B0503020204020204" pitchFamily="34" charset="-122"/>
                </a:rPr>
                <a:t>n</a:t>
              </a:r>
              <a:r>
                <a:rPr lang="en-US" altLang="zh-CN" sz="1500" b="1" i="1" dirty="0">
                  <a:solidFill>
                    <a:srgbClr val="CC00CC"/>
                  </a:solidFill>
                  <a:latin typeface="微软雅黑" panose="020B0503020204020204" pitchFamily="34" charset="-122"/>
                  <a:ea typeface="微软雅黑" panose="020B0503020204020204" pitchFamily="34" charset="-122"/>
                </a:rPr>
                <a:t>M </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被除数</a:t>
              </a:r>
              <a:r>
                <a:rPr lang="en-US" altLang="zh-CN" sz="1500" b="1" dirty="0">
                  <a:solidFill>
                    <a:srgbClr val="CC00CC"/>
                  </a:solidFill>
                  <a:latin typeface="微软雅黑" panose="020B0503020204020204" pitchFamily="34" charset="-122"/>
                  <a:ea typeface="微软雅黑" panose="020B0503020204020204" pitchFamily="34" charset="-122"/>
                </a:rPr>
                <a:t>)</a:t>
              </a:r>
            </a:p>
          </p:txBody>
        </p:sp>
        <p:sp>
          <p:nvSpPr>
            <p:cNvPr id="14" name="Rectangle 9"/>
            <p:cNvSpPr>
              <a:spLocks noChangeArrowheads="1"/>
            </p:cNvSpPr>
            <p:nvPr/>
          </p:nvSpPr>
          <p:spPr bwMode="auto">
            <a:xfrm>
              <a:off x="3483322" y="1993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p>
          </p:txBody>
        </p:sp>
        <p:sp>
          <p:nvSpPr>
            <p:cNvPr id="15" name="Rectangle 10"/>
            <p:cNvSpPr>
              <a:spLocks noChangeArrowheads="1"/>
            </p:cNvSpPr>
            <p:nvPr/>
          </p:nvSpPr>
          <p:spPr bwMode="auto">
            <a:xfrm>
              <a:off x="3691285" y="2395314"/>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1110</a:t>
              </a:r>
            </a:p>
          </p:txBody>
        </p:sp>
        <p:sp>
          <p:nvSpPr>
            <p:cNvPr id="16" name="Rectangle 11"/>
            <p:cNvSpPr>
              <a:spLocks noChangeArrowheads="1"/>
            </p:cNvSpPr>
            <p:nvPr/>
          </p:nvSpPr>
          <p:spPr bwMode="auto">
            <a:xfrm>
              <a:off x="3688109" y="2706463"/>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p>
          </p:txBody>
        </p:sp>
        <p:sp>
          <p:nvSpPr>
            <p:cNvPr id="17" name="Rectangle 12"/>
            <p:cNvSpPr>
              <a:spLocks noChangeArrowheads="1"/>
            </p:cNvSpPr>
            <p:nvPr/>
          </p:nvSpPr>
          <p:spPr bwMode="auto">
            <a:xfrm>
              <a:off x="3892897" y="3096989"/>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0111</a:t>
              </a:r>
            </a:p>
          </p:txBody>
        </p:sp>
        <p:sp>
          <p:nvSpPr>
            <p:cNvPr id="18" name="Rectangle 13"/>
            <p:cNvSpPr>
              <a:spLocks noChangeArrowheads="1"/>
            </p:cNvSpPr>
            <p:nvPr/>
          </p:nvSpPr>
          <p:spPr bwMode="auto">
            <a:xfrm>
              <a:off x="3892897" y="3401788"/>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0000</a:t>
              </a:r>
            </a:p>
          </p:txBody>
        </p:sp>
        <p:sp>
          <p:nvSpPr>
            <p:cNvPr id="19" name="Rectangle 14"/>
            <p:cNvSpPr>
              <a:spLocks noChangeArrowheads="1"/>
            </p:cNvSpPr>
            <p:nvPr/>
          </p:nvSpPr>
          <p:spPr bwMode="auto">
            <a:xfrm>
              <a:off x="4086571" y="3787551"/>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1110</a:t>
              </a:r>
            </a:p>
          </p:txBody>
        </p:sp>
        <p:sp>
          <p:nvSpPr>
            <p:cNvPr id="20" name="Rectangle 15"/>
            <p:cNvSpPr>
              <a:spLocks noChangeArrowheads="1"/>
            </p:cNvSpPr>
            <p:nvPr/>
          </p:nvSpPr>
          <p:spPr bwMode="auto">
            <a:xfrm>
              <a:off x="4083397" y="411616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p>
          </p:txBody>
        </p:sp>
        <p:sp>
          <p:nvSpPr>
            <p:cNvPr id="21" name="Rectangle 16"/>
            <p:cNvSpPr>
              <a:spLocks noChangeArrowheads="1"/>
            </p:cNvSpPr>
            <p:nvPr/>
          </p:nvSpPr>
          <p:spPr bwMode="auto">
            <a:xfrm>
              <a:off x="4285011" y="446382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0110</a:t>
              </a:r>
            </a:p>
          </p:txBody>
        </p:sp>
        <p:sp>
          <p:nvSpPr>
            <p:cNvPr id="22" name="Rectangle 17"/>
            <p:cNvSpPr>
              <a:spLocks noChangeArrowheads="1"/>
            </p:cNvSpPr>
            <p:nvPr/>
          </p:nvSpPr>
          <p:spPr bwMode="auto">
            <a:xfrm>
              <a:off x="4285011" y="4787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0000</a:t>
              </a:r>
            </a:p>
          </p:txBody>
        </p:sp>
        <p:sp>
          <p:nvSpPr>
            <p:cNvPr id="23" name="Rectangle 18"/>
            <p:cNvSpPr>
              <a:spLocks noChangeArrowheads="1"/>
            </p:cNvSpPr>
            <p:nvPr/>
          </p:nvSpPr>
          <p:spPr bwMode="auto">
            <a:xfrm>
              <a:off x="4451021" y="5140103"/>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1100</a:t>
              </a:r>
            </a:p>
          </p:txBody>
        </p:sp>
        <p:sp>
          <p:nvSpPr>
            <p:cNvPr id="24" name="Rectangle 19"/>
            <p:cNvSpPr>
              <a:spLocks noChangeArrowheads="1"/>
            </p:cNvSpPr>
            <p:nvPr/>
          </p:nvSpPr>
          <p:spPr bwMode="auto">
            <a:xfrm>
              <a:off x="4448079" y="5467128"/>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1101</a:t>
              </a:r>
            </a:p>
          </p:txBody>
        </p:sp>
        <p:sp>
          <p:nvSpPr>
            <p:cNvPr id="25" name="Rectangle 20"/>
            <p:cNvSpPr>
              <a:spLocks noChangeArrowheads="1"/>
            </p:cNvSpPr>
            <p:nvPr/>
          </p:nvSpPr>
          <p:spPr bwMode="auto">
            <a:xfrm>
              <a:off x="4689410" y="5876703"/>
              <a:ext cx="57556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001</a:t>
              </a:r>
            </a:p>
          </p:txBody>
        </p:sp>
        <p:sp>
          <p:nvSpPr>
            <p:cNvPr id="26" name="Rectangle 21"/>
            <p:cNvSpPr>
              <a:spLocks noChangeArrowheads="1"/>
            </p:cNvSpPr>
            <p:nvPr/>
          </p:nvSpPr>
          <p:spPr bwMode="auto">
            <a:xfrm>
              <a:off x="6071115" y="5846473"/>
              <a:ext cx="337712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i="1" dirty="0">
                  <a:solidFill>
                    <a:srgbClr val="CC00CC"/>
                  </a:solidFill>
                  <a:latin typeface="微软雅黑" panose="020B0503020204020204" pitchFamily="34" charset="-122"/>
                  <a:ea typeface="微软雅黑" panose="020B0503020204020204" pitchFamily="34" charset="-122"/>
                </a:rPr>
                <a:t>R</a:t>
              </a:r>
              <a:r>
                <a:rPr lang="en-US" altLang="zh-CN" sz="1500" b="1" dirty="0">
                  <a:solidFill>
                    <a:srgbClr val="CC00CC"/>
                  </a:solidFill>
                  <a:latin typeface="微软雅黑" panose="020B0503020204020204" pitchFamily="34" charset="-122"/>
                  <a:ea typeface="微软雅黑" panose="020B0503020204020204" pitchFamily="34" charset="-122"/>
                </a:rPr>
                <a:t> (</a:t>
              </a:r>
              <a:r>
                <a:rPr lang="zh-CN" altLang="en-US" sz="1500" b="1" dirty="0">
                  <a:solidFill>
                    <a:srgbClr val="CC00CC"/>
                  </a:solidFill>
                  <a:latin typeface="微软雅黑" panose="020B0503020204020204" pitchFamily="34" charset="-122"/>
                  <a:ea typeface="微软雅黑" panose="020B0503020204020204" pitchFamily="34" charset="-122"/>
                </a:rPr>
                <a:t>余数</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，作为 </a:t>
              </a:r>
              <a:r>
                <a:rPr lang="en-US" altLang="zh-CN" sz="1500" b="1" dirty="0">
                  <a:solidFill>
                    <a:srgbClr val="CC00CC"/>
                  </a:solidFill>
                  <a:latin typeface="微软雅黑" panose="020B0503020204020204" pitchFamily="34" charset="-122"/>
                  <a:ea typeface="微软雅黑" panose="020B0503020204020204" pitchFamily="34" charset="-122"/>
                </a:rPr>
                <a:t>FCS</a:t>
              </a:r>
            </a:p>
          </p:txBody>
        </p:sp>
        <p:sp>
          <p:nvSpPr>
            <p:cNvPr id="27" name="Freeform 22"/>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5978721" y="1204869"/>
              <a:ext cx="90099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anose="020B0503020204020204" pitchFamily="34" charset="-122"/>
                  <a:ea typeface="微软雅黑" panose="020B0503020204020204" pitchFamily="34" charset="-122"/>
                </a:rPr>
                <a:t>Q</a:t>
              </a:r>
              <a:r>
                <a:rPr lang="en-US" altLang="zh-CN" sz="1500" b="1" dirty="0">
                  <a:solidFill>
                    <a:srgbClr val="CC00CC"/>
                  </a:solidFill>
                  <a:latin typeface="微软雅黑" panose="020B0503020204020204" pitchFamily="34" charset="-122"/>
                  <a:ea typeface="微软雅黑" panose="020B0503020204020204" pitchFamily="34" charset="-122"/>
                </a:rPr>
                <a:t> (</a:t>
              </a:r>
              <a:r>
                <a:rPr lang="zh-CN" altLang="en-US" sz="1500" b="1" dirty="0">
                  <a:solidFill>
                    <a:srgbClr val="CC00CC"/>
                  </a:solidFill>
                  <a:latin typeface="微软雅黑" panose="020B0503020204020204" pitchFamily="34" charset="-122"/>
                  <a:ea typeface="微软雅黑" panose="020B0503020204020204" pitchFamily="34" charset="-122"/>
                </a:rPr>
                <a:t>商</a:t>
              </a:r>
              <a:r>
                <a:rPr lang="en-US" altLang="zh-CN" sz="1500" b="1" dirty="0">
                  <a:solidFill>
                    <a:srgbClr val="CC00CC"/>
                  </a:solidFill>
                  <a:latin typeface="微软雅黑" panose="020B0503020204020204" pitchFamily="34" charset="-122"/>
                  <a:ea typeface="微软雅黑" panose="020B0503020204020204" pitchFamily="34" charset="-122"/>
                </a:rPr>
                <a:t>)</a:t>
              </a:r>
              <a:endParaRPr lang="zh-CN" altLang="en-US" sz="1500" b="1" dirty="0">
                <a:solidFill>
                  <a:srgbClr val="CC00CC"/>
                </a:solidFill>
                <a:latin typeface="微软雅黑" panose="020B0503020204020204" pitchFamily="34" charset="-122"/>
                <a:ea typeface="微软雅黑" panose="020B0503020204020204"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grpSp>
      <p:sp>
        <p:nvSpPr>
          <p:cNvPr id="3" name="圆角矩形 2"/>
          <p:cNvSpPr/>
          <p:nvPr/>
        </p:nvSpPr>
        <p:spPr>
          <a:xfrm>
            <a:off x="773570" y="1932390"/>
            <a:ext cx="2690979" cy="1722556"/>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原始数据 </a:t>
            </a:r>
            <a:r>
              <a:rPr lang="en-US" altLang="zh-CN" sz="1600" b="1" i="1" dirty="0">
                <a:solidFill>
                  <a:schemeClr val="tx1"/>
                </a:solidFill>
                <a:latin typeface="微软雅黑" panose="020B0503020204020204" pitchFamily="34" charset="-122"/>
                <a:ea typeface="微软雅黑" panose="020B0503020204020204" pitchFamily="34" charset="-122"/>
              </a:rPr>
              <a:t>M</a:t>
            </a:r>
            <a:r>
              <a:rPr lang="en-US" altLang="zh-CN" sz="1600" b="1" dirty="0">
                <a:solidFill>
                  <a:schemeClr val="tx1"/>
                </a:solidFill>
                <a:latin typeface="微软雅黑" panose="020B0503020204020204" pitchFamily="34" charset="-122"/>
                <a:ea typeface="微软雅黑" panose="020B0503020204020204" pitchFamily="34" charset="-122"/>
              </a:rPr>
              <a:t> = 101001</a:t>
            </a:r>
          </a:p>
          <a:p>
            <a:pP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除数 </a:t>
            </a:r>
            <a:r>
              <a:rPr lang="en-US" altLang="zh-CN" sz="1600" b="1" i="1" dirty="0">
                <a:solidFill>
                  <a:schemeClr val="tx1"/>
                </a:solidFill>
                <a:latin typeface="微软雅黑" panose="020B0503020204020204" pitchFamily="34" charset="-122"/>
                <a:ea typeface="微软雅黑" panose="020B0503020204020204" pitchFamily="34" charset="-122"/>
              </a:rPr>
              <a:t>P</a:t>
            </a:r>
            <a:r>
              <a:rPr lang="en-US" altLang="zh-CN" sz="1600" b="1" dirty="0">
                <a:solidFill>
                  <a:schemeClr val="tx1"/>
                </a:solidFill>
                <a:latin typeface="微软雅黑" panose="020B0503020204020204" pitchFamily="34" charset="-122"/>
                <a:ea typeface="微软雅黑" panose="020B0503020204020204" pitchFamily="34" charset="-122"/>
              </a:rPr>
              <a:t> = 1101</a:t>
            </a:r>
          </a:p>
          <a:p>
            <a:pPr>
              <a:lnSpc>
                <a:spcPct val="120000"/>
              </a:lnSpc>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得到：</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发送数据 </a:t>
            </a:r>
            <a:r>
              <a:rPr lang="en-US" altLang="zh-CN" sz="1600" b="1" dirty="0">
                <a:solidFill>
                  <a:schemeClr val="tx1"/>
                </a:solidFill>
                <a:latin typeface="微软雅黑" panose="020B0503020204020204" pitchFamily="34" charset="-122"/>
                <a:ea typeface="微软雅黑" panose="020B0503020204020204" pitchFamily="34" charset="-122"/>
              </a:rPr>
              <a:t>= 101001</a:t>
            </a:r>
            <a:r>
              <a:rPr lang="en-US" altLang="zh-CN" sz="1600" b="1" dirty="0">
                <a:solidFill>
                  <a:srgbClr val="FF0000"/>
                </a:solidFill>
                <a:latin typeface="微软雅黑" panose="020B0503020204020204" pitchFamily="34" charset="-122"/>
                <a:ea typeface="微软雅黑" panose="020B0503020204020204" pitchFamily="34" charset="-122"/>
              </a:rPr>
              <a:t>001</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90598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 name="矩形 5"/>
          <p:cNvSpPr/>
          <p:nvPr/>
        </p:nvSpPr>
        <p:spPr>
          <a:xfrm>
            <a:off x="616085" y="863739"/>
            <a:ext cx="2036130"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帧检验序列 </a:t>
            </a:r>
            <a:r>
              <a:rPr lang="en-US" altLang="zh-CN" sz="2000" b="1" dirty="0">
                <a:latin typeface="微软雅黑" panose="020B0503020204020204" pitchFamily="34" charset="-122"/>
                <a:ea typeface="微软雅黑" panose="020B0503020204020204" pitchFamily="34" charset="-122"/>
              </a:rPr>
              <a:t>FCS</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466344" y="1302387"/>
            <a:ext cx="8302752" cy="2631490"/>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在数据后面添加上的冗余码称为</a:t>
            </a:r>
            <a:r>
              <a:rPr lang="zh-CN" altLang="en-US" sz="2000" b="1" dirty="0">
                <a:solidFill>
                  <a:srgbClr val="0000FF"/>
                </a:solidFill>
                <a:latin typeface="微软雅黑" panose="020B0503020204020204" pitchFamily="34" charset="-122"/>
                <a:ea typeface="微软雅黑" panose="020B0503020204020204" pitchFamily="34" charset="-122"/>
              </a:rPr>
              <a:t>帧检验序列 </a:t>
            </a:r>
            <a:r>
              <a:rPr lang="en-US" altLang="zh-CN" sz="2000" b="1" dirty="0">
                <a:latin typeface="微软雅黑" panose="020B0503020204020204" pitchFamily="34" charset="-122"/>
                <a:ea typeface="微软雅黑" panose="020B0503020204020204" pitchFamily="34" charset="-122"/>
              </a:rPr>
              <a:t>FCS (Frame Check Sequence)</a:t>
            </a:r>
            <a:r>
              <a:rPr lang="zh-CN" altLang="en-US" sz="2000" b="1" dirty="0">
                <a:latin typeface="微软雅黑" panose="020B0503020204020204" pitchFamily="34" charset="-122"/>
                <a:ea typeface="微软雅黑" panose="020B0503020204020204" pitchFamily="34" charset="-122"/>
              </a:rPr>
              <a:t>。</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循环冗余检验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和帧检验序列 </a:t>
            </a:r>
            <a:r>
              <a:rPr lang="en-US" altLang="zh-CN" sz="2000" b="1" dirty="0">
                <a:latin typeface="微软雅黑" panose="020B0503020204020204" pitchFamily="34" charset="-122"/>
                <a:ea typeface="微软雅黑" panose="020B0503020204020204" pitchFamily="34" charset="-122"/>
              </a:rPr>
              <a:t>FCS </a:t>
            </a:r>
            <a:r>
              <a:rPr lang="zh-CN" altLang="en-US" sz="2000" b="1" dirty="0">
                <a:solidFill>
                  <a:srgbClr val="CC00CC"/>
                </a:solidFill>
                <a:latin typeface="微软雅黑" panose="020B0503020204020204" pitchFamily="34" charset="-122"/>
                <a:ea typeface="微软雅黑" panose="020B0503020204020204" pitchFamily="34" charset="-122"/>
              </a:rPr>
              <a:t>并不等同</a:t>
            </a:r>
            <a:r>
              <a:rPr lang="zh-CN" altLang="en-US" sz="2000" b="1" dirty="0">
                <a:latin typeface="微软雅黑" panose="020B0503020204020204" pitchFamily="34" charset="-122"/>
                <a:ea typeface="微软雅黑" panose="020B0503020204020204" pitchFamily="34" charset="-122"/>
              </a:rPr>
              <a:t>。</a:t>
            </a:r>
          </a:p>
          <a:p>
            <a:pPr marL="542899" indent="-342884">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是一种常用的检错方法，而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是添加在数据后面的冗余码。</a:t>
            </a:r>
          </a:p>
          <a:p>
            <a:pPr marL="542899" indent="-342884">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可以用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这种方法得出，但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并非用来获得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的唯一方法。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6" y="837514"/>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9" name="矩形 98"/>
          <p:cNvSpPr/>
          <p:nvPr/>
        </p:nvSpPr>
        <p:spPr>
          <a:xfrm>
            <a:off x="616086" y="786129"/>
            <a:ext cx="1223408" cy="403954"/>
          </a:xfrm>
          <a:prstGeom prst="rect">
            <a:avLst/>
          </a:prstGeom>
        </p:spPr>
        <p:txBody>
          <a:bodyPr wrap="none" lIns="91436" tIns="45718" rIns="91436" bIns="45718">
            <a:spAutoFit/>
          </a:bodyPr>
          <a:lstStyle/>
          <a:p>
            <a:r>
              <a:rPr lang="zh-CN" altLang="en-US" sz="2000" b="1" dirty="0">
                <a:latin typeface="微软雅黑" panose="020B0503020204020204" pitchFamily="34" charset="-122"/>
                <a:ea typeface="微软雅黑" panose="020B0503020204020204" pitchFamily="34" charset="-122"/>
              </a:rPr>
              <a:t>应当注意</a:t>
            </a:r>
          </a:p>
        </p:txBody>
      </p:sp>
      <p:sp>
        <p:nvSpPr>
          <p:cNvPr id="100" name="矩形 99"/>
          <p:cNvSpPr/>
          <p:nvPr/>
        </p:nvSpPr>
        <p:spPr>
          <a:xfrm>
            <a:off x="466344" y="1457364"/>
            <a:ext cx="8302752" cy="2215991"/>
          </a:xfrm>
          <a:prstGeom prst="rect">
            <a:avLst/>
          </a:prstGeom>
        </p:spPr>
        <p:txBody>
          <a:bodyPr wrap="square" lIns="91436" tIns="45718" rIns="91436" bIns="45718">
            <a:spAutoFit/>
          </a:bodyPr>
          <a:lstStyle/>
          <a:p>
            <a:pPr marL="285736" indent="-285736">
              <a:lnSpc>
                <a:spcPct val="150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仅用循环冗余检验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差错检测技术只能做到</a:t>
            </a:r>
            <a:r>
              <a:rPr lang="zh-CN" altLang="en-US" sz="2000" b="1" dirty="0">
                <a:solidFill>
                  <a:srgbClr val="0000FF"/>
                </a:solidFill>
                <a:latin typeface="微软雅黑" panose="020B0503020204020204" pitchFamily="34" charset="-122"/>
                <a:ea typeface="微软雅黑" panose="020B0503020204020204" pitchFamily="34" charset="-122"/>
              </a:rPr>
              <a:t>无差错接受 </a:t>
            </a:r>
            <a:r>
              <a:rPr lang="en-US" altLang="zh-CN" sz="2000" b="1" dirty="0">
                <a:latin typeface="微软雅黑" panose="020B0503020204020204" pitchFamily="34" charset="-122"/>
                <a:ea typeface="微软雅黑" panose="020B0503020204020204" pitchFamily="34" charset="-122"/>
              </a:rPr>
              <a:t>(accept)</a:t>
            </a:r>
            <a:r>
              <a:rPr lang="zh-CN" altLang="en-US" sz="2000" b="1" dirty="0">
                <a:latin typeface="微软雅黑" panose="020B0503020204020204" pitchFamily="34" charset="-122"/>
                <a:ea typeface="微软雅黑" panose="020B0503020204020204" pitchFamily="34" charset="-122"/>
              </a:rPr>
              <a:t>。</a:t>
            </a:r>
          </a:p>
          <a:p>
            <a:pPr marL="742913" lvl="1" indent="-285736">
              <a:lnSpc>
                <a:spcPct val="1500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“无差错接受”是指</a:t>
            </a:r>
            <a:r>
              <a:rPr lang="zh-CN" altLang="en-US" b="1" dirty="0">
                <a:latin typeface="微软雅黑" panose="020B0503020204020204" pitchFamily="34" charset="-122"/>
                <a:ea typeface="微软雅黑" panose="020B0503020204020204" pitchFamily="34" charset="-122"/>
              </a:rPr>
              <a:t>：“凡是接受的帧（即不包括丢弃的帧），我们都能以非常接近于 </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的概率认为这些帧在传输过程中没有产生差错”。</a:t>
            </a:r>
          </a:p>
          <a:p>
            <a:pPr marL="742913" lvl="1" indent="-285736">
              <a:lnSpc>
                <a:spcPct val="150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也就是说：“</a:t>
            </a:r>
            <a:r>
              <a:rPr lang="zh-CN" altLang="en-US" b="1" dirty="0">
                <a:solidFill>
                  <a:srgbClr val="FF0000"/>
                </a:solidFill>
                <a:latin typeface="微软雅黑" panose="020B0503020204020204" pitchFamily="34" charset="-122"/>
                <a:ea typeface="微软雅黑" panose="020B0503020204020204" pitchFamily="34" charset="-122"/>
              </a:rPr>
              <a:t>凡是接收端数据链路层接受的帧均无差错</a:t>
            </a:r>
            <a:r>
              <a:rPr lang="zh-CN" altLang="en-US" b="1" dirty="0">
                <a:latin typeface="微软雅黑" panose="020B0503020204020204" pitchFamily="34" charset="-122"/>
                <a:ea typeface="微软雅黑" panose="020B0503020204020204" pitchFamily="34" charset="-122"/>
              </a:rPr>
              <a:t>”（有差错的帧就丢弃而不接受）。</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6" y="620619"/>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a:defRPr/>
            </a:pPr>
            <a:endParaRPr lang="zh-CN" altLang="en-US">
              <a:solidFill>
                <a:prstClr val="black"/>
              </a:solidFill>
              <a:latin typeface="Calibri"/>
              <a:ea typeface="宋体" panose="02010600030101010101" pitchFamily="2" charset="-122"/>
            </a:endParaRPr>
          </a:p>
        </p:txBody>
      </p:sp>
      <p:sp>
        <p:nvSpPr>
          <p:cNvPr id="6" name="矩形 5"/>
          <p:cNvSpPr/>
          <p:nvPr/>
        </p:nvSpPr>
        <p:spPr>
          <a:xfrm>
            <a:off x="616086" y="569233"/>
            <a:ext cx="5889754" cy="400110"/>
          </a:xfrm>
          <a:prstGeom prst="rect">
            <a:avLst/>
          </a:prstGeom>
        </p:spPr>
        <p:txBody>
          <a:bodyPr wrap="none" lIns="91436" tIns="45718" rIns="91436" bIns="45718">
            <a:spAutoFit/>
          </a:bodyPr>
          <a:lstStyle/>
          <a:p>
            <a:pPr>
              <a:defRPr/>
            </a:pPr>
            <a:r>
              <a:rPr lang="zh-CN" altLang="en-US" sz="2000" b="1" dirty="0">
                <a:solidFill>
                  <a:srgbClr val="C00000"/>
                </a:solidFill>
                <a:latin typeface="微软雅黑" panose="020B0503020204020204" pitchFamily="34" charset="-122"/>
                <a:ea typeface="微软雅黑" panose="020B0503020204020204" pitchFamily="34" charset="-122"/>
              </a:rPr>
              <a:t>注意：</a:t>
            </a:r>
            <a:r>
              <a:rPr lang="zh-CN" altLang="en-US" sz="2000" b="1" dirty="0">
                <a:solidFill>
                  <a:prstClr val="black"/>
                </a:solidFill>
                <a:latin typeface="微软雅黑" panose="020B0503020204020204" pitchFamily="34" charset="-122"/>
                <a:ea typeface="微软雅黑" panose="020B0503020204020204" pitchFamily="34" charset="-122"/>
              </a:rPr>
              <a:t>“无比特差错”与“无传输差错”是不同的</a:t>
            </a:r>
          </a:p>
        </p:txBody>
      </p:sp>
      <p:sp>
        <p:nvSpPr>
          <p:cNvPr id="7" name="矩形 6"/>
          <p:cNvSpPr/>
          <p:nvPr/>
        </p:nvSpPr>
        <p:spPr>
          <a:xfrm>
            <a:off x="466347" y="951712"/>
            <a:ext cx="8302751" cy="3400931"/>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defRPr/>
            </a:pPr>
            <a:r>
              <a:rPr lang="zh-CN" altLang="en-US" sz="2000" b="1" dirty="0">
                <a:solidFill>
                  <a:srgbClr val="0000FF"/>
                </a:solidFill>
                <a:latin typeface="微软雅黑" panose="020B0503020204020204" pitchFamily="34" charset="-122"/>
                <a:ea typeface="微软雅黑" panose="020B0503020204020204" pitchFamily="34" charset="-122"/>
              </a:rPr>
              <a:t>可靠传输：</a:t>
            </a:r>
            <a:r>
              <a:rPr lang="zh-CN" altLang="en-US" sz="2000" b="1" dirty="0">
                <a:solidFill>
                  <a:prstClr val="black"/>
                </a:solidFill>
                <a:latin typeface="微软雅黑" panose="020B0503020204020204" pitchFamily="34" charset="-122"/>
                <a:ea typeface="微软雅黑" panose="020B0503020204020204" pitchFamily="34" charset="-122"/>
              </a:rPr>
              <a:t>数据链路层的发送端发送什么，在接收端就收到什么。</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2000" b="1">
                <a:solidFill>
                  <a:srgbClr val="0000FF"/>
                </a:solidFill>
                <a:latin typeface="微软雅黑" panose="020B0503020204020204" pitchFamily="34" charset="-122"/>
                <a:ea typeface="微软雅黑" panose="020B0503020204020204" pitchFamily="34" charset="-122"/>
              </a:rPr>
              <a:t>传</a:t>
            </a:r>
            <a:r>
              <a:rPr lang="zh-CN" altLang="en-US" sz="2000" b="1" dirty="0">
                <a:solidFill>
                  <a:srgbClr val="0000FF"/>
                </a:solidFill>
                <a:latin typeface="微软雅黑" panose="020B0503020204020204" pitchFamily="34" charset="-122"/>
                <a:ea typeface="微软雅黑" panose="020B0503020204020204" pitchFamily="34" charset="-122"/>
              </a:rPr>
              <a:t>输差错</a:t>
            </a:r>
            <a:r>
              <a:rPr lang="zh-CN" altLang="en-US" sz="2000" b="1" dirty="0">
                <a:solidFill>
                  <a:prstClr val="black"/>
                </a:solidFill>
                <a:latin typeface="微软雅黑" panose="020B0503020204020204" pitchFamily="34" charset="-122"/>
                <a:ea typeface="微软雅黑" panose="020B0503020204020204" pitchFamily="34" charset="-122"/>
              </a:rPr>
              <a:t>可分为两大类：</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598775" lvl="1" indent="-342884">
              <a:lnSpc>
                <a:spcPts val="3000"/>
              </a:lnSpc>
              <a:buClr>
                <a:srgbClr val="7030A0"/>
              </a:buClr>
              <a:buSzPct val="75000"/>
              <a:buFont typeface="Wingdings" panose="05000000000000000000" pitchFamily="2" charset="2"/>
              <a:buChar char="u"/>
              <a:defRPr/>
            </a:pPr>
            <a:r>
              <a:rPr lang="zh-CN" altLang="en-US" sz="2000" b="1">
                <a:solidFill>
                  <a:srgbClr val="00FF99"/>
                </a:solidFill>
                <a:latin typeface="微软雅黑" panose="020B0503020204020204" pitchFamily="34" charset="-122"/>
                <a:ea typeface="微软雅黑" panose="020B0503020204020204" pitchFamily="34" charset="-122"/>
              </a:rPr>
              <a:t>比</a:t>
            </a:r>
            <a:r>
              <a:rPr lang="zh-CN" altLang="en-US" sz="2000" b="1" dirty="0">
                <a:solidFill>
                  <a:srgbClr val="00FF99"/>
                </a:solidFill>
                <a:latin typeface="微软雅黑" panose="020B0503020204020204" pitchFamily="34" charset="-122"/>
                <a:ea typeface="微软雅黑" panose="020B0503020204020204" pitchFamily="34" charset="-122"/>
              </a:rPr>
              <a:t>特差错</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598775" lvl="1" indent="-342884">
              <a:lnSpc>
                <a:spcPts val="3000"/>
              </a:lnSpc>
              <a:buClr>
                <a:srgbClr val="7030A0"/>
              </a:buClr>
              <a:buSzPct val="75000"/>
              <a:buFont typeface="Wingdings" panose="05000000000000000000" pitchFamily="2" charset="2"/>
              <a:buChar char="u"/>
              <a:defRPr/>
            </a:pPr>
            <a:r>
              <a:rPr lang="zh-CN" altLang="en-US" sz="2000" b="1" dirty="0">
                <a:solidFill>
                  <a:prstClr val="black"/>
                </a:solidFill>
                <a:latin typeface="微软雅黑" panose="020B0503020204020204" pitchFamily="34" charset="-122"/>
                <a:ea typeface="微软雅黑" panose="020B0503020204020204" pitchFamily="34" charset="-122"/>
              </a:rPr>
              <a:t>传输差错：帧丢失、帧重复或帧失序等。</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2000" b="1" dirty="0">
                <a:solidFill>
                  <a:prstClr val="black"/>
                </a:solidFill>
                <a:latin typeface="微软雅黑" panose="020B0503020204020204" pitchFamily="34" charset="-122"/>
                <a:ea typeface="微软雅黑" panose="020B0503020204020204" pitchFamily="34" charset="-122"/>
              </a:rPr>
              <a:t>在数据链路层使用 </a:t>
            </a:r>
            <a:r>
              <a:rPr lang="en-US" altLang="zh-CN" sz="2000" b="1" dirty="0">
                <a:solidFill>
                  <a:prstClr val="black"/>
                </a:solidFill>
                <a:latin typeface="微软雅黑" panose="020B0503020204020204" pitchFamily="34" charset="-122"/>
                <a:ea typeface="微软雅黑" panose="020B0503020204020204" pitchFamily="34" charset="-122"/>
              </a:rPr>
              <a:t>CRC </a:t>
            </a:r>
            <a:r>
              <a:rPr lang="zh-CN" altLang="en-US" sz="2000" b="1" dirty="0">
                <a:solidFill>
                  <a:prstClr val="black"/>
                </a:solidFill>
                <a:latin typeface="微软雅黑" panose="020B0503020204020204" pitchFamily="34" charset="-122"/>
                <a:ea typeface="微软雅黑" panose="020B0503020204020204" pitchFamily="34" charset="-122"/>
              </a:rPr>
              <a:t>检验，能够实现</a:t>
            </a:r>
            <a:r>
              <a:rPr lang="zh-CN" altLang="en-US" sz="2000" b="1" dirty="0">
                <a:solidFill>
                  <a:srgbClr val="00FF99"/>
                </a:solidFill>
                <a:latin typeface="微软雅黑" panose="020B0503020204020204" pitchFamily="34" charset="-122"/>
                <a:ea typeface="微软雅黑" panose="020B0503020204020204" pitchFamily="34" charset="-122"/>
              </a:rPr>
              <a:t>无比特差错</a:t>
            </a:r>
            <a:r>
              <a:rPr lang="zh-CN" altLang="en-US" sz="2000" b="1" dirty="0">
                <a:solidFill>
                  <a:prstClr val="black"/>
                </a:solidFill>
                <a:latin typeface="微软雅黑" panose="020B0503020204020204" pitchFamily="34" charset="-122"/>
                <a:ea typeface="微软雅黑" panose="020B0503020204020204" pitchFamily="34" charset="-122"/>
              </a:rPr>
              <a:t>的传输，但这还</a:t>
            </a:r>
            <a:r>
              <a:rPr lang="zh-CN" altLang="en-US" sz="2000" b="1" dirty="0">
                <a:solidFill>
                  <a:srgbClr val="FF0000"/>
                </a:solidFill>
                <a:latin typeface="微软雅黑" panose="020B0503020204020204" pitchFamily="34" charset="-122"/>
                <a:ea typeface="微软雅黑" panose="020B0503020204020204" pitchFamily="34" charset="-122"/>
              </a:rPr>
              <a:t>不是可靠传输</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2000" b="1" dirty="0">
                <a:solidFill>
                  <a:srgbClr val="0000FF"/>
                </a:solidFill>
                <a:latin typeface="微软雅黑" panose="020B0503020204020204" pitchFamily="34" charset="-122"/>
                <a:ea typeface="微软雅黑" panose="020B0503020204020204" pitchFamily="34" charset="-122"/>
              </a:rPr>
              <a:t>要做到可靠传输，还</a:t>
            </a:r>
            <a:r>
              <a:rPr lang="zh-CN" altLang="en-US" sz="2000" b="1" dirty="0">
                <a:solidFill>
                  <a:srgbClr val="C00000"/>
                </a:solidFill>
                <a:latin typeface="微软雅黑" panose="020B0503020204020204" pitchFamily="34" charset="-122"/>
                <a:ea typeface="微软雅黑" panose="020B0503020204020204" pitchFamily="34" charset="-122"/>
              </a:rPr>
              <a:t>必须再加上</a:t>
            </a:r>
            <a:r>
              <a:rPr lang="zh-CN" altLang="en-US" sz="2000" b="1" dirty="0">
                <a:solidFill>
                  <a:srgbClr val="0000FF"/>
                </a:solidFill>
                <a:latin typeface="微软雅黑" panose="020B0503020204020204" pitchFamily="34" charset="-122"/>
                <a:ea typeface="微软雅黑" panose="020B0503020204020204" pitchFamily="34" charset="-122"/>
              </a:rPr>
              <a:t>帧编号、确认和重传等机制</a:t>
            </a:r>
            <a:r>
              <a:rPr lang="zh-CN" altLang="en-US" sz="2000" b="1">
                <a:solidFill>
                  <a:srgbClr val="0000FF"/>
                </a:solidFill>
                <a:latin typeface="微软雅黑" panose="020B0503020204020204" pitchFamily="34" charset="-122"/>
                <a:ea typeface="微软雅黑" panose="020B0503020204020204" pitchFamily="34" charset="-122"/>
              </a:rPr>
              <a:t>。 </a:t>
            </a:r>
            <a:endParaRPr lang="en-US" altLang="zh-CN" sz="2000" b="1">
              <a:solidFill>
                <a:srgbClr val="0000FF"/>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zh-CN" altLang="en-US" sz="2000" b="1">
                <a:solidFill>
                  <a:prstClr val="black"/>
                </a:solidFill>
                <a:latin typeface="微软雅黑" panose="020B0503020204020204" pitchFamily="34" charset="-122"/>
                <a:ea typeface="微软雅黑" panose="020B0503020204020204" pitchFamily="34" charset="-122"/>
              </a:rPr>
              <a:t>本章介绍的数据链路层协议都</a:t>
            </a:r>
            <a:r>
              <a:rPr lang="zh-CN" altLang="en-US" sz="2000" b="1">
                <a:solidFill>
                  <a:srgbClr val="FF0000"/>
                </a:solidFill>
                <a:latin typeface="微软雅黑" panose="020B0503020204020204" pitchFamily="34" charset="-122"/>
                <a:ea typeface="微软雅黑" panose="020B0503020204020204" pitchFamily="34" charset="-122"/>
              </a:rPr>
              <a:t>不是可靠传输的协议</a:t>
            </a:r>
            <a:r>
              <a:rPr lang="zh-CN" altLang="en-US" sz="2000" b="1">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59405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9"/>
          <p:cNvSpPr>
            <a:spLocks noChangeArrowheads="1"/>
          </p:cNvSpPr>
          <p:nvPr/>
        </p:nvSpPr>
        <p:spPr bwMode="auto">
          <a:xfrm>
            <a:off x="2629135" y="286892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01" name="Rectangle 9"/>
          <p:cNvSpPr>
            <a:spLocks noChangeArrowheads="1"/>
          </p:cNvSpPr>
          <p:nvPr/>
        </p:nvSpPr>
        <p:spPr bwMode="auto">
          <a:xfrm>
            <a:off x="2629135" y="165862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02" name="Rectangle 10"/>
          <p:cNvSpPr>
            <a:spLocks noChangeArrowheads="1"/>
          </p:cNvSpPr>
          <p:nvPr/>
        </p:nvSpPr>
        <p:spPr bwMode="auto">
          <a:xfrm>
            <a:off x="2629135" y="226504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03" name="Line 16"/>
          <p:cNvSpPr>
            <a:spLocks noChangeShapeType="1"/>
          </p:cNvSpPr>
          <p:nvPr/>
        </p:nvSpPr>
        <p:spPr bwMode="auto">
          <a:xfrm>
            <a:off x="3637198" y="1587185"/>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105" name="Rectangle 8"/>
          <p:cNvSpPr>
            <a:spLocks noChangeArrowheads="1"/>
          </p:cNvSpPr>
          <p:nvPr/>
        </p:nvSpPr>
        <p:spPr bwMode="auto">
          <a:xfrm>
            <a:off x="2700575" y="1404622"/>
            <a:ext cx="5472113" cy="193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3.2.1                                     PPP </a:t>
            </a:r>
            <a:r>
              <a:rPr lang="zh-CN" altLang="en-US" sz="2000" b="1" dirty="0">
                <a:solidFill>
                  <a:schemeClr val="bg1"/>
                </a:solidFill>
                <a:latin typeface="微软雅黑" panose="020B0503020204020204" pitchFamily="34" charset="-122"/>
                <a:ea typeface="微软雅黑" panose="020B0503020204020204" pitchFamily="34" charset="-122"/>
              </a:rPr>
              <a:t>协议的特点</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3.2.2                                 PPP </a:t>
            </a:r>
            <a:r>
              <a:rPr lang="zh-CN" altLang="en-US" sz="2000" b="1" dirty="0">
                <a:solidFill>
                  <a:schemeClr val="bg1"/>
                </a:solidFill>
                <a:latin typeface="微软雅黑" panose="020B0503020204020204" pitchFamily="34" charset="-122"/>
                <a:ea typeface="微软雅黑" panose="020B0503020204020204" pitchFamily="34" charset="-122"/>
              </a:rPr>
              <a:t>协议的帧格式</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3.2.3                              PPP </a:t>
            </a:r>
            <a:r>
              <a:rPr lang="zh-CN" altLang="en-US" sz="2000" b="1" dirty="0">
                <a:solidFill>
                  <a:schemeClr val="bg1"/>
                </a:solidFill>
                <a:latin typeface="微软雅黑" panose="020B0503020204020204" pitchFamily="34" charset="-122"/>
                <a:ea typeface="微软雅黑" panose="020B0503020204020204" pitchFamily="34" charset="-122"/>
              </a:rPr>
              <a:t>协议的工作状态</a:t>
            </a:r>
          </a:p>
        </p:txBody>
      </p:sp>
      <p:sp>
        <p:nvSpPr>
          <p:cNvPr id="106" name="Rectangle 27"/>
          <p:cNvSpPr>
            <a:spLocks noChangeArrowheads="1"/>
          </p:cNvSpPr>
          <p:nvPr/>
        </p:nvSpPr>
        <p:spPr bwMode="auto">
          <a:xfrm>
            <a:off x="639730" y="16586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eaLnBrk="0" hangingPunct="0"/>
            <a:endParaRPr lang="fr-FR">
              <a:latin typeface="宋体" panose="02010600030101010101" pitchFamily="2" charset="-122"/>
            </a:endParaRPr>
          </a:p>
        </p:txBody>
      </p:sp>
      <p:sp>
        <p:nvSpPr>
          <p:cNvPr id="107" name="Rectangle 29"/>
          <p:cNvSpPr>
            <a:spLocks noChangeArrowheads="1"/>
          </p:cNvSpPr>
          <p:nvPr/>
        </p:nvSpPr>
        <p:spPr bwMode="auto">
          <a:xfrm>
            <a:off x="648621" y="1753555"/>
            <a:ext cx="1627651" cy="1027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3.2</a:t>
            </a:r>
          </a:p>
          <a:p>
            <a:pPr eaLnBrk="0" hangingPunct="0"/>
            <a:r>
              <a:rPr lang="zh-CN" altLang="en-US" sz="2000" b="1" dirty="0">
                <a:solidFill>
                  <a:srgbClr val="FF0000"/>
                </a:solidFill>
                <a:latin typeface="微软雅黑" panose="020B0503020204020204" pitchFamily="34" charset="-122"/>
                <a:ea typeface="微软雅黑" panose="020B0503020204020204" pitchFamily="34" charset="-122"/>
              </a:rPr>
              <a:t>点对点</a:t>
            </a:r>
            <a:r>
              <a:rPr lang="zh-CN" altLang="en-US" sz="2000" b="1" dirty="0">
                <a:solidFill>
                  <a:schemeClr val="bg1"/>
                </a:solidFill>
                <a:latin typeface="微软雅黑" panose="020B0503020204020204" pitchFamily="34" charset="-122"/>
                <a:ea typeface="微软雅黑" panose="020B0503020204020204" pitchFamily="34" charset="-122"/>
              </a:rPr>
              <a:t>协议 </a:t>
            </a:r>
            <a:r>
              <a:rPr lang="en-US" altLang="zh-CN" sz="2000" b="1" dirty="0">
                <a:solidFill>
                  <a:schemeClr val="bg1"/>
                </a:solidFill>
                <a:latin typeface="微软雅黑" panose="020B0503020204020204" pitchFamily="34" charset="-122"/>
                <a:ea typeface="微软雅黑" panose="020B0503020204020204" pitchFamily="34" charset="-122"/>
              </a:rPr>
              <a:t>PPP</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3" y="1175563"/>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7" name="Rectangle 6"/>
          <p:cNvSpPr>
            <a:spLocks noChangeArrowheads="1"/>
          </p:cNvSpPr>
          <p:nvPr/>
        </p:nvSpPr>
        <p:spPr bwMode="auto">
          <a:xfrm>
            <a:off x="2925740" y="1133292"/>
            <a:ext cx="3347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3.2.1  PPP </a:t>
            </a:r>
            <a:r>
              <a:rPr lang="zh-CN" altLang="en-US" sz="2400" b="1" dirty="0">
                <a:solidFill>
                  <a:schemeClr val="bg1"/>
                </a:solidFill>
                <a:latin typeface="微软雅黑" panose="020B0503020204020204" pitchFamily="34" charset="-122"/>
                <a:ea typeface="微软雅黑" panose="020B0503020204020204" pitchFamily="34" charset="-122"/>
              </a:rPr>
              <a:t>协议的特点</a:t>
            </a:r>
          </a:p>
        </p:txBody>
      </p:sp>
      <p:sp>
        <p:nvSpPr>
          <p:cNvPr id="8" name="Rectangle 8"/>
          <p:cNvSpPr>
            <a:spLocks noChangeArrowheads="1"/>
          </p:cNvSpPr>
          <p:nvPr/>
        </p:nvSpPr>
        <p:spPr bwMode="auto">
          <a:xfrm>
            <a:off x="502923" y="1680026"/>
            <a:ext cx="8129015" cy="263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适用于</a:t>
            </a:r>
            <a:r>
              <a:rPr lang="zh-CN" altLang="en-US" sz="2000" b="1" dirty="0">
                <a:solidFill>
                  <a:srgbClr val="FF0000"/>
                </a:solidFill>
                <a:latin typeface="微软雅黑" panose="020B0503020204020204" pitchFamily="34" charset="-122"/>
                <a:ea typeface="微软雅黑" panose="020B0503020204020204" pitchFamily="34" charset="-122"/>
              </a:rPr>
              <a:t>线路质量较差</a:t>
            </a:r>
            <a:r>
              <a:rPr lang="zh-CN" altLang="en-US" sz="2000" b="1" dirty="0">
                <a:latin typeface="微软雅黑" panose="020B0503020204020204" pitchFamily="34" charset="-122"/>
                <a:ea typeface="微软雅黑" panose="020B0503020204020204" pitchFamily="34" charset="-122"/>
              </a:rPr>
              <a:t>的年代，数据链路层使用可靠传输协议，高级数据链路控制控制</a:t>
            </a:r>
            <a:r>
              <a:rPr lang="en-US" altLang="zh-CN" sz="2000" b="1" dirty="0">
                <a:solidFill>
                  <a:srgbClr val="FF0000"/>
                </a:solidFill>
                <a:latin typeface="微软雅黑" panose="020B0503020204020204" pitchFamily="34" charset="-122"/>
                <a:ea typeface="微软雅黑" panose="020B0503020204020204" pitchFamily="34" charset="-122"/>
              </a:rPr>
              <a:t>HDLC</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High-level </a:t>
            </a:r>
            <a:r>
              <a:rPr lang="en-US" altLang="zh-CN" sz="2000" b="1" dirty="0" err="1">
                <a:latin typeface="微软雅黑" panose="020B0503020204020204" pitchFamily="34" charset="-122"/>
                <a:ea typeface="微软雅黑" panose="020B0503020204020204" pitchFamily="34" charset="-122"/>
              </a:rPr>
              <a:t>DataLink</a:t>
            </a:r>
            <a:r>
              <a:rPr lang="en-US" altLang="zh-CN" sz="2000" b="1" dirty="0">
                <a:latin typeface="微软雅黑" panose="020B0503020204020204" pitchFamily="34" charset="-122"/>
                <a:ea typeface="微软雅黑" panose="020B0503020204020204" pitchFamily="34" charset="-122"/>
              </a:rPr>
              <a:t> Control</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对于点对点的链路，目前使用得最广泛的数据链路层协议是</a:t>
            </a:r>
            <a:r>
              <a:rPr lang="zh-CN" altLang="en-US" sz="2000" b="1" dirty="0">
                <a:solidFill>
                  <a:srgbClr val="0000FF"/>
                </a:solidFill>
                <a:latin typeface="微软雅黑" panose="020B0503020204020204" pitchFamily="34" charset="-122"/>
                <a:ea typeface="微软雅黑" panose="020B0503020204020204" pitchFamily="34" charset="-122"/>
              </a:rPr>
              <a:t>点对点协议 </a:t>
            </a:r>
            <a:r>
              <a:rPr lang="en-US" altLang="zh-CN" sz="2000" b="1" dirty="0">
                <a:latin typeface="微软雅黑" panose="020B0503020204020204" pitchFamily="34" charset="-122"/>
                <a:ea typeface="微软雅黑" panose="020B0503020204020204" pitchFamily="34" charset="-122"/>
              </a:rPr>
              <a:t>PPP (Point-to-Point Protocol)</a:t>
            </a:r>
            <a:r>
              <a:rPr lang="zh-CN" altLang="en-US" sz="2000" b="1" dirty="0">
                <a:latin typeface="微软雅黑" panose="020B0503020204020204" pitchFamily="34" charset="-122"/>
                <a:ea typeface="微软雅黑" panose="020B0503020204020204" pitchFamily="34" charset="-122"/>
              </a:rPr>
              <a:t>。</a:t>
            </a:r>
          </a:p>
          <a:p>
            <a:pPr marL="268592" indent="-268592">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协议在 </a:t>
            </a:r>
            <a:r>
              <a:rPr lang="en-US" altLang="zh-CN" sz="2000" b="1" dirty="0">
                <a:latin typeface="微软雅黑" panose="020B0503020204020204" pitchFamily="34" charset="-122"/>
                <a:ea typeface="微软雅黑" panose="020B0503020204020204" pitchFamily="34" charset="-122"/>
              </a:rPr>
              <a:t>1994 </a:t>
            </a:r>
            <a:r>
              <a:rPr lang="zh-CN" altLang="en-US" sz="2000" b="1" dirty="0">
                <a:latin typeface="微软雅黑" panose="020B0503020204020204" pitchFamily="34" charset="-122"/>
                <a:ea typeface="微软雅黑" panose="020B0503020204020204" pitchFamily="34" charset="-122"/>
              </a:rPr>
              <a:t>年就已成为互联网的</a:t>
            </a:r>
            <a:r>
              <a:rPr lang="zh-CN" altLang="en-US" sz="2000" b="1">
                <a:latin typeface="微软雅黑" panose="020B0503020204020204" pitchFamily="34" charset="-122"/>
                <a:ea typeface="微软雅黑" panose="020B0503020204020204" pitchFamily="34" charset="-122"/>
              </a:rPr>
              <a:t>正式标准，是目前使用最广泛的点对点数据链路层协议。</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2" y="1252730"/>
            <a:ext cx="8129015" cy="349258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 name="AutoShape 5"/>
          <p:cNvSpPr>
            <a:spLocks noChangeArrowheads="1"/>
          </p:cNvSpPr>
          <p:nvPr/>
        </p:nvSpPr>
        <p:spPr bwMode="auto">
          <a:xfrm>
            <a:off x="502923" y="7762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8" name="Rectangle 6"/>
          <p:cNvSpPr>
            <a:spLocks noChangeArrowheads="1"/>
          </p:cNvSpPr>
          <p:nvPr/>
        </p:nvSpPr>
        <p:spPr bwMode="auto">
          <a:xfrm>
            <a:off x="2521085" y="753207"/>
            <a:ext cx="409198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用户到 </a:t>
            </a:r>
            <a:r>
              <a:rPr lang="en-US" altLang="zh-CN" sz="2000" b="1" dirty="0">
                <a:solidFill>
                  <a:schemeClr val="bg1"/>
                </a:solidFill>
                <a:latin typeface="微软雅黑" panose="020B0503020204020204" pitchFamily="34" charset="-122"/>
                <a:ea typeface="微软雅黑" panose="020B0503020204020204" pitchFamily="34" charset="-122"/>
              </a:rPr>
              <a:t>ISP </a:t>
            </a:r>
            <a:r>
              <a:rPr lang="zh-CN" altLang="en-US" sz="2000" b="1" dirty="0">
                <a:solidFill>
                  <a:schemeClr val="bg1"/>
                </a:solidFill>
                <a:latin typeface="微软雅黑" panose="020B0503020204020204" pitchFamily="34" charset="-122"/>
                <a:ea typeface="微软雅黑" panose="020B0503020204020204" pitchFamily="34" charset="-122"/>
              </a:rPr>
              <a:t>的链路使用 </a:t>
            </a:r>
            <a:r>
              <a:rPr lang="en-US" altLang="zh-CN" sz="2000" b="1" dirty="0">
                <a:solidFill>
                  <a:schemeClr val="bg1"/>
                </a:solidFill>
                <a:latin typeface="微软雅黑" panose="020B0503020204020204" pitchFamily="34" charset="-122"/>
                <a:ea typeface="微软雅黑" panose="020B0503020204020204" pitchFamily="34" charset="-122"/>
              </a:rPr>
              <a:t>PPP </a:t>
            </a:r>
            <a:r>
              <a:rPr lang="zh-CN" altLang="en-US" sz="2000" b="1" dirty="0">
                <a:solidFill>
                  <a:schemeClr val="bg1"/>
                </a:solidFill>
                <a:latin typeface="微软雅黑" panose="020B0503020204020204" pitchFamily="34" charset="-122"/>
                <a:ea typeface="微软雅黑" panose="020B0503020204020204" pitchFamily="34" charset="-122"/>
              </a:rPr>
              <a:t>协议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66478" y="1346866"/>
            <a:ext cx="5535843" cy="2031943"/>
            <a:chOff x="1695643" y="1573631"/>
            <a:chExt cx="6046170" cy="2480715"/>
          </a:xfrm>
        </p:grpSpPr>
        <p:grpSp>
          <p:nvGrpSpPr>
            <p:cNvPr id="30" name="组合 29"/>
            <p:cNvGrpSpPr/>
            <p:nvPr/>
          </p:nvGrpSpPr>
          <p:grpSpPr>
            <a:xfrm>
              <a:off x="1695643" y="1814675"/>
              <a:ext cx="6046170" cy="2239671"/>
              <a:chOff x="-23697" y="1916832"/>
              <a:chExt cx="9934974" cy="3680196"/>
            </a:xfrm>
          </p:grpSpPr>
          <p:sp>
            <p:nvSpPr>
              <p:cNvPr id="31" name="Line 53"/>
              <p:cNvSpPr>
                <a:spLocks noChangeShapeType="1"/>
              </p:cNvSpPr>
              <p:nvPr/>
            </p:nvSpPr>
            <p:spPr bwMode="auto">
              <a:xfrm>
                <a:off x="1052512" y="5296078"/>
                <a:ext cx="43682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2" name="Oval 54"/>
              <p:cNvSpPr>
                <a:spLocks noChangeArrowheads="1"/>
              </p:cNvSpPr>
              <p:nvPr/>
            </p:nvSpPr>
            <p:spPr bwMode="auto">
              <a:xfrm>
                <a:off x="2691475" y="1916832"/>
                <a:ext cx="1014677" cy="2520950"/>
              </a:xfrm>
              <a:prstGeom prst="ellipse">
                <a:avLst/>
              </a:prstGeom>
              <a:solidFill>
                <a:srgbClr val="00FF99">
                  <a:alpha val="5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3" name="Text Box 55"/>
              <p:cNvSpPr txBox="1">
                <a:spLocks noChangeArrowheads="1"/>
              </p:cNvSpPr>
              <p:nvPr/>
            </p:nvSpPr>
            <p:spPr bwMode="auto">
              <a:xfrm>
                <a:off x="-23697" y="2721446"/>
                <a:ext cx="598451" cy="121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用</a:t>
                </a:r>
              </a:p>
              <a:p>
                <a:endParaRPr kumimoji="1" lang="zh-CN" altLang="en-US" sz="1400" b="1" dirty="0">
                  <a:latin typeface="微软雅黑" panose="020B0503020204020204" pitchFamily="34" charset="-122"/>
                  <a:ea typeface="微软雅黑" panose="020B0503020204020204" pitchFamily="34" charset="-122"/>
                </a:endParaRPr>
              </a:p>
              <a:p>
                <a:r>
                  <a:rPr kumimoji="1" lang="zh-CN" altLang="en-US" sz="1400" b="1" dirty="0">
                    <a:latin typeface="微软雅黑" panose="020B0503020204020204" pitchFamily="34" charset="-122"/>
                    <a:ea typeface="微软雅黑" panose="020B0503020204020204" pitchFamily="34" charset="-122"/>
                  </a:rPr>
                  <a:t>户</a:t>
                </a:r>
              </a:p>
            </p:txBody>
          </p:sp>
          <p:sp>
            <p:nvSpPr>
              <p:cNvPr id="34" name="Text Box 56"/>
              <p:cNvSpPr txBox="1">
                <a:spLocks noChangeArrowheads="1"/>
              </p:cNvSpPr>
              <p:nvPr/>
            </p:nvSpPr>
            <p:spPr bwMode="auto">
              <a:xfrm>
                <a:off x="8427792" y="2790335"/>
                <a:ext cx="1483485"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至互联网</a:t>
                </a:r>
              </a:p>
            </p:txBody>
          </p:sp>
          <p:sp>
            <p:nvSpPr>
              <p:cNvPr id="35"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6" name="Text Box 59"/>
              <p:cNvSpPr txBox="1">
                <a:spLocks noChangeArrowheads="1"/>
              </p:cNvSpPr>
              <p:nvPr/>
            </p:nvSpPr>
            <p:spPr bwMode="auto">
              <a:xfrm>
                <a:off x="5544101" y="2204058"/>
                <a:ext cx="2249633" cy="156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已向互联网管理机构</a:t>
                </a:r>
              </a:p>
              <a:p>
                <a:pPr algn="ct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申请到一批</a:t>
                </a:r>
                <a:endParaRPr kumimoji="1" lang="en-US" altLang="zh-CN" sz="1400" b="1" dirty="0">
                  <a:solidFill>
                    <a:sysClr val="windowText" lastClr="000000"/>
                  </a:solidFill>
                  <a:latin typeface="微软雅黑" panose="020B0503020204020204" pitchFamily="34" charset="-122"/>
                  <a:ea typeface="微软雅黑" panose="020B0503020204020204" pitchFamily="34" charset="-122"/>
                </a:endParaRPr>
              </a:p>
              <a:p>
                <a:pPr algn="ctr"/>
                <a:r>
                  <a:rPr kumimoji="1" lang="en-US" altLang="zh-CN" sz="1400" b="1" dirty="0">
                    <a:solidFill>
                      <a:sysClr val="windowText" lastClr="000000"/>
                    </a:solidFill>
                    <a:latin typeface="微软雅黑" panose="020B0503020204020204" pitchFamily="34" charset="-122"/>
                    <a:ea typeface="微软雅黑" panose="020B0503020204020204" pitchFamily="34" charset="-122"/>
                  </a:rPr>
                  <a:t> IP </a:t>
                </a:r>
                <a:r>
                  <a:rPr kumimoji="1" lang="zh-CN" altLang="en-US" sz="1400" b="1" dirty="0">
                    <a:solidFill>
                      <a:sysClr val="windowText" lastClr="000000"/>
                    </a:solidFill>
                    <a:latin typeface="微软雅黑" panose="020B0503020204020204" pitchFamily="34" charset="-122"/>
                    <a:ea typeface="微软雅黑" panose="020B0503020204020204" pitchFamily="34" charset="-122"/>
                  </a:rPr>
                  <a:t>地址</a:t>
                </a:r>
              </a:p>
            </p:txBody>
          </p:sp>
          <p:sp>
            <p:nvSpPr>
              <p:cNvPr id="37" name="Text Box 60"/>
              <p:cNvSpPr txBox="1">
                <a:spLocks noChangeArrowheads="1"/>
              </p:cNvSpPr>
              <p:nvPr/>
            </p:nvSpPr>
            <p:spPr bwMode="auto">
              <a:xfrm>
                <a:off x="6282129" y="3807922"/>
                <a:ext cx="840783" cy="556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ysClr val="windowText" lastClr="000000"/>
                    </a:solidFill>
                    <a:latin typeface="微软雅黑" panose="020B0503020204020204" pitchFamily="34" charset="-122"/>
                    <a:ea typeface="微软雅黑" panose="020B0503020204020204" pitchFamily="34" charset="-122"/>
                  </a:rPr>
                  <a:t>ISP</a:t>
                </a:r>
              </a:p>
            </p:txBody>
          </p:sp>
          <p:sp>
            <p:nvSpPr>
              <p:cNvPr id="38" name="Freeform 61"/>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Line 66"/>
              <p:cNvSpPr>
                <a:spLocks noChangeShapeType="1"/>
              </p:cNvSpPr>
              <p:nvPr/>
            </p:nvSpPr>
            <p:spPr bwMode="auto">
              <a:xfrm>
                <a:off x="1052512" y="1916832"/>
                <a:ext cx="4368270" cy="64928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Text Box 67"/>
              <p:cNvSpPr txBox="1">
                <a:spLocks noChangeArrowheads="1"/>
              </p:cNvSpPr>
              <p:nvPr/>
            </p:nvSpPr>
            <p:spPr bwMode="auto">
              <a:xfrm>
                <a:off x="2633719" y="2792731"/>
                <a:ext cx="1188474"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接入网</a:t>
                </a:r>
              </a:p>
            </p:txBody>
          </p:sp>
          <p:sp>
            <p:nvSpPr>
              <p:cNvPr id="41" name="Line 68"/>
              <p:cNvSpPr>
                <a:spLocks noChangeShapeType="1"/>
              </p:cNvSpPr>
              <p:nvPr/>
            </p:nvSpPr>
            <p:spPr bwMode="auto">
              <a:xfrm>
                <a:off x="1052512" y="2566119"/>
                <a:ext cx="4368270" cy="35877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Line 69"/>
              <p:cNvSpPr>
                <a:spLocks noChangeShapeType="1"/>
              </p:cNvSpPr>
              <p:nvPr/>
            </p:nvSpPr>
            <p:spPr bwMode="auto">
              <a:xfrm>
                <a:off x="1052512" y="3285257"/>
                <a:ext cx="4368271"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Line 70"/>
              <p:cNvSpPr>
                <a:spLocks noChangeShapeType="1"/>
              </p:cNvSpPr>
              <p:nvPr/>
            </p:nvSpPr>
            <p:spPr bwMode="auto">
              <a:xfrm flipV="1">
                <a:off x="1052513" y="3577355"/>
                <a:ext cx="4387190" cy="448619"/>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Line 71"/>
              <p:cNvSpPr>
                <a:spLocks noChangeShapeType="1"/>
              </p:cNvSpPr>
              <p:nvPr/>
            </p:nvSpPr>
            <p:spPr bwMode="auto">
              <a:xfrm flipV="1">
                <a:off x="946372" y="3932959"/>
                <a:ext cx="4474410" cy="79772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Text Box 72"/>
              <p:cNvSpPr txBox="1">
                <a:spLocks noChangeArrowheads="1"/>
              </p:cNvSpPr>
              <p:nvPr/>
            </p:nvSpPr>
            <p:spPr bwMode="auto">
              <a:xfrm>
                <a:off x="2504727" y="5091293"/>
                <a:ext cx="1565142" cy="5057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FF"/>
                    </a:solidFill>
                    <a:latin typeface="微软雅黑" panose="020B0503020204020204" pitchFamily="34" charset="-122"/>
                    <a:ea typeface="微软雅黑" panose="020B0503020204020204" pitchFamily="34" charset="-122"/>
                  </a:rPr>
                  <a:t>PPP </a:t>
                </a:r>
                <a:r>
                  <a:rPr kumimoji="1" lang="zh-CN" altLang="en-US" sz="1400" b="1" dirty="0">
                    <a:solidFill>
                      <a:srgbClr val="0000FF"/>
                    </a:solidFill>
                    <a:latin typeface="微软雅黑" panose="020B0503020204020204" pitchFamily="34" charset="-122"/>
                    <a:ea typeface="微软雅黑" panose="020B0503020204020204" pitchFamily="34" charset="-122"/>
                  </a:rPr>
                  <a:t>协议</a:t>
                </a:r>
              </a:p>
            </p:txBody>
          </p:sp>
        </p:grpSp>
        <p:pic>
          <p:nvPicPr>
            <p:cNvPr id="51"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1573631"/>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067694"/>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499742"/>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931790"/>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3363838"/>
              <a:ext cx="411181" cy="4111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a:extLst>
              <a:ext uri="{FF2B5EF4-FFF2-40B4-BE49-F238E27FC236}">
                <a16:creationId xmlns:a16="http://schemas.microsoft.com/office/drawing/2014/main" id="{9762C5E7-7909-4206-9588-D40D263C3100}"/>
              </a:ext>
            </a:extLst>
          </p:cNvPr>
          <p:cNvGrpSpPr/>
          <p:nvPr/>
        </p:nvGrpSpPr>
        <p:grpSpPr>
          <a:xfrm>
            <a:off x="1907244" y="3540167"/>
            <a:ext cx="5607851" cy="912243"/>
            <a:chOff x="2408809" y="5065839"/>
            <a:chExt cx="7559350" cy="1242027"/>
          </a:xfrm>
        </p:grpSpPr>
        <p:pic>
          <p:nvPicPr>
            <p:cNvPr id="28" name="图形 42">
              <a:extLst>
                <a:ext uri="{FF2B5EF4-FFF2-40B4-BE49-F238E27FC236}">
                  <a16:creationId xmlns:a16="http://schemas.microsoft.com/office/drawing/2014/main" id="{043BD39C-695A-4B5F-AFAC-181120BE301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612770" y="5514298"/>
              <a:ext cx="638116" cy="516570"/>
            </a:xfrm>
            <a:prstGeom prst="rect">
              <a:avLst/>
            </a:prstGeom>
          </p:spPr>
        </p:pic>
        <p:pic>
          <p:nvPicPr>
            <p:cNvPr id="29" name="图形 43">
              <a:extLst>
                <a:ext uri="{FF2B5EF4-FFF2-40B4-BE49-F238E27FC236}">
                  <a16:creationId xmlns:a16="http://schemas.microsoft.com/office/drawing/2014/main" id="{3B2E7A7B-46D5-47D7-8E2A-6594097595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145120" y="5266495"/>
              <a:ext cx="638116" cy="516570"/>
            </a:xfrm>
            <a:prstGeom prst="rect">
              <a:avLst/>
            </a:prstGeom>
          </p:spPr>
        </p:pic>
        <p:cxnSp>
          <p:nvCxnSpPr>
            <p:cNvPr id="46" name="直接连接符 45">
              <a:extLst>
                <a:ext uri="{FF2B5EF4-FFF2-40B4-BE49-F238E27FC236}">
                  <a16:creationId xmlns:a16="http://schemas.microsoft.com/office/drawing/2014/main" id="{30960939-8007-4589-92CC-3D31C3B5FF07}"/>
                </a:ext>
              </a:extLst>
            </p:cNvPr>
            <p:cNvCxnSpPr>
              <a:cxnSpLocks/>
              <a:stCxn id="28" idx="3"/>
            </p:cNvCxnSpPr>
            <p:nvPr/>
          </p:nvCxnSpPr>
          <p:spPr>
            <a:xfrm>
              <a:off x="3250886" y="5772583"/>
              <a:ext cx="3352972" cy="10482"/>
            </a:xfrm>
            <a:prstGeom prst="line">
              <a:avLst/>
            </a:prstGeom>
            <a:noFill/>
            <a:ln w="50800" cap="rnd" cmpd="sng" algn="ctr">
              <a:solidFill>
                <a:srgbClr val="FF0000"/>
              </a:solidFill>
              <a:prstDash val="solid"/>
              <a:miter lim="800000"/>
            </a:ln>
            <a:effectLst/>
          </p:spPr>
        </p:cxnSp>
        <p:cxnSp>
          <p:nvCxnSpPr>
            <p:cNvPr id="47" name="直接连接符 46">
              <a:extLst>
                <a:ext uri="{FF2B5EF4-FFF2-40B4-BE49-F238E27FC236}">
                  <a16:creationId xmlns:a16="http://schemas.microsoft.com/office/drawing/2014/main" id="{F5213854-B2C1-4A23-B692-79BBEC70E7FE}"/>
                </a:ext>
              </a:extLst>
            </p:cNvPr>
            <p:cNvCxnSpPr>
              <a:cxnSpLocks/>
              <a:stCxn id="29" idx="1"/>
            </p:cNvCxnSpPr>
            <p:nvPr/>
          </p:nvCxnSpPr>
          <p:spPr>
            <a:xfrm flipH="1">
              <a:off x="6372275" y="5524780"/>
              <a:ext cx="2772845" cy="0"/>
            </a:xfrm>
            <a:prstGeom prst="line">
              <a:avLst/>
            </a:prstGeom>
            <a:noFill/>
            <a:ln w="50800" cap="rnd" cmpd="sng" algn="ctr">
              <a:solidFill>
                <a:srgbClr val="FF0000"/>
              </a:solidFill>
              <a:prstDash val="solid"/>
              <a:miter lim="800000"/>
            </a:ln>
            <a:effectLst/>
          </p:spPr>
        </p:cxnSp>
        <p:cxnSp>
          <p:nvCxnSpPr>
            <p:cNvPr id="48" name="直接连接符 47">
              <a:extLst>
                <a:ext uri="{FF2B5EF4-FFF2-40B4-BE49-F238E27FC236}">
                  <a16:creationId xmlns:a16="http://schemas.microsoft.com/office/drawing/2014/main" id="{95E63DDD-3F82-4573-9D24-F365BC71101A}"/>
                </a:ext>
              </a:extLst>
            </p:cNvPr>
            <p:cNvCxnSpPr>
              <a:cxnSpLocks/>
            </p:cNvCxnSpPr>
            <p:nvPr/>
          </p:nvCxnSpPr>
          <p:spPr>
            <a:xfrm>
              <a:off x="6363039" y="5523534"/>
              <a:ext cx="240819" cy="259531"/>
            </a:xfrm>
            <a:prstGeom prst="line">
              <a:avLst/>
            </a:prstGeom>
            <a:noFill/>
            <a:ln w="50800" cap="rnd" cmpd="sng" algn="ctr">
              <a:solidFill>
                <a:srgbClr val="FF0000"/>
              </a:solidFill>
              <a:prstDash val="solid"/>
              <a:miter lim="800000"/>
            </a:ln>
            <a:effectLst/>
          </p:spPr>
        </p:cxnSp>
        <p:sp>
          <p:nvSpPr>
            <p:cNvPr id="49" name="文本框 48">
              <a:extLst>
                <a:ext uri="{FF2B5EF4-FFF2-40B4-BE49-F238E27FC236}">
                  <a16:creationId xmlns:a16="http://schemas.microsoft.com/office/drawing/2014/main" id="{7C36081E-65FB-4CED-AA1C-2D13418C06B5}"/>
                </a:ext>
              </a:extLst>
            </p:cNvPr>
            <p:cNvSpPr txBox="1"/>
            <p:nvPr/>
          </p:nvSpPr>
          <p:spPr>
            <a:xfrm>
              <a:off x="5285532" y="5065839"/>
              <a:ext cx="150221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FF0000"/>
                  </a:solidFill>
                  <a:effectLst/>
                  <a:uLnTx/>
                  <a:uFillTx/>
                  <a:latin typeface="Arial Narrow" panose="020B0606020202030204" pitchFamily="34" charset="0"/>
                  <a:ea typeface="微软雅黑"/>
                </a:rPr>
                <a:t>广域网链路</a:t>
              </a:r>
            </a:p>
          </p:txBody>
        </p:sp>
        <p:sp>
          <p:nvSpPr>
            <p:cNvPr id="50" name="文本框 49">
              <a:extLst>
                <a:ext uri="{FF2B5EF4-FFF2-40B4-BE49-F238E27FC236}">
                  <a16:creationId xmlns:a16="http://schemas.microsoft.com/office/drawing/2014/main" id="{E97E9724-5963-4049-B260-57CC774723B6}"/>
                </a:ext>
              </a:extLst>
            </p:cNvPr>
            <p:cNvSpPr txBox="1"/>
            <p:nvPr/>
          </p:nvSpPr>
          <p:spPr>
            <a:xfrm>
              <a:off x="2408809" y="6030867"/>
              <a:ext cx="100796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路由器</a:t>
              </a:r>
            </a:p>
          </p:txBody>
        </p:sp>
        <p:sp>
          <p:nvSpPr>
            <p:cNvPr id="57" name="文本框 56">
              <a:extLst>
                <a:ext uri="{FF2B5EF4-FFF2-40B4-BE49-F238E27FC236}">
                  <a16:creationId xmlns:a16="http://schemas.microsoft.com/office/drawing/2014/main" id="{62EDFAED-19EF-4968-A894-0E31E1350E9B}"/>
                </a:ext>
              </a:extLst>
            </p:cNvPr>
            <p:cNvSpPr txBox="1"/>
            <p:nvPr/>
          </p:nvSpPr>
          <p:spPr>
            <a:xfrm>
              <a:off x="8960197" y="6030867"/>
              <a:ext cx="100796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路由器</a:t>
              </a:r>
            </a:p>
          </p:txBody>
        </p:sp>
        <p:sp>
          <p:nvSpPr>
            <p:cNvPr id="58" name="文本框 57">
              <a:extLst>
                <a:ext uri="{FF2B5EF4-FFF2-40B4-BE49-F238E27FC236}">
                  <a16:creationId xmlns:a16="http://schemas.microsoft.com/office/drawing/2014/main" id="{187A6028-34D4-4F59-A68F-A0F7738A3F84}"/>
                </a:ext>
              </a:extLst>
            </p:cNvPr>
            <p:cNvSpPr txBox="1"/>
            <p:nvPr/>
          </p:nvSpPr>
          <p:spPr>
            <a:xfrm>
              <a:off x="5283701" y="5772583"/>
              <a:ext cx="182860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PPP</a:t>
              </a: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协议</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800" decel="100000"/>
                                        <p:tgtEl>
                                          <p:spTgt spid="27"/>
                                        </p:tgtEl>
                                      </p:cBhvr>
                                    </p:animEffect>
                                    <p:anim calcmode="lin" valueType="num">
                                      <p:cBhvr>
                                        <p:cTn id="8" dur="800" decel="100000" fill="hold"/>
                                        <p:tgtEl>
                                          <p:spTgt spid="27"/>
                                        </p:tgtEl>
                                        <p:attrNameLst>
                                          <p:attrName>style.rotation</p:attrName>
                                        </p:attrNameLst>
                                      </p:cBhvr>
                                      <p:tavLst>
                                        <p:tav tm="0">
                                          <p:val>
                                            <p:fltVal val="-90"/>
                                          </p:val>
                                        </p:tav>
                                        <p:tav tm="100000">
                                          <p:val>
                                            <p:fltVal val="0"/>
                                          </p:val>
                                        </p:tav>
                                      </p:tavLst>
                                    </p:anim>
                                    <p:anim calcmode="lin" valueType="num">
                                      <p:cBhvr>
                                        <p:cTn id="9" dur="800" decel="100000" fill="hold"/>
                                        <p:tgtEl>
                                          <p:spTgt spid="27"/>
                                        </p:tgtEl>
                                        <p:attrNameLst>
                                          <p:attrName>ppt_x</p:attrName>
                                        </p:attrNameLst>
                                      </p:cBhvr>
                                      <p:tavLst>
                                        <p:tav tm="0">
                                          <p:val>
                                            <p:strVal val="#ppt_x+0.4"/>
                                          </p:val>
                                        </p:tav>
                                        <p:tav tm="100000">
                                          <p:val>
                                            <p:strVal val="#ppt_x-0.05"/>
                                          </p:val>
                                        </p:tav>
                                      </p:tavLst>
                                    </p:anim>
                                    <p:anim calcmode="lin" valueType="num">
                                      <p:cBhvr>
                                        <p:cTn id="10" dur="800" decel="100000" fill="hold"/>
                                        <p:tgtEl>
                                          <p:spTgt spid="2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3" y="1062136"/>
            <a:ext cx="8129015" cy="3901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简单 </a:t>
            </a:r>
            <a:r>
              <a:rPr lang="en-US" altLang="zh-CN" sz="2000" b="1" dirty="0">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这是首要的要求</a:t>
            </a:r>
            <a:r>
              <a:rPr lang="zh-CN" altLang="en-US" sz="2000" b="1" dirty="0">
                <a:latin typeface="微软雅黑" panose="020B0503020204020204" pitchFamily="34" charset="-122"/>
                <a:ea typeface="微软雅黑" panose="020B0503020204020204" pitchFamily="34" charset="-122"/>
              </a:rPr>
              <a:t>。（只</a:t>
            </a:r>
            <a:r>
              <a:rPr lang="en-US" altLang="zh-CN" sz="2000" b="1" dirty="0">
                <a:latin typeface="微软雅黑" panose="020B0503020204020204" pitchFamily="34" charset="-122"/>
                <a:ea typeface="微软雅黑" panose="020B0503020204020204" pitchFamily="34" charset="-122"/>
              </a:rPr>
              <a:t>CRC</a:t>
            </a:r>
            <a:r>
              <a:rPr lang="zh-CN" altLang="en-US" sz="2000" b="1" dirty="0">
                <a:latin typeface="微软雅黑" panose="020B0503020204020204" pitchFamily="34" charset="-122"/>
                <a:ea typeface="微软雅黑" panose="020B0503020204020204" pitchFamily="34" charset="-122"/>
              </a:rPr>
              <a:t>检验）</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封装成帧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必须规定特殊的字符作为帧定界符。</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透明性</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必须保证数据传输的透明性。</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多种网络层协议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能够在同一条物理链路上同时支持</a:t>
            </a:r>
            <a:r>
              <a:rPr lang="zh-CN" altLang="en-US" sz="2000" b="1" dirty="0">
                <a:solidFill>
                  <a:srgbClr val="3333FF"/>
                </a:solidFill>
                <a:latin typeface="微软雅黑" panose="020B0503020204020204" pitchFamily="34" charset="-122"/>
                <a:ea typeface="微软雅黑" panose="020B0503020204020204" pitchFamily="34" charset="-122"/>
              </a:rPr>
              <a:t>多种网络层协议</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IP</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IPX</a:t>
            </a:r>
            <a:r>
              <a:rPr lang="zh-CN" altLang="en-US" sz="2000" b="1" dirty="0">
                <a:latin typeface="微软雅黑" panose="020B0503020204020204" pitchFamily="34" charset="-122"/>
                <a:ea typeface="微软雅黑" panose="020B0503020204020204" pitchFamily="34" charset="-122"/>
              </a:rPr>
              <a:t>）（局域网，路由器上运行的各种网络协议）。</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多种类型链路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能够在多种类型的链路上运行（串行，并行，高低、光电）。</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差错检测</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能够对接收端收到的帧进行检测，并立即丢弃有差错的帧。</a:t>
            </a:r>
          </a:p>
        </p:txBody>
      </p:sp>
      <p:sp>
        <p:nvSpPr>
          <p:cNvPr id="8" name="AutoShape 5"/>
          <p:cNvSpPr>
            <a:spLocks noChangeArrowheads="1"/>
          </p:cNvSpPr>
          <p:nvPr/>
        </p:nvSpPr>
        <p:spPr bwMode="auto">
          <a:xfrm>
            <a:off x="502923" y="7132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2964711" y="680054"/>
            <a:ext cx="32047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协议应满足的需求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1742715" y="611930"/>
            <a:ext cx="5897764" cy="71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数据链路层是实现设备之间通信的非常重要的一层</a:t>
            </a:r>
          </a:p>
          <a:p>
            <a:pPr algn="ctr"/>
            <a:endParaRPr lang="zh-CN" altLang="en-US" sz="2000" b="1" dirty="0">
              <a:solidFill>
                <a:schemeClr val="bg1"/>
              </a:solidFill>
              <a:ea typeface="微软雅黑" panose="020B0503020204020204" pitchFamily="34" charset="-122"/>
            </a:endParaRPr>
          </a:p>
        </p:txBody>
      </p:sp>
      <p:sp>
        <p:nvSpPr>
          <p:cNvPr id="7" name="圆角矩形 6"/>
          <p:cNvSpPr/>
          <p:nvPr/>
        </p:nvSpPr>
        <p:spPr>
          <a:xfrm>
            <a:off x="522662" y="1092813"/>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04" name="Line 3"/>
          <p:cNvSpPr>
            <a:spLocks noChangeShapeType="1"/>
          </p:cNvSpPr>
          <p:nvPr/>
        </p:nvSpPr>
        <p:spPr bwMode="auto">
          <a:xfrm flipH="1" flipV="1">
            <a:off x="6632855" y="1931641"/>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2" y="1748393"/>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7"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8" y="1786569"/>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9"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90" y="1694945"/>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0" name="Freeform 9"/>
          <p:cNvSpPr/>
          <p:nvPr/>
        </p:nvSpPr>
        <p:spPr bwMode="auto">
          <a:xfrm>
            <a:off x="1776921" y="1717852"/>
            <a:ext cx="1398382" cy="273071"/>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nvGrpSpPr>
          <p:cNvPr id="1111" name="Group 10"/>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grpSp>
        <p:nvGrpSpPr>
          <p:cNvPr id="1121" name="Group 20"/>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40" y="1716897"/>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11" y="162241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8" y="1740757"/>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6" y="165104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36" name="Group 35"/>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5" y="172338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p>
        </p:txBody>
      </p:sp>
      <p:sp>
        <p:nvSpPr>
          <p:cNvPr id="1147" name="Text Box 46"/>
          <p:cNvSpPr txBox="1">
            <a:spLocks noChangeArrowheads="1"/>
          </p:cNvSpPr>
          <p:nvPr/>
        </p:nvSpPr>
        <p:spPr bwMode="auto">
          <a:xfrm>
            <a:off x="1354403" y="1524651"/>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7087751" y="1508446"/>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49" name="Text Box 48"/>
          <p:cNvSpPr txBox="1">
            <a:spLocks noChangeArrowheads="1"/>
          </p:cNvSpPr>
          <p:nvPr/>
        </p:nvSpPr>
        <p:spPr bwMode="auto">
          <a:xfrm>
            <a:off x="2890298" y="1404801"/>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1</a:t>
            </a:r>
          </a:p>
        </p:txBody>
      </p:sp>
      <p:sp>
        <p:nvSpPr>
          <p:cNvPr id="1150" name="Text Box 49"/>
          <p:cNvSpPr txBox="1">
            <a:spLocks noChangeArrowheads="1"/>
          </p:cNvSpPr>
          <p:nvPr/>
        </p:nvSpPr>
        <p:spPr bwMode="auto">
          <a:xfrm>
            <a:off x="4296479" y="1523150"/>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2</a:t>
            </a:r>
          </a:p>
        </p:txBody>
      </p:sp>
      <p:sp>
        <p:nvSpPr>
          <p:cNvPr id="1151" name="Text Box 50"/>
          <p:cNvSpPr txBox="1">
            <a:spLocks noChangeArrowheads="1"/>
          </p:cNvSpPr>
          <p:nvPr/>
        </p:nvSpPr>
        <p:spPr bwMode="auto">
          <a:xfrm>
            <a:off x="5563079" y="1439160"/>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152" name="Text Box 51"/>
          <p:cNvSpPr txBox="1">
            <a:spLocks noChangeArrowheads="1"/>
          </p:cNvSpPr>
          <p:nvPr/>
        </p:nvSpPr>
        <p:spPr bwMode="auto">
          <a:xfrm>
            <a:off x="2383916" y="172453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p>
        </p:txBody>
      </p:sp>
      <p:grpSp>
        <p:nvGrpSpPr>
          <p:cNvPr id="1606" name="Group 506"/>
          <p:cNvGrpSpPr/>
          <p:nvPr/>
        </p:nvGrpSpPr>
        <p:grpSpPr bwMode="auto">
          <a:xfrm>
            <a:off x="6086924" y="1649132"/>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2" y="176271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sp>
        <p:nvSpPr>
          <p:cNvPr id="1678" name="矩形 1677"/>
          <p:cNvSpPr/>
          <p:nvPr/>
        </p:nvSpPr>
        <p:spPr>
          <a:xfrm>
            <a:off x="2556657" y="2241319"/>
            <a:ext cx="4022251" cy="311621"/>
          </a:xfrm>
          <a:prstGeom prst="rect">
            <a:avLst/>
          </a:prstGeom>
          <a:solidFill>
            <a:srgbClr val="00FF99"/>
          </a:solidFill>
          <a:ln>
            <a:solidFill>
              <a:srgbClr val="000066"/>
            </a:solidFill>
          </a:ln>
        </p:spPr>
        <p:txBody>
          <a:bodyPr wrap="none" lIns="91436" tIns="45718" rIns="91436" bIns="45718">
            <a:spAutoFit/>
          </a:bodyPr>
          <a:lstStyle/>
          <a:p>
            <a:pPr algn="ctr"/>
            <a:r>
              <a:rPr lang="zh-CN" altLang="en-US" sz="1400" b="1" dirty="0">
                <a:solidFill>
                  <a:sysClr val="windowText" lastClr="000000"/>
                </a:solidFill>
                <a:latin typeface="微软雅黑" panose="020B0503020204020204" pitchFamily="34" charset="-122"/>
                <a:ea typeface="微软雅黑" panose="020B0503020204020204" pitchFamily="34" charset="-122"/>
              </a:rPr>
              <a:t>网络中的主机、路由器等都必须实现数据链路层</a:t>
            </a:r>
          </a:p>
        </p:txBody>
      </p:sp>
      <p:grpSp>
        <p:nvGrpSpPr>
          <p:cNvPr id="2" name="组合 1"/>
          <p:cNvGrpSpPr/>
          <p:nvPr/>
        </p:nvGrpSpPr>
        <p:grpSpPr>
          <a:xfrm>
            <a:off x="1411255" y="2454023"/>
            <a:ext cx="6294293" cy="1474581"/>
            <a:chOff x="1411253" y="2454021"/>
            <a:chExt cx="6294293" cy="1474581"/>
          </a:xfrm>
        </p:grpSpPr>
        <p:sp>
          <p:nvSpPr>
            <p:cNvPr id="1623" name="AutoShape 524"/>
            <p:cNvSpPr>
              <a:spLocks noChangeArrowheads="1"/>
            </p:cNvSpPr>
            <p:nvPr/>
          </p:nvSpPr>
          <p:spPr bwMode="auto">
            <a:xfrm>
              <a:off x="1411253"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41125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411253"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41125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411253"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423660"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7122394"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71223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712239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7122394"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7122394"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7134802"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2959203"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295920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2985052"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295920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331264"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33126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343671"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33126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1674911" y="3783530"/>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38033" y="3783530"/>
              <a:ext cx="1448020"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365549" y="3783530"/>
              <a:ext cx="107531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46915"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12228"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1" name="Text Box 577"/>
            <p:cNvSpPr txBox="1">
              <a:spLocks noChangeArrowheads="1"/>
            </p:cNvSpPr>
            <p:nvPr/>
          </p:nvSpPr>
          <p:spPr bwMode="auto">
            <a:xfrm>
              <a:off x="4473950"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2" name="Text Box 578"/>
            <p:cNvSpPr txBox="1">
              <a:spLocks noChangeArrowheads="1"/>
            </p:cNvSpPr>
            <p:nvPr/>
          </p:nvSpPr>
          <p:spPr bwMode="auto">
            <a:xfrm>
              <a:off x="5709529"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673" name="Text Box 579"/>
            <p:cNvSpPr txBox="1">
              <a:spLocks noChangeArrowheads="1"/>
            </p:cNvSpPr>
            <p:nvPr/>
          </p:nvSpPr>
          <p:spPr bwMode="auto">
            <a:xfrm>
              <a:off x="1566347"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7265080"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grpSp>
      <p:grpSp>
        <p:nvGrpSpPr>
          <p:cNvPr id="3" name="组合 2"/>
          <p:cNvGrpSpPr/>
          <p:nvPr/>
        </p:nvGrpSpPr>
        <p:grpSpPr>
          <a:xfrm>
            <a:off x="1357475" y="2726988"/>
            <a:ext cx="6408043" cy="1099591"/>
            <a:chOff x="1357473" y="2726986"/>
            <a:chExt cx="6408043" cy="1099591"/>
          </a:xfrm>
        </p:grpSpPr>
        <p:sp>
          <p:nvSpPr>
            <p:cNvPr id="1679" name="Text Box 530"/>
            <p:cNvSpPr txBox="1">
              <a:spLocks noChangeArrowheads="1"/>
            </p:cNvSpPr>
            <p:nvPr/>
          </p:nvSpPr>
          <p:spPr bwMode="auto">
            <a:xfrm>
              <a:off x="1357473" y="3350223"/>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solidFill>
                    <a:srgbClr val="CC00CC"/>
                  </a:solidFill>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359541"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357473"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357473"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357473"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7086206" y="3358812"/>
              <a:ext cx="6793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100" b="1" dirty="0">
                  <a:solidFill>
                    <a:srgbClr val="CC00CC"/>
                  </a:solidFill>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7088274"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7086206"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7086206"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7086206"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689" name="Text Box 551"/>
            <p:cNvSpPr txBox="1">
              <a:spLocks noChangeArrowheads="1"/>
            </p:cNvSpPr>
            <p:nvPr/>
          </p:nvSpPr>
          <p:spPr bwMode="auto">
            <a:xfrm>
              <a:off x="2955067"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anose="020B0503020204020204" pitchFamily="34" charset="-122"/>
                  <a:ea typeface="微软雅黑" panose="020B0503020204020204" pitchFamily="34" charset="-122"/>
                </a:rPr>
                <a:t>链路层</a:t>
              </a:r>
            </a:p>
          </p:txBody>
        </p:sp>
        <p:sp>
          <p:nvSpPr>
            <p:cNvPr id="1690" name="Text Box 552"/>
            <p:cNvSpPr txBox="1">
              <a:spLocks noChangeArrowheads="1"/>
            </p:cNvSpPr>
            <p:nvPr/>
          </p:nvSpPr>
          <p:spPr bwMode="auto">
            <a:xfrm>
              <a:off x="2955067"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91" name="Text Box 553"/>
            <p:cNvSpPr txBox="1">
              <a:spLocks noChangeArrowheads="1"/>
            </p:cNvSpPr>
            <p:nvPr/>
          </p:nvSpPr>
          <p:spPr bwMode="auto">
            <a:xfrm>
              <a:off x="2955067"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92" name="Text Box 558"/>
            <p:cNvSpPr txBox="1">
              <a:spLocks noChangeArrowheads="1"/>
            </p:cNvSpPr>
            <p:nvPr/>
          </p:nvSpPr>
          <p:spPr bwMode="auto">
            <a:xfrm>
              <a:off x="4319891"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anose="020B0503020204020204" pitchFamily="34" charset="-122"/>
                  <a:ea typeface="微软雅黑" panose="020B0503020204020204" pitchFamily="34" charset="-122"/>
                </a:rPr>
                <a:t>链路层</a:t>
              </a:r>
            </a:p>
          </p:txBody>
        </p:sp>
        <p:sp>
          <p:nvSpPr>
            <p:cNvPr id="1693" name="Text Box 559"/>
            <p:cNvSpPr txBox="1">
              <a:spLocks noChangeArrowheads="1"/>
            </p:cNvSpPr>
            <p:nvPr/>
          </p:nvSpPr>
          <p:spPr bwMode="auto">
            <a:xfrm>
              <a:off x="4319891"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94" name="Text Box 560"/>
            <p:cNvSpPr txBox="1">
              <a:spLocks noChangeArrowheads="1"/>
            </p:cNvSpPr>
            <p:nvPr/>
          </p:nvSpPr>
          <p:spPr bwMode="auto">
            <a:xfrm>
              <a:off x="4319891"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95" name="Text Box 565"/>
            <p:cNvSpPr txBox="1">
              <a:spLocks noChangeArrowheads="1"/>
            </p:cNvSpPr>
            <p:nvPr/>
          </p:nvSpPr>
          <p:spPr bwMode="auto">
            <a:xfrm>
              <a:off x="5538926"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anose="020B0503020204020204" pitchFamily="34" charset="-122"/>
                  <a:ea typeface="微软雅黑" panose="020B0503020204020204" pitchFamily="34" charset="-122"/>
                </a:rPr>
                <a:t>链路层</a:t>
              </a:r>
            </a:p>
          </p:txBody>
        </p:sp>
        <p:sp>
          <p:nvSpPr>
            <p:cNvPr id="1696" name="Text Box 566"/>
            <p:cNvSpPr txBox="1">
              <a:spLocks noChangeArrowheads="1"/>
            </p:cNvSpPr>
            <p:nvPr/>
          </p:nvSpPr>
          <p:spPr bwMode="auto">
            <a:xfrm>
              <a:off x="5538926"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97" name="Text Box 567"/>
            <p:cNvSpPr txBox="1">
              <a:spLocks noChangeArrowheads="1"/>
            </p:cNvSpPr>
            <p:nvPr/>
          </p:nvSpPr>
          <p:spPr bwMode="auto">
            <a:xfrm>
              <a:off x="5538926"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grpSp>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385012" y="1427898"/>
            <a:ext cx="8614610" cy="30546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检测连接状态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能够及时自动检测出链路是否处于正常工作状态。</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最大传送单元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必须对每一种类型的点对点链路设置</a:t>
            </a:r>
            <a:r>
              <a:rPr lang="zh-CN" altLang="en-US" sz="2000" b="1" dirty="0">
                <a:solidFill>
                  <a:srgbClr val="FF0000"/>
                </a:solidFill>
                <a:latin typeface="微软雅黑" panose="020B0503020204020204" pitchFamily="34" charset="-122"/>
                <a:ea typeface="微软雅黑" panose="020B0503020204020204" pitchFamily="34" charset="-122"/>
              </a:rPr>
              <a:t>最大传送单元  </a:t>
            </a:r>
            <a:r>
              <a:rPr lang="en-US" altLang="zh-CN" sz="2000" b="1" dirty="0">
                <a:solidFill>
                  <a:srgbClr val="FF0000"/>
                </a:solidFill>
                <a:latin typeface="微软雅黑" panose="020B0503020204020204" pitchFamily="34" charset="-122"/>
                <a:ea typeface="微软雅黑" panose="020B0503020204020204" pitchFamily="34" charset="-122"/>
              </a:rPr>
              <a:t>MTU </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Maximum Transfer Unit—</a:t>
            </a:r>
            <a:r>
              <a:rPr lang="zh-CN" altLang="en-US" sz="2000" b="1" dirty="0">
                <a:latin typeface="微软雅黑" panose="020B0503020204020204" pitchFamily="34" charset="-122"/>
                <a:ea typeface="微软雅黑" panose="020B0503020204020204" pitchFamily="34" charset="-122"/>
              </a:rPr>
              <a:t>帧中数据部分的最大长度，不是帧的总长度：</a:t>
            </a:r>
            <a:r>
              <a:rPr lang="en-US" altLang="zh-CN" sz="2000" b="1" dirty="0">
                <a:latin typeface="微软雅黑" panose="020B0503020204020204" pitchFamily="34" charset="-122"/>
                <a:ea typeface="微软雅黑" panose="020B0503020204020204" pitchFamily="34" charset="-122"/>
              </a:rPr>
              <a:t>1500</a:t>
            </a:r>
            <a:r>
              <a:rPr lang="zh-CN" altLang="en-US" sz="2000" b="1" dirty="0">
                <a:latin typeface="微软雅黑" panose="020B0503020204020204" pitchFamily="34" charset="-122"/>
                <a:ea typeface="微软雅黑" panose="020B0503020204020204" pitchFamily="34" charset="-122"/>
              </a:rPr>
              <a:t>字节）的标准默认值，促进各种实现之间的互操作性。</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网络层地址协商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必须提供一种机制使通信的两个网络层实体能够通过协商知道或能够配置彼此的网络层地址。</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数据压缩协商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必须提供一种方法来协商使用数据压缩算法。</a:t>
            </a:r>
          </a:p>
        </p:txBody>
      </p:sp>
      <p:sp>
        <p:nvSpPr>
          <p:cNvPr id="7" name="AutoShape 5"/>
          <p:cNvSpPr>
            <a:spLocks noChangeArrowheads="1"/>
          </p:cNvSpPr>
          <p:nvPr/>
        </p:nvSpPr>
        <p:spPr bwMode="auto">
          <a:xfrm>
            <a:off x="502923" y="103330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8" name="Rectangle 6"/>
          <p:cNvSpPr>
            <a:spLocks noChangeArrowheads="1"/>
          </p:cNvSpPr>
          <p:nvPr/>
        </p:nvSpPr>
        <p:spPr bwMode="auto">
          <a:xfrm>
            <a:off x="2579992" y="1000094"/>
            <a:ext cx="39741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协议应满足的需求（续）</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502923" y="1473617"/>
            <a:ext cx="76718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纠错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流量控制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序号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多点线路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半双工或单工链路 </a:t>
            </a:r>
          </a:p>
        </p:txBody>
      </p:sp>
      <p:sp>
        <p:nvSpPr>
          <p:cNvPr id="40" name="AutoShape 5"/>
          <p:cNvSpPr>
            <a:spLocks noChangeArrowheads="1"/>
          </p:cNvSpPr>
          <p:nvPr/>
        </p:nvSpPr>
        <p:spPr bwMode="auto">
          <a:xfrm>
            <a:off x="502923" y="107902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1" name="Rectangle 6"/>
          <p:cNvSpPr>
            <a:spLocks noChangeArrowheads="1"/>
          </p:cNvSpPr>
          <p:nvPr/>
        </p:nvSpPr>
        <p:spPr bwMode="auto">
          <a:xfrm>
            <a:off x="2985754" y="1045815"/>
            <a:ext cx="3162641"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PPP </a:t>
            </a:r>
            <a:r>
              <a:rPr lang="zh-CN" altLang="en-US" sz="2000" b="1" dirty="0">
                <a:solidFill>
                  <a:schemeClr val="bg1"/>
                </a:solidFill>
                <a:latin typeface="微软雅黑" panose="020B0503020204020204" pitchFamily="34" charset="-122"/>
                <a:ea typeface="微软雅黑" panose="020B0503020204020204" pitchFamily="34" charset="-122"/>
              </a:rPr>
              <a:t>协议不需要的功能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3" y="1332930"/>
            <a:ext cx="76718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协议有三个组成部分：</a:t>
            </a:r>
          </a:p>
          <a:p>
            <a:pPr marL="720689" indent="-360662"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一个将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数据报封装到串行链路的方法。</a:t>
            </a:r>
          </a:p>
          <a:p>
            <a:pPr marL="720689" indent="-360662" eaLnBrk="0" hangingPunct="0">
              <a:lnSpc>
                <a:spcPts val="3300"/>
              </a:lnSpc>
              <a:buClr>
                <a:srgbClr val="7030A0"/>
              </a:buClr>
              <a:buFont typeface="+mj-lt"/>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链路控制协议 </a:t>
            </a:r>
            <a:r>
              <a:rPr lang="en-US" altLang="zh-CN" sz="2000" b="1" dirty="0">
                <a:solidFill>
                  <a:srgbClr val="FF0000"/>
                </a:solidFill>
                <a:latin typeface="微软雅黑" panose="020B0503020204020204" pitchFamily="34" charset="-122"/>
                <a:ea typeface="微软雅黑" panose="020B0503020204020204" pitchFamily="34" charset="-122"/>
              </a:rPr>
              <a:t>LCP </a:t>
            </a:r>
            <a:r>
              <a:rPr lang="en-US" altLang="zh-CN" sz="2000" b="1" dirty="0">
                <a:latin typeface="微软雅黑" panose="020B0503020204020204" pitchFamily="34" charset="-122"/>
                <a:ea typeface="微软雅黑" panose="020B0503020204020204" pitchFamily="34" charset="-122"/>
              </a:rPr>
              <a:t>(Link Control Protocol)</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3333FF"/>
                </a:solidFill>
                <a:latin typeface="微软雅黑" panose="020B0503020204020204" pitchFamily="34" charset="-122"/>
                <a:ea typeface="微软雅黑" panose="020B0503020204020204" pitchFamily="34" charset="-122"/>
              </a:rPr>
              <a:t>用来建立、配置和测试数据链路连接的。</a:t>
            </a:r>
          </a:p>
          <a:p>
            <a:pPr marL="720689" indent="-360662" eaLnBrk="0" hangingPunct="0">
              <a:lnSpc>
                <a:spcPts val="3300"/>
              </a:lnSpc>
              <a:buClr>
                <a:srgbClr val="7030A0"/>
              </a:buClr>
              <a:buFont typeface="+mj-lt"/>
              <a:buAutoNum type="arabicPeriod"/>
            </a:pPr>
            <a:r>
              <a:rPr lang="zh-CN" altLang="en-US" sz="2000" b="1">
                <a:latin typeface="微软雅黑" panose="020B0503020204020204" pitchFamily="34" charset="-122"/>
                <a:ea typeface="微软雅黑" panose="020B0503020204020204" pitchFamily="34" charset="-122"/>
              </a:rPr>
              <a:t>一套</a:t>
            </a:r>
            <a:r>
              <a:rPr lang="zh-CN" altLang="en-US" sz="2000" b="1">
                <a:solidFill>
                  <a:srgbClr val="FF0000"/>
                </a:solidFill>
                <a:latin typeface="微软雅黑" panose="020B0503020204020204" pitchFamily="34" charset="-122"/>
                <a:ea typeface="微软雅黑" panose="020B0503020204020204" pitchFamily="34" charset="-122"/>
              </a:rPr>
              <a:t>网</a:t>
            </a:r>
            <a:r>
              <a:rPr lang="zh-CN" altLang="en-US" sz="2000" b="1" dirty="0">
                <a:solidFill>
                  <a:srgbClr val="FF0000"/>
                </a:solidFill>
                <a:latin typeface="微软雅黑" panose="020B0503020204020204" pitchFamily="34" charset="-122"/>
                <a:ea typeface="微软雅黑" panose="020B0503020204020204" pitchFamily="34" charset="-122"/>
              </a:rPr>
              <a:t>络控制协议 </a:t>
            </a:r>
            <a:r>
              <a:rPr lang="en-US" altLang="zh-CN" sz="2000" b="1" dirty="0">
                <a:solidFill>
                  <a:srgbClr val="FF0000"/>
                </a:solidFill>
                <a:latin typeface="微软雅黑" panose="020B0503020204020204" pitchFamily="34" charset="-122"/>
                <a:ea typeface="微软雅黑" panose="020B0503020204020204" pitchFamily="34" charset="-122"/>
              </a:rPr>
              <a:t>NCP </a:t>
            </a:r>
            <a:r>
              <a:rPr lang="en-US" altLang="zh-CN" sz="2000" b="1" dirty="0">
                <a:latin typeface="微软雅黑" panose="020B0503020204020204" pitchFamily="34" charset="-122"/>
                <a:ea typeface="微软雅黑" panose="020B0503020204020204" pitchFamily="34" charset="-122"/>
              </a:rPr>
              <a:t>(Network Control </a:t>
            </a:r>
            <a:r>
              <a:rPr lang="en-US" altLang="zh-CN" sz="2000" b="1">
                <a:latin typeface="微软雅黑" panose="020B0503020204020204" pitchFamily="34" charset="-122"/>
                <a:ea typeface="微软雅黑" panose="020B0503020204020204" pitchFamily="34" charset="-122"/>
              </a:rPr>
              <a:t>Protocol)</a:t>
            </a:r>
            <a:r>
              <a:rPr lang="zh-CN" altLang="en-US" sz="2000" b="1">
                <a:latin typeface="微软雅黑" panose="020B0503020204020204" pitchFamily="34" charset="-122"/>
                <a:ea typeface="微软雅黑" panose="020B0503020204020204" pitchFamily="34" charset="-122"/>
              </a:rPr>
              <a:t>，每一个协议支持不同的网络层 。（</a:t>
            </a:r>
            <a:r>
              <a:rPr lang="en-US" altLang="zh-CN" sz="2000" b="1">
                <a:solidFill>
                  <a:srgbClr val="3333FF"/>
                </a:solidFill>
                <a:latin typeface="微软雅黑" panose="020B0503020204020204" pitchFamily="34" charset="-122"/>
                <a:ea typeface="微软雅黑" panose="020B0503020204020204" pitchFamily="34" charset="-122"/>
              </a:rPr>
              <a:t>IP</a:t>
            </a:r>
            <a:r>
              <a:rPr lang="zh-CN" altLang="en-US" sz="2000" b="1">
                <a:solidFill>
                  <a:srgbClr val="3333FF"/>
                </a:solidFill>
                <a:latin typeface="微软雅黑" panose="020B0503020204020204" pitchFamily="34" charset="-122"/>
                <a:ea typeface="微软雅黑" panose="020B0503020204020204" pitchFamily="34" charset="-122"/>
              </a:rPr>
              <a:t>，</a:t>
            </a:r>
            <a:r>
              <a:rPr lang="en-US" altLang="zh-CN" sz="2000" b="1">
                <a:solidFill>
                  <a:srgbClr val="3333FF"/>
                </a:solidFill>
                <a:latin typeface="微软雅黑" panose="020B0503020204020204" pitchFamily="34" charset="-122"/>
                <a:ea typeface="微软雅黑" panose="020B0503020204020204" pitchFamily="34" charset="-122"/>
              </a:rPr>
              <a:t>OSI</a:t>
            </a:r>
            <a:r>
              <a:rPr lang="zh-CN" altLang="en-US" sz="2000" b="1">
                <a:solidFill>
                  <a:srgbClr val="3333FF"/>
                </a:solidFill>
                <a:latin typeface="微软雅黑" panose="020B0503020204020204" pitchFamily="34" charset="-122"/>
                <a:ea typeface="微软雅黑" panose="020B0503020204020204" pitchFamily="34" charset="-122"/>
              </a:rPr>
              <a:t>网络层</a:t>
            </a:r>
            <a:r>
              <a:rPr lang="zh-CN" altLang="en-US" sz="2000" b="1">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3" y="92821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3349432" y="905128"/>
            <a:ext cx="24352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PPP </a:t>
            </a:r>
            <a:r>
              <a:rPr lang="zh-CN" altLang="en-US" sz="2000" b="1" dirty="0">
                <a:solidFill>
                  <a:schemeClr val="bg1"/>
                </a:solidFill>
                <a:latin typeface="微软雅黑" panose="020B0503020204020204" pitchFamily="34" charset="-122"/>
                <a:ea typeface="微软雅黑" panose="020B0503020204020204" pitchFamily="34" charset="-122"/>
              </a:rPr>
              <a:t>协议的组成</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5"/>
          <p:cNvSpPr>
            <a:spLocks noChangeArrowheads="1"/>
          </p:cNvSpPr>
          <p:nvPr/>
        </p:nvSpPr>
        <p:spPr bwMode="auto">
          <a:xfrm>
            <a:off x="502923" y="1001827"/>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29" name="Rectangle 6"/>
          <p:cNvSpPr>
            <a:spLocks noChangeArrowheads="1"/>
          </p:cNvSpPr>
          <p:nvPr/>
        </p:nvSpPr>
        <p:spPr bwMode="auto">
          <a:xfrm>
            <a:off x="2698735" y="959556"/>
            <a:ext cx="37465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3.2.2   PPP </a:t>
            </a:r>
            <a:r>
              <a:rPr lang="zh-CN" altLang="en-US" sz="2400" b="1" dirty="0">
                <a:solidFill>
                  <a:schemeClr val="bg1"/>
                </a:solidFill>
                <a:latin typeface="微软雅黑" panose="020B0503020204020204" pitchFamily="34" charset="-122"/>
                <a:ea typeface="微软雅黑" panose="020B0503020204020204" pitchFamily="34" charset="-122"/>
              </a:rPr>
              <a:t>协议的帧格式</a:t>
            </a:r>
          </a:p>
        </p:txBody>
      </p:sp>
      <p:sp>
        <p:nvSpPr>
          <p:cNvPr id="30" name="Rectangle 8"/>
          <p:cNvSpPr>
            <a:spLocks noChangeArrowheads="1"/>
          </p:cNvSpPr>
          <p:nvPr/>
        </p:nvSpPr>
        <p:spPr bwMode="auto">
          <a:xfrm>
            <a:off x="502923" y="1506291"/>
            <a:ext cx="8129015" cy="305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endParaRPr lang="en-US" altLang="zh-CN" sz="2000" b="1">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endParaRPr lang="en-US" altLang="zh-CN" sz="2000" b="1">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r>
              <a:rPr lang="en-US" altLang="zh-CN" sz="2000" b="1">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帧的首部和尾部分别为 </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个字段和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个字段。</a:t>
            </a:r>
          </a:p>
          <a:p>
            <a:pPr marL="268592" indent="-268592">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标志字段 </a:t>
            </a:r>
            <a:r>
              <a:rPr lang="en-US" altLang="zh-CN" sz="2000" b="1" dirty="0">
                <a:solidFill>
                  <a:srgbClr val="FF0000"/>
                </a:solidFill>
                <a:latin typeface="微软雅黑" panose="020B0503020204020204" pitchFamily="34" charset="-122"/>
                <a:ea typeface="微软雅黑" panose="020B0503020204020204" pitchFamily="34" charset="-122"/>
              </a:rPr>
              <a:t>F </a:t>
            </a:r>
            <a:r>
              <a:rPr lang="en-US" altLang="zh-CN" sz="2000" b="1" dirty="0">
                <a:latin typeface="微软雅黑" panose="020B0503020204020204" pitchFamily="34" charset="-122"/>
                <a:ea typeface="微软雅黑" panose="020B0503020204020204" pitchFamily="34" charset="-122"/>
              </a:rPr>
              <a:t>= 0x7E </a:t>
            </a:r>
            <a:r>
              <a:rPr lang="zh-CN" altLang="en-US" sz="2000" b="1" dirty="0">
                <a:latin typeface="微软雅黑" panose="020B0503020204020204" pitchFamily="34" charset="-122"/>
                <a:ea typeface="微软雅黑" panose="020B0503020204020204" pitchFamily="34" charset="-122"/>
              </a:rPr>
              <a:t>（符号“</a:t>
            </a:r>
            <a:r>
              <a:rPr lang="en-US" altLang="zh-CN" sz="2000" b="1" dirty="0">
                <a:latin typeface="微软雅黑" panose="020B0503020204020204" pitchFamily="34" charset="-122"/>
                <a:ea typeface="微软雅黑" panose="020B0503020204020204" pitchFamily="34" charset="-122"/>
              </a:rPr>
              <a:t>0x”</a:t>
            </a:r>
            <a:r>
              <a:rPr lang="zh-CN" altLang="en-US" sz="2000" b="1" dirty="0">
                <a:latin typeface="微软雅黑" panose="020B0503020204020204" pitchFamily="34" charset="-122"/>
                <a:ea typeface="微软雅黑" panose="020B0503020204020204" pitchFamily="34" charset="-122"/>
              </a:rPr>
              <a:t>表示后面的字符是用十六进制表示。十六进制的 </a:t>
            </a:r>
            <a:r>
              <a:rPr lang="en-US" altLang="zh-CN" sz="2000" b="1" dirty="0">
                <a:latin typeface="微软雅黑" panose="020B0503020204020204" pitchFamily="34" charset="-122"/>
                <a:ea typeface="微软雅黑" panose="020B0503020204020204" pitchFamily="34" charset="-122"/>
              </a:rPr>
              <a:t>7E </a:t>
            </a:r>
            <a:r>
              <a:rPr lang="zh-CN" altLang="en-US" sz="2000" b="1" dirty="0">
                <a:latin typeface="微软雅黑" panose="020B0503020204020204" pitchFamily="34" charset="-122"/>
                <a:ea typeface="微软雅黑" panose="020B0503020204020204" pitchFamily="34" charset="-122"/>
              </a:rPr>
              <a:t>的二进制表示是 </a:t>
            </a:r>
            <a:r>
              <a:rPr lang="en-US" altLang="zh-CN" sz="2000" b="1" dirty="0">
                <a:latin typeface="微软雅黑" panose="020B0503020204020204" pitchFamily="34" charset="-122"/>
                <a:ea typeface="微软雅黑" panose="020B0503020204020204" pitchFamily="34" charset="-122"/>
              </a:rPr>
              <a:t>01111110</a:t>
            </a:r>
            <a:r>
              <a:rPr lang="zh-CN" altLang="en-US" sz="2000" b="1" dirty="0">
                <a:latin typeface="微软雅黑" panose="020B0503020204020204" pitchFamily="34" charset="-122"/>
                <a:ea typeface="微软雅黑" panose="020B0503020204020204" pitchFamily="34" charset="-122"/>
              </a:rPr>
              <a:t>）。</a:t>
            </a:r>
          </a:p>
          <a:p>
            <a:pPr marL="268592" indent="-268592">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地址字段 </a:t>
            </a:r>
            <a:r>
              <a:rPr lang="en-US" altLang="zh-CN" sz="2000" b="1" dirty="0">
                <a:solidFill>
                  <a:srgbClr val="FF0000"/>
                </a:solidFill>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只置为 </a:t>
            </a:r>
            <a:r>
              <a:rPr lang="en-US" altLang="zh-CN" sz="2000" b="1" dirty="0">
                <a:latin typeface="微软雅黑" panose="020B0503020204020204" pitchFamily="34" charset="-122"/>
                <a:ea typeface="微软雅黑" panose="020B0503020204020204" pitchFamily="34" charset="-122"/>
              </a:rPr>
              <a:t>0xFF</a:t>
            </a:r>
            <a:r>
              <a:rPr lang="zh-CN" altLang="en-US" sz="2000" b="1" dirty="0">
                <a:latin typeface="微软雅黑" panose="020B0503020204020204" pitchFamily="34" charset="-122"/>
                <a:ea typeface="微软雅黑" panose="020B0503020204020204" pitchFamily="34" charset="-122"/>
              </a:rPr>
              <a:t>。地址字段实际上并不起作</a:t>
            </a:r>
            <a:r>
              <a:rPr lang="zh-CN" altLang="en-US" sz="2000" b="1">
                <a:latin typeface="微软雅黑" panose="020B0503020204020204" pitchFamily="34" charset="-122"/>
                <a:ea typeface="微软雅黑" panose="020B0503020204020204" pitchFamily="34" charset="-122"/>
              </a:rPr>
              <a:t>用。</a:t>
            </a:r>
            <a:r>
              <a:rPr lang="zh-CN" altLang="en-US" sz="2000" b="1">
                <a:solidFill>
                  <a:srgbClr val="3333FF"/>
                </a:solidFill>
                <a:latin typeface="微软雅黑" panose="020B0503020204020204" pitchFamily="34" charset="-122"/>
                <a:ea typeface="微软雅黑" panose="020B0503020204020204" pitchFamily="34" charset="-122"/>
              </a:rPr>
              <a:t>（至今未用）</a:t>
            </a:r>
            <a:endParaRPr lang="zh-CN" altLang="en-US" sz="2000" b="1" dirty="0">
              <a:latin typeface="微软雅黑" panose="020B0503020204020204" pitchFamily="34" charset="-122"/>
              <a:ea typeface="微软雅黑" panose="020B0503020204020204" pitchFamily="34" charset="-122"/>
            </a:endParaRPr>
          </a:p>
          <a:p>
            <a:pPr marL="268592" indent="-268592">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控制字段 </a:t>
            </a:r>
            <a:r>
              <a:rPr lang="en-US" altLang="zh-CN" sz="2000" b="1" dirty="0">
                <a:solidFill>
                  <a:srgbClr val="FF0000"/>
                </a:solidFill>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通常置为 </a:t>
            </a:r>
            <a:r>
              <a:rPr lang="en-US" altLang="zh-CN" sz="2000" b="1">
                <a:latin typeface="微软雅黑" panose="020B0503020204020204" pitchFamily="34" charset="-122"/>
                <a:ea typeface="微软雅黑" panose="020B0503020204020204" pitchFamily="34" charset="-122"/>
              </a:rPr>
              <a:t>0x03</a:t>
            </a:r>
            <a:r>
              <a:rPr lang="zh-CN" altLang="en-US" sz="2000" b="1">
                <a:latin typeface="微软雅黑" panose="020B0503020204020204" pitchFamily="34" charset="-122"/>
                <a:ea typeface="微软雅黑" panose="020B0503020204020204" pitchFamily="34" charset="-122"/>
              </a:rPr>
              <a:t>。</a:t>
            </a:r>
            <a:r>
              <a:rPr lang="zh-CN" altLang="en-US" sz="2000" b="1">
                <a:solidFill>
                  <a:srgbClr val="3333FF"/>
                </a:solidFill>
                <a:latin typeface="微软雅黑" panose="020B0503020204020204" pitchFamily="34" charset="-122"/>
                <a:ea typeface="微软雅黑" panose="020B0503020204020204" pitchFamily="34" charset="-122"/>
              </a:rPr>
              <a:t>（至今未用）</a:t>
            </a:r>
            <a:endParaRPr lang="zh-CN" altLang="en-US" sz="2000" b="1" dirty="0">
              <a:solidFill>
                <a:srgbClr val="3333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52232" y="1390547"/>
            <a:ext cx="6610350" cy="108869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02922" y="1252730"/>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AutoShape 5"/>
          <p:cNvSpPr>
            <a:spLocks noChangeArrowheads="1"/>
          </p:cNvSpPr>
          <p:nvPr/>
        </p:nvSpPr>
        <p:spPr bwMode="auto">
          <a:xfrm>
            <a:off x="502923" y="7647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a:latin typeface="微软雅黑" panose="020B0503020204020204" pitchFamily="34" charset="-122"/>
              <a:ea typeface="微软雅黑" panose="020B0503020204020204" pitchFamily="34" charset="-122"/>
            </a:endParaRPr>
          </a:p>
        </p:txBody>
      </p:sp>
      <p:sp>
        <p:nvSpPr>
          <p:cNvPr id="14" name="Rectangle 6"/>
          <p:cNvSpPr>
            <a:spLocks noChangeArrowheads="1"/>
          </p:cNvSpPr>
          <p:nvPr/>
        </p:nvSpPr>
        <p:spPr bwMode="auto">
          <a:xfrm>
            <a:off x="3519349" y="757051"/>
            <a:ext cx="20954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en-US" altLang="zh-CN" b="1" dirty="0">
                <a:solidFill>
                  <a:schemeClr val="bg1"/>
                </a:solidFill>
                <a:latin typeface="微软雅黑" panose="020B0503020204020204" pitchFamily="34" charset="-122"/>
                <a:ea typeface="微软雅黑" panose="020B0503020204020204" pitchFamily="34" charset="-122"/>
              </a:rPr>
              <a:t>PPP </a:t>
            </a:r>
            <a:r>
              <a:rPr lang="zh-CN" altLang="en-US" b="1" dirty="0">
                <a:solidFill>
                  <a:schemeClr val="bg1"/>
                </a:solidFill>
                <a:latin typeface="微软雅黑" panose="020B0503020204020204" pitchFamily="34" charset="-122"/>
                <a:ea typeface="微软雅黑" panose="020B0503020204020204" pitchFamily="34" charset="-122"/>
              </a:rPr>
              <a:t>协议的帧格式</a:t>
            </a:r>
            <a:endParaRPr lang="fr-FR" altLang="zh-CN" b="1" dirty="0">
              <a:solidFill>
                <a:schemeClr val="bg1"/>
              </a:solidFill>
              <a:latin typeface="微软雅黑" panose="020B0503020204020204" pitchFamily="34" charset="-122"/>
              <a:ea typeface="微软雅黑" panose="020B0503020204020204" pitchFamily="34" charset="-122"/>
            </a:endParaRPr>
          </a:p>
        </p:txBody>
      </p:sp>
      <p:sp>
        <p:nvSpPr>
          <p:cNvPr id="37" name="Rectangle 4"/>
          <p:cNvSpPr>
            <a:spLocks noChangeArrowheads="1"/>
          </p:cNvSpPr>
          <p:nvPr/>
        </p:nvSpPr>
        <p:spPr bwMode="auto">
          <a:xfrm>
            <a:off x="4082903" y="1340030"/>
            <a:ext cx="2399281" cy="355374"/>
          </a:xfrm>
          <a:prstGeom prst="rect">
            <a:avLst/>
          </a:prstGeom>
          <a:solidFill>
            <a:srgbClr val="00FFFF"/>
          </a:solidFill>
          <a:ln w="12700">
            <a:solidFill>
              <a:schemeClr val="tx1"/>
            </a:solidFill>
            <a:miter lim="800000"/>
          </a:ln>
          <a:effectLst/>
        </p:spPr>
        <p:txBody>
          <a:bodyPr wrap="none" lIns="91436" tIns="45718" rIns="91436" bIns="45718" anchor="ctr"/>
          <a:lstStyle/>
          <a:p>
            <a:pPr algn="ctr"/>
            <a:r>
              <a:rPr kumimoji="1" lang="zh-CN" altLang="en-US" sz="1400" b="1">
                <a:latin typeface="微软雅黑" panose="020B0503020204020204" pitchFamily="34" charset="-122"/>
                <a:ea typeface="微软雅黑" panose="020B0503020204020204" pitchFamily="34" charset="-122"/>
              </a:rPr>
              <a:t>数据载荷</a:t>
            </a:r>
          </a:p>
        </p:txBody>
      </p:sp>
      <p:sp>
        <p:nvSpPr>
          <p:cNvPr id="38" name="Text Box 9"/>
          <p:cNvSpPr txBox="1">
            <a:spLocks noChangeArrowheads="1"/>
          </p:cNvSpPr>
          <p:nvPr/>
        </p:nvSpPr>
        <p:spPr bwMode="auto">
          <a:xfrm>
            <a:off x="1839049" y="2436475"/>
            <a:ext cx="418696"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latin typeface="微软雅黑" panose="020B0503020204020204" pitchFamily="34" charset="-122"/>
                <a:ea typeface="微软雅黑" panose="020B0503020204020204" pitchFamily="34" charset="-122"/>
              </a:rPr>
              <a:t>1B</a:t>
            </a:r>
            <a:endParaRPr kumimoji="1" lang="en-US" altLang="zh-CN" sz="1400" b="1" dirty="0">
              <a:latin typeface="微软雅黑" panose="020B0503020204020204" pitchFamily="34" charset="-122"/>
              <a:ea typeface="微软雅黑" panose="020B0503020204020204" pitchFamily="34" charset="-122"/>
            </a:endParaRPr>
          </a:p>
        </p:txBody>
      </p:sp>
      <p:sp>
        <p:nvSpPr>
          <p:cNvPr id="39" name="Text Box 10"/>
          <p:cNvSpPr txBox="1">
            <a:spLocks noChangeArrowheads="1"/>
          </p:cNvSpPr>
          <p:nvPr/>
        </p:nvSpPr>
        <p:spPr bwMode="auto">
          <a:xfrm>
            <a:off x="3433972" y="2436475"/>
            <a:ext cx="418696"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latin typeface="微软雅黑" panose="020B0503020204020204" pitchFamily="34" charset="-122"/>
                <a:ea typeface="微软雅黑" panose="020B0503020204020204" pitchFamily="34" charset="-122"/>
              </a:rPr>
              <a:t>2B</a:t>
            </a:r>
            <a:endParaRPr kumimoji="1" lang="en-US" altLang="zh-CN" sz="1400" b="1" dirty="0">
              <a:latin typeface="微软雅黑" panose="020B0503020204020204" pitchFamily="34" charset="-122"/>
              <a:ea typeface="微软雅黑" panose="020B0503020204020204" pitchFamily="34" charset="-122"/>
            </a:endParaRPr>
          </a:p>
        </p:txBody>
      </p:sp>
      <p:sp>
        <p:nvSpPr>
          <p:cNvPr id="40" name="Text Box 11"/>
          <p:cNvSpPr txBox="1">
            <a:spLocks noChangeArrowheads="1"/>
          </p:cNvSpPr>
          <p:nvPr/>
        </p:nvSpPr>
        <p:spPr bwMode="auto">
          <a:xfrm>
            <a:off x="2301045" y="2436475"/>
            <a:ext cx="418696"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latin typeface="微软雅黑" panose="020B0503020204020204" pitchFamily="34" charset="-122"/>
                <a:ea typeface="微软雅黑" panose="020B0503020204020204" pitchFamily="34" charset="-122"/>
              </a:rPr>
              <a:t>1B</a:t>
            </a:r>
          </a:p>
        </p:txBody>
      </p:sp>
      <p:sp>
        <p:nvSpPr>
          <p:cNvPr id="41" name="Text Box 12"/>
          <p:cNvSpPr txBox="1">
            <a:spLocks noChangeArrowheads="1"/>
          </p:cNvSpPr>
          <p:nvPr/>
        </p:nvSpPr>
        <p:spPr bwMode="auto">
          <a:xfrm>
            <a:off x="7459892" y="2436475"/>
            <a:ext cx="418696"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latin typeface="微软雅黑" panose="020B0503020204020204" pitchFamily="34" charset="-122"/>
                <a:ea typeface="微软雅黑" panose="020B0503020204020204" pitchFamily="34" charset="-122"/>
              </a:rPr>
              <a:t>1B</a:t>
            </a:r>
          </a:p>
        </p:txBody>
      </p:sp>
      <p:sp>
        <p:nvSpPr>
          <p:cNvPr id="42" name="Text Box 13"/>
          <p:cNvSpPr txBox="1">
            <a:spLocks noChangeArrowheads="1"/>
          </p:cNvSpPr>
          <p:nvPr/>
        </p:nvSpPr>
        <p:spPr bwMode="auto">
          <a:xfrm>
            <a:off x="1325690" y="2418186"/>
            <a:ext cx="55014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字节</a:t>
            </a:r>
          </a:p>
        </p:txBody>
      </p:sp>
      <p:sp>
        <p:nvSpPr>
          <p:cNvPr id="43" name="Text Box 18"/>
          <p:cNvSpPr txBox="1">
            <a:spLocks noChangeArrowheads="1"/>
          </p:cNvSpPr>
          <p:nvPr/>
        </p:nvSpPr>
        <p:spPr bwMode="auto">
          <a:xfrm>
            <a:off x="2750416" y="2436475"/>
            <a:ext cx="418696"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latin typeface="微软雅黑" panose="020B0503020204020204" pitchFamily="34" charset="-122"/>
                <a:ea typeface="微软雅黑" panose="020B0503020204020204" pitchFamily="34" charset="-122"/>
              </a:rPr>
              <a:t>1B</a:t>
            </a:r>
          </a:p>
        </p:txBody>
      </p:sp>
      <p:sp>
        <p:nvSpPr>
          <p:cNvPr id="44" name="Text Box 23"/>
          <p:cNvSpPr txBox="1">
            <a:spLocks noChangeArrowheads="1"/>
          </p:cNvSpPr>
          <p:nvPr/>
        </p:nvSpPr>
        <p:spPr bwMode="auto">
          <a:xfrm>
            <a:off x="6781766" y="2436475"/>
            <a:ext cx="418696"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a:latin typeface="微软雅黑" panose="020B0503020204020204" pitchFamily="34" charset="-122"/>
                <a:ea typeface="微软雅黑" panose="020B0503020204020204" pitchFamily="34" charset="-122"/>
              </a:rPr>
              <a:t>2B</a:t>
            </a:r>
          </a:p>
        </p:txBody>
      </p:sp>
      <p:sp>
        <p:nvSpPr>
          <p:cNvPr id="45" name="Line 26"/>
          <p:cNvSpPr>
            <a:spLocks noChangeShapeType="1"/>
          </p:cNvSpPr>
          <p:nvPr/>
        </p:nvSpPr>
        <p:spPr bwMode="auto">
          <a:xfrm>
            <a:off x="4082903" y="1330328"/>
            <a:ext cx="14454" cy="70589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27"/>
          <p:cNvSpPr>
            <a:spLocks noChangeShapeType="1"/>
          </p:cNvSpPr>
          <p:nvPr/>
        </p:nvSpPr>
        <p:spPr bwMode="auto">
          <a:xfrm>
            <a:off x="6482183" y="1330328"/>
            <a:ext cx="0" cy="67921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Text Box 31"/>
          <p:cNvSpPr txBox="1">
            <a:spLocks noChangeArrowheads="1"/>
          </p:cNvSpPr>
          <p:nvPr/>
        </p:nvSpPr>
        <p:spPr bwMode="auto">
          <a:xfrm>
            <a:off x="4382487" y="2436475"/>
            <a:ext cx="1658623"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a:solidFill>
                  <a:srgbClr val="0000FF"/>
                </a:solidFill>
                <a:latin typeface="微软雅黑" panose="020B0503020204020204" pitchFamily="34" charset="-122"/>
                <a:ea typeface="微软雅黑" panose="020B0503020204020204" pitchFamily="34" charset="-122"/>
              </a:rPr>
              <a:t>不超过 </a:t>
            </a:r>
            <a:r>
              <a:rPr kumimoji="1" lang="en-US" altLang="zh-CN" sz="1400" b="1">
                <a:solidFill>
                  <a:srgbClr val="0000FF"/>
                </a:solidFill>
                <a:latin typeface="微软雅黑" panose="020B0503020204020204" pitchFamily="34" charset="-122"/>
                <a:ea typeface="微软雅黑" panose="020B0503020204020204" pitchFamily="34" charset="-122"/>
              </a:rPr>
              <a:t>1500 </a:t>
            </a:r>
            <a:r>
              <a:rPr kumimoji="1" lang="zh-CN" altLang="en-US" sz="1400" b="1">
                <a:solidFill>
                  <a:srgbClr val="0000FF"/>
                </a:solidFill>
                <a:latin typeface="微软雅黑" panose="020B0503020204020204" pitchFamily="34" charset="-122"/>
                <a:ea typeface="微软雅黑" panose="020B0503020204020204" pitchFamily="34" charset="-122"/>
              </a:rPr>
              <a:t>字节</a:t>
            </a:r>
          </a:p>
        </p:txBody>
      </p:sp>
      <p:sp>
        <p:nvSpPr>
          <p:cNvPr id="48" name="Line 32"/>
          <p:cNvSpPr>
            <a:spLocks noChangeShapeType="1"/>
          </p:cNvSpPr>
          <p:nvPr/>
        </p:nvSpPr>
        <p:spPr bwMode="auto">
          <a:xfrm>
            <a:off x="1846555" y="2911146"/>
            <a:ext cx="6071783"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Text Box 33"/>
          <p:cNvSpPr txBox="1">
            <a:spLocks noChangeArrowheads="1"/>
          </p:cNvSpPr>
          <p:nvPr/>
        </p:nvSpPr>
        <p:spPr bwMode="auto">
          <a:xfrm>
            <a:off x="4440811" y="2766692"/>
            <a:ext cx="782181" cy="3116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en-US" altLang="zh-CN" sz="1400" b="1" dirty="0">
                <a:solidFill>
                  <a:srgbClr val="0000FF"/>
                </a:solidFill>
                <a:latin typeface="微软雅黑" panose="020B0503020204020204" pitchFamily="34" charset="-122"/>
                <a:ea typeface="微软雅黑" panose="020B0503020204020204" pitchFamily="34" charset="-122"/>
              </a:rPr>
              <a:t>PPP </a:t>
            </a:r>
            <a:r>
              <a:rPr kumimoji="1" lang="zh-CN" altLang="en-US" sz="1400" b="1" dirty="0">
                <a:solidFill>
                  <a:srgbClr val="0000FF"/>
                </a:solidFill>
                <a:latin typeface="微软雅黑" panose="020B0503020204020204" pitchFamily="34" charset="-122"/>
                <a:ea typeface="微软雅黑" panose="020B0503020204020204" pitchFamily="34" charset="-122"/>
              </a:rPr>
              <a:t>帧</a:t>
            </a:r>
          </a:p>
        </p:txBody>
      </p:sp>
      <p:sp>
        <p:nvSpPr>
          <p:cNvPr id="50" name="Text Box 39"/>
          <p:cNvSpPr txBox="1">
            <a:spLocks noChangeArrowheads="1"/>
          </p:cNvSpPr>
          <p:nvPr/>
        </p:nvSpPr>
        <p:spPr bwMode="auto">
          <a:xfrm>
            <a:off x="1118302" y="1576174"/>
            <a:ext cx="732889"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先发送</a:t>
            </a:r>
          </a:p>
        </p:txBody>
      </p:sp>
      <p:sp>
        <p:nvSpPr>
          <p:cNvPr id="51" name="Rectangle 5"/>
          <p:cNvSpPr>
            <a:spLocks noChangeArrowheads="1"/>
          </p:cNvSpPr>
          <p:nvPr/>
        </p:nvSpPr>
        <p:spPr bwMode="auto">
          <a:xfrm>
            <a:off x="1833415" y="1978006"/>
            <a:ext cx="6071783" cy="432998"/>
          </a:xfrm>
          <a:prstGeom prst="rect">
            <a:avLst/>
          </a:prstGeom>
          <a:solidFill>
            <a:srgbClr val="00FF99"/>
          </a:solidFill>
          <a:ln w="12700">
            <a:solidFill>
              <a:schemeClr val="tx1"/>
            </a:solidFill>
            <a:miter lim="800000"/>
          </a:ln>
          <a:effectLst/>
        </p:spPr>
        <p:txBody>
          <a:bodyPr wrap="none" lIns="91436" tIns="45718" rIns="91436" bIns="45718" anchor="ctr"/>
          <a:lstStyle/>
          <a:p>
            <a:pPr algn="ct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52" name="Line 6"/>
          <p:cNvSpPr>
            <a:spLocks noChangeShapeType="1"/>
          </p:cNvSpPr>
          <p:nvPr/>
        </p:nvSpPr>
        <p:spPr bwMode="auto">
          <a:xfrm>
            <a:off x="2284100" y="1978006"/>
            <a:ext cx="0" cy="4329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Line 7"/>
          <p:cNvSpPr>
            <a:spLocks noChangeShapeType="1"/>
          </p:cNvSpPr>
          <p:nvPr/>
        </p:nvSpPr>
        <p:spPr bwMode="auto">
          <a:xfrm>
            <a:off x="7380928" y="1986496"/>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Text Box 8"/>
          <p:cNvSpPr txBox="1">
            <a:spLocks noChangeArrowheads="1"/>
          </p:cNvSpPr>
          <p:nvPr/>
        </p:nvSpPr>
        <p:spPr bwMode="auto">
          <a:xfrm>
            <a:off x="1830787" y="2133256"/>
            <a:ext cx="402269" cy="311621"/>
          </a:xfrm>
          <a:prstGeom prst="rect">
            <a:avLst/>
          </a:prstGeom>
          <a:noFill/>
          <a:ln>
            <a:noFill/>
          </a:ln>
          <a:effectLst/>
        </p:spPr>
        <p:txBody>
          <a:bodyPr wrap="none" lIns="91436" tIns="45718" rIns="91436" bIns="45718">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7E</a:t>
            </a:r>
          </a:p>
        </p:txBody>
      </p:sp>
      <p:sp>
        <p:nvSpPr>
          <p:cNvPr id="55" name="Line 14"/>
          <p:cNvSpPr>
            <a:spLocks noChangeShapeType="1"/>
          </p:cNvSpPr>
          <p:nvPr/>
        </p:nvSpPr>
        <p:spPr bwMode="auto">
          <a:xfrm>
            <a:off x="2733472" y="1986496"/>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Line 15"/>
          <p:cNvSpPr>
            <a:spLocks noChangeShapeType="1"/>
          </p:cNvSpPr>
          <p:nvPr/>
        </p:nvSpPr>
        <p:spPr bwMode="auto">
          <a:xfrm>
            <a:off x="3182845" y="1978006"/>
            <a:ext cx="0" cy="4329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Text Box 16"/>
          <p:cNvSpPr txBox="1">
            <a:spLocks noChangeArrowheads="1"/>
          </p:cNvSpPr>
          <p:nvPr/>
        </p:nvSpPr>
        <p:spPr bwMode="auto">
          <a:xfrm>
            <a:off x="2280159" y="2133256"/>
            <a:ext cx="389045" cy="311621"/>
          </a:xfrm>
          <a:prstGeom prst="rect">
            <a:avLst/>
          </a:prstGeom>
          <a:noFill/>
          <a:ln>
            <a:noFill/>
          </a:ln>
          <a:effectLst/>
        </p:spPr>
        <p:txBody>
          <a:bodyPr wrap="none" lIns="91436" tIns="45718" rIns="91436" bIns="45718">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FF</a:t>
            </a:r>
          </a:p>
        </p:txBody>
      </p:sp>
      <p:sp>
        <p:nvSpPr>
          <p:cNvPr id="58" name="Text Box 17"/>
          <p:cNvSpPr txBox="1">
            <a:spLocks noChangeArrowheads="1"/>
          </p:cNvSpPr>
          <p:nvPr/>
        </p:nvSpPr>
        <p:spPr bwMode="auto">
          <a:xfrm>
            <a:off x="2760851" y="2133256"/>
            <a:ext cx="410685" cy="311621"/>
          </a:xfrm>
          <a:prstGeom prst="rect">
            <a:avLst/>
          </a:prstGeom>
          <a:noFill/>
          <a:ln>
            <a:noFill/>
          </a:ln>
          <a:effectLst/>
        </p:spPr>
        <p:txBody>
          <a:bodyPr wrap="none" lIns="91436" tIns="45718" rIns="91436" bIns="45718">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03</a:t>
            </a:r>
          </a:p>
        </p:txBody>
      </p:sp>
      <p:sp>
        <p:nvSpPr>
          <p:cNvPr id="59" name="Text Box 19"/>
          <p:cNvSpPr txBox="1">
            <a:spLocks noChangeArrowheads="1"/>
          </p:cNvSpPr>
          <p:nvPr/>
        </p:nvSpPr>
        <p:spPr bwMode="auto">
          <a:xfrm>
            <a:off x="1893857" y="1952536"/>
            <a:ext cx="286853" cy="311621"/>
          </a:xfrm>
          <a:prstGeom prst="rect">
            <a:avLst/>
          </a:prstGeom>
          <a:noFill/>
          <a:ln>
            <a:noFill/>
          </a:ln>
          <a:effectLst/>
        </p:spPr>
        <p:txBody>
          <a:bodyPr wrap="none" lIns="91436" tIns="45718" rIns="91436" bIns="45718">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F</a:t>
            </a:r>
          </a:p>
        </p:txBody>
      </p:sp>
      <p:sp>
        <p:nvSpPr>
          <p:cNvPr id="60" name="Text Box 20"/>
          <p:cNvSpPr txBox="1">
            <a:spLocks noChangeArrowheads="1"/>
          </p:cNvSpPr>
          <p:nvPr/>
        </p:nvSpPr>
        <p:spPr bwMode="auto">
          <a:xfrm>
            <a:off x="2314322" y="1951324"/>
            <a:ext cx="321719" cy="311621"/>
          </a:xfrm>
          <a:prstGeom prst="rect">
            <a:avLst/>
          </a:prstGeom>
          <a:noFill/>
          <a:ln>
            <a:noFill/>
          </a:ln>
          <a:effectLst/>
        </p:spPr>
        <p:txBody>
          <a:bodyPr wrap="none" lIns="91436" tIns="45718" rIns="91436" bIns="45718">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A</a:t>
            </a:r>
          </a:p>
        </p:txBody>
      </p:sp>
      <p:sp>
        <p:nvSpPr>
          <p:cNvPr id="61" name="Text Box 21"/>
          <p:cNvSpPr txBox="1">
            <a:spLocks noChangeArrowheads="1"/>
          </p:cNvSpPr>
          <p:nvPr/>
        </p:nvSpPr>
        <p:spPr bwMode="auto">
          <a:xfrm>
            <a:off x="2800109" y="1952536"/>
            <a:ext cx="307291" cy="311621"/>
          </a:xfrm>
          <a:prstGeom prst="rect">
            <a:avLst/>
          </a:prstGeom>
          <a:noFill/>
          <a:ln>
            <a:noFill/>
          </a:ln>
          <a:effectLst/>
        </p:spPr>
        <p:txBody>
          <a:bodyPr wrap="none" lIns="91436" tIns="45718" rIns="91436" bIns="45718">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C</a:t>
            </a:r>
          </a:p>
        </p:txBody>
      </p:sp>
      <p:sp>
        <p:nvSpPr>
          <p:cNvPr id="62" name="Text Box 22"/>
          <p:cNvSpPr txBox="1">
            <a:spLocks noChangeArrowheads="1"/>
          </p:cNvSpPr>
          <p:nvPr/>
        </p:nvSpPr>
        <p:spPr bwMode="auto">
          <a:xfrm>
            <a:off x="6709326" y="2056870"/>
            <a:ext cx="518888" cy="311621"/>
          </a:xfrm>
          <a:prstGeom prst="rect">
            <a:avLst/>
          </a:prstGeom>
          <a:noFill/>
          <a:ln>
            <a:noFill/>
          </a:ln>
          <a:effectLst/>
        </p:spPr>
        <p:txBody>
          <a:bodyPr wrap="none" lIns="91436" tIns="45718" rIns="91436" bIns="45718">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FCS</a:t>
            </a:r>
          </a:p>
        </p:txBody>
      </p:sp>
      <p:sp>
        <p:nvSpPr>
          <p:cNvPr id="63" name="Text Box 24"/>
          <p:cNvSpPr txBox="1">
            <a:spLocks noChangeArrowheads="1"/>
          </p:cNvSpPr>
          <p:nvPr/>
        </p:nvSpPr>
        <p:spPr bwMode="auto">
          <a:xfrm>
            <a:off x="7478162" y="1950016"/>
            <a:ext cx="286853" cy="311621"/>
          </a:xfrm>
          <a:prstGeom prst="rect">
            <a:avLst/>
          </a:prstGeom>
          <a:noFill/>
          <a:ln>
            <a:noFill/>
          </a:ln>
          <a:effectLst/>
        </p:spPr>
        <p:txBody>
          <a:bodyPr wrap="none" lIns="91436" tIns="45718" rIns="91436" bIns="45718">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F</a:t>
            </a:r>
          </a:p>
        </p:txBody>
      </p:sp>
      <p:sp>
        <p:nvSpPr>
          <p:cNvPr id="64" name="Text Box 25"/>
          <p:cNvSpPr txBox="1">
            <a:spLocks noChangeArrowheads="1"/>
          </p:cNvSpPr>
          <p:nvPr/>
        </p:nvSpPr>
        <p:spPr bwMode="auto">
          <a:xfrm>
            <a:off x="7428233" y="2133256"/>
            <a:ext cx="402269" cy="311621"/>
          </a:xfrm>
          <a:prstGeom prst="rect">
            <a:avLst/>
          </a:prstGeom>
          <a:noFill/>
          <a:ln>
            <a:noFill/>
          </a:ln>
          <a:effectLst/>
        </p:spPr>
        <p:txBody>
          <a:bodyPr wrap="none" lIns="91436" tIns="45718" rIns="91436" bIns="45718">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7E</a:t>
            </a:r>
          </a:p>
        </p:txBody>
      </p:sp>
      <p:sp>
        <p:nvSpPr>
          <p:cNvPr id="65" name="Rectangle 28"/>
          <p:cNvSpPr>
            <a:spLocks noChangeArrowheads="1"/>
          </p:cNvSpPr>
          <p:nvPr/>
        </p:nvSpPr>
        <p:spPr bwMode="auto">
          <a:xfrm>
            <a:off x="4082903" y="1998624"/>
            <a:ext cx="2399281" cy="396612"/>
          </a:xfrm>
          <a:prstGeom prst="rect">
            <a:avLst/>
          </a:prstGeom>
          <a:solidFill>
            <a:srgbClr val="00FFFF"/>
          </a:solidFill>
          <a:ln w="12700">
            <a:solidFill>
              <a:schemeClr val="tx1"/>
            </a:solidFill>
            <a:miter lim="800000"/>
          </a:ln>
          <a:effectLst/>
        </p:spPr>
        <p:txBody>
          <a:bodyPr wrap="none" lIns="91436" tIns="45718" rIns="91436" bIns="45718" anchor="ctr"/>
          <a:lstStyle/>
          <a:p>
            <a:pPr algn="ct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Text Box 29"/>
          <p:cNvSpPr txBox="1">
            <a:spLocks noChangeArrowheads="1"/>
          </p:cNvSpPr>
          <p:nvPr/>
        </p:nvSpPr>
        <p:spPr bwMode="auto">
          <a:xfrm>
            <a:off x="3366627" y="2081317"/>
            <a:ext cx="550146" cy="311621"/>
          </a:xfrm>
          <a:prstGeom prst="rect">
            <a:avLst/>
          </a:prstGeom>
          <a:noFill/>
          <a:ln>
            <a:noFill/>
          </a:ln>
          <a:effectLst/>
        </p:spPr>
        <p:txBody>
          <a:bodyPr wrap="none" lIns="91436" tIns="45718" rIns="91436" bIns="45718">
            <a:spAutoFit/>
          </a:bodyPr>
          <a:lstStyle/>
          <a:p>
            <a:r>
              <a:rPr kumimoji="1" lang="zh-CN" altLang="en-US" sz="1400" b="1" dirty="0">
                <a:solidFill>
                  <a:srgbClr val="FF0000"/>
                </a:solidFill>
                <a:latin typeface="微软雅黑" panose="020B0503020204020204" pitchFamily="34" charset="-122"/>
                <a:ea typeface="微软雅黑" panose="020B0503020204020204" pitchFamily="34" charset="-122"/>
              </a:rPr>
              <a:t>协议</a:t>
            </a:r>
          </a:p>
        </p:txBody>
      </p:sp>
      <p:sp>
        <p:nvSpPr>
          <p:cNvPr id="67" name="Text Box 30"/>
          <p:cNvSpPr txBox="1">
            <a:spLocks noChangeArrowheads="1"/>
          </p:cNvSpPr>
          <p:nvPr/>
        </p:nvSpPr>
        <p:spPr bwMode="auto">
          <a:xfrm>
            <a:off x="4498482" y="2047726"/>
            <a:ext cx="156484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latin typeface="微软雅黑" panose="020B0503020204020204" pitchFamily="34" charset="-122"/>
                <a:ea typeface="微软雅黑" panose="020B0503020204020204" pitchFamily="34" charset="-122"/>
              </a:rPr>
              <a:t>信    息    部    分</a:t>
            </a:r>
          </a:p>
        </p:txBody>
      </p:sp>
      <p:sp>
        <p:nvSpPr>
          <p:cNvPr id="68" name="AutoShape 34"/>
          <p:cNvSpPr/>
          <p:nvPr/>
        </p:nvSpPr>
        <p:spPr bwMode="auto">
          <a:xfrm rot="5400000">
            <a:off x="2890843" y="785947"/>
            <a:ext cx="134630" cy="2249489"/>
          </a:xfrm>
          <a:prstGeom prst="leftBrace">
            <a:avLst>
              <a:gd name="adj1" fmla="val 128528"/>
              <a:gd name="adj2" fmla="val 5006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AutoShape 35"/>
          <p:cNvSpPr/>
          <p:nvPr/>
        </p:nvSpPr>
        <p:spPr bwMode="auto">
          <a:xfrm rot="5400000">
            <a:off x="7131833" y="1204644"/>
            <a:ext cx="123714" cy="1423013"/>
          </a:xfrm>
          <a:prstGeom prst="leftBrace">
            <a:avLst>
              <a:gd name="adj1" fmla="val 8848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Text Box 36"/>
          <p:cNvSpPr txBox="1">
            <a:spLocks noChangeArrowheads="1"/>
          </p:cNvSpPr>
          <p:nvPr/>
        </p:nvSpPr>
        <p:spPr bwMode="auto">
          <a:xfrm>
            <a:off x="2687943" y="1550390"/>
            <a:ext cx="55014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首部</a:t>
            </a:r>
          </a:p>
        </p:txBody>
      </p:sp>
      <p:sp>
        <p:nvSpPr>
          <p:cNvPr id="71" name="Text Box 37"/>
          <p:cNvSpPr txBox="1">
            <a:spLocks noChangeArrowheads="1"/>
          </p:cNvSpPr>
          <p:nvPr/>
        </p:nvSpPr>
        <p:spPr bwMode="auto">
          <a:xfrm>
            <a:off x="6929388" y="1550390"/>
            <a:ext cx="55014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尾部</a:t>
            </a:r>
          </a:p>
        </p:txBody>
      </p:sp>
      <p:sp>
        <p:nvSpPr>
          <p:cNvPr id="72" name="Line 38"/>
          <p:cNvSpPr>
            <a:spLocks noChangeShapeType="1"/>
          </p:cNvSpPr>
          <p:nvPr/>
        </p:nvSpPr>
        <p:spPr bwMode="auto">
          <a:xfrm>
            <a:off x="1833413" y="1543794"/>
            <a:ext cx="0" cy="371142"/>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40"/>
          <p:cNvSpPr>
            <a:spLocks noChangeShapeType="1"/>
          </p:cNvSpPr>
          <p:nvPr/>
        </p:nvSpPr>
        <p:spPr bwMode="auto">
          <a:xfrm>
            <a:off x="6482183" y="1956173"/>
            <a:ext cx="0" cy="4548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41"/>
          <p:cNvSpPr>
            <a:spLocks noChangeShapeType="1"/>
          </p:cNvSpPr>
          <p:nvPr/>
        </p:nvSpPr>
        <p:spPr bwMode="auto">
          <a:xfrm>
            <a:off x="4082903" y="1986496"/>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AutoShape 42"/>
          <p:cNvSpPr>
            <a:spLocks noChangeArrowheads="1"/>
          </p:cNvSpPr>
          <p:nvPr/>
        </p:nvSpPr>
        <p:spPr bwMode="auto">
          <a:xfrm>
            <a:off x="5132752" y="1648102"/>
            <a:ext cx="224686" cy="432998"/>
          </a:xfrm>
          <a:prstGeom prst="downArrow">
            <a:avLst>
              <a:gd name="adj1" fmla="val 50000"/>
              <a:gd name="adj2" fmla="val 78290"/>
            </a:avLst>
          </a:prstGeom>
          <a:solidFill>
            <a:srgbClr val="FFFF00"/>
          </a:solidFill>
          <a:ln w="19050">
            <a:solidFill>
              <a:schemeClr val="tx1"/>
            </a:solidFill>
            <a:miter lim="800000"/>
          </a:ln>
          <a:effectLst/>
        </p:spPr>
        <p:txBody>
          <a:bodyPr vert="eaVert"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 name="矩形 2"/>
          <p:cNvSpPr/>
          <p:nvPr/>
        </p:nvSpPr>
        <p:spPr>
          <a:xfrm>
            <a:off x="1118302" y="3078171"/>
            <a:ext cx="7240990" cy="1169547"/>
          </a:xfrm>
          <a:prstGeom prst="rect">
            <a:avLst/>
          </a:prstGeom>
        </p:spPr>
        <p:txBody>
          <a:bodyPr wrap="square" lIns="91436" tIns="45718" rIns="91436" bIns="45718">
            <a:spAutoFit/>
          </a:bodyPr>
          <a:lstStyle/>
          <a:p>
            <a:r>
              <a:rPr lang="en-US" altLang="zh-CN" sz="1400" b="1" dirty="0">
                <a:latin typeface="微软雅黑" panose="020B0503020204020204" pitchFamily="34" charset="-122"/>
                <a:ea typeface="微软雅黑" panose="020B0503020204020204" pitchFamily="34" charset="-122"/>
              </a:rPr>
              <a:t>PPP </a:t>
            </a:r>
            <a:r>
              <a:rPr lang="zh-CN" altLang="en-US" sz="1400" b="1" dirty="0">
                <a:latin typeface="微软雅黑" panose="020B0503020204020204" pitchFamily="34" charset="-122"/>
                <a:ea typeface="微软雅黑" panose="020B0503020204020204" pitchFamily="34" charset="-122"/>
              </a:rPr>
              <a:t>有一个 </a:t>
            </a: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个字节的协议字段。</a:t>
            </a:r>
            <a:r>
              <a:rPr lang="zh-CN" altLang="en-US" sz="1400" b="1">
                <a:latin typeface="微软雅黑" panose="020B0503020204020204" pitchFamily="34" charset="-122"/>
                <a:ea typeface="微软雅黑" panose="020B0503020204020204" pitchFamily="34" charset="-122"/>
              </a:rPr>
              <a:t>其值用来指明帧的数据载荷应向上交付给哪个协议处理。</a:t>
            </a:r>
          </a:p>
          <a:p>
            <a:pPr marL="360662" indent="-360662">
              <a:buClr>
                <a:srgbClr val="0070C0"/>
              </a:buClr>
              <a:buSzPct val="80000"/>
              <a:buFont typeface="Wingdings" panose="05000000000000000000" pitchFamily="2" charset="2"/>
              <a:buChar char="l"/>
            </a:pPr>
            <a:r>
              <a:rPr lang="zh-CN" altLang="en-US" sz="1400" b="1">
                <a:latin typeface="微软雅黑" panose="020B0503020204020204" pitchFamily="34" charset="-122"/>
                <a:ea typeface="微软雅黑" panose="020B0503020204020204" pitchFamily="34" charset="-122"/>
              </a:rPr>
              <a:t>若</a:t>
            </a:r>
            <a:r>
              <a:rPr lang="zh-CN" altLang="en-US" sz="1400" b="1" dirty="0">
                <a:latin typeface="微软雅黑" panose="020B0503020204020204" pitchFamily="34" charset="-122"/>
                <a:ea typeface="微软雅黑" panose="020B0503020204020204" pitchFamily="34" charset="-122"/>
              </a:rPr>
              <a:t>为 </a:t>
            </a:r>
            <a:r>
              <a:rPr lang="en-US" altLang="zh-CN" sz="1400" b="1" dirty="0">
                <a:latin typeface="微软雅黑" panose="020B0503020204020204" pitchFamily="34" charset="-122"/>
                <a:ea typeface="微软雅黑" panose="020B0503020204020204" pitchFamily="34" charset="-122"/>
              </a:rPr>
              <a:t>0x</a:t>
            </a:r>
            <a:r>
              <a:rPr lang="en-US" altLang="zh-CN" sz="1400" b="1" dirty="0">
                <a:solidFill>
                  <a:srgbClr val="FF0000"/>
                </a:solidFill>
                <a:latin typeface="微软雅黑" panose="020B0503020204020204" pitchFamily="34" charset="-122"/>
                <a:ea typeface="微软雅黑" panose="020B0503020204020204" pitchFamily="34" charset="-122"/>
              </a:rPr>
              <a:t>0021</a:t>
            </a:r>
            <a:r>
              <a:rPr lang="zh-CN" altLang="en-US" sz="1400" b="1" dirty="0">
                <a:latin typeface="微软雅黑" panose="020B0503020204020204" pitchFamily="34" charset="-122"/>
                <a:ea typeface="微软雅黑" panose="020B0503020204020204" pitchFamily="34" charset="-122"/>
              </a:rPr>
              <a:t>，则信息字段就是 </a:t>
            </a:r>
            <a:r>
              <a:rPr lang="en-US" altLang="zh-CN" sz="1400" b="1" dirty="0">
                <a:solidFill>
                  <a:srgbClr val="FF0000"/>
                </a:solidFill>
                <a:latin typeface="微软雅黑" panose="020B0503020204020204" pitchFamily="34" charset="-122"/>
                <a:ea typeface="微软雅黑" panose="020B0503020204020204" pitchFamily="34" charset="-122"/>
              </a:rPr>
              <a:t>IP </a:t>
            </a:r>
            <a:r>
              <a:rPr lang="zh-CN" altLang="en-US" sz="1400" b="1" dirty="0">
                <a:solidFill>
                  <a:srgbClr val="FF0000"/>
                </a:solidFill>
                <a:latin typeface="微软雅黑" panose="020B0503020204020204" pitchFamily="34" charset="-122"/>
                <a:ea typeface="微软雅黑" panose="020B0503020204020204" pitchFamily="34" charset="-122"/>
              </a:rPr>
              <a:t>数据报</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marL="360662" indent="-360662">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a:t>
            </a:r>
            <a:r>
              <a:rPr lang="en-US" altLang="zh-CN" sz="1400" b="1" dirty="0">
                <a:solidFill>
                  <a:srgbClr val="FF0000"/>
                </a:solidFill>
                <a:latin typeface="微软雅黑" panose="020B0503020204020204" pitchFamily="34" charset="-122"/>
                <a:ea typeface="微软雅黑" panose="020B0503020204020204" pitchFamily="34" charset="-122"/>
              </a:rPr>
              <a:t>8021</a:t>
            </a:r>
            <a:r>
              <a:rPr lang="zh-CN" altLang="en-US" sz="1400" b="1" dirty="0">
                <a:latin typeface="微软雅黑" panose="020B0503020204020204" pitchFamily="34" charset="-122"/>
                <a:ea typeface="微软雅黑" panose="020B0503020204020204" pitchFamily="34" charset="-122"/>
              </a:rPr>
              <a:t>，则信息字段是</a:t>
            </a:r>
            <a:r>
              <a:rPr lang="zh-CN" altLang="en-US" sz="1400" b="1" dirty="0">
                <a:solidFill>
                  <a:srgbClr val="FF0000"/>
                </a:solidFill>
                <a:latin typeface="微软雅黑" panose="020B0503020204020204" pitchFamily="34" charset="-122"/>
                <a:ea typeface="微软雅黑" panose="020B0503020204020204" pitchFamily="34" charset="-122"/>
              </a:rPr>
              <a:t>网络控制数据</a:t>
            </a:r>
            <a:r>
              <a:rPr lang="zh-CN" altLang="en-US" sz="1400" b="1" dirty="0">
                <a:latin typeface="微软雅黑" panose="020B0503020204020204" pitchFamily="34" charset="-122"/>
                <a:ea typeface="微软雅黑" panose="020B0503020204020204" pitchFamily="34" charset="-122"/>
              </a:rPr>
              <a:t>。</a:t>
            </a:r>
          </a:p>
          <a:p>
            <a:pPr marL="360662" indent="-360662">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a:t>
            </a:r>
            <a:r>
              <a:rPr lang="en-US" altLang="zh-CN" sz="1400" b="1" dirty="0">
                <a:solidFill>
                  <a:srgbClr val="FF0000"/>
                </a:solidFill>
                <a:latin typeface="微软雅黑" panose="020B0503020204020204" pitchFamily="34" charset="-122"/>
                <a:ea typeface="微软雅黑" panose="020B0503020204020204" pitchFamily="34" charset="-122"/>
              </a:rPr>
              <a:t>C021</a:t>
            </a:r>
            <a:r>
              <a:rPr lang="zh-CN" altLang="en-US" sz="1400" b="1" dirty="0">
                <a:latin typeface="微软雅黑" panose="020B0503020204020204" pitchFamily="34" charset="-122"/>
                <a:ea typeface="微软雅黑" panose="020B0503020204020204" pitchFamily="34" charset="-122"/>
              </a:rPr>
              <a:t>，则信息字段是 </a:t>
            </a:r>
            <a:r>
              <a:rPr lang="en-US" altLang="zh-CN" sz="1400" b="1" dirty="0">
                <a:solidFill>
                  <a:srgbClr val="FF0000"/>
                </a:solidFill>
                <a:latin typeface="微软雅黑" panose="020B0503020204020204" pitchFamily="34" charset="-122"/>
                <a:ea typeface="微软雅黑" panose="020B0503020204020204" pitchFamily="34" charset="-122"/>
              </a:rPr>
              <a:t>PPP </a:t>
            </a:r>
            <a:r>
              <a:rPr lang="zh-CN" altLang="en-US" sz="1400" b="1" dirty="0">
                <a:solidFill>
                  <a:srgbClr val="FF0000"/>
                </a:solidFill>
                <a:latin typeface="微软雅黑" panose="020B0503020204020204" pitchFamily="34" charset="-122"/>
                <a:ea typeface="微软雅黑" panose="020B0503020204020204" pitchFamily="34" charset="-122"/>
              </a:rPr>
              <a:t>链路控制数据</a:t>
            </a:r>
            <a:r>
              <a:rPr lang="zh-CN" altLang="en-US" sz="1400" b="1" dirty="0">
                <a:latin typeface="微软雅黑" panose="020B0503020204020204" pitchFamily="34" charset="-122"/>
                <a:ea typeface="微软雅黑" panose="020B0503020204020204" pitchFamily="34" charset="-122"/>
              </a:rPr>
              <a:t>。</a:t>
            </a:r>
          </a:p>
          <a:p>
            <a:pPr marL="360662" indent="-360662">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0xC023</a:t>
            </a:r>
            <a:r>
              <a:rPr lang="zh-CN" altLang="en-US" sz="1400" b="1" dirty="0">
                <a:latin typeface="微软雅黑" panose="020B0503020204020204" pitchFamily="34" charset="-122"/>
                <a:ea typeface="微软雅黑" panose="020B0503020204020204" pitchFamily="34" charset="-122"/>
              </a:rPr>
              <a:t>，则信息字段是鉴别数据。</a:t>
            </a:r>
            <a:endParaRPr lang="en-US" altLang="zh-CN" sz="1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3" y="1151290"/>
            <a:ext cx="7946135" cy="3385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用在异步传输时，就使用一种特殊的</a:t>
            </a:r>
            <a:r>
              <a:rPr lang="zh-CN" altLang="en-US" sz="2000" b="1" dirty="0">
                <a:solidFill>
                  <a:srgbClr val="0000FF"/>
                </a:solidFill>
                <a:latin typeface="微软雅黑" panose="020B0503020204020204" pitchFamily="34" charset="-122"/>
                <a:ea typeface="微软雅黑" panose="020B0503020204020204" pitchFamily="34" charset="-122"/>
              </a:rPr>
              <a:t>字符填充法</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用在同步传输链路时，协议规定采用硬件来完成</a:t>
            </a:r>
            <a:r>
              <a:rPr lang="zh-CN" altLang="en-US" sz="2000" b="1" dirty="0">
                <a:solidFill>
                  <a:srgbClr val="0000FF"/>
                </a:solidFill>
                <a:latin typeface="微软雅黑" panose="020B0503020204020204" pitchFamily="34" charset="-122"/>
                <a:ea typeface="微软雅黑" panose="020B0503020204020204" pitchFamily="34" charset="-122"/>
              </a:rPr>
              <a:t>比特填充</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HDLC </a:t>
            </a:r>
            <a:r>
              <a:rPr lang="zh-CN" altLang="en-US" sz="2000" b="1" dirty="0">
                <a:latin typeface="微软雅黑" panose="020B0503020204020204" pitchFamily="34" charset="-122"/>
                <a:ea typeface="微软雅黑" panose="020B0503020204020204" pitchFamily="34" charset="-122"/>
              </a:rPr>
              <a:t>的做法一样）</a:t>
            </a:r>
            <a:r>
              <a:rPr lang="zh-CN" altLang="en-US" sz="2000" b="1">
                <a:latin typeface="微软雅黑" panose="020B0503020204020204" pitchFamily="34" charset="-122"/>
                <a:ea typeface="微软雅黑" panose="020B0503020204020204" pitchFamily="34" charset="-122"/>
              </a:rPr>
              <a:t>。  </a:t>
            </a:r>
            <a:endParaRPr lang="en-US" altLang="zh-CN" sz="2000" b="1">
              <a:latin typeface="微软雅黑" panose="020B0503020204020204" pitchFamily="34" charset="-122"/>
              <a:ea typeface="微软雅黑" panose="020B0503020204020204" pitchFamily="34" charset="-122"/>
            </a:endParaRPr>
          </a:p>
          <a:p>
            <a:pPr marL="342884" indent="-342884">
              <a:buFont typeface="Arial" panose="020B0604020202020204" pitchFamily="34" charset="0"/>
              <a:buChar char="•"/>
            </a:pPr>
            <a:r>
              <a:rPr lang="zh-CN" altLang="en-US" sz="2000" b="1">
                <a:solidFill>
                  <a:srgbClr val="FF0000"/>
                </a:solidFill>
                <a:latin typeface="黑体" panose="02010609060101010101" pitchFamily="49" charset="-122"/>
                <a:ea typeface="黑体" panose="02010609060101010101" pitchFamily="49" charset="-122"/>
              </a:rPr>
              <a:t>同步传输</a:t>
            </a:r>
            <a:r>
              <a:rPr lang="zh-CN" altLang="en-US" sz="2000" b="1">
                <a:solidFill>
                  <a:srgbClr val="7030A0"/>
                </a:solidFill>
                <a:latin typeface="黑体" panose="02010609060101010101" pitchFamily="49" charset="-122"/>
                <a:ea typeface="黑体" panose="02010609060101010101" pitchFamily="49" charset="-122"/>
              </a:rPr>
              <a:t>方式中发送方和接收方的</a:t>
            </a:r>
            <a:r>
              <a:rPr lang="zh-CN" altLang="en-US" sz="2000" b="1">
                <a:solidFill>
                  <a:srgbClr val="FF0000"/>
                </a:solidFill>
                <a:latin typeface="黑体" panose="02010609060101010101" pitchFamily="49" charset="-122"/>
                <a:ea typeface="黑体" panose="02010609060101010101" pitchFamily="49" charset="-122"/>
              </a:rPr>
              <a:t>时钟</a:t>
            </a:r>
            <a:r>
              <a:rPr lang="zh-CN" altLang="en-US" sz="2000" b="1">
                <a:solidFill>
                  <a:srgbClr val="7030A0"/>
                </a:solidFill>
                <a:latin typeface="黑体" panose="02010609060101010101" pitchFamily="49" charset="-122"/>
                <a:ea typeface="黑体" panose="02010609060101010101" pitchFamily="49" charset="-122"/>
              </a:rPr>
              <a:t>是</a:t>
            </a:r>
            <a:r>
              <a:rPr lang="zh-CN" altLang="en-US" sz="2000" b="1">
                <a:solidFill>
                  <a:srgbClr val="FF0000"/>
                </a:solidFill>
                <a:latin typeface="黑体" panose="02010609060101010101" pitchFamily="49" charset="-122"/>
                <a:ea typeface="黑体" panose="02010609060101010101" pitchFamily="49" charset="-122"/>
              </a:rPr>
              <a:t>统一</a:t>
            </a:r>
            <a:r>
              <a:rPr lang="zh-CN" altLang="en-US" sz="2000" b="1">
                <a:solidFill>
                  <a:srgbClr val="7030A0"/>
                </a:solidFill>
                <a:latin typeface="黑体" panose="02010609060101010101" pitchFamily="49" charset="-122"/>
                <a:ea typeface="黑体" panose="02010609060101010101" pitchFamily="49" charset="-122"/>
              </a:rPr>
              <a:t>的、字符与字符间的传输是</a:t>
            </a:r>
            <a:r>
              <a:rPr lang="zh-CN" altLang="en-US" sz="2000" b="1">
                <a:solidFill>
                  <a:srgbClr val="FF0000"/>
                </a:solidFill>
                <a:latin typeface="黑体" panose="02010609060101010101" pitchFamily="49" charset="-122"/>
                <a:ea typeface="黑体" panose="02010609060101010101" pitchFamily="49" charset="-122"/>
              </a:rPr>
              <a:t>同步无间隔的</a:t>
            </a:r>
            <a:r>
              <a:rPr lang="zh-CN" altLang="en-US" sz="2000" b="1">
                <a:solidFill>
                  <a:srgbClr val="7030A0"/>
                </a:solidFill>
                <a:latin typeface="黑体" panose="02010609060101010101" pitchFamily="49" charset="-122"/>
                <a:ea typeface="黑体" panose="02010609060101010101" pitchFamily="49" charset="-122"/>
              </a:rPr>
              <a:t>；面向</a:t>
            </a:r>
            <a:r>
              <a:rPr lang="zh-CN" altLang="en-US" sz="2000" b="1">
                <a:solidFill>
                  <a:srgbClr val="FF0000"/>
                </a:solidFill>
                <a:latin typeface="黑体" panose="02010609060101010101" pitchFamily="49" charset="-122"/>
                <a:ea typeface="黑体" panose="02010609060101010101" pitchFamily="49" charset="-122"/>
              </a:rPr>
              <a:t>比特</a:t>
            </a:r>
            <a:r>
              <a:rPr lang="zh-CN" altLang="en-US" sz="2000" b="1">
                <a:solidFill>
                  <a:srgbClr val="7030A0"/>
                </a:solidFill>
                <a:latin typeface="黑体" panose="02010609060101010101" pitchFamily="49" charset="-122"/>
                <a:ea typeface="黑体" panose="02010609060101010101" pitchFamily="49" charset="-122"/>
              </a:rPr>
              <a:t>的传输。</a:t>
            </a:r>
            <a:endParaRPr lang="en-US" altLang="zh-CN" sz="2000" b="1">
              <a:solidFill>
                <a:srgbClr val="7030A0"/>
              </a:solidFill>
              <a:latin typeface="黑体" panose="02010609060101010101" pitchFamily="49" charset="-122"/>
              <a:ea typeface="黑体" panose="02010609060101010101" pitchFamily="49" charset="-122"/>
            </a:endParaRPr>
          </a:p>
          <a:p>
            <a:pPr marL="342884" indent="-342884">
              <a:buFont typeface="Arial" panose="020B0604020202020204" pitchFamily="34" charset="0"/>
              <a:buChar char="•"/>
            </a:pPr>
            <a:endParaRPr lang="en-US" altLang="zh-CN" sz="2000" b="1">
              <a:solidFill>
                <a:srgbClr val="7030A0"/>
              </a:solidFill>
              <a:latin typeface="黑体" panose="02010609060101010101" pitchFamily="49" charset="-122"/>
              <a:ea typeface="黑体" panose="02010609060101010101" pitchFamily="49" charset="-122"/>
            </a:endParaRPr>
          </a:p>
          <a:p>
            <a:pPr marL="342884" indent="-342884">
              <a:buFont typeface="Arial" panose="020B0604020202020204" pitchFamily="34" charset="0"/>
              <a:buChar char="•"/>
            </a:pPr>
            <a:r>
              <a:rPr lang="zh-CN" altLang="en-US" sz="2000" b="1">
                <a:solidFill>
                  <a:srgbClr val="FF0000"/>
                </a:solidFill>
                <a:latin typeface="黑体" panose="02010609060101010101" pitchFamily="49" charset="-122"/>
                <a:ea typeface="黑体" panose="02010609060101010101" pitchFamily="49" charset="-122"/>
              </a:rPr>
              <a:t>异步传输</a:t>
            </a:r>
            <a:r>
              <a:rPr lang="zh-CN" altLang="en-US" sz="2000" b="1">
                <a:solidFill>
                  <a:srgbClr val="7030A0"/>
                </a:solidFill>
                <a:latin typeface="黑体" panose="02010609060101010101" pitchFamily="49" charset="-122"/>
                <a:ea typeface="黑体" panose="02010609060101010101" pitchFamily="49" charset="-122"/>
              </a:rPr>
              <a:t>方式并不要求发送方和接收方的时钟完全一样，字符与字符间的传输是异步的；面向</a:t>
            </a:r>
            <a:r>
              <a:rPr lang="zh-CN" altLang="en-US" sz="2000" b="1">
                <a:solidFill>
                  <a:srgbClr val="FF0000"/>
                </a:solidFill>
                <a:latin typeface="黑体" panose="02010609060101010101" pitchFamily="49" charset="-122"/>
                <a:ea typeface="黑体" panose="02010609060101010101" pitchFamily="49" charset="-122"/>
              </a:rPr>
              <a:t>字符</a:t>
            </a:r>
            <a:r>
              <a:rPr lang="zh-CN" altLang="en-US" sz="2000" b="1">
                <a:solidFill>
                  <a:srgbClr val="7030A0"/>
                </a:solidFill>
                <a:latin typeface="黑体" panose="02010609060101010101" pitchFamily="49" charset="-122"/>
                <a:ea typeface="黑体" panose="02010609060101010101" pitchFamily="49" charset="-122"/>
              </a:rPr>
              <a:t>的传输。</a:t>
            </a:r>
            <a:r>
              <a:rPr lang="zh-CN" altLang="en-US" sz="2400" b="1">
                <a:solidFill>
                  <a:srgbClr val="7030A0"/>
                </a:solidFill>
                <a:latin typeface="黑体" panose="02010609060101010101" pitchFamily="49" charset="-122"/>
                <a:ea typeface="黑体" panose="02010609060101010101" pitchFamily="49" charset="-122"/>
              </a:rPr>
              <a:t> </a:t>
            </a:r>
          </a:p>
          <a:p>
            <a:pPr marL="342884" indent="-342884" eaLnBrk="0" hangingPunct="0">
              <a:lnSpc>
                <a:spcPts val="3300"/>
              </a:lnSpc>
              <a:buClr>
                <a:srgbClr val="0070C0"/>
              </a:buClr>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3" y="74657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9" name="Rectangle 6"/>
          <p:cNvSpPr>
            <a:spLocks noChangeArrowheads="1"/>
          </p:cNvSpPr>
          <p:nvPr/>
        </p:nvSpPr>
        <p:spPr bwMode="auto">
          <a:xfrm>
            <a:off x="3657211" y="723489"/>
            <a:ext cx="1819725"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透明传输问题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3" y="1245018"/>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将信息字段中出现的每一个 </a:t>
            </a:r>
            <a:r>
              <a:rPr lang="en-US" altLang="zh-CN" sz="2000" b="1" dirty="0">
                <a:latin typeface="微软雅黑" panose="020B0503020204020204" pitchFamily="34" charset="-122"/>
                <a:ea typeface="微软雅黑" panose="020B0503020204020204" pitchFamily="34" charset="-122"/>
              </a:rPr>
              <a:t>0x7E </a:t>
            </a:r>
            <a:r>
              <a:rPr lang="zh-CN" altLang="en-US" sz="2000" b="1" dirty="0">
                <a:latin typeface="微软雅黑" panose="020B0503020204020204" pitchFamily="34" charset="-122"/>
                <a:ea typeface="微软雅黑" panose="020B0503020204020204" pitchFamily="34" charset="-122"/>
              </a:rPr>
              <a:t>字节转变成为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字节序列 </a:t>
            </a:r>
            <a:r>
              <a:rPr lang="en-US" altLang="zh-CN" sz="2000" b="1" dirty="0">
                <a:latin typeface="微软雅黑" panose="020B0503020204020204" pitchFamily="34" charset="-122"/>
                <a:ea typeface="微软雅黑" panose="020B0503020204020204" pitchFamily="34" charset="-122"/>
              </a:rPr>
              <a:t>(0x7D, 0x5E)</a:t>
            </a:r>
            <a:r>
              <a:rPr lang="zh-CN" altLang="en-US" sz="2000" b="1" dirty="0">
                <a:latin typeface="微软雅黑" panose="020B0503020204020204" pitchFamily="34" charset="-122"/>
                <a:ea typeface="微软雅黑" panose="020B0503020204020204" pitchFamily="34" charset="-122"/>
              </a:rPr>
              <a:t>。 </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若信息字段中出现一个 </a:t>
            </a:r>
            <a:r>
              <a:rPr lang="en-US" altLang="zh-CN" sz="2000" b="1" dirty="0">
                <a:latin typeface="微软雅黑" panose="020B0503020204020204" pitchFamily="34" charset="-122"/>
                <a:ea typeface="微软雅黑" panose="020B0503020204020204" pitchFamily="34" charset="-122"/>
              </a:rPr>
              <a:t>0x7D </a:t>
            </a:r>
            <a:r>
              <a:rPr lang="zh-CN" altLang="en-US" sz="2000" b="1" dirty="0">
                <a:latin typeface="微软雅黑" panose="020B0503020204020204" pitchFamily="34" charset="-122"/>
                <a:ea typeface="微软雅黑" panose="020B0503020204020204" pitchFamily="34" charset="-122"/>
              </a:rPr>
              <a:t>的字节</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则将其转变成为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字节序列 </a:t>
            </a:r>
            <a:r>
              <a:rPr lang="en-US" altLang="zh-CN" sz="2000" b="1" dirty="0">
                <a:latin typeface="微软雅黑" panose="020B0503020204020204" pitchFamily="34" charset="-122"/>
                <a:ea typeface="微软雅黑" panose="020B0503020204020204" pitchFamily="34" charset="-122"/>
              </a:rPr>
              <a:t>(0x7D, 0x5D)</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若信息字段中出现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码的控制字符（即数值小于 </a:t>
            </a:r>
            <a:r>
              <a:rPr lang="en-US" altLang="zh-CN" sz="2000" b="1" dirty="0">
                <a:latin typeface="微软雅黑" panose="020B0503020204020204" pitchFamily="34" charset="-122"/>
                <a:ea typeface="微软雅黑" panose="020B0503020204020204" pitchFamily="34" charset="-122"/>
              </a:rPr>
              <a:t>0x20 </a:t>
            </a:r>
            <a:r>
              <a:rPr lang="zh-CN" altLang="en-US" sz="2000" b="1" dirty="0">
                <a:latin typeface="微软雅黑" panose="020B0503020204020204" pitchFamily="34" charset="-122"/>
                <a:ea typeface="微软雅黑" panose="020B0503020204020204" pitchFamily="34" charset="-122"/>
              </a:rPr>
              <a:t>的字符），则在该字符前面要加入一个 </a:t>
            </a:r>
            <a:r>
              <a:rPr lang="en-US" altLang="zh-CN" sz="2000" b="1" dirty="0">
                <a:latin typeface="微软雅黑" panose="020B0503020204020204" pitchFamily="34" charset="-122"/>
                <a:ea typeface="微软雅黑" panose="020B0503020204020204" pitchFamily="34" charset="-122"/>
              </a:rPr>
              <a:t>0x7D </a:t>
            </a:r>
            <a:r>
              <a:rPr lang="zh-CN" altLang="en-US" sz="2000" b="1" dirty="0">
                <a:latin typeface="微软雅黑" panose="020B0503020204020204" pitchFamily="34" charset="-122"/>
                <a:ea typeface="微软雅黑" panose="020B0503020204020204" pitchFamily="34" charset="-122"/>
              </a:rPr>
              <a:t>字节，同时将该字符的编码加以改变。 </a:t>
            </a:r>
          </a:p>
        </p:txBody>
      </p:sp>
      <p:sp>
        <p:nvSpPr>
          <p:cNvPr id="3" name="AutoShape 5"/>
          <p:cNvSpPr>
            <a:spLocks noChangeArrowheads="1"/>
          </p:cNvSpPr>
          <p:nvPr/>
        </p:nvSpPr>
        <p:spPr bwMode="auto">
          <a:xfrm>
            <a:off x="502923" y="8403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 name="Rectangle 6"/>
          <p:cNvSpPr>
            <a:spLocks noChangeArrowheads="1"/>
          </p:cNvSpPr>
          <p:nvPr/>
        </p:nvSpPr>
        <p:spPr bwMode="auto">
          <a:xfrm>
            <a:off x="3916897" y="817215"/>
            <a:ext cx="1300352"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字符填充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AutoShape 5"/>
          <p:cNvSpPr>
            <a:spLocks noChangeArrowheads="1"/>
          </p:cNvSpPr>
          <p:nvPr/>
        </p:nvSpPr>
        <p:spPr bwMode="auto">
          <a:xfrm>
            <a:off x="225470" y="652414"/>
            <a:ext cx="8642959"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86" name="Rectangle 6"/>
          <p:cNvSpPr>
            <a:spLocks noChangeArrowheads="1"/>
          </p:cNvSpPr>
          <p:nvPr/>
        </p:nvSpPr>
        <p:spPr bwMode="auto">
          <a:xfrm>
            <a:off x="3787054" y="629325"/>
            <a:ext cx="1560038"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字符填充法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25470" y="1180289"/>
            <a:ext cx="8642959"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4" name="组合 3"/>
          <p:cNvGrpSpPr/>
          <p:nvPr/>
        </p:nvGrpSpPr>
        <p:grpSpPr>
          <a:xfrm>
            <a:off x="498723" y="1466402"/>
            <a:ext cx="8108968" cy="2574172"/>
            <a:chOff x="498721" y="1466402"/>
            <a:chExt cx="8108968" cy="2574172"/>
          </a:xfrm>
        </p:grpSpPr>
        <p:sp>
          <p:nvSpPr>
            <p:cNvPr id="7" name="Rectangle 4"/>
            <p:cNvSpPr>
              <a:spLocks noChangeArrowheads="1"/>
            </p:cNvSpPr>
            <p:nvPr/>
          </p:nvSpPr>
          <p:spPr bwMode="auto">
            <a:xfrm>
              <a:off x="498721"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8" name="Freeform 5"/>
            <p:cNvSpPr/>
            <p:nvPr/>
          </p:nvSpPr>
          <p:spPr bwMode="auto">
            <a:xfrm>
              <a:off x="615934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 name="Freeform 6"/>
            <p:cNvSpPr/>
            <p:nvPr/>
          </p:nvSpPr>
          <p:spPr bwMode="auto">
            <a:xfrm>
              <a:off x="506560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Freeform 7"/>
            <p:cNvSpPr/>
            <p:nvPr/>
          </p:nvSpPr>
          <p:spPr bwMode="auto">
            <a:xfrm>
              <a:off x="379621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238977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149932"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13" name="Rectangle 10"/>
            <p:cNvSpPr>
              <a:spLocks noChangeArrowheads="1"/>
            </p:cNvSpPr>
            <p:nvPr/>
          </p:nvSpPr>
          <p:spPr bwMode="auto">
            <a:xfrm>
              <a:off x="2071762" y="1998230"/>
              <a:ext cx="5045615"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 name="Rectangle 11"/>
            <p:cNvSpPr>
              <a:spLocks noChangeArrowheads="1"/>
            </p:cNvSpPr>
            <p:nvPr/>
          </p:nvSpPr>
          <p:spPr bwMode="auto">
            <a:xfrm>
              <a:off x="2646578" y="1998230"/>
              <a:ext cx="383211" cy="353734"/>
            </a:xfrm>
            <a:prstGeom prst="rect">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15" name="Rectangle 12"/>
            <p:cNvSpPr>
              <a:spLocks noChangeArrowheads="1"/>
            </p:cNvSpPr>
            <p:nvPr/>
          </p:nvSpPr>
          <p:spPr bwMode="auto">
            <a:xfrm>
              <a:off x="6159348" y="1998230"/>
              <a:ext cx="383211" cy="353734"/>
            </a:xfrm>
            <a:prstGeom prst="rect">
              <a:avLst/>
            </a:prstGeom>
            <a:solidFill>
              <a:srgbClr val="CC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16" name="Rectangle 14"/>
            <p:cNvSpPr>
              <a:spLocks noChangeArrowheads="1"/>
            </p:cNvSpPr>
            <p:nvPr/>
          </p:nvSpPr>
          <p:spPr bwMode="auto">
            <a:xfrm>
              <a:off x="5073583" y="1998230"/>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03</a:t>
              </a:r>
            </a:p>
          </p:txBody>
        </p:sp>
        <p:sp>
          <p:nvSpPr>
            <p:cNvPr id="17" name="Rectangle 15"/>
            <p:cNvSpPr>
              <a:spLocks noChangeArrowheads="1"/>
            </p:cNvSpPr>
            <p:nvPr/>
          </p:nvSpPr>
          <p:spPr bwMode="auto">
            <a:xfrm>
              <a:off x="1533142" y="3118386"/>
              <a:ext cx="6478393"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007893"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19" name="Rectangle 17"/>
            <p:cNvSpPr>
              <a:spLocks noChangeArrowheads="1"/>
            </p:cNvSpPr>
            <p:nvPr/>
          </p:nvSpPr>
          <p:spPr bwMode="auto">
            <a:xfrm>
              <a:off x="2391104" y="3118386"/>
              <a:ext cx="383211" cy="353734"/>
            </a:xfrm>
            <a:prstGeom prst="rect">
              <a:avLst/>
            </a:prstGeom>
            <a:solidFill>
              <a:srgbClr val="CC00CC"/>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5E</a:t>
              </a:r>
            </a:p>
          </p:txBody>
        </p:sp>
        <p:sp>
          <p:nvSpPr>
            <p:cNvPr id="20" name="Rectangle 18"/>
            <p:cNvSpPr>
              <a:spLocks noChangeArrowheads="1"/>
            </p:cNvSpPr>
            <p:nvPr/>
          </p:nvSpPr>
          <p:spPr bwMode="auto">
            <a:xfrm>
              <a:off x="3540738"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21" name="Rectangle 19"/>
            <p:cNvSpPr>
              <a:spLocks noChangeArrowheads="1"/>
            </p:cNvSpPr>
            <p:nvPr/>
          </p:nvSpPr>
          <p:spPr bwMode="auto">
            <a:xfrm>
              <a:off x="3923949" y="3118386"/>
              <a:ext cx="383211" cy="353734"/>
            </a:xfrm>
            <a:prstGeom prst="rect">
              <a:avLst/>
            </a:prstGeom>
            <a:solidFill>
              <a:srgbClr val="0070C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5D</a:t>
              </a:r>
            </a:p>
          </p:txBody>
        </p:sp>
        <p:sp>
          <p:nvSpPr>
            <p:cNvPr id="22" name="Rectangle 20"/>
            <p:cNvSpPr>
              <a:spLocks noChangeArrowheads="1"/>
            </p:cNvSpPr>
            <p:nvPr/>
          </p:nvSpPr>
          <p:spPr bwMode="auto">
            <a:xfrm>
              <a:off x="5201320"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23" name="Rectangle 21"/>
            <p:cNvSpPr>
              <a:spLocks noChangeArrowheads="1"/>
            </p:cNvSpPr>
            <p:nvPr/>
          </p:nvSpPr>
          <p:spPr bwMode="auto">
            <a:xfrm>
              <a:off x="5584531"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23</a:t>
              </a:r>
            </a:p>
          </p:txBody>
        </p:sp>
        <p:sp>
          <p:nvSpPr>
            <p:cNvPr id="24" name="Rectangle 22"/>
            <p:cNvSpPr>
              <a:spLocks noChangeArrowheads="1"/>
            </p:cNvSpPr>
            <p:nvPr/>
          </p:nvSpPr>
          <p:spPr bwMode="auto">
            <a:xfrm>
              <a:off x="6670296"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25" name="Rectangle 23"/>
            <p:cNvSpPr>
              <a:spLocks noChangeArrowheads="1"/>
            </p:cNvSpPr>
            <p:nvPr/>
          </p:nvSpPr>
          <p:spPr bwMode="auto">
            <a:xfrm>
              <a:off x="7053508" y="3118386"/>
              <a:ext cx="383211" cy="353734"/>
            </a:xfrm>
            <a:prstGeom prst="rect">
              <a:avLst/>
            </a:prstGeom>
            <a:solidFill>
              <a:srgbClr val="CC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5E</a:t>
              </a:r>
            </a:p>
          </p:txBody>
        </p:sp>
        <p:sp>
          <p:nvSpPr>
            <p:cNvPr id="26" name="Freeform 24"/>
            <p:cNvSpPr/>
            <p:nvPr/>
          </p:nvSpPr>
          <p:spPr bwMode="auto">
            <a:xfrm>
              <a:off x="238977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 name="Line 25"/>
            <p:cNvSpPr>
              <a:spLocks noChangeShapeType="1"/>
            </p:cNvSpPr>
            <p:nvPr/>
          </p:nvSpPr>
          <p:spPr bwMode="auto">
            <a:xfrm flipH="1">
              <a:off x="2774315" y="2351964"/>
              <a:ext cx="255474"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Line 26"/>
            <p:cNvSpPr>
              <a:spLocks noChangeShapeType="1"/>
            </p:cNvSpPr>
            <p:nvPr/>
          </p:nvSpPr>
          <p:spPr bwMode="auto">
            <a:xfrm>
              <a:off x="3796213" y="2351964"/>
              <a:ext cx="119753"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27"/>
            <p:cNvSpPr>
              <a:spLocks noChangeShapeType="1"/>
            </p:cNvSpPr>
            <p:nvPr/>
          </p:nvSpPr>
          <p:spPr bwMode="auto">
            <a:xfrm>
              <a:off x="4179423" y="2351964"/>
              <a:ext cx="127737"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507358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29"/>
            <p:cNvSpPr>
              <a:spLocks noChangeShapeType="1"/>
            </p:cNvSpPr>
            <p:nvPr/>
          </p:nvSpPr>
          <p:spPr bwMode="auto">
            <a:xfrm>
              <a:off x="5456794" y="2351964"/>
              <a:ext cx="510948"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615934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Line 31"/>
            <p:cNvSpPr>
              <a:spLocks noChangeShapeType="1"/>
            </p:cNvSpPr>
            <p:nvPr/>
          </p:nvSpPr>
          <p:spPr bwMode="auto">
            <a:xfrm>
              <a:off x="6542559" y="2351964"/>
              <a:ext cx="894160"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2"/>
            <p:cNvSpPr>
              <a:spLocks noChangeShapeType="1"/>
            </p:cNvSpPr>
            <p:nvPr/>
          </p:nvSpPr>
          <p:spPr bwMode="auto">
            <a:xfrm>
              <a:off x="2239759" y="1811736"/>
              <a:ext cx="4877618" cy="962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Text Box 33"/>
            <p:cNvSpPr txBox="1">
              <a:spLocks noChangeArrowheads="1"/>
            </p:cNvSpPr>
            <p:nvPr/>
          </p:nvSpPr>
          <p:spPr bwMode="auto">
            <a:xfrm>
              <a:off x="4252102" y="167323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原始数据</a:t>
              </a:r>
            </a:p>
          </p:txBody>
        </p:sp>
        <p:sp>
          <p:nvSpPr>
            <p:cNvPr id="36" name="Line 34"/>
            <p:cNvSpPr>
              <a:spLocks noChangeShapeType="1"/>
            </p:cNvSpPr>
            <p:nvPr/>
          </p:nvSpPr>
          <p:spPr bwMode="auto">
            <a:xfrm>
              <a:off x="1533142" y="3707942"/>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7" name="Rectangle 35"/>
            <p:cNvSpPr>
              <a:spLocks noChangeArrowheads="1"/>
            </p:cNvSpPr>
            <p:nvPr/>
          </p:nvSpPr>
          <p:spPr bwMode="auto">
            <a:xfrm>
              <a:off x="8224478"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38" name="Rectangle 36"/>
            <p:cNvSpPr>
              <a:spLocks noChangeArrowheads="1"/>
            </p:cNvSpPr>
            <p:nvPr/>
          </p:nvSpPr>
          <p:spPr bwMode="auto">
            <a:xfrm>
              <a:off x="7355370"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7E</a:t>
              </a:r>
            </a:p>
          </p:txBody>
        </p:sp>
        <p:sp>
          <p:nvSpPr>
            <p:cNvPr id="39" name="Text Box 37"/>
            <p:cNvSpPr txBox="1">
              <a:spLocks noChangeArrowheads="1"/>
            </p:cNvSpPr>
            <p:nvPr/>
          </p:nvSpPr>
          <p:spPr bwMode="auto">
            <a:xfrm>
              <a:off x="3607268" y="3563845"/>
              <a:ext cx="203132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经过字节填充后发送的数据</a:t>
              </a:r>
            </a:p>
          </p:txBody>
        </p:sp>
        <p:sp>
          <p:nvSpPr>
            <p:cNvPr id="40" name="Text Box 38"/>
            <p:cNvSpPr txBox="1">
              <a:spLocks noChangeArrowheads="1"/>
            </p:cNvSpPr>
            <p:nvPr/>
          </p:nvSpPr>
          <p:spPr bwMode="auto">
            <a:xfrm>
              <a:off x="647336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1" name="Text Box 39"/>
            <p:cNvSpPr txBox="1">
              <a:spLocks noChangeArrowheads="1"/>
            </p:cNvSpPr>
            <p:nvPr/>
          </p:nvSpPr>
          <p:spPr bwMode="auto">
            <a:xfrm>
              <a:off x="489395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2" name="Text Box 40"/>
            <p:cNvSpPr txBox="1">
              <a:spLocks noChangeArrowheads="1"/>
            </p:cNvSpPr>
            <p:nvPr/>
          </p:nvSpPr>
          <p:spPr bwMode="auto">
            <a:xfrm>
              <a:off x="326530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p>
          </p:txBody>
        </p:sp>
        <p:sp>
          <p:nvSpPr>
            <p:cNvPr id="43" name="Text Box 41"/>
            <p:cNvSpPr txBox="1">
              <a:spLocks noChangeArrowheads="1"/>
            </p:cNvSpPr>
            <p:nvPr/>
          </p:nvSpPr>
          <p:spPr bwMode="auto">
            <a:xfrm>
              <a:off x="181628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p>
          </p:txBody>
        </p:sp>
        <p:sp>
          <p:nvSpPr>
            <p:cNvPr id="44" name="Line 42"/>
            <p:cNvSpPr>
              <a:spLocks noChangeShapeType="1"/>
            </p:cNvSpPr>
            <p:nvPr/>
          </p:nvSpPr>
          <p:spPr bwMode="auto">
            <a:xfrm flipV="1">
              <a:off x="834491" y="3481946"/>
              <a:ext cx="0" cy="275126"/>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5" name="Text Box 43"/>
            <p:cNvSpPr txBox="1">
              <a:spLocks noChangeArrowheads="1"/>
            </p:cNvSpPr>
            <p:nvPr/>
          </p:nvSpPr>
          <p:spPr bwMode="auto">
            <a:xfrm>
              <a:off x="569442"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anose="020B0503020204020204" pitchFamily="34" charset="-122"/>
                  <a:ea typeface="微软雅黑" panose="020B0503020204020204" pitchFamily="34" charset="-122"/>
                </a:rPr>
                <a:t>发送在前</a:t>
              </a:r>
            </a:p>
          </p:txBody>
        </p:sp>
        <p:sp>
          <p:nvSpPr>
            <p:cNvPr id="46" name="Line 44"/>
            <p:cNvSpPr>
              <a:spLocks noChangeShapeType="1"/>
            </p:cNvSpPr>
            <p:nvPr/>
          </p:nvSpPr>
          <p:spPr bwMode="auto">
            <a:xfrm>
              <a:off x="1360166"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7" name="Text Box 45"/>
            <p:cNvSpPr txBox="1">
              <a:spLocks noChangeArrowheads="1"/>
            </p:cNvSpPr>
            <p:nvPr/>
          </p:nvSpPr>
          <p:spPr bwMode="auto">
            <a:xfrm>
              <a:off x="975625"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帧开始符</a:t>
              </a:r>
            </a:p>
          </p:txBody>
        </p:sp>
        <p:sp>
          <p:nvSpPr>
            <p:cNvPr id="48" name="Text Box 46"/>
            <p:cNvSpPr txBox="1">
              <a:spLocks noChangeArrowheads="1"/>
            </p:cNvSpPr>
            <p:nvPr/>
          </p:nvSpPr>
          <p:spPr bwMode="auto">
            <a:xfrm>
              <a:off x="7233369"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帧结束符</a:t>
              </a:r>
            </a:p>
          </p:txBody>
        </p:sp>
        <p:sp>
          <p:nvSpPr>
            <p:cNvPr id="49" name="Line 47"/>
            <p:cNvSpPr>
              <a:spLocks noChangeShapeType="1"/>
            </p:cNvSpPr>
            <p:nvPr/>
          </p:nvSpPr>
          <p:spPr bwMode="auto">
            <a:xfrm>
              <a:off x="7565604"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0" name="Rectangle 13"/>
            <p:cNvSpPr>
              <a:spLocks noChangeArrowheads="1"/>
            </p:cNvSpPr>
            <p:nvPr/>
          </p:nvSpPr>
          <p:spPr bwMode="auto">
            <a:xfrm>
              <a:off x="3796212" y="1998230"/>
              <a:ext cx="383211" cy="353734"/>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7D</a:t>
              </a:r>
            </a:p>
          </p:txBody>
        </p:sp>
        <p:sp>
          <p:nvSpPr>
            <p:cNvPr id="55" name="Rectangle 9"/>
            <p:cNvSpPr>
              <a:spLocks noChangeArrowheads="1"/>
            </p:cNvSpPr>
            <p:nvPr/>
          </p:nvSpPr>
          <p:spPr bwMode="auto">
            <a:xfrm>
              <a:off x="1533143" y="199823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6" name="Rectangle 9"/>
            <p:cNvSpPr>
              <a:spLocks noChangeArrowheads="1"/>
            </p:cNvSpPr>
            <p:nvPr/>
          </p:nvSpPr>
          <p:spPr bwMode="auto">
            <a:xfrm>
              <a:off x="1765192" y="199823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7" name="Rectangle 9"/>
            <p:cNvSpPr>
              <a:spLocks noChangeArrowheads="1"/>
            </p:cNvSpPr>
            <p:nvPr/>
          </p:nvSpPr>
          <p:spPr bwMode="auto">
            <a:xfrm>
              <a:off x="1997058" y="199823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 name="Rectangle 9"/>
            <p:cNvSpPr>
              <a:spLocks noChangeArrowheads="1"/>
            </p:cNvSpPr>
            <p:nvPr/>
          </p:nvSpPr>
          <p:spPr bwMode="auto">
            <a:xfrm>
              <a:off x="7111236" y="199823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239759"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117377"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4"/>
            <p:cNvSpPr>
              <a:spLocks noChangeArrowheads="1"/>
            </p:cNvSpPr>
            <p:nvPr/>
          </p:nvSpPr>
          <p:spPr bwMode="auto">
            <a:xfrm>
              <a:off x="881932" y="3118386"/>
              <a:ext cx="268000"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7" name="Rectangle 4"/>
            <p:cNvSpPr>
              <a:spLocks noChangeArrowheads="1"/>
            </p:cNvSpPr>
            <p:nvPr/>
          </p:nvSpPr>
          <p:spPr bwMode="auto">
            <a:xfrm>
              <a:off x="1089438" y="3118386"/>
              <a:ext cx="252099"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8" name="Rectangle 4"/>
            <p:cNvSpPr>
              <a:spLocks noChangeArrowheads="1"/>
            </p:cNvSpPr>
            <p:nvPr/>
          </p:nvSpPr>
          <p:spPr bwMode="auto">
            <a:xfrm>
              <a:off x="1314467" y="3118386"/>
              <a:ext cx="218676"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9" name="Rectangle 4"/>
            <p:cNvSpPr>
              <a:spLocks noChangeArrowheads="1"/>
            </p:cNvSpPr>
            <p:nvPr/>
          </p:nvSpPr>
          <p:spPr bwMode="auto">
            <a:xfrm>
              <a:off x="8011535" y="3118386"/>
              <a:ext cx="218676"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grpSp>
      <p:sp>
        <p:nvSpPr>
          <p:cNvPr id="51" name="AutoShape 48"/>
          <p:cNvSpPr>
            <a:spLocks noChangeArrowheads="1"/>
          </p:cNvSpPr>
          <p:nvPr/>
        </p:nvSpPr>
        <p:spPr bwMode="auto">
          <a:xfrm>
            <a:off x="2118333"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2" name="AutoShape 49"/>
          <p:cNvSpPr>
            <a:spLocks noChangeArrowheads="1"/>
          </p:cNvSpPr>
          <p:nvPr/>
        </p:nvSpPr>
        <p:spPr bwMode="auto">
          <a:xfrm>
            <a:off x="3619245"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AutoShape 50"/>
          <p:cNvSpPr>
            <a:spLocks noChangeArrowheads="1"/>
          </p:cNvSpPr>
          <p:nvPr/>
        </p:nvSpPr>
        <p:spPr bwMode="auto">
          <a:xfrm>
            <a:off x="5271522"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4" name="AutoShape 51"/>
          <p:cNvSpPr>
            <a:spLocks noChangeArrowheads="1"/>
          </p:cNvSpPr>
          <p:nvPr/>
        </p:nvSpPr>
        <p:spPr bwMode="auto">
          <a:xfrm>
            <a:off x="6766101" y="2869054"/>
            <a:ext cx="188944" cy="334082"/>
          </a:xfrm>
          <a:prstGeom prst="downArrow">
            <a:avLst>
              <a:gd name="adj1" fmla="val 39435"/>
              <a:gd name="adj2" fmla="val 90143"/>
            </a:avLst>
          </a:prstGeom>
          <a:solidFill>
            <a:srgbClr val="FF00FF"/>
          </a:solidFill>
          <a:ln>
            <a:noFill/>
          </a:ln>
          <a:effectLst/>
        </p:spPr>
        <p:txBody>
          <a:bodyPr wrap="none" lIns="91436" tIns="45718" rIns="91436" bIns="45718"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afterEffect">
                                  <p:stCondLst>
                                    <p:cond delay="0"/>
                                  </p:stCondLst>
                                  <p:endCondLst>
                                    <p:cond evt="onNext" delay="0">
                                      <p:tgtEl>
                                        <p:sldTgt/>
                                      </p:tgtEl>
                                    </p:cond>
                                  </p:endCondLst>
                                  <p:childTnLst>
                                    <p:animScale>
                                      <p:cBhvr>
                                        <p:cTn id="6" dur="500" fill="hold"/>
                                        <p:tgtEl>
                                          <p:spTgt spid="51"/>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2"/>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53"/>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3" y="1555915"/>
            <a:ext cx="8211311" cy="2208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协议用在 </a:t>
            </a:r>
            <a:r>
              <a:rPr lang="en-US" altLang="zh-CN" sz="2000" b="1" dirty="0">
                <a:latin typeface="微软雅黑" panose="020B0503020204020204" pitchFamily="34" charset="-122"/>
                <a:ea typeface="微软雅黑" panose="020B0503020204020204" pitchFamily="34" charset="-122"/>
              </a:rPr>
              <a:t>SONET/SDH </a:t>
            </a:r>
            <a:r>
              <a:rPr lang="zh-CN" altLang="en-US" sz="2000" b="1" dirty="0">
                <a:latin typeface="微软雅黑" panose="020B0503020204020204" pitchFamily="34" charset="-122"/>
                <a:ea typeface="微软雅黑" panose="020B0503020204020204" pitchFamily="34" charset="-122"/>
              </a:rPr>
              <a:t>链路时，使用同步传输（一连串的比特连续传送）。</a:t>
            </a:r>
            <a:r>
              <a:rPr lang="zh-CN" altLang="en-US" sz="2000" b="1" dirty="0">
                <a:solidFill>
                  <a:srgbClr val="0000FF"/>
                </a:solidFill>
                <a:latin typeface="微软雅黑" panose="020B0503020204020204" pitchFamily="34" charset="-122"/>
                <a:ea typeface="微软雅黑" panose="020B0503020204020204" pitchFamily="34" charset="-122"/>
              </a:rPr>
              <a:t>这时 </a:t>
            </a:r>
            <a:r>
              <a:rPr lang="en-US" altLang="zh-CN" sz="2000" b="1" dirty="0">
                <a:solidFill>
                  <a:srgbClr val="0000FF"/>
                </a:solidFill>
                <a:latin typeface="微软雅黑" panose="020B0503020204020204" pitchFamily="34" charset="-122"/>
                <a:ea typeface="微软雅黑" panose="020B0503020204020204" pitchFamily="34" charset="-122"/>
              </a:rPr>
              <a:t>PPP </a:t>
            </a:r>
            <a:r>
              <a:rPr lang="zh-CN" altLang="en-US" sz="2000" b="1" dirty="0">
                <a:solidFill>
                  <a:srgbClr val="0000FF"/>
                </a:solidFill>
                <a:latin typeface="微软雅黑" panose="020B0503020204020204" pitchFamily="34" charset="-122"/>
                <a:ea typeface="微软雅黑" panose="020B0503020204020204" pitchFamily="34" charset="-122"/>
              </a:rPr>
              <a:t>协议采用</a:t>
            </a:r>
            <a:r>
              <a:rPr lang="zh-CN" altLang="en-US" sz="2000" b="1" dirty="0">
                <a:solidFill>
                  <a:srgbClr val="CC00CC"/>
                </a:solidFill>
                <a:latin typeface="微软雅黑" panose="020B0503020204020204" pitchFamily="34" charset="-122"/>
                <a:ea typeface="微软雅黑" panose="020B0503020204020204" pitchFamily="34" charset="-122"/>
              </a:rPr>
              <a:t>零比特填充</a:t>
            </a:r>
            <a:r>
              <a:rPr lang="zh-CN" altLang="en-US" sz="2000" b="1" dirty="0">
                <a:solidFill>
                  <a:srgbClr val="0000FF"/>
                </a:solidFill>
                <a:latin typeface="微软雅黑" panose="020B0503020204020204" pitchFamily="34" charset="-122"/>
                <a:ea typeface="微软雅黑" panose="020B0503020204020204" pitchFamily="34" charset="-122"/>
              </a:rPr>
              <a:t>方法来实现透明传输</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在发送端，只要发现有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个连续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，则立即填入一个 </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接收端对帧中的比特流进行扫描。每当发现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个连续</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时，就把这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个连续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后的一个 </a:t>
            </a:r>
            <a:r>
              <a:rPr lang="en-US" altLang="zh-CN" sz="2000" b="1" dirty="0">
                <a:latin typeface="微软雅黑" panose="020B0503020204020204" pitchFamily="34" charset="-122"/>
                <a:ea typeface="微软雅黑" panose="020B0503020204020204" pitchFamily="34" charset="-122"/>
              </a:rPr>
              <a:t>0 </a:t>
            </a:r>
            <a:r>
              <a:rPr lang="zh-CN" altLang="en-US" sz="2000" b="1" dirty="0">
                <a:latin typeface="微软雅黑" panose="020B0503020204020204" pitchFamily="34" charset="-122"/>
                <a:ea typeface="微软雅黑" panose="020B0503020204020204" pitchFamily="34" charset="-122"/>
              </a:rPr>
              <a:t>删除。</a:t>
            </a:r>
          </a:p>
        </p:txBody>
      </p:sp>
      <p:sp>
        <p:nvSpPr>
          <p:cNvPr id="3" name="AutoShape 5"/>
          <p:cNvSpPr>
            <a:spLocks noChangeArrowheads="1"/>
          </p:cNvSpPr>
          <p:nvPr/>
        </p:nvSpPr>
        <p:spPr bwMode="auto">
          <a:xfrm>
            <a:off x="502923" y="115120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4" name="Rectangle 6"/>
          <p:cNvSpPr>
            <a:spLocks noChangeArrowheads="1"/>
          </p:cNvSpPr>
          <p:nvPr/>
        </p:nvSpPr>
        <p:spPr bwMode="auto">
          <a:xfrm>
            <a:off x="3825526" y="1128110"/>
            <a:ext cx="1483094"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零比特填充</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3" y="64675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10" name="Rectangle 6"/>
          <p:cNvSpPr>
            <a:spLocks noChangeArrowheads="1"/>
          </p:cNvSpPr>
          <p:nvPr/>
        </p:nvSpPr>
        <p:spPr bwMode="auto">
          <a:xfrm>
            <a:off x="3825526" y="623666"/>
            <a:ext cx="1483094"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零比特填充</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502922" y="1088727"/>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618490" y="1206045"/>
            <a:ext cx="5456221" cy="794016"/>
            <a:chOff x="1645920" y="1223740"/>
            <a:chExt cx="5456221" cy="794015"/>
          </a:xfrm>
        </p:grpSpPr>
        <p:sp>
          <p:nvSpPr>
            <p:cNvPr id="16" name="AutoShape 6"/>
            <p:cNvSpPr>
              <a:spLocks noChangeArrowheads="1"/>
            </p:cNvSpPr>
            <p:nvPr/>
          </p:nvSpPr>
          <p:spPr bwMode="auto">
            <a:xfrm>
              <a:off x="4743935" y="1291354"/>
              <a:ext cx="1460923" cy="288616"/>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8"/>
            <p:cNvSpPr>
              <a:spLocks noChangeArrowheads="1"/>
            </p:cNvSpPr>
            <p:nvPr/>
          </p:nvSpPr>
          <p:spPr bwMode="auto">
            <a:xfrm>
              <a:off x="4192689" y="1289866"/>
              <a:ext cx="29094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400" b="1" dirty="0">
                  <a:latin typeface="微软雅黑" panose="020B0503020204020204" pitchFamily="34" charset="-122"/>
                  <a:ea typeface="微软雅黑" panose="020B0503020204020204" pitchFamily="34" charset="-122"/>
                </a:rPr>
                <a:t>0 1 0 </a:t>
              </a:r>
              <a:r>
                <a:rPr kumimoji="1" lang="en-US" altLang="zh-CN" sz="1400" b="1" dirty="0">
                  <a:solidFill>
                    <a:schemeClr val="bg1"/>
                  </a:solidFill>
                  <a:latin typeface="微软雅黑" panose="020B0503020204020204" pitchFamily="34" charset="-122"/>
                  <a:ea typeface="微软雅黑" panose="020B0503020204020204" pitchFamily="34" charset="-122"/>
                </a:rPr>
                <a:t>0 1 1 1 1 1 1 0 </a:t>
              </a:r>
              <a:r>
                <a:rPr kumimoji="1" lang="en-US" altLang="zh-CN" sz="1400" b="1" dirty="0">
                  <a:latin typeface="微软雅黑" panose="020B0503020204020204" pitchFamily="34" charset="-122"/>
                  <a:ea typeface="微软雅黑" panose="020B0503020204020204" pitchFamily="34" charset="-122"/>
                </a:rPr>
                <a:t>0</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rPr>
                <a:t>0 1 0 1 0</a:t>
              </a:r>
            </a:p>
          </p:txBody>
        </p:sp>
        <p:sp>
          <p:nvSpPr>
            <p:cNvPr id="20" name="Rectangle 7"/>
            <p:cNvSpPr>
              <a:spLocks noChangeArrowheads="1"/>
            </p:cNvSpPr>
            <p:nvPr/>
          </p:nvSpPr>
          <p:spPr bwMode="auto">
            <a:xfrm>
              <a:off x="1645920" y="1223740"/>
              <a:ext cx="2546769" cy="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信息字段中出现了和标志字段 </a:t>
              </a:r>
              <a:r>
                <a:rPr kumimoji="1" lang="en-US" altLang="zh-CN" sz="1400" b="1" dirty="0">
                  <a:solidFill>
                    <a:srgbClr val="0000FF"/>
                  </a:solidFill>
                  <a:latin typeface="微软雅黑" panose="020B0503020204020204" pitchFamily="34" charset="-122"/>
                  <a:ea typeface="微软雅黑" panose="020B0503020204020204" pitchFamily="34" charset="-122"/>
                </a:rPr>
                <a:t>F </a:t>
              </a:r>
              <a:r>
                <a:rPr kumimoji="1" lang="zh-CN" altLang="en-US" sz="1400" b="1" dirty="0">
                  <a:solidFill>
                    <a:srgbClr val="0000FF"/>
                  </a:solidFill>
                  <a:latin typeface="微软雅黑" panose="020B0503020204020204" pitchFamily="34" charset="-122"/>
                  <a:ea typeface="微软雅黑" panose="020B0503020204020204" pitchFamily="34" charset="-122"/>
                </a:rPr>
                <a:t>完全一样的 </a:t>
              </a:r>
              <a:r>
                <a:rPr kumimoji="1" lang="en-US" altLang="zh-CN" sz="1400" b="1" dirty="0">
                  <a:solidFill>
                    <a:srgbClr val="0000FF"/>
                  </a:solidFill>
                  <a:latin typeface="微软雅黑" panose="020B0503020204020204" pitchFamily="34" charset="-122"/>
                  <a:ea typeface="微软雅黑" panose="020B0503020204020204" pitchFamily="34" charset="-122"/>
                </a:rPr>
                <a:t>8 </a:t>
              </a:r>
              <a:r>
                <a:rPr kumimoji="1" lang="zh-CN" altLang="en-US" sz="1400" b="1" dirty="0">
                  <a:solidFill>
                    <a:srgbClr val="0000FF"/>
                  </a:solidFill>
                  <a:latin typeface="微软雅黑" panose="020B0503020204020204" pitchFamily="34" charset="-122"/>
                  <a:ea typeface="微软雅黑" panose="020B0503020204020204" pitchFamily="34" charset="-122"/>
                </a:rPr>
                <a:t>比特组合 </a:t>
              </a:r>
              <a:r>
                <a:rPr kumimoji="1" lang="en-US" altLang="zh-CN" sz="1400" b="1" dirty="0">
                  <a:solidFill>
                    <a:srgbClr val="0000FF"/>
                  </a:solidFill>
                  <a:latin typeface="微软雅黑" panose="020B0503020204020204" pitchFamily="34" charset="-122"/>
                  <a:ea typeface="微软雅黑" panose="020B0503020204020204" pitchFamily="34" charset="-122"/>
                </a:rPr>
                <a:t>0x7E</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3" name="Rectangle 11"/>
            <p:cNvSpPr>
              <a:spLocks noChangeArrowheads="1"/>
            </p:cNvSpPr>
            <p:nvPr/>
          </p:nvSpPr>
          <p:spPr bwMode="auto">
            <a:xfrm>
              <a:off x="4363911" y="1712543"/>
              <a:ext cx="218489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会被误认为是标志字段 </a:t>
              </a:r>
              <a:r>
                <a:rPr kumimoji="1" lang="en-US" altLang="zh-CN" sz="1400" b="1" dirty="0">
                  <a:solidFill>
                    <a:srgbClr val="CC00CC"/>
                  </a:solidFill>
                  <a:latin typeface="微软雅黑" panose="020B0503020204020204" pitchFamily="34" charset="-122"/>
                  <a:ea typeface="微软雅黑" panose="020B0503020204020204" pitchFamily="34" charset="-122"/>
                </a:rPr>
                <a:t>F </a:t>
              </a:r>
            </a:p>
          </p:txBody>
        </p:sp>
        <p:sp>
          <p:nvSpPr>
            <p:cNvPr id="28" name="AutoShape 18"/>
            <p:cNvSpPr/>
            <p:nvPr/>
          </p:nvSpPr>
          <p:spPr bwMode="auto">
            <a:xfrm rot="16200000">
              <a:off x="5263990" y="1025269"/>
              <a:ext cx="183575" cy="1235028"/>
            </a:xfrm>
            <a:prstGeom prst="leftBrace">
              <a:avLst>
                <a:gd name="adj1" fmla="val 5459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2229633" y="3957033"/>
            <a:ext cx="4845076" cy="338554"/>
          </a:xfrm>
          <a:prstGeom prst="rect">
            <a:avLst/>
          </a:prstGeom>
        </p:spPr>
        <p:txBody>
          <a:bodyPr wrap="square" lIns="91436" tIns="45718" rIns="91436" bIns="45718">
            <a:spAutoFit/>
          </a:bodyPr>
          <a:lstStyle/>
          <a:p>
            <a:pPr algn="ctr"/>
            <a:r>
              <a:rPr lang="zh-CN" altLang="en-US" sz="1600" b="1" dirty="0">
                <a:latin typeface="微软雅黑" panose="020B0503020204020204" pitchFamily="34" charset="-122"/>
                <a:ea typeface="微软雅黑" panose="020B0503020204020204" pitchFamily="34" charset="-122"/>
              </a:rPr>
              <a:t>数据部分恰好出现与 </a:t>
            </a:r>
            <a:r>
              <a:rPr lang="en-US" altLang="zh-CN" sz="1600" b="1" dirty="0">
                <a:latin typeface="微软雅黑" panose="020B0503020204020204" pitchFamily="34" charset="-122"/>
                <a:ea typeface="微软雅黑" panose="020B0503020204020204" pitchFamily="34" charset="-122"/>
              </a:rPr>
              <a:t>0x7E </a:t>
            </a:r>
            <a:r>
              <a:rPr lang="zh-CN" altLang="en-US" sz="1600" b="1" dirty="0">
                <a:latin typeface="微软雅黑" panose="020B0503020204020204" pitchFamily="34" charset="-122"/>
                <a:ea typeface="微软雅黑" panose="020B0503020204020204" pitchFamily="34" charset="-122"/>
              </a:rPr>
              <a:t>一样的二进制位串</a:t>
            </a:r>
          </a:p>
        </p:txBody>
      </p:sp>
      <p:sp>
        <p:nvSpPr>
          <p:cNvPr id="15" name="AutoShape 19"/>
          <p:cNvSpPr>
            <a:spLocks noChangeArrowheads="1"/>
          </p:cNvSpPr>
          <p:nvPr/>
        </p:nvSpPr>
        <p:spPr bwMode="auto">
          <a:xfrm>
            <a:off x="4740521" y="2152968"/>
            <a:ext cx="1619839" cy="332884"/>
          </a:xfrm>
          <a:prstGeom prst="roundRect">
            <a:avLst>
              <a:gd name="adj" fmla="val 16667"/>
            </a:avLst>
          </a:prstGeom>
          <a:solidFill>
            <a:srgbClr val="009900"/>
          </a:solidFill>
          <a:ln>
            <a:noFill/>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AutoShape 4"/>
          <p:cNvSpPr>
            <a:spLocks noChangeArrowheads="1"/>
          </p:cNvSpPr>
          <p:nvPr/>
        </p:nvSpPr>
        <p:spPr bwMode="auto">
          <a:xfrm>
            <a:off x="5704487" y="2181804"/>
            <a:ext cx="162715" cy="286378"/>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9"/>
          <p:cNvSpPr>
            <a:spLocks noChangeArrowheads="1"/>
          </p:cNvSpPr>
          <p:nvPr/>
        </p:nvSpPr>
        <p:spPr bwMode="auto">
          <a:xfrm>
            <a:off x="1865952" y="2242256"/>
            <a:ext cx="2087107" cy="52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发送端在 </a:t>
            </a:r>
            <a:r>
              <a:rPr kumimoji="1" lang="en-US" altLang="zh-CN" sz="1400" b="1" dirty="0">
                <a:solidFill>
                  <a:srgbClr val="0000FF"/>
                </a:solidFill>
                <a:latin typeface="微软雅黑" panose="020B0503020204020204" pitchFamily="34" charset="-122"/>
                <a:ea typeface="微软雅黑" panose="020B0503020204020204" pitchFamily="34" charset="-122"/>
              </a:rPr>
              <a:t>5 </a:t>
            </a:r>
            <a:r>
              <a:rPr kumimoji="1" lang="zh-CN" altLang="en-US" sz="1400" b="1" dirty="0">
                <a:solidFill>
                  <a:srgbClr val="0000FF"/>
                </a:solidFill>
                <a:latin typeface="微软雅黑" panose="020B0503020204020204" pitchFamily="34" charset="-122"/>
                <a:ea typeface="微软雅黑" panose="020B0503020204020204" pitchFamily="34" charset="-122"/>
              </a:rPr>
              <a:t>个连 </a:t>
            </a:r>
            <a:r>
              <a:rPr kumimoji="1" lang="en-US" altLang="zh-CN" sz="1400" b="1" dirty="0">
                <a:solidFill>
                  <a:srgbClr val="0000FF"/>
                </a:solidFill>
                <a:latin typeface="微软雅黑" panose="020B0503020204020204" pitchFamily="34" charset="-122"/>
                <a:ea typeface="微软雅黑" panose="020B0503020204020204" pitchFamily="34" charset="-122"/>
              </a:rPr>
              <a:t>1 </a:t>
            </a:r>
            <a:r>
              <a:rPr kumimoji="1" lang="zh-CN" altLang="en-US" sz="1400" b="1" dirty="0">
                <a:solidFill>
                  <a:srgbClr val="0000FF"/>
                </a:solidFill>
                <a:latin typeface="微软雅黑" panose="020B0503020204020204" pitchFamily="34" charset="-122"/>
                <a:ea typeface="微软雅黑" panose="020B0503020204020204" pitchFamily="34" charset="-122"/>
              </a:rPr>
              <a:t>之后</a:t>
            </a:r>
          </a:p>
          <a:p>
            <a:pP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填入比特 </a:t>
            </a:r>
            <a:r>
              <a:rPr kumimoji="1" lang="en-US" altLang="zh-CN" sz="1400" b="1" dirty="0">
                <a:solidFill>
                  <a:srgbClr val="0000FF"/>
                </a:solidFill>
                <a:latin typeface="微软雅黑" panose="020B0503020204020204" pitchFamily="34" charset="-122"/>
                <a:ea typeface="微软雅黑" panose="020B0503020204020204" pitchFamily="34" charset="-122"/>
              </a:rPr>
              <a:t>0 </a:t>
            </a:r>
            <a:r>
              <a:rPr kumimoji="1" lang="zh-CN" altLang="en-US" sz="1400" b="1" dirty="0">
                <a:solidFill>
                  <a:srgbClr val="0000FF"/>
                </a:solidFill>
                <a:latin typeface="微软雅黑" panose="020B0503020204020204" pitchFamily="34" charset="-122"/>
                <a:ea typeface="微软雅黑" panose="020B0503020204020204" pitchFamily="34" charset="-122"/>
              </a:rPr>
              <a:t>再发送出去</a:t>
            </a:r>
          </a:p>
        </p:txBody>
      </p:sp>
      <p:sp>
        <p:nvSpPr>
          <p:cNvPr id="24" name="AutoShape 12"/>
          <p:cNvSpPr>
            <a:spLocks noChangeArrowheads="1"/>
          </p:cNvSpPr>
          <p:nvPr/>
        </p:nvSpPr>
        <p:spPr bwMode="auto">
          <a:xfrm rot="16200000">
            <a:off x="5682102" y="2510741"/>
            <a:ext cx="202228" cy="104223"/>
          </a:xfrm>
          <a:prstGeom prst="rightArrow">
            <a:avLst>
              <a:gd name="adj1" fmla="val 50000"/>
              <a:gd name="adj2" fmla="val 105112"/>
            </a:avLst>
          </a:prstGeom>
          <a:solidFill>
            <a:srgbClr val="FF9900"/>
          </a:solidFill>
          <a:ln w="12700">
            <a:no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4724057" y="2647240"/>
            <a:ext cx="1683150" cy="3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发送端填入 </a:t>
            </a:r>
            <a:r>
              <a:rPr kumimoji="1" lang="en-US" altLang="zh-CN" sz="1400" b="1" dirty="0">
                <a:solidFill>
                  <a:srgbClr val="CC00CC"/>
                </a:solidFill>
                <a:latin typeface="微软雅黑" panose="020B0503020204020204" pitchFamily="34" charset="-122"/>
                <a:ea typeface="微软雅黑" panose="020B0503020204020204" pitchFamily="34" charset="-122"/>
              </a:rPr>
              <a:t>0 </a:t>
            </a:r>
            <a:r>
              <a:rPr kumimoji="1" lang="zh-CN" altLang="en-US" sz="1400" b="1" dirty="0">
                <a:solidFill>
                  <a:srgbClr val="CC00CC"/>
                </a:solidFill>
                <a:latin typeface="微软雅黑" panose="020B0503020204020204" pitchFamily="34" charset="-122"/>
                <a:ea typeface="微软雅黑" panose="020B0503020204020204" pitchFamily="34" charset="-122"/>
              </a:rPr>
              <a:t>比特</a:t>
            </a:r>
          </a:p>
        </p:txBody>
      </p:sp>
      <p:sp>
        <p:nvSpPr>
          <p:cNvPr id="30" name="Rectangle 16"/>
          <p:cNvSpPr>
            <a:spLocks noChangeArrowheads="1"/>
          </p:cNvSpPr>
          <p:nvPr/>
        </p:nvSpPr>
        <p:spPr bwMode="auto">
          <a:xfrm>
            <a:off x="4188656" y="2154964"/>
            <a:ext cx="3136673" cy="3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400" b="1" dirty="0">
                <a:latin typeface="微软雅黑" panose="020B0503020204020204" pitchFamily="34" charset="-122"/>
                <a:ea typeface="微软雅黑" panose="020B0503020204020204" pitchFamily="34" charset="-122"/>
              </a:rPr>
              <a:t>0 1 0 </a:t>
            </a:r>
            <a:r>
              <a:rPr kumimoji="1" lang="en-US" altLang="zh-CN" sz="1400" b="1" dirty="0">
                <a:solidFill>
                  <a:schemeClr val="bg1"/>
                </a:solidFill>
                <a:latin typeface="微软雅黑" panose="020B0503020204020204" pitchFamily="34" charset="-122"/>
                <a:ea typeface="微软雅黑" panose="020B0503020204020204" pitchFamily="34" charset="-122"/>
              </a:rPr>
              <a:t>0 1 1 1 1 1 </a:t>
            </a:r>
            <a:r>
              <a:rPr kumimoji="1" lang="en-US" altLang="zh-CN" sz="1400" b="1" dirty="0">
                <a:solidFill>
                  <a:srgbClr val="0000CC"/>
                </a:solidFill>
                <a:latin typeface="微软雅黑" panose="020B0503020204020204" pitchFamily="34" charset="-122"/>
                <a:ea typeface="微软雅黑" panose="020B0503020204020204" pitchFamily="34" charset="-122"/>
              </a:rPr>
              <a:t>0 </a:t>
            </a:r>
            <a:r>
              <a:rPr kumimoji="1" lang="en-US" altLang="zh-CN" sz="1400" b="1" dirty="0">
                <a:solidFill>
                  <a:schemeClr val="bg1"/>
                </a:solidFill>
                <a:latin typeface="微软雅黑" panose="020B0503020204020204" pitchFamily="34" charset="-122"/>
                <a:ea typeface="微软雅黑" panose="020B0503020204020204" pitchFamily="34" charset="-122"/>
              </a:rPr>
              <a:t>1 0</a:t>
            </a:r>
            <a:r>
              <a:rPr kumimoji="1" lang="en-US" altLang="zh-CN" sz="1400" b="1" dirty="0">
                <a:solidFill>
                  <a:srgbClr val="0000CC"/>
                </a:solidFill>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rPr>
              <a:t>0 0 1 0 1 0</a:t>
            </a:r>
          </a:p>
        </p:txBody>
      </p:sp>
      <p:sp>
        <p:nvSpPr>
          <p:cNvPr id="12" name="AutoShape 20"/>
          <p:cNvSpPr>
            <a:spLocks noChangeArrowheads="1"/>
          </p:cNvSpPr>
          <p:nvPr/>
        </p:nvSpPr>
        <p:spPr bwMode="auto">
          <a:xfrm>
            <a:off x="4740521" y="3083272"/>
            <a:ext cx="1619839" cy="322178"/>
          </a:xfrm>
          <a:prstGeom prst="roundRect">
            <a:avLst>
              <a:gd name="adj" fmla="val 16667"/>
            </a:avLst>
          </a:prstGeom>
          <a:solidFill>
            <a:srgbClr val="009900"/>
          </a:solidFill>
          <a:ln>
            <a:noFill/>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AutoShape 5"/>
          <p:cNvSpPr>
            <a:spLocks noChangeArrowheads="1"/>
          </p:cNvSpPr>
          <p:nvPr/>
        </p:nvSpPr>
        <p:spPr bwMode="auto">
          <a:xfrm>
            <a:off x="5716525" y="3118154"/>
            <a:ext cx="171238" cy="272004"/>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10"/>
          <p:cNvSpPr>
            <a:spLocks noChangeArrowheads="1"/>
          </p:cNvSpPr>
          <p:nvPr/>
        </p:nvSpPr>
        <p:spPr bwMode="auto">
          <a:xfrm>
            <a:off x="2050298" y="3191745"/>
            <a:ext cx="1683151" cy="52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接收端把 </a:t>
            </a:r>
            <a:r>
              <a:rPr kumimoji="1" lang="en-US" altLang="zh-CN" sz="1400" b="1" dirty="0">
                <a:solidFill>
                  <a:srgbClr val="0000FF"/>
                </a:solidFill>
                <a:latin typeface="微软雅黑" panose="020B0503020204020204" pitchFamily="34" charset="-122"/>
                <a:ea typeface="微软雅黑" panose="020B0503020204020204" pitchFamily="34" charset="-122"/>
              </a:rPr>
              <a:t>5 </a:t>
            </a:r>
            <a:r>
              <a:rPr kumimoji="1" lang="zh-CN" altLang="en-US" sz="1400" b="1" dirty="0">
                <a:solidFill>
                  <a:srgbClr val="0000FF"/>
                </a:solidFill>
                <a:latin typeface="微软雅黑" panose="020B0503020204020204" pitchFamily="34" charset="-122"/>
                <a:ea typeface="微软雅黑" panose="020B0503020204020204" pitchFamily="34" charset="-122"/>
              </a:rPr>
              <a:t>个连 </a:t>
            </a:r>
            <a:r>
              <a:rPr kumimoji="1" lang="en-US" altLang="zh-CN" sz="1400" b="1" dirty="0">
                <a:solidFill>
                  <a:srgbClr val="0000FF"/>
                </a:solidFill>
                <a:latin typeface="微软雅黑" panose="020B0503020204020204" pitchFamily="34" charset="-122"/>
                <a:ea typeface="微软雅黑" panose="020B0503020204020204" pitchFamily="34" charset="-122"/>
              </a:rPr>
              <a:t>1</a:t>
            </a:r>
          </a:p>
          <a:p>
            <a:pPr algn="ct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之后的比特 </a:t>
            </a:r>
            <a:r>
              <a:rPr kumimoji="1" lang="en-US" altLang="zh-CN" sz="1400" b="1" dirty="0">
                <a:solidFill>
                  <a:srgbClr val="0000FF"/>
                </a:solidFill>
                <a:latin typeface="微软雅黑" panose="020B0503020204020204" pitchFamily="34" charset="-122"/>
                <a:ea typeface="微软雅黑" panose="020B0503020204020204" pitchFamily="34" charset="-122"/>
              </a:rPr>
              <a:t>0 </a:t>
            </a:r>
            <a:r>
              <a:rPr kumimoji="1" lang="zh-CN" altLang="en-US" sz="1400" b="1" dirty="0">
                <a:solidFill>
                  <a:srgbClr val="0000FF"/>
                </a:solidFill>
                <a:latin typeface="微软雅黑" panose="020B0503020204020204" pitchFamily="34" charset="-122"/>
                <a:ea typeface="微软雅黑" panose="020B0503020204020204" pitchFamily="34" charset="-122"/>
              </a:rPr>
              <a:t>删除</a:t>
            </a:r>
          </a:p>
        </p:txBody>
      </p:sp>
      <p:sp>
        <p:nvSpPr>
          <p:cNvPr id="26" name="AutoShape 14"/>
          <p:cNvSpPr>
            <a:spLocks noChangeArrowheads="1"/>
          </p:cNvSpPr>
          <p:nvPr/>
        </p:nvSpPr>
        <p:spPr bwMode="auto">
          <a:xfrm rot="5400000" flipV="1">
            <a:off x="5689234" y="3449972"/>
            <a:ext cx="225788" cy="104223"/>
          </a:xfrm>
          <a:prstGeom prst="rightArrow">
            <a:avLst>
              <a:gd name="adj1" fmla="val 50000"/>
              <a:gd name="adj2" fmla="val 117358"/>
            </a:avLst>
          </a:prstGeom>
          <a:solidFill>
            <a:srgbClr val="FF9900"/>
          </a:solidFill>
          <a:ln w="12700">
            <a:noFill/>
            <a:miter lim="800000"/>
          </a:ln>
          <a:effectLst/>
        </p:spPr>
        <p:txBody>
          <a:bodyPr wrap="none" lIns="91436" tIns="45718" rIns="91436" bIns="45718"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15"/>
          <p:cNvSpPr>
            <a:spLocks noChangeArrowheads="1"/>
          </p:cNvSpPr>
          <p:nvPr/>
        </p:nvSpPr>
        <p:spPr bwMode="auto">
          <a:xfrm>
            <a:off x="4339096" y="3598249"/>
            <a:ext cx="2231377" cy="3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接收端删除填入的 </a:t>
            </a:r>
            <a:r>
              <a:rPr kumimoji="1" lang="en-US" altLang="zh-CN" sz="1400" b="1" dirty="0">
                <a:solidFill>
                  <a:srgbClr val="CC00CC"/>
                </a:solidFill>
                <a:latin typeface="微软雅黑" panose="020B0503020204020204" pitchFamily="34" charset="-122"/>
                <a:ea typeface="微软雅黑" panose="020B0503020204020204" pitchFamily="34" charset="-122"/>
              </a:rPr>
              <a:t>0 </a:t>
            </a:r>
            <a:r>
              <a:rPr kumimoji="1" lang="zh-CN" altLang="en-US" sz="1400" b="1" dirty="0">
                <a:solidFill>
                  <a:srgbClr val="CC00CC"/>
                </a:solidFill>
                <a:latin typeface="微软雅黑" panose="020B0503020204020204" pitchFamily="34" charset="-122"/>
                <a:ea typeface="微软雅黑" panose="020B0503020204020204" pitchFamily="34" charset="-122"/>
              </a:rPr>
              <a:t>比特</a:t>
            </a:r>
          </a:p>
        </p:txBody>
      </p:sp>
      <p:sp>
        <p:nvSpPr>
          <p:cNvPr id="33" name="Rectangle 17"/>
          <p:cNvSpPr>
            <a:spLocks noChangeArrowheads="1"/>
          </p:cNvSpPr>
          <p:nvPr/>
        </p:nvSpPr>
        <p:spPr bwMode="auto">
          <a:xfrm>
            <a:off x="4193440" y="3089535"/>
            <a:ext cx="3136673" cy="3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en-US" altLang="zh-CN" sz="1400" b="1" dirty="0">
                <a:latin typeface="微软雅黑" panose="020B0503020204020204" pitchFamily="34" charset="-122"/>
                <a:ea typeface="微软雅黑" panose="020B0503020204020204" pitchFamily="34" charset="-122"/>
              </a:rPr>
              <a:t>0 1 0 </a:t>
            </a:r>
            <a:r>
              <a:rPr kumimoji="1" lang="en-US" altLang="zh-CN" sz="1400" b="1" dirty="0">
                <a:solidFill>
                  <a:schemeClr val="bg1"/>
                </a:solidFill>
                <a:latin typeface="微软雅黑" panose="020B0503020204020204" pitchFamily="34" charset="-122"/>
                <a:ea typeface="微软雅黑" panose="020B0503020204020204" pitchFamily="34" charset="-122"/>
              </a:rPr>
              <a:t>0 1 1 1 1 1 </a:t>
            </a:r>
            <a:r>
              <a:rPr kumimoji="1" lang="en-US" altLang="zh-CN" sz="1400" b="1" dirty="0">
                <a:solidFill>
                  <a:srgbClr val="0000CC"/>
                </a:solidFill>
                <a:latin typeface="微软雅黑" panose="020B0503020204020204" pitchFamily="34" charset="-122"/>
                <a:ea typeface="微软雅黑" panose="020B0503020204020204" pitchFamily="34" charset="-122"/>
              </a:rPr>
              <a:t>0 </a:t>
            </a:r>
            <a:r>
              <a:rPr kumimoji="1" lang="en-US" altLang="zh-CN" sz="1400" b="1" dirty="0">
                <a:solidFill>
                  <a:schemeClr val="bg1"/>
                </a:solidFill>
                <a:latin typeface="微软雅黑" panose="020B0503020204020204" pitchFamily="34" charset="-122"/>
                <a:ea typeface="微软雅黑" panose="020B0503020204020204" pitchFamily="34" charset="-122"/>
              </a:rPr>
              <a:t>1 0</a:t>
            </a:r>
            <a:r>
              <a:rPr kumimoji="1" lang="en-US" altLang="zh-CN" sz="1400" b="1" dirty="0">
                <a:solidFill>
                  <a:srgbClr val="0000CC"/>
                </a:solidFill>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rPr>
              <a:t>0 0 1 0 1 0</a:t>
            </a:r>
          </a:p>
        </p:txBody>
      </p:sp>
      <p:cxnSp>
        <p:nvCxnSpPr>
          <p:cNvPr id="39" name="直接连接符 38"/>
          <p:cNvCxnSpPr/>
          <p:nvPr/>
        </p:nvCxnSpPr>
        <p:spPr>
          <a:xfrm>
            <a:off x="1563272" y="2036634"/>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63272" y="2968957"/>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63272" y="3913061"/>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63272" y="1176757"/>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indefinite" fill="hold" grpId="0" nodeType="afterEffect">
                                  <p:stCondLst>
                                    <p:cond delay="1000"/>
                                  </p:stCondLst>
                                  <p:childTnLst>
                                    <p:anim calcmode="discrete" valueType="str">
                                      <p:cBhvr>
                                        <p:cTn id="37" dur="1000" fill="hold"/>
                                        <p:tgtEl>
                                          <p:spTgt spid="18"/>
                                        </p:tgtEl>
                                        <p:attrNameLst>
                                          <p:attrName>style.visibility</p:attrName>
                                        </p:attrNameLst>
                                      </p:cBhvr>
                                      <p:tavLst>
                                        <p:tav tm="0">
                                          <p:val>
                                            <p:strVal val="hidden"/>
                                          </p:val>
                                        </p:tav>
                                        <p:tav tm="50000">
                                          <p:val>
                                            <p:strVal val="visible"/>
                                          </p:val>
                                        </p:tav>
                                      </p:tavLst>
                                    </p:anim>
                                  </p:childTnLst>
                                </p:cTn>
                              </p:par>
                              <p:par>
                                <p:cTn id="38" presetID="35" presetClass="emph" presetSubtype="0" repeatCount="indefinite" fill="hold" grpId="0" nodeType="withEffect">
                                  <p:stCondLst>
                                    <p:cond delay="1000"/>
                                  </p:stCondLst>
                                  <p:childTnLst>
                                    <p:anim calcmode="discrete" valueType="str">
                                      <p:cBhvr>
                                        <p:cTn id="39"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40" fill="hold">
                            <p:stCondLst>
                              <p:cond delay="2000"/>
                            </p:stCondLst>
                            <p:childTnLst>
                              <p:par>
                                <p:cTn id="41" presetID="35" presetClass="emph" presetSubtype="0" repeatCount="indefinite" fill="hold" grpId="0" nodeType="afterEffect">
                                  <p:stCondLst>
                                    <p:cond delay="8000"/>
                                  </p:stCondLst>
                                  <p:endCondLst>
                                    <p:cond evt="onNext" delay="0">
                                      <p:tgtEl>
                                        <p:sldTgt/>
                                      </p:tgtEl>
                                    </p:cond>
                                  </p:endCondLst>
                                  <p:childTnLst>
                                    <p:anim calcmode="discrete" valueType="str">
                                      <p:cBhvr>
                                        <p:cTn id="42" dur="1000" fill="hold"/>
                                        <p:tgtEl>
                                          <p:spTgt spid="13"/>
                                        </p:tgtEl>
                                        <p:attrNameLst>
                                          <p:attrName>style.visibility</p:attrName>
                                        </p:attrNameLst>
                                      </p:cBhvr>
                                      <p:tavLst>
                                        <p:tav tm="0">
                                          <p:val>
                                            <p:strVal val="hidden"/>
                                          </p:val>
                                        </p:tav>
                                        <p:tav tm="50000">
                                          <p:val>
                                            <p:strVal val="visible"/>
                                          </p:val>
                                        </p:tav>
                                      </p:tavLst>
                                    </p:anim>
                                  </p:childTnLst>
                                </p:cTn>
                              </p:par>
                              <p:par>
                                <p:cTn id="43" presetID="35" presetClass="emph" presetSubtype="0" repeatCount="indefinite" fill="hold" grpId="0" nodeType="withEffect">
                                  <p:stCondLst>
                                    <p:cond delay="8000"/>
                                  </p:stCondLst>
                                  <p:endCondLst>
                                    <p:cond evt="onNext" delay="0">
                                      <p:tgtEl>
                                        <p:sldTgt/>
                                      </p:tgtEl>
                                    </p:cond>
                                  </p:endCondLst>
                                  <p:childTnLst>
                                    <p:anim calcmode="discrete" valueType="str">
                                      <p:cBhvr>
                                        <p:cTn id="44"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8" grpId="1" animBg="1"/>
      <p:bldP spid="21" grpId="0"/>
      <p:bldP spid="24" grpId="0" animBg="1"/>
      <p:bldP spid="24" grpId="1" animBg="1"/>
      <p:bldP spid="25" grpId="0"/>
      <p:bldP spid="30" grpId="0"/>
      <p:bldP spid="12" grpId="0" animBg="1"/>
      <p:bldP spid="13" grpId="0" animBg="1"/>
      <p:bldP spid="13" grpId="1" animBg="1"/>
      <p:bldP spid="22" grpId="0"/>
      <p:bldP spid="26" grpId="0" animBg="1"/>
      <p:bldP spid="26" grpId="1" animBg="1"/>
      <p:bldP spid="27"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1742715" y="611930"/>
            <a:ext cx="5897764" cy="71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数据链路层是实现设备之间通信的非常重要的一层</a:t>
            </a:r>
          </a:p>
          <a:p>
            <a:pPr algn="ctr"/>
            <a:endParaRPr lang="zh-CN" altLang="en-US" sz="2000" b="1" dirty="0">
              <a:solidFill>
                <a:schemeClr val="bg1"/>
              </a:solidFill>
              <a:ea typeface="微软雅黑" panose="020B0503020204020204" pitchFamily="34" charset="-122"/>
            </a:endParaRPr>
          </a:p>
        </p:txBody>
      </p:sp>
      <p:sp>
        <p:nvSpPr>
          <p:cNvPr id="7" name="圆角矩形 6"/>
          <p:cNvSpPr/>
          <p:nvPr/>
        </p:nvSpPr>
        <p:spPr>
          <a:xfrm>
            <a:off x="531038" y="1094904"/>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1121" name="Group 20"/>
          <p:cNvGrpSpPr/>
          <p:nvPr/>
        </p:nvGrpSpPr>
        <p:grpSpPr bwMode="auto">
          <a:xfrm>
            <a:off x="2893727" y="1160587"/>
            <a:ext cx="3739125" cy="1001231"/>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4569221" y="1213448"/>
            <a:ext cx="617472" cy="265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100" b="1" dirty="0">
                <a:solidFill>
                  <a:srgbClr val="3333FF"/>
                </a:solidFill>
                <a:latin typeface="微软雅黑" panose="020B0503020204020204" pitchFamily="34" charset="-122"/>
                <a:ea typeface="微软雅黑" panose="020B0503020204020204" pitchFamily="34" charset="-122"/>
              </a:rPr>
              <a:t>局域网</a:t>
            </a:r>
          </a:p>
        </p:txBody>
      </p:sp>
      <p:sp>
        <p:nvSpPr>
          <p:cNvPr id="1147" name="Text Box 46"/>
          <p:cNvSpPr txBox="1">
            <a:spLocks noChangeArrowheads="1"/>
          </p:cNvSpPr>
          <p:nvPr/>
        </p:nvSpPr>
        <p:spPr bwMode="auto">
          <a:xfrm>
            <a:off x="1846769" y="1407421"/>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6947075" y="1508446"/>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8" name="矩形 1677"/>
          <p:cNvSpPr/>
          <p:nvPr/>
        </p:nvSpPr>
        <p:spPr>
          <a:xfrm>
            <a:off x="2580913" y="2241319"/>
            <a:ext cx="4387736" cy="311621"/>
          </a:xfrm>
          <a:prstGeom prst="rect">
            <a:avLst/>
          </a:prstGeom>
          <a:solidFill>
            <a:srgbClr val="00FF99"/>
          </a:solidFill>
          <a:ln>
            <a:solidFill>
              <a:srgbClr val="000066"/>
            </a:solidFill>
          </a:ln>
        </p:spPr>
        <p:txBody>
          <a:bodyPr wrap="none" lIns="91436" tIns="45718" rIns="91436" bIns="45718">
            <a:spAutoFit/>
          </a:bodyPr>
          <a:lstStyle/>
          <a:p>
            <a:pPr algn="ctr"/>
            <a:r>
              <a:rPr lang="zh-CN" altLang="en-US" sz="1400" b="1" dirty="0">
                <a:solidFill>
                  <a:sysClr val="windowText" lastClr="000000"/>
                </a:solidFill>
                <a:latin typeface="微软雅黑" panose="020B0503020204020204" pitchFamily="34" charset="-122"/>
                <a:ea typeface="微软雅黑" panose="020B0503020204020204" pitchFamily="34" charset="-122"/>
              </a:rPr>
              <a:t>局域网中的主机、交换机等也都必须实现数据链路层</a:t>
            </a:r>
          </a:p>
        </p:txBody>
      </p:sp>
      <p:sp>
        <p:nvSpPr>
          <p:cNvPr id="122" name="Text Box 50"/>
          <p:cNvSpPr txBox="1">
            <a:spLocks noChangeArrowheads="1"/>
          </p:cNvSpPr>
          <p:nvPr/>
        </p:nvSpPr>
        <p:spPr bwMode="auto">
          <a:xfrm>
            <a:off x="5534320" y="1497776"/>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交换机 </a:t>
            </a:r>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24" name="Text Box 50"/>
          <p:cNvSpPr txBox="1">
            <a:spLocks noChangeArrowheads="1"/>
          </p:cNvSpPr>
          <p:nvPr/>
        </p:nvSpPr>
        <p:spPr bwMode="auto">
          <a:xfrm>
            <a:off x="3472465" y="1427438"/>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交换机 </a:t>
            </a:r>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04" name="Line 3"/>
          <p:cNvSpPr>
            <a:spLocks noChangeShapeType="1"/>
          </p:cNvSpPr>
          <p:nvPr/>
        </p:nvSpPr>
        <p:spPr bwMode="auto">
          <a:xfrm flipH="1" flipV="1">
            <a:off x="5938033" y="1807839"/>
            <a:ext cx="1371026" cy="12140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709" y="1729597"/>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5" name="Line 3"/>
          <p:cNvSpPr>
            <a:spLocks noChangeShapeType="1"/>
          </p:cNvSpPr>
          <p:nvPr/>
        </p:nvSpPr>
        <p:spPr bwMode="auto">
          <a:xfrm flipH="1">
            <a:off x="2165924" y="1743996"/>
            <a:ext cx="1543935" cy="970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935" y="163745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6" name="Line 3"/>
          <p:cNvSpPr>
            <a:spLocks noChangeShapeType="1"/>
          </p:cNvSpPr>
          <p:nvPr/>
        </p:nvSpPr>
        <p:spPr bwMode="auto">
          <a:xfrm flipH="1" flipV="1">
            <a:off x="3841316" y="1737734"/>
            <a:ext cx="1953226" cy="11583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21"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345" y="1720526"/>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5490" y="1650188"/>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823140" y="2454023"/>
            <a:ext cx="5797494" cy="1474581"/>
            <a:chOff x="1823140" y="2454021"/>
            <a:chExt cx="5797494" cy="1474581"/>
          </a:xfrm>
        </p:grpSpPr>
        <p:sp>
          <p:nvSpPr>
            <p:cNvPr id="1623" name="AutoShape 524"/>
            <p:cNvSpPr>
              <a:spLocks noChangeArrowheads="1"/>
            </p:cNvSpPr>
            <p:nvPr/>
          </p:nvSpPr>
          <p:spPr bwMode="auto">
            <a:xfrm>
              <a:off x="187692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87692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87692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87692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87692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889327"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977512"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977512"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977512"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977512"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977512"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989920"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140578" y="3783530"/>
              <a:ext cx="146076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29825" y="3783530"/>
              <a:ext cx="131134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890974" y="3783530"/>
              <a:ext cx="176745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3" name="Text Box 579"/>
            <p:cNvSpPr txBox="1">
              <a:spLocks noChangeArrowheads="1"/>
            </p:cNvSpPr>
            <p:nvPr/>
          </p:nvSpPr>
          <p:spPr bwMode="auto">
            <a:xfrm>
              <a:off x="2032014"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7120198"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9" name="Text Box 530"/>
            <p:cNvSpPr txBox="1">
              <a:spLocks noChangeArrowheads="1"/>
            </p:cNvSpPr>
            <p:nvPr/>
          </p:nvSpPr>
          <p:spPr bwMode="auto">
            <a:xfrm>
              <a:off x="1823140" y="3350223"/>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solidFill>
                    <a:srgbClr val="CC00CC"/>
                  </a:solidFill>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825208"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823140"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823140"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823140"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6941324" y="3358812"/>
              <a:ext cx="6793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100" b="1" dirty="0">
                  <a:solidFill>
                    <a:srgbClr val="CC00CC"/>
                  </a:solidFill>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6943392"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6941324"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6941324"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6941324"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grpSp>
          <p:nvGrpSpPr>
            <p:cNvPr id="8" name="组合 7"/>
            <p:cNvGrpSpPr/>
            <p:nvPr/>
          </p:nvGrpSpPr>
          <p:grpSpPr>
            <a:xfrm>
              <a:off x="3444180" y="3128748"/>
              <a:ext cx="607859" cy="697829"/>
              <a:chOff x="3444180" y="3128748"/>
              <a:chExt cx="607859" cy="697829"/>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601341"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89" name="Text Box 551"/>
              <p:cNvSpPr txBox="1">
                <a:spLocks noChangeArrowheads="1"/>
              </p:cNvSpPr>
              <p:nvPr/>
            </p:nvSpPr>
            <p:spPr bwMode="auto">
              <a:xfrm>
                <a:off x="3444180"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solidFill>
                      <a:srgbClr val="CC00CC"/>
                    </a:solidFill>
                    <a:latin typeface="微软雅黑" panose="020B0503020204020204" pitchFamily="34" charset="-122"/>
                    <a:ea typeface="微软雅黑" panose="020B0503020204020204" pitchFamily="34" charset="-122"/>
                  </a:rPr>
                  <a:t>链路层</a:t>
                </a:r>
              </a:p>
            </p:txBody>
          </p:sp>
          <p:sp>
            <p:nvSpPr>
              <p:cNvPr id="1691" name="Text Box 553"/>
              <p:cNvSpPr txBox="1">
                <a:spLocks noChangeArrowheads="1"/>
              </p:cNvSpPr>
              <p:nvPr/>
            </p:nvSpPr>
            <p:spPr bwMode="auto">
              <a:xfrm>
                <a:off x="3444180"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grpSp>
        <p:grpSp>
          <p:nvGrpSpPr>
            <p:cNvPr id="3" name="组合 2"/>
            <p:cNvGrpSpPr/>
            <p:nvPr/>
          </p:nvGrpSpPr>
          <p:grpSpPr>
            <a:xfrm>
              <a:off x="5490558" y="3128748"/>
              <a:ext cx="607859" cy="697829"/>
              <a:chOff x="5490558" y="3128748"/>
              <a:chExt cx="607859" cy="697829"/>
            </a:xfrm>
          </p:grpSpPr>
          <p:sp>
            <p:nvSpPr>
              <p:cNvPr id="72" name="AutoShape 547"/>
              <p:cNvSpPr>
                <a:spLocks noChangeArrowheads="1"/>
              </p:cNvSpPr>
              <p:nvPr/>
            </p:nvSpPr>
            <p:spPr bwMode="auto">
              <a:xfrm>
                <a:off x="5494694" y="3338293"/>
                <a:ext cx="583152" cy="44523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3" name="Freeform 548"/>
              <p:cNvSpPr/>
              <p:nvPr/>
            </p:nvSpPr>
            <p:spPr bwMode="auto">
              <a:xfrm>
                <a:off x="54946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4" name="Rectangle 549"/>
              <p:cNvSpPr>
                <a:spLocks noChangeArrowheads="1"/>
              </p:cNvSpPr>
              <p:nvPr/>
            </p:nvSpPr>
            <p:spPr bwMode="auto">
              <a:xfrm>
                <a:off x="5520543"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5" name="Text Box 576"/>
              <p:cNvSpPr txBox="1">
                <a:spLocks noChangeArrowheads="1"/>
              </p:cNvSpPr>
              <p:nvPr/>
            </p:nvSpPr>
            <p:spPr bwMode="auto">
              <a:xfrm>
                <a:off x="5647719"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76" name="Text Box 551"/>
              <p:cNvSpPr txBox="1">
                <a:spLocks noChangeArrowheads="1"/>
              </p:cNvSpPr>
              <p:nvPr/>
            </p:nvSpPr>
            <p:spPr bwMode="auto">
              <a:xfrm>
                <a:off x="5490558"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anose="020B0503020204020204" pitchFamily="34" charset="-122"/>
                    <a:ea typeface="微软雅黑" panose="020B0503020204020204" pitchFamily="34" charset="-122"/>
                  </a:rPr>
                  <a:t>链路层</a:t>
                </a:r>
              </a:p>
            </p:txBody>
          </p:sp>
          <p:sp>
            <p:nvSpPr>
              <p:cNvPr id="77" name="Text Box 553"/>
              <p:cNvSpPr txBox="1">
                <a:spLocks noChangeArrowheads="1"/>
              </p:cNvSpPr>
              <p:nvPr/>
            </p:nvSpPr>
            <p:spPr bwMode="auto">
              <a:xfrm>
                <a:off x="5490558"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gr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3" y="623225"/>
            <a:ext cx="8129015" cy="388721"/>
          </a:xfrm>
          <a:prstGeom prst="roundRect">
            <a:avLst>
              <a:gd name="adj" fmla="val 16667"/>
            </a:avLst>
          </a:prstGeom>
          <a:solidFill>
            <a:srgbClr val="0089FA"/>
          </a:solidFill>
          <a:ln>
            <a:noFill/>
          </a:ln>
          <a:effectLst/>
        </p:spPr>
        <p:txBody>
          <a:bodyPr wrap="none" lIns="91436" tIns="45718" rIns="91436" bIns="45718" anchor="ctr"/>
          <a:lstStyle/>
          <a:p>
            <a:pPr>
              <a:defRPr/>
            </a:pPr>
            <a:endParaRPr lang="zh-CN" altLang="en-US">
              <a:solidFill>
                <a:prstClr val="black"/>
              </a:solidFill>
              <a:latin typeface="Calibri"/>
              <a:ea typeface="宋体" panose="02010600030101010101" pitchFamily="2" charset="-122"/>
            </a:endParaRPr>
          </a:p>
        </p:txBody>
      </p:sp>
      <p:sp>
        <p:nvSpPr>
          <p:cNvPr id="9" name="Rectangle 6"/>
          <p:cNvSpPr>
            <a:spLocks noChangeArrowheads="1"/>
          </p:cNvSpPr>
          <p:nvPr/>
        </p:nvSpPr>
        <p:spPr bwMode="auto">
          <a:xfrm>
            <a:off x="2490599" y="580954"/>
            <a:ext cx="414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defRPr/>
            </a:pPr>
            <a:r>
              <a:rPr lang="zh-CN" altLang="en-US" sz="2400" b="1" dirty="0">
                <a:solidFill>
                  <a:prstClr val="white"/>
                </a:solidFill>
                <a:latin typeface="微软雅黑" panose="020B0503020204020204" pitchFamily="34" charset="-122"/>
                <a:ea typeface="微软雅黑" panose="020B0503020204020204" pitchFamily="34" charset="-122"/>
              </a:rPr>
              <a:t> </a:t>
            </a:r>
            <a:r>
              <a:rPr lang="en-US" altLang="zh-CN" sz="2400" b="1" dirty="0">
                <a:solidFill>
                  <a:prstClr val="white"/>
                </a:solidFill>
                <a:latin typeface="微软雅黑" panose="020B0503020204020204" pitchFamily="34" charset="-122"/>
                <a:ea typeface="微软雅黑" panose="020B0503020204020204" pitchFamily="34" charset="-122"/>
              </a:rPr>
              <a:t>3.2.3   PPP </a:t>
            </a:r>
            <a:r>
              <a:rPr lang="zh-CN" altLang="en-US" sz="2400" b="1" dirty="0">
                <a:solidFill>
                  <a:prstClr val="white"/>
                </a:solidFill>
                <a:latin typeface="微软雅黑" panose="020B0503020204020204" pitchFamily="34" charset="-122"/>
                <a:ea typeface="微软雅黑" panose="020B0503020204020204" pitchFamily="34" charset="-122"/>
              </a:rPr>
              <a:t>协议的工作状态</a:t>
            </a:r>
          </a:p>
        </p:txBody>
      </p:sp>
      <p:sp>
        <p:nvSpPr>
          <p:cNvPr id="10" name="Rectangle 8"/>
          <p:cNvSpPr>
            <a:spLocks noChangeArrowheads="1"/>
          </p:cNvSpPr>
          <p:nvPr/>
        </p:nvSpPr>
        <p:spPr bwMode="auto">
          <a:xfrm>
            <a:off x="502923" y="1007156"/>
            <a:ext cx="821131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a:lnSpc>
                <a:spcPts val="3000"/>
              </a:lnSpc>
              <a:buClr>
                <a:srgbClr val="0070C0"/>
              </a:buClr>
              <a:defRPr/>
            </a:pPr>
            <a:r>
              <a:rPr lang="en-US" altLang="zh-CN" b="1" dirty="0">
                <a:solidFill>
                  <a:srgbClr val="C00000"/>
                </a:solidFill>
                <a:latin typeface="微软雅黑" panose="020B0503020204020204" pitchFamily="34" charset="-122"/>
                <a:ea typeface="微软雅黑" panose="020B0503020204020204" pitchFamily="34" charset="-122"/>
              </a:rPr>
              <a:t>PPP </a:t>
            </a:r>
            <a:r>
              <a:rPr lang="zh-CN" altLang="en-US" b="1" dirty="0">
                <a:solidFill>
                  <a:srgbClr val="C00000"/>
                </a:solidFill>
                <a:latin typeface="微软雅黑" panose="020B0503020204020204" pitchFamily="34" charset="-122"/>
                <a:ea typeface="微软雅黑" panose="020B0503020204020204" pitchFamily="34" charset="-122"/>
              </a:rPr>
              <a:t>链路初始化过程：</a:t>
            </a:r>
            <a:endParaRPr lang="en-US" altLang="zh-CN" b="1" dirty="0">
              <a:solidFill>
                <a:srgbClr val="C00000"/>
              </a:solidFill>
              <a:latin typeface="微软雅黑" panose="020B0503020204020204" pitchFamily="34" charset="-122"/>
              <a:ea typeface="微软雅黑" panose="020B0503020204020204" pitchFamily="34" charset="-122"/>
            </a:endParaRPr>
          </a:p>
          <a:p>
            <a:pPr marL="268592" indent="-268592">
              <a:lnSpc>
                <a:spcPts val="3000"/>
              </a:lnSpc>
              <a:buClr>
                <a:srgbClr val="0070C0"/>
              </a:buClr>
              <a:buFont typeface="Wingdings" panose="05000000000000000000" pitchFamily="2" charset="2"/>
              <a:buChar char="l"/>
              <a:defRPr/>
            </a:pPr>
            <a:r>
              <a:rPr lang="zh-CN" altLang="en-US" b="1" dirty="0">
                <a:solidFill>
                  <a:prstClr val="black"/>
                </a:solidFill>
                <a:latin typeface="微软雅黑" panose="020B0503020204020204" pitchFamily="34" charset="-122"/>
                <a:ea typeface="微软雅黑" panose="020B0503020204020204" pitchFamily="34" charset="-122"/>
              </a:rPr>
              <a:t>用户拨号接入 </a:t>
            </a:r>
            <a:r>
              <a:rPr lang="en-US" altLang="zh-CN" b="1" dirty="0">
                <a:solidFill>
                  <a:prstClr val="black"/>
                </a:solidFill>
                <a:latin typeface="微软雅黑" panose="020B0503020204020204" pitchFamily="34" charset="-122"/>
                <a:ea typeface="微软雅黑" panose="020B0503020204020204" pitchFamily="34" charset="-122"/>
              </a:rPr>
              <a:t>ISP </a:t>
            </a:r>
            <a:r>
              <a:rPr lang="zh-CN" altLang="en-US" b="1" dirty="0">
                <a:solidFill>
                  <a:prstClr val="black"/>
                </a:solidFill>
                <a:latin typeface="微软雅黑" panose="020B0503020204020204" pitchFamily="34" charset="-122"/>
                <a:ea typeface="微软雅黑" panose="020B0503020204020204" pitchFamily="34" charset="-122"/>
              </a:rPr>
              <a:t>后，就建立了一条从用户个人电脑到 </a:t>
            </a:r>
            <a:r>
              <a:rPr lang="en-US" altLang="zh-CN" b="1" dirty="0">
                <a:solidFill>
                  <a:prstClr val="black"/>
                </a:solidFill>
                <a:latin typeface="微软雅黑" panose="020B0503020204020204" pitchFamily="34" charset="-122"/>
                <a:ea typeface="微软雅黑" panose="020B0503020204020204" pitchFamily="34" charset="-122"/>
              </a:rPr>
              <a:t>ISP </a:t>
            </a:r>
            <a:r>
              <a:rPr lang="zh-CN" altLang="en-US" b="1" dirty="0">
                <a:solidFill>
                  <a:prstClr val="black"/>
                </a:solidFill>
                <a:latin typeface="微软雅黑" panose="020B0503020204020204" pitchFamily="34" charset="-122"/>
                <a:ea typeface="微软雅黑" panose="020B0503020204020204" pitchFamily="34" charset="-122"/>
              </a:rPr>
              <a:t>的物理连接。</a:t>
            </a:r>
            <a:endParaRPr lang="en-US" altLang="zh-CN" b="1" dirty="0">
              <a:solidFill>
                <a:prstClr val="black"/>
              </a:solidFill>
              <a:latin typeface="微软雅黑" panose="020B0503020204020204" pitchFamily="34" charset="-122"/>
              <a:ea typeface="微软雅黑" panose="020B0503020204020204" pitchFamily="34" charset="-122"/>
            </a:endParaRPr>
          </a:p>
          <a:p>
            <a:pPr marL="268592" indent="-268592">
              <a:lnSpc>
                <a:spcPts val="3000"/>
              </a:lnSpc>
              <a:buClr>
                <a:srgbClr val="0070C0"/>
              </a:buClr>
              <a:buFont typeface="Wingdings" panose="05000000000000000000" pitchFamily="2" charset="2"/>
              <a:buChar char="l"/>
              <a:defRPr/>
            </a:pPr>
            <a:r>
              <a:rPr lang="zh-CN" altLang="en-US" b="1" dirty="0">
                <a:solidFill>
                  <a:prstClr val="black"/>
                </a:solidFill>
                <a:latin typeface="微软雅黑" panose="020B0503020204020204" pitchFamily="34" charset="-122"/>
                <a:ea typeface="微软雅黑" panose="020B0503020204020204" pitchFamily="34" charset="-122"/>
              </a:rPr>
              <a:t>用户个人电脑向 </a:t>
            </a:r>
            <a:r>
              <a:rPr lang="en-US" altLang="zh-CN" b="1" dirty="0">
                <a:solidFill>
                  <a:prstClr val="black"/>
                </a:solidFill>
                <a:latin typeface="微软雅黑" panose="020B0503020204020204" pitchFamily="34" charset="-122"/>
                <a:ea typeface="微软雅黑" panose="020B0503020204020204" pitchFamily="34" charset="-122"/>
              </a:rPr>
              <a:t>ISP </a:t>
            </a:r>
            <a:r>
              <a:rPr lang="zh-CN" altLang="en-US" b="1" dirty="0">
                <a:solidFill>
                  <a:prstClr val="black"/>
                </a:solidFill>
                <a:latin typeface="微软雅黑" panose="020B0503020204020204" pitchFamily="34" charset="-122"/>
                <a:ea typeface="微软雅黑" panose="020B0503020204020204" pitchFamily="34" charset="-122"/>
              </a:rPr>
              <a:t>发送一系列的</a:t>
            </a:r>
            <a:r>
              <a:rPr lang="zh-CN" altLang="en-US" b="1" dirty="0">
                <a:solidFill>
                  <a:srgbClr val="0000FF"/>
                </a:solidFill>
                <a:latin typeface="微软雅黑" panose="020B0503020204020204" pitchFamily="34" charset="-122"/>
                <a:ea typeface="微软雅黑" panose="020B0503020204020204" pitchFamily="34" charset="-122"/>
              </a:rPr>
              <a:t>链路控制协议 </a:t>
            </a:r>
            <a:r>
              <a:rPr lang="en-US" altLang="zh-CN" b="1" dirty="0">
                <a:solidFill>
                  <a:srgbClr val="0000FF"/>
                </a:solidFill>
                <a:latin typeface="微软雅黑" panose="020B0503020204020204" pitchFamily="34" charset="-122"/>
                <a:ea typeface="微软雅黑" panose="020B0503020204020204" pitchFamily="34" charset="-122"/>
              </a:rPr>
              <a:t>LCP </a:t>
            </a:r>
            <a:r>
              <a:rPr lang="zh-CN" altLang="en-US" b="1" dirty="0">
                <a:solidFill>
                  <a:prstClr val="black"/>
                </a:solidFill>
                <a:latin typeface="微软雅黑" panose="020B0503020204020204" pitchFamily="34" charset="-122"/>
                <a:ea typeface="微软雅黑" panose="020B0503020204020204" pitchFamily="34" charset="-122"/>
              </a:rPr>
              <a:t>分组（封装成多个 </a:t>
            </a:r>
            <a:r>
              <a:rPr lang="en-US" altLang="zh-CN" b="1" dirty="0">
                <a:solidFill>
                  <a:prstClr val="black"/>
                </a:solidFill>
                <a:latin typeface="微软雅黑" panose="020B0503020204020204" pitchFamily="34" charset="-122"/>
                <a:ea typeface="微软雅黑" panose="020B0503020204020204" pitchFamily="34" charset="-122"/>
              </a:rPr>
              <a:t>PPP </a:t>
            </a:r>
            <a:r>
              <a:rPr lang="zh-CN" altLang="en-US" b="1" dirty="0">
                <a:solidFill>
                  <a:prstClr val="black"/>
                </a:solidFill>
                <a:latin typeface="微软雅黑" panose="020B0503020204020204" pitchFamily="34" charset="-122"/>
                <a:ea typeface="微软雅黑" panose="020B0503020204020204" pitchFamily="34" charset="-122"/>
              </a:rPr>
              <a:t>帧），以便建立</a:t>
            </a:r>
            <a:r>
              <a:rPr lang="en-US" altLang="zh-CN" b="1" dirty="0">
                <a:solidFill>
                  <a:prstClr val="black"/>
                </a:solidFill>
                <a:latin typeface="微软雅黑" panose="020B0503020204020204" pitchFamily="34" charset="-122"/>
                <a:ea typeface="微软雅黑" panose="020B0503020204020204" pitchFamily="34" charset="-122"/>
              </a:rPr>
              <a:t>LCP</a:t>
            </a:r>
            <a:r>
              <a:rPr lang="zh-CN" altLang="en-US" b="1" dirty="0">
                <a:solidFill>
                  <a:prstClr val="black"/>
                </a:solidFill>
                <a:latin typeface="微软雅黑" panose="020B0503020204020204" pitchFamily="34" charset="-122"/>
                <a:ea typeface="微软雅黑" panose="020B0503020204020204" pitchFamily="34" charset="-122"/>
              </a:rPr>
              <a:t>连接。</a:t>
            </a:r>
            <a:endParaRPr lang="en-US" altLang="zh-CN" b="1" dirty="0">
              <a:solidFill>
                <a:prstClr val="black"/>
              </a:solidFill>
              <a:latin typeface="微软雅黑" panose="020B0503020204020204" pitchFamily="34" charset="-122"/>
              <a:ea typeface="微软雅黑" panose="020B0503020204020204" pitchFamily="34" charset="-122"/>
            </a:endParaRPr>
          </a:p>
          <a:p>
            <a:pPr marL="268592" indent="-268592">
              <a:lnSpc>
                <a:spcPts val="3000"/>
              </a:lnSpc>
              <a:buClr>
                <a:srgbClr val="0070C0"/>
              </a:buClr>
              <a:buFont typeface="Wingdings" panose="05000000000000000000" pitchFamily="2" charset="2"/>
              <a:buChar char="l"/>
              <a:defRPr/>
            </a:pPr>
            <a:r>
              <a:rPr lang="zh-CN" altLang="en-US" b="1" dirty="0">
                <a:solidFill>
                  <a:prstClr val="black"/>
                </a:solidFill>
                <a:latin typeface="微软雅黑" panose="020B0503020204020204" pitchFamily="34" charset="-122"/>
                <a:ea typeface="微软雅黑" panose="020B0503020204020204" pitchFamily="34" charset="-122"/>
              </a:rPr>
              <a:t>之后进行网络层配置。</a:t>
            </a:r>
            <a:r>
              <a:rPr lang="zh-CN" altLang="en-US" b="1" dirty="0">
                <a:solidFill>
                  <a:srgbClr val="0000FF"/>
                </a:solidFill>
                <a:latin typeface="微软雅黑" panose="020B0503020204020204" pitchFamily="34" charset="-122"/>
                <a:ea typeface="微软雅黑" panose="020B0503020204020204" pitchFamily="34" charset="-122"/>
              </a:rPr>
              <a:t>网络控制协议 </a:t>
            </a:r>
            <a:r>
              <a:rPr lang="en-US" altLang="zh-CN" b="1" dirty="0">
                <a:solidFill>
                  <a:srgbClr val="0000FF"/>
                </a:solidFill>
                <a:latin typeface="微软雅黑" panose="020B0503020204020204" pitchFamily="34" charset="-122"/>
                <a:ea typeface="微软雅黑" panose="020B0503020204020204" pitchFamily="34" charset="-122"/>
              </a:rPr>
              <a:t>NCP </a:t>
            </a:r>
            <a:r>
              <a:rPr lang="zh-CN" altLang="en-US" b="1" dirty="0">
                <a:solidFill>
                  <a:prstClr val="black"/>
                </a:solidFill>
                <a:latin typeface="微软雅黑" panose="020B0503020204020204" pitchFamily="34" charset="-122"/>
                <a:ea typeface="微软雅黑" panose="020B0503020204020204" pitchFamily="34" charset="-122"/>
              </a:rPr>
              <a:t>给新接入的用户个人电脑分配一个临时的 </a:t>
            </a:r>
            <a:r>
              <a:rPr lang="en-US" altLang="zh-CN" b="1" dirty="0">
                <a:solidFill>
                  <a:prstClr val="black"/>
                </a:solidFill>
                <a:latin typeface="微软雅黑" panose="020B0503020204020204" pitchFamily="34" charset="-122"/>
                <a:ea typeface="微软雅黑" panose="020B0503020204020204" pitchFamily="34" charset="-122"/>
              </a:rPr>
              <a:t>IP </a:t>
            </a:r>
            <a:r>
              <a:rPr lang="zh-CN" altLang="en-US" b="1" dirty="0">
                <a:solidFill>
                  <a:prstClr val="black"/>
                </a:solidFill>
                <a:latin typeface="微软雅黑" panose="020B0503020204020204" pitchFamily="34" charset="-122"/>
                <a:ea typeface="微软雅黑" panose="020B0503020204020204" pitchFamily="34" charset="-122"/>
              </a:rPr>
              <a:t>地址。</a:t>
            </a:r>
          </a:p>
          <a:p>
            <a:pPr marL="268592" indent="-268592">
              <a:lnSpc>
                <a:spcPts val="3000"/>
              </a:lnSpc>
              <a:buClr>
                <a:srgbClr val="0070C0"/>
              </a:buClr>
              <a:buFont typeface="Wingdings" panose="05000000000000000000" pitchFamily="2" charset="2"/>
              <a:buChar char="l"/>
              <a:defRPr/>
            </a:pPr>
            <a:r>
              <a:rPr lang="zh-CN" altLang="en-US" b="1" dirty="0">
                <a:solidFill>
                  <a:prstClr val="black"/>
                </a:solidFill>
                <a:latin typeface="微软雅黑" panose="020B0503020204020204" pitchFamily="34" charset="-122"/>
                <a:ea typeface="微软雅黑" panose="020B0503020204020204" pitchFamily="34" charset="-122"/>
              </a:rPr>
              <a:t>当用户通信完毕时，</a:t>
            </a:r>
            <a:r>
              <a:rPr lang="en-US" altLang="zh-CN" b="1" dirty="0">
                <a:solidFill>
                  <a:prstClr val="black"/>
                </a:solidFill>
                <a:latin typeface="微软雅黑" panose="020B0503020204020204" pitchFamily="34" charset="-122"/>
                <a:ea typeface="微软雅黑" panose="020B0503020204020204" pitchFamily="34" charset="-122"/>
              </a:rPr>
              <a:t>NCP </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solidFill>
                  <a:prstClr val="black"/>
                </a:solidFill>
                <a:latin typeface="微软雅黑" panose="020B0503020204020204" pitchFamily="34" charset="-122"/>
                <a:ea typeface="微软雅黑" panose="020B0503020204020204" pitchFamily="34" charset="-122"/>
              </a:rPr>
              <a:t>网络层连接，收回原来分配出去的</a:t>
            </a:r>
            <a:r>
              <a:rPr lang="en-US" altLang="zh-CN" b="1" dirty="0">
                <a:solidFill>
                  <a:prstClr val="black"/>
                </a:solidFill>
                <a:latin typeface="微软雅黑" panose="020B0503020204020204" pitchFamily="34" charset="-122"/>
                <a:ea typeface="微软雅黑" panose="020B0503020204020204" pitchFamily="34" charset="-122"/>
              </a:rPr>
              <a:t>IP</a:t>
            </a:r>
            <a:r>
              <a:rPr lang="zh-CN" altLang="en-US" b="1" dirty="0">
                <a:solidFill>
                  <a:prstClr val="black"/>
                </a:solidFill>
                <a:latin typeface="微软雅黑" panose="020B0503020204020204" pitchFamily="34" charset="-122"/>
                <a:ea typeface="微软雅黑" panose="020B0503020204020204" pitchFamily="34" charset="-122"/>
              </a:rPr>
              <a:t>地址。</a:t>
            </a:r>
            <a:r>
              <a:rPr lang="en-US" altLang="zh-CN" b="1" dirty="0">
                <a:solidFill>
                  <a:prstClr val="black"/>
                </a:solidFill>
                <a:latin typeface="微软雅黑" panose="020B0503020204020204" pitchFamily="34" charset="-122"/>
                <a:ea typeface="微软雅黑" panose="020B0503020204020204" pitchFamily="34" charset="-122"/>
              </a:rPr>
              <a:t>LCP </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solidFill>
                  <a:prstClr val="black"/>
                </a:solidFill>
                <a:latin typeface="微软雅黑" panose="020B0503020204020204" pitchFamily="34" charset="-122"/>
                <a:ea typeface="微软雅黑" panose="020B0503020204020204" pitchFamily="34" charset="-122"/>
              </a:rPr>
              <a:t>数据链路层连接。最后</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solidFill>
                  <a:prstClr val="black"/>
                </a:solidFill>
                <a:latin typeface="微软雅黑" panose="020B0503020204020204" pitchFamily="34" charset="-122"/>
                <a:ea typeface="微软雅黑" panose="020B0503020204020204" pitchFamily="34" charset="-122"/>
              </a:rPr>
              <a:t>的是物理层的连接。</a:t>
            </a:r>
          </a:p>
        </p:txBody>
      </p:sp>
    </p:spTree>
    <p:extLst>
      <p:ext uri="{BB962C8B-B14F-4D97-AF65-F5344CB8AC3E}">
        <p14:creationId xmlns:p14="http://schemas.microsoft.com/office/powerpoint/2010/main" val="4169165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960582" y="1024403"/>
            <a:ext cx="7232074" cy="34884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defRPr/>
            </a:pP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9" name="Rectangle 4"/>
          <p:cNvSpPr>
            <a:spLocks noChangeArrowheads="1"/>
          </p:cNvSpPr>
          <p:nvPr/>
        </p:nvSpPr>
        <p:spPr bwMode="auto">
          <a:xfrm>
            <a:off x="4030009" y="1154855"/>
            <a:ext cx="986604" cy="269301"/>
          </a:xfrm>
          <a:prstGeom prst="rect">
            <a:avLst/>
          </a:prstGeom>
          <a:solidFill>
            <a:srgbClr val="0000FF"/>
          </a:solidFill>
          <a:ln w="9525">
            <a:solidFill>
              <a:schemeClr val="tx1"/>
            </a:solidFill>
            <a:miter lim="800000"/>
          </a:ln>
          <a:effectLst/>
        </p:spPr>
        <p:txBody>
          <a:bodyPr wrap="none" lIns="91436" tIns="45718" rIns="91436" bIns="45718" anchor="ctr"/>
          <a:lstStyle/>
          <a:p>
            <a:pPr algn="ctr">
              <a:defRPr/>
            </a:pPr>
            <a:r>
              <a:rPr lang="zh-CN" altLang="en-US" sz="1400" b="1" dirty="0">
                <a:solidFill>
                  <a:prstClr val="white"/>
                </a:solidFill>
                <a:latin typeface="微软雅黑" panose="020B0503020204020204" pitchFamily="34" charset="-122"/>
                <a:ea typeface="微软雅黑" panose="020B0503020204020204" pitchFamily="34" charset="-122"/>
              </a:rPr>
              <a:t>链路静止</a:t>
            </a:r>
          </a:p>
        </p:txBody>
      </p:sp>
      <p:sp>
        <p:nvSpPr>
          <p:cNvPr id="50" name="Rectangle 5"/>
          <p:cNvSpPr>
            <a:spLocks noChangeArrowheads="1"/>
          </p:cNvSpPr>
          <p:nvPr/>
        </p:nvSpPr>
        <p:spPr bwMode="auto">
          <a:xfrm>
            <a:off x="4030009" y="1855403"/>
            <a:ext cx="986604" cy="269301"/>
          </a:xfrm>
          <a:prstGeom prst="rect">
            <a:avLst/>
          </a:prstGeom>
          <a:solidFill>
            <a:srgbClr val="0000FF"/>
          </a:solidFill>
          <a:ln w="9525">
            <a:solidFill>
              <a:schemeClr val="tx1"/>
            </a:solidFill>
            <a:miter lim="800000"/>
          </a:ln>
          <a:effectLst/>
        </p:spPr>
        <p:txBody>
          <a:bodyPr wrap="none" lIns="91436" tIns="45718" rIns="91436" bIns="45718" anchor="ctr"/>
          <a:lstStyle/>
          <a:p>
            <a:pPr algn="ctr">
              <a:defRPr/>
            </a:pPr>
            <a:r>
              <a:rPr lang="zh-CN" altLang="en-US" sz="1400" b="1">
                <a:solidFill>
                  <a:prstClr val="white"/>
                </a:solidFill>
                <a:latin typeface="微软雅黑" panose="020B0503020204020204" pitchFamily="34" charset="-122"/>
                <a:ea typeface="微软雅黑" panose="020B0503020204020204" pitchFamily="34" charset="-122"/>
              </a:rPr>
              <a:t>链路建立</a:t>
            </a:r>
          </a:p>
        </p:txBody>
      </p:sp>
      <p:sp>
        <p:nvSpPr>
          <p:cNvPr id="51" name="Rectangle 6"/>
          <p:cNvSpPr>
            <a:spLocks noChangeArrowheads="1"/>
          </p:cNvSpPr>
          <p:nvPr/>
        </p:nvSpPr>
        <p:spPr bwMode="auto">
          <a:xfrm>
            <a:off x="4030009" y="2555951"/>
            <a:ext cx="986604" cy="270211"/>
          </a:xfrm>
          <a:prstGeom prst="rect">
            <a:avLst/>
          </a:prstGeom>
          <a:solidFill>
            <a:srgbClr val="0000FF"/>
          </a:solidFill>
          <a:ln w="9525">
            <a:solidFill>
              <a:schemeClr val="tx1"/>
            </a:solidFill>
            <a:miter lim="800000"/>
          </a:ln>
          <a:effectLst/>
        </p:spPr>
        <p:txBody>
          <a:bodyPr wrap="none" lIns="91436" tIns="45718" rIns="91436" bIns="45718" anchor="ctr"/>
          <a:lstStyle/>
          <a:p>
            <a:pPr algn="ctr">
              <a:defRPr/>
            </a:pPr>
            <a:r>
              <a:rPr lang="zh-CN" altLang="en-US" sz="1400" b="1">
                <a:solidFill>
                  <a:prstClr val="white"/>
                </a:solidFill>
                <a:latin typeface="微软雅黑" panose="020B0503020204020204" pitchFamily="34" charset="-122"/>
                <a:ea typeface="微软雅黑" panose="020B0503020204020204" pitchFamily="34" charset="-122"/>
              </a:rPr>
              <a:t>鉴别</a:t>
            </a:r>
          </a:p>
        </p:txBody>
      </p:sp>
      <p:sp>
        <p:nvSpPr>
          <p:cNvPr id="52" name="Rectangle 7"/>
          <p:cNvSpPr>
            <a:spLocks noChangeArrowheads="1"/>
          </p:cNvSpPr>
          <p:nvPr/>
        </p:nvSpPr>
        <p:spPr bwMode="auto">
          <a:xfrm>
            <a:off x="4030009" y="3256498"/>
            <a:ext cx="986604" cy="270211"/>
          </a:xfrm>
          <a:prstGeom prst="rect">
            <a:avLst/>
          </a:prstGeom>
          <a:solidFill>
            <a:srgbClr val="0000FF"/>
          </a:solidFill>
          <a:ln w="9525">
            <a:solidFill>
              <a:schemeClr val="tx1"/>
            </a:solidFill>
            <a:miter lim="800000"/>
          </a:ln>
          <a:effectLst/>
        </p:spPr>
        <p:txBody>
          <a:bodyPr wrap="none" lIns="91436" tIns="45718" rIns="91436" bIns="45718" anchor="ctr"/>
          <a:lstStyle/>
          <a:p>
            <a:pPr algn="ctr">
              <a:defRPr/>
            </a:pPr>
            <a:r>
              <a:rPr lang="zh-CN" altLang="en-US" sz="1400" b="1">
                <a:solidFill>
                  <a:prstClr val="white"/>
                </a:solidFill>
                <a:latin typeface="微软雅黑" panose="020B0503020204020204" pitchFamily="34" charset="-122"/>
                <a:ea typeface="微软雅黑" panose="020B0503020204020204" pitchFamily="34" charset="-122"/>
              </a:rPr>
              <a:t>网络层协议</a:t>
            </a:r>
          </a:p>
        </p:txBody>
      </p:sp>
      <p:sp>
        <p:nvSpPr>
          <p:cNvPr id="53" name="Rectangle 8"/>
          <p:cNvSpPr>
            <a:spLocks noChangeArrowheads="1"/>
          </p:cNvSpPr>
          <p:nvPr/>
        </p:nvSpPr>
        <p:spPr bwMode="auto">
          <a:xfrm>
            <a:off x="4030009" y="3957953"/>
            <a:ext cx="986604" cy="269301"/>
          </a:xfrm>
          <a:prstGeom prst="rect">
            <a:avLst/>
          </a:prstGeom>
          <a:solidFill>
            <a:srgbClr val="0000FF"/>
          </a:solidFill>
          <a:ln w="9525">
            <a:solidFill>
              <a:schemeClr val="tx1"/>
            </a:solidFill>
            <a:miter lim="800000"/>
          </a:ln>
          <a:effectLst/>
        </p:spPr>
        <p:txBody>
          <a:bodyPr wrap="none" lIns="91436" tIns="45718" rIns="91436" bIns="45718" anchor="ctr"/>
          <a:lstStyle/>
          <a:p>
            <a:pPr algn="ctr">
              <a:defRPr/>
            </a:pPr>
            <a:r>
              <a:rPr lang="zh-CN" altLang="en-US" sz="1400" b="1">
                <a:solidFill>
                  <a:prstClr val="white"/>
                </a:solidFill>
                <a:latin typeface="微软雅黑" panose="020B0503020204020204" pitchFamily="34" charset="-122"/>
                <a:ea typeface="微软雅黑" panose="020B0503020204020204" pitchFamily="34" charset="-122"/>
              </a:rPr>
              <a:t>链路打开</a:t>
            </a:r>
          </a:p>
        </p:txBody>
      </p:sp>
      <p:sp>
        <p:nvSpPr>
          <p:cNvPr id="54" name="Rectangle 9"/>
          <p:cNvSpPr>
            <a:spLocks noChangeArrowheads="1"/>
          </p:cNvSpPr>
          <p:nvPr/>
        </p:nvSpPr>
        <p:spPr bwMode="auto">
          <a:xfrm>
            <a:off x="1725633" y="2555951"/>
            <a:ext cx="986604" cy="270211"/>
          </a:xfrm>
          <a:prstGeom prst="rect">
            <a:avLst/>
          </a:prstGeom>
          <a:solidFill>
            <a:srgbClr val="0000FF"/>
          </a:solidFill>
          <a:ln w="9525">
            <a:solidFill>
              <a:schemeClr val="tx1"/>
            </a:solidFill>
            <a:miter lim="800000"/>
          </a:ln>
          <a:effectLst/>
        </p:spPr>
        <p:txBody>
          <a:bodyPr wrap="none" lIns="91436" tIns="45718" rIns="91436" bIns="45718" anchor="ctr"/>
          <a:lstStyle/>
          <a:p>
            <a:pPr algn="ctr">
              <a:defRPr/>
            </a:pPr>
            <a:r>
              <a:rPr lang="zh-CN" altLang="en-US" sz="1400" b="1">
                <a:solidFill>
                  <a:prstClr val="white"/>
                </a:solidFill>
                <a:latin typeface="微软雅黑" panose="020B0503020204020204" pitchFamily="34" charset="-122"/>
                <a:ea typeface="微软雅黑" panose="020B0503020204020204" pitchFamily="34" charset="-122"/>
              </a:rPr>
              <a:t>链路终止</a:t>
            </a:r>
          </a:p>
        </p:txBody>
      </p:sp>
      <p:sp>
        <p:nvSpPr>
          <p:cNvPr id="63" name="Line 19"/>
          <p:cNvSpPr>
            <a:spLocks noChangeShapeType="1"/>
          </p:cNvSpPr>
          <p:nvPr/>
        </p:nvSpPr>
        <p:spPr bwMode="auto">
          <a:xfrm>
            <a:off x="4523803" y="1424158"/>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20"/>
          <p:cNvSpPr>
            <a:spLocks noChangeShapeType="1"/>
          </p:cNvSpPr>
          <p:nvPr/>
        </p:nvSpPr>
        <p:spPr bwMode="auto">
          <a:xfrm>
            <a:off x="4523803" y="2124706"/>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Line 21"/>
          <p:cNvSpPr>
            <a:spLocks noChangeShapeType="1"/>
          </p:cNvSpPr>
          <p:nvPr/>
        </p:nvSpPr>
        <p:spPr bwMode="auto">
          <a:xfrm>
            <a:off x="4523803" y="2826162"/>
            <a:ext cx="0" cy="43033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22"/>
          <p:cNvSpPr>
            <a:spLocks noChangeShapeType="1"/>
          </p:cNvSpPr>
          <p:nvPr/>
        </p:nvSpPr>
        <p:spPr bwMode="auto">
          <a:xfrm>
            <a:off x="4523803" y="3526708"/>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23"/>
          <p:cNvSpPr>
            <a:spLocks noChangeShapeType="1"/>
          </p:cNvSpPr>
          <p:nvPr/>
        </p:nvSpPr>
        <p:spPr bwMode="auto">
          <a:xfrm flipH="1">
            <a:off x="2713222" y="2690601"/>
            <a:ext cx="1316786" cy="910"/>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24"/>
          <p:cNvSpPr/>
          <p:nvPr/>
        </p:nvSpPr>
        <p:spPr bwMode="auto">
          <a:xfrm>
            <a:off x="2220415" y="2831621"/>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25"/>
          <p:cNvSpPr/>
          <p:nvPr/>
        </p:nvSpPr>
        <p:spPr bwMode="auto">
          <a:xfrm flipV="1">
            <a:off x="2220415" y="1212173"/>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Freeform 26"/>
          <p:cNvSpPr/>
          <p:nvPr/>
        </p:nvSpPr>
        <p:spPr bwMode="auto">
          <a:xfrm>
            <a:off x="3096628" y="1334996"/>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Text Box 27"/>
          <p:cNvSpPr txBox="1">
            <a:spLocks noChangeArrowheads="1"/>
          </p:cNvSpPr>
          <p:nvPr/>
        </p:nvSpPr>
        <p:spPr bwMode="auto">
          <a:xfrm>
            <a:off x="4561258" y="1502771"/>
            <a:ext cx="1463858" cy="3116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defRPr/>
            </a:pPr>
            <a:r>
              <a:rPr lang="zh-CN" altLang="en-US" sz="1400" b="1" dirty="0">
                <a:solidFill>
                  <a:srgbClr val="CC00CC"/>
                </a:solidFill>
                <a:latin typeface="微软雅黑" panose="020B0503020204020204" pitchFamily="34" charset="-122"/>
                <a:ea typeface="微软雅黑" panose="020B0503020204020204" pitchFamily="34" charset="-122"/>
              </a:rPr>
              <a:t>物理层连接建立</a:t>
            </a:r>
          </a:p>
        </p:txBody>
      </p:sp>
      <p:sp>
        <p:nvSpPr>
          <p:cNvPr id="72" name="Text Box 28"/>
          <p:cNvSpPr txBox="1">
            <a:spLocks noChangeArrowheads="1"/>
          </p:cNvSpPr>
          <p:nvPr/>
        </p:nvSpPr>
        <p:spPr bwMode="auto">
          <a:xfrm>
            <a:off x="4561258" y="2206001"/>
            <a:ext cx="1307276" cy="3116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defRPr/>
            </a:pPr>
            <a:r>
              <a:rPr lang="en-US" altLang="zh-CN" sz="1400" b="1">
                <a:solidFill>
                  <a:srgbClr val="CC00CC"/>
                </a:solidFill>
                <a:latin typeface="微软雅黑" panose="020B0503020204020204" pitchFamily="34" charset="-122"/>
                <a:ea typeface="微软雅黑" panose="020B0503020204020204" pitchFamily="34" charset="-122"/>
              </a:rPr>
              <a:t>LCP </a:t>
            </a:r>
            <a:r>
              <a:rPr lang="zh-CN" altLang="en-US" sz="1400" b="1">
                <a:solidFill>
                  <a:srgbClr val="CC00CC"/>
                </a:solidFill>
                <a:latin typeface="微软雅黑" panose="020B0503020204020204" pitchFamily="34" charset="-122"/>
                <a:ea typeface="微软雅黑" panose="020B0503020204020204" pitchFamily="34" charset="-122"/>
              </a:rPr>
              <a:t>配置协商</a:t>
            </a:r>
          </a:p>
        </p:txBody>
      </p:sp>
      <p:sp>
        <p:nvSpPr>
          <p:cNvPr id="73" name="Text Box 29"/>
          <p:cNvSpPr txBox="1">
            <a:spLocks noChangeArrowheads="1"/>
          </p:cNvSpPr>
          <p:nvPr/>
        </p:nvSpPr>
        <p:spPr bwMode="auto">
          <a:xfrm>
            <a:off x="4498180" y="2903000"/>
            <a:ext cx="1829342" cy="3116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defRPr/>
            </a:pPr>
            <a:r>
              <a:rPr lang="zh-CN" altLang="en-US" sz="1400" b="1" dirty="0">
                <a:solidFill>
                  <a:srgbClr val="CC00CC"/>
                </a:solidFill>
                <a:latin typeface="微软雅黑" panose="020B0503020204020204" pitchFamily="34" charset="-122"/>
                <a:ea typeface="微软雅黑" panose="020B0503020204020204" pitchFamily="34" charset="-122"/>
              </a:rPr>
              <a:t>鉴别成功或无需鉴别</a:t>
            </a:r>
          </a:p>
        </p:txBody>
      </p:sp>
      <p:sp>
        <p:nvSpPr>
          <p:cNvPr id="74" name="Text Box 30"/>
          <p:cNvSpPr txBox="1">
            <a:spLocks noChangeArrowheads="1"/>
          </p:cNvSpPr>
          <p:nvPr/>
        </p:nvSpPr>
        <p:spPr bwMode="auto">
          <a:xfrm>
            <a:off x="4550416" y="3594944"/>
            <a:ext cx="1367678" cy="3116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defRPr/>
            </a:pPr>
            <a:r>
              <a:rPr lang="en-US" altLang="zh-CN" sz="1400" b="1">
                <a:solidFill>
                  <a:srgbClr val="CC00CC"/>
                </a:solidFill>
                <a:latin typeface="微软雅黑" panose="020B0503020204020204" pitchFamily="34" charset="-122"/>
                <a:ea typeface="微软雅黑" panose="020B0503020204020204" pitchFamily="34" charset="-122"/>
              </a:rPr>
              <a:t>NCP </a:t>
            </a:r>
            <a:r>
              <a:rPr lang="zh-CN" altLang="en-US" sz="1400" b="1">
                <a:solidFill>
                  <a:srgbClr val="CC00CC"/>
                </a:solidFill>
                <a:latin typeface="微软雅黑" panose="020B0503020204020204" pitchFamily="34" charset="-122"/>
                <a:ea typeface="微软雅黑" panose="020B0503020204020204" pitchFamily="34" charset="-122"/>
              </a:rPr>
              <a:t>配置协商</a:t>
            </a:r>
          </a:p>
        </p:txBody>
      </p:sp>
      <p:sp>
        <p:nvSpPr>
          <p:cNvPr id="75" name="Text Box 31"/>
          <p:cNvSpPr txBox="1">
            <a:spLocks noChangeArrowheads="1"/>
          </p:cNvSpPr>
          <p:nvPr/>
        </p:nvSpPr>
        <p:spPr bwMode="auto">
          <a:xfrm>
            <a:off x="1652501" y="3141862"/>
            <a:ext cx="1098373" cy="530912"/>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链路故障或</a:t>
            </a:r>
          </a:p>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关闭请求</a:t>
            </a:r>
          </a:p>
        </p:txBody>
      </p:sp>
      <p:sp>
        <p:nvSpPr>
          <p:cNvPr id="76" name="Text Box 32"/>
          <p:cNvSpPr txBox="1">
            <a:spLocks noChangeArrowheads="1"/>
          </p:cNvSpPr>
          <p:nvPr/>
        </p:nvSpPr>
        <p:spPr bwMode="auto">
          <a:xfrm>
            <a:off x="1747054" y="1662480"/>
            <a:ext cx="941792" cy="530912"/>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defRPr/>
            </a:pPr>
            <a:r>
              <a:rPr lang="en-US" altLang="zh-CN" sz="1400" b="1" dirty="0">
                <a:solidFill>
                  <a:prstClr val="black"/>
                </a:solidFill>
                <a:latin typeface="微软雅黑" panose="020B0503020204020204" pitchFamily="34" charset="-122"/>
                <a:ea typeface="微软雅黑" panose="020B0503020204020204" pitchFamily="34" charset="-122"/>
              </a:rPr>
              <a:t>LCP </a:t>
            </a:r>
            <a:r>
              <a:rPr lang="zh-CN" altLang="en-US" sz="1400" b="1" dirty="0">
                <a:solidFill>
                  <a:prstClr val="black"/>
                </a:solidFill>
                <a:latin typeface="微软雅黑" panose="020B0503020204020204" pitchFamily="34" charset="-122"/>
                <a:ea typeface="微软雅黑" panose="020B0503020204020204" pitchFamily="34" charset="-122"/>
              </a:rPr>
              <a:t>链路</a:t>
            </a:r>
          </a:p>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终止</a:t>
            </a:r>
          </a:p>
        </p:txBody>
      </p:sp>
      <p:sp>
        <p:nvSpPr>
          <p:cNvPr id="77" name="Text Box 33"/>
          <p:cNvSpPr txBox="1">
            <a:spLocks noChangeArrowheads="1"/>
          </p:cNvSpPr>
          <p:nvPr/>
        </p:nvSpPr>
        <p:spPr bwMode="auto">
          <a:xfrm>
            <a:off x="2978356" y="2382905"/>
            <a:ext cx="915631" cy="3116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defRPr/>
            </a:pPr>
            <a:r>
              <a:rPr lang="zh-CN" altLang="en-US" sz="1400" b="1" dirty="0">
                <a:solidFill>
                  <a:srgbClr val="CC00CC"/>
                </a:solidFill>
                <a:latin typeface="微软雅黑" panose="020B0503020204020204" pitchFamily="34" charset="-122"/>
                <a:ea typeface="微软雅黑" panose="020B0503020204020204" pitchFamily="34" charset="-122"/>
              </a:rPr>
              <a:t>鉴别失败</a:t>
            </a:r>
          </a:p>
        </p:txBody>
      </p:sp>
      <p:sp>
        <p:nvSpPr>
          <p:cNvPr id="78" name="Text Box 34"/>
          <p:cNvSpPr txBox="1">
            <a:spLocks noChangeArrowheads="1"/>
          </p:cNvSpPr>
          <p:nvPr/>
        </p:nvSpPr>
        <p:spPr bwMode="auto">
          <a:xfrm>
            <a:off x="2740655" y="1404730"/>
            <a:ext cx="941792" cy="530912"/>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defRPr/>
            </a:pPr>
            <a:r>
              <a:rPr lang="en-US" altLang="zh-CN" sz="1400" b="1" dirty="0">
                <a:solidFill>
                  <a:prstClr val="black"/>
                </a:solidFill>
                <a:latin typeface="微软雅黑" panose="020B0503020204020204" pitchFamily="34" charset="-122"/>
                <a:ea typeface="微软雅黑" panose="020B0503020204020204" pitchFamily="34" charset="-122"/>
              </a:rPr>
              <a:t>LCP </a:t>
            </a:r>
            <a:r>
              <a:rPr lang="zh-CN" altLang="en-US" sz="1400" b="1" dirty="0">
                <a:solidFill>
                  <a:prstClr val="black"/>
                </a:solidFill>
                <a:latin typeface="微软雅黑" panose="020B0503020204020204" pitchFamily="34" charset="-122"/>
                <a:ea typeface="微软雅黑" panose="020B0503020204020204" pitchFamily="34" charset="-122"/>
              </a:rPr>
              <a:t>配置</a:t>
            </a:r>
          </a:p>
          <a:p>
            <a:pPr>
              <a:defRPr/>
            </a:pPr>
            <a:r>
              <a:rPr lang="zh-CN" altLang="en-US" sz="1400" b="1" dirty="0">
                <a:solidFill>
                  <a:prstClr val="black"/>
                </a:solidFill>
                <a:latin typeface="微软雅黑" panose="020B0503020204020204" pitchFamily="34" charset="-122"/>
                <a:ea typeface="微软雅黑" panose="020B0503020204020204" pitchFamily="34" charset="-122"/>
              </a:rPr>
              <a:t>协商失败</a:t>
            </a:r>
          </a:p>
        </p:txBody>
      </p:sp>
      <p:grpSp>
        <p:nvGrpSpPr>
          <p:cNvPr id="26" name="组合 25"/>
          <p:cNvGrpSpPr/>
          <p:nvPr/>
        </p:nvGrpSpPr>
        <p:grpSpPr>
          <a:xfrm>
            <a:off x="5680301" y="1154856"/>
            <a:ext cx="1810581" cy="3218878"/>
            <a:chOff x="5680300" y="761388"/>
            <a:chExt cx="1810581" cy="3218878"/>
          </a:xfrm>
        </p:grpSpPr>
        <p:sp>
          <p:nvSpPr>
            <p:cNvPr id="27" name="Rectangle 10"/>
            <p:cNvSpPr>
              <a:spLocks noChangeArrowheads="1"/>
            </p:cNvSpPr>
            <p:nvPr/>
          </p:nvSpPr>
          <p:spPr bwMode="auto">
            <a:xfrm>
              <a:off x="5903051" y="761388"/>
              <a:ext cx="1385779" cy="269301"/>
            </a:xfrm>
            <a:prstGeom prst="rect">
              <a:avLst/>
            </a:prstGeom>
            <a:solidFill>
              <a:srgbClr val="99FFCC"/>
            </a:solidFill>
            <a:ln w="12700">
              <a:solidFill>
                <a:schemeClr val="tx1"/>
              </a:solidFill>
              <a:miter lim="800000"/>
            </a:ln>
            <a:effectLst/>
          </p:spPr>
          <p:txBody>
            <a:bodyPr wrap="none" anchor="ct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设备之间无链路</a:t>
              </a:r>
            </a:p>
          </p:txBody>
        </p:sp>
        <p:sp>
          <p:nvSpPr>
            <p:cNvPr id="28" name="Rectangle 11"/>
            <p:cNvSpPr>
              <a:spLocks noChangeArrowheads="1"/>
            </p:cNvSpPr>
            <p:nvPr/>
          </p:nvSpPr>
          <p:spPr bwMode="auto">
            <a:xfrm>
              <a:off x="6007526" y="1461935"/>
              <a:ext cx="1206397" cy="269301"/>
            </a:xfrm>
            <a:prstGeom prst="rect">
              <a:avLst/>
            </a:prstGeom>
            <a:solidFill>
              <a:srgbClr val="99FFCC"/>
            </a:solidFill>
            <a:ln w="12700">
              <a:solidFill>
                <a:schemeClr val="tx1"/>
              </a:solidFill>
              <a:miter lim="800000"/>
            </a:ln>
            <a:effectLst/>
          </p:spPr>
          <p:txBody>
            <a:bodyPr wrap="none" anchor="ct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物理链路</a:t>
              </a:r>
            </a:p>
          </p:txBody>
        </p:sp>
        <p:sp>
          <p:nvSpPr>
            <p:cNvPr id="29" name="Rectangle 12"/>
            <p:cNvSpPr>
              <a:spLocks noChangeArrowheads="1"/>
            </p:cNvSpPr>
            <p:nvPr/>
          </p:nvSpPr>
          <p:spPr bwMode="auto">
            <a:xfrm>
              <a:off x="6007526" y="2162482"/>
              <a:ext cx="1206397" cy="270211"/>
            </a:xfrm>
            <a:prstGeom prst="rect">
              <a:avLst/>
            </a:prstGeom>
            <a:solidFill>
              <a:srgbClr val="99FFCC"/>
            </a:solidFill>
            <a:ln w="12700">
              <a:solidFill>
                <a:schemeClr val="tx1"/>
              </a:solidFill>
              <a:miter lim="800000"/>
            </a:ln>
            <a:effectLst/>
          </p:spPr>
          <p:txBody>
            <a:bodyPr wrap="none" anchor="ctr"/>
            <a:lstStyle/>
            <a:p>
              <a:pPr algn="ctr">
                <a:defRPr/>
              </a:pPr>
              <a:r>
                <a:rPr lang="en-US" altLang="zh-CN" sz="1400" b="1">
                  <a:solidFill>
                    <a:prstClr val="black"/>
                  </a:solidFill>
                  <a:latin typeface="微软雅黑" panose="020B0503020204020204" pitchFamily="34" charset="-122"/>
                  <a:ea typeface="微软雅黑" panose="020B0503020204020204" pitchFamily="34" charset="-122"/>
                </a:rPr>
                <a:t>LCP </a:t>
              </a:r>
              <a:r>
                <a:rPr lang="zh-CN" altLang="en-US" sz="1400" b="1">
                  <a:solidFill>
                    <a:prstClr val="black"/>
                  </a:solidFill>
                  <a:latin typeface="微软雅黑" panose="020B0503020204020204" pitchFamily="34" charset="-122"/>
                  <a:ea typeface="微软雅黑" panose="020B0503020204020204" pitchFamily="34" charset="-122"/>
                </a:rPr>
                <a:t>链路</a:t>
              </a:r>
            </a:p>
          </p:txBody>
        </p:sp>
        <p:sp>
          <p:nvSpPr>
            <p:cNvPr id="30" name="Rectangle 13"/>
            <p:cNvSpPr>
              <a:spLocks noChangeArrowheads="1"/>
            </p:cNvSpPr>
            <p:nvPr/>
          </p:nvSpPr>
          <p:spPr bwMode="auto">
            <a:xfrm>
              <a:off x="5769005" y="2863029"/>
              <a:ext cx="1654853" cy="270211"/>
            </a:xfrm>
            <a:prstGeom prst="rect">
              <a:avLst/>
            </a:prstGeom>
            <a:solidFill>
              <a:srgbClr val="99FFCC"/>
            </a:solidFill>
            <a:ln w="12700">
              <a:solidFill>
                <a:schemeClr val="tx1"/>
              </a:solidFill>
              <a:miter lim="800000"/>
            </a:ln>
            <a:effectLst/>
          </p:spPr>
          <p:txBody>
            <a:bodyPr wrap="none" anchor="ctr"/>
            <a:lstStyle/>
            <a:p>
              <a:pPr algn="ctr">
                <a:defRPr/>
              </a:pPr>
              <a:r>
                <a:rPr lang="zh-CN" altLang="en-US" sz="1400" b="1">
                  <a:solidFill>
                    <a:prstClr val="black"/>
                  </a:solidFill>
                  <a:latin typeface="微软雅黑" panose="020B0503020204020204" pitchFamily="34" charset="-122"/>
                  <a:ea typeface="微软雅黑" panose="020B0503020204020204" pitchFamily="34" charset="-122"/>
                </a:rPr>
                <a:t>已鉴别的 </a:t>
              </a:r>
              <a:r>
                <a:rPr lang="en-US" altLang="zh-CN" sz="1400" b="1">
                  <a:solidFill>
                    <a:prstClr val="black"/>
                  </a:solidFill>
                  <a:latin typeface="微软雅黑" panose="020B0503020204020204" pitchFamily="34" charset="-122"/>
                  <a:ea typeface="微软雅黑" panose="020B0503020204020204" pitchFamily="34" charset="-122"/>
                </a:rPr>
                <a:t>LCP </a:t>
              </a:r>
              <a:r>
                <a:rPr lang="zh-CN" altLang="en-US" sz="1400" b="1">
                  <a:solidFill>
                    <a:prstClr val="black"/>
                  </a:solidFill>
                  <a:latin typeface="微软雅黑" panose="020B0503020204020204" pitchFamily="34" charset="-122"/>
                  <a:ea typeface="微软雅黑" panose="020B0503020204020204" pitchFamily="34" charset="-122"/>
                </a:rPr>
                <a:t>链路</a:t>
              </a:r>
            </a:p>
          </p:txBody>
        </p:sp>
        <p:sp>
          <p:nvSpPr>
            <p:cNvPr id="31" name="Rectangle 14"/>
            <p:cNvSpPr>
              <a:spLocks noChangeArrowheads="1"/>
            </p:cNvSpPr>
            <p:nvPr/>
          </p:nvSpPr>
          <p:spPr bwMode="auto">
            <a:xfrm>
              <a:off x="5680300" y="3495342"/>
              <a:ext cx="1810581" cy="484924"/>
            </a:xfrm>
            <a:prstGeom prst="rect">
              <a:avLst/>
            </a:prstGeom>
            <a:solidFill>
              <a:srgbClr val="99FFCC"/>
            </a:solidFill>
            <a:ln w="12700">
              <a:solidFill>
                <a:schemeClr val="tx1"/>
              </a:solidFill>
              <a:miter lim="800000"/>
            </a:ln>
            <a:effectLst/>
          </p:spPr>
          <p:txBody>
            <a:bodyPr wrap="none" anchor="ct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已鉴别的 </a:t>
              </a:r>
              <a:r>
                <a:rPr lang="en-US" altLang="zh-CN" sz="1400" b="1" dirty="0">
                  <a:solidFill>
                    <a:prstClr val="black"/>
                  </a:solidFill>
                  <a:latin typeface="微软雅黑" panose="020B0503020204020204" pitchFamily="34" charset="-122"/>
                  <a:ea typeface="微软雅黑" panose="020B0503020204020204" pitchFamily="34" charset="-122"/>
                </a:rPr>
                <a:t>LCP </a:t>
              </a:r>
              <a:r>
                <a:rPr lang="zh-CN" altLang="en-US" sz="1400" b="1" dirty="0">
                  <a:solidFill>
                    <a:prstClr val="black"/>
                  </a:solidFill>
                  <a:latin typeface="微软雅黑" panose="020B0503020204020204" pitchFamily="34" charset="-122"/>
                  <a:ea typeface="微软雅黑" panose="020B0503020204020204" pitchFamily="34" charset="-122"/>
                </a:rPr>
                <a:t>链路</a:t>
              </a:r>
            </a:p>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和 </a:t>
              </a:r>
              <a:r>
                <a:rPr lang="en-US" altLang="zh-CN" sz="1400" b="1" dirty="0">
                  <a:solidFill>
                    <a:prstClr val="black"/>
                  </a:solidFill>
                  <a:latin typeface="微软雅黑" panose="020B0503020204020204" pitchFamily="34" charset="-122"/>
                  <a:ea typeface="微软雅黑" panose="020B0503020204020204" pitchFamily="34" charset="-122"/>
                </a:rPr>
                <a:t>NCP </a:t>
              </a:r>
              <a:r>
                <a:rPr lang="zh-CN" altLang="en-US" sz="1400" b="1" dirty="0">
                  <a:solidFill>
                    <a:prstClr val="black"/>
                  </a:solidFill>
                  <a:latin typeface="微软雅黑" panose="020B0503020204020204" pitchFamily="34" charset="-122"/>
                  <a:ea typeface="微软雅黑" panose="020B0503020204020204" pitchFamily="34" charset="-122"/>
                </a:rPr>
                <a:t>链路</a:t>
              </a:r>
            </a:p>
          </p:txBody>
        </p:sp>
        <p:sp>
          <p:nvSpPr>
            <p:cNvPr id="32" name="Line 15"/>
            <p:cNvSpPr>
              <a:spLocks noChangeShapeType="1"/>
            </p:cNvSpPr>
            <p:nvPr/>
          </p:nvSpPr>
          <p:spPr bwMode="auto">
            <a:xfrm>
              <a:off x="6610724" y="1030690"/>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16"/>
            <p:cNvSpPr>
              <a:spLocks noChangeShapeType="1"/>
            </p:cNvSpPr>
            <p:nvPr/>
          </p:nvSpPr>
          <p:spPr bwMode="auto">
            <a:xfrm>
              <a:off x="6610724" y="1731237"/>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17"/>
            <p:cNvSpPr>
              <a:spLocks noChangeShapeType="1"/>
            </p:cNvSpPr>
            <p:nvPr/>
          </p:nvSpPr>
          <p:spPr bwMode="auto">
            <a:xfrm>
              <a:off x="6610724" y="2432693"/>
              <a:ext cx="0" cy="43033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Freeform 18"/>
            <p:cNvSpPr/>
            <p:nvPr/>
          </p:nvSpPr>
          <p:spPr bwMode="auto">
            <a:xfrm>
              <a:off x="6609738" y="3133241"/>
              <a:ext cx="986" cy="404861"/>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rgbClr val="0000CC"/>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36" name="AutoShape 5"/>
          <p:cNvSpPr>
            <a:spLocks noChangeArrowheads="1"/>
          </p:cNvSpPr>
          <p:nvPr/>
        </p:nvSpPr>
        <p:spPr bwMode="auto">
          <a:xfrm>
            <a:off x="502923" y="62103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a:defRPr/>
            </a:pPr>
            <a:endParaRPr lang="zh-CN" altLang="en-US">
              <a:solidFill>
                <a:prstClr val="black"/>
              </a:solidFill>
              <a:latin typeface="Calibri"/>
              <a:ea typeface="宋体" panose="02010600030101010101" pitchFamily="2" charset="-122"/>
            </a:endParaRPr>
          </a:p>
        </p:txBody>
      </p:sp>
      <p:sp>
        <p:nvSpPr>
          <p:cNvPr id="37" name="Rectangle 6"/>
          <p:cNvSpPr>
            <a:spLocks noChangeArrowheads="1"/>
          </p:cNvSpPr>
          <p:nvPr/>
        </p:nvSpPr>
        <p:spPr bwMode="auto">
          <a:xfrm>
            <a:off x="3401131" y="597945"/>
            <a:ext cx="2331884"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defRPr/>
            </a:pPr>
            <a:r>
              <a:rPr lang="en-US" altLang="zh-CN" sz="2000" b="1" dirty="0">
                <a:solidFill>
                  <a:prstClr val="white"/>
                </a:solidFill>
                <a:latin typeface="微软雅黑" panose="020B0503020204020204" pitchFamily="34" charset="-122"/>
                <a:ea typeface="微软雅黑" panose="020B0503020204020204" pitchFamily="34" charset="-122"/>
              </a:rPr>
              <a:t>PPP </a:t>
            </a:r>
            <a:r>
              <a:rPr lang="zh-CN" altLang="en-US" sz="2000" b="1" dirty="0">
                <a:solidFill>
                  <a:prstClr val="white"/>
                </a:solidFill>
                <a:latin typeface="微软雅黑" panose="020B0503020204020204" pitchFamily="34" charset="-122"/>
                <a:ea typeface="微软雅黑" panose="020B0503020204020204" pitchFamily="34" charset="-122"/>
              </a:rPr>
              <a:t>协议的状态图</a:t>
            </a:r>
            <a:endParaRPr lang="fr-FR" altLang="zh-CN" sz="2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0902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rrowheads="1"/>
          </p:cNvSpPr>
          <p:nvPr/>
        </p:nvSpPr>
        <p:spPr bwMode="auto">
          <a:xfrm>
            <a:off x="2629135" y="362215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3" name="Rectangle 10"/>
          <p:cNvSpPr>
            <a:spLocks noChangeArrowheads="1"/>
          </p:cNvSpPr>
          <p:nvPr/>
        </p:nvSpPr>
        <p:spPr bwMode="auto">
          <a:xfrm>
            <a:off x="2629135" y="301827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5" name="Rectangle 9"/>
          <p:cNvSpPr>
            <a:spLocks noChangeArrowheads="1"/>
          </p:cNvSpPr>
          <p:nvPr/>
        </p:nvSpPr>
        <p:spPr bwMode="auto">
          <a:xfrm>
            <a:off x="2629135" y="239344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6" name="Rectangle 9"/>
          <p:cNvSpPr>
            <a:spLocks noChangeArrowheads="1"/>
          </p:cNvSpPr>
          <p:nvPr/>
        </p:nvSpPr>
        <p:spPr bwMode="auto">
          <a:xfrm>
            <a:off x="2629135" y="118313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178956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lIns="91436" tIns="45718" rIns="91436" bIns="45718" anchor="ctr"/>
          <a:lstStyle/>
          <a:p>
            <a:pPr algn="ctr" eaLnBrk="0" hangingPunct="0"/>
            <a:endParaRPr lang="fr-FR">
              <a:solidFill>
                <a:srgbClr val="FFFFFF"/>
              </a:solidFill>
              <a:latin typeface="宋体" panose="02010600030101010101" pitchFamily="2" charset="-122"/>
            </a:endParaRPr>
          </a:p>
        </p:txBody>
      </p:sp>
      <p:sp>
        <p:nvSpPr>
          <p:cNvPr id="10" name="Rectangle 27"/>
          <p:cNvSpPr>
            <a:spLocks noChangeArrowheads="1"/>
          </p:cNvSpPr>
          <p:nvPr/>
        </p:nvSpPr>
        <p:spPr bwMode="auto">
          <a:xfrm>
            <a:off x="639730" y="118313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eaLnBrk="0" hangingPunct="0"/>
            <a:endParaRPr lang="fr-FR">
              <a:latin typeface="宋体" panose="02010600030101010101" pitchFamily="2" charset="-122"/>
            </a:endParaRPr>
          </a:p>
        </p:txBody>
      </p:sp>
      <p:sp>
        <p:nvSpPr>
          <p:cNvPr id="11" name="Rectangle 29"/>
          <p:cNvSpPr>
            <a:spLocks noChangeArrowheads="1"/>
          </p:cNvSpPr>
          <p:nvPr/>
        </p:nvSpPr>
        <p:spPr bwMode="auto">
          <a:xfrm>
            <a:off x="648621" y="1278068"/>
            <a:ext cx="1627651" cy="133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3.3</a:t>
            </a: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a:t>
            </a:r>
            <a:r>
              <a:rPr lang="zh-CN" altLang="en-US" sz="2000" b="1" dirty="0">
                <a:solidFill>
                  <a:srgbClr val="FF0000"/>
                </a:solidFill>
                <a:latin typeface="微软雅黑" panose="020B0503020204020204" pitchFamily="34" charset="-122"/>
                <a:ea typeface="微软雅黑" panose="020B0503020204020204" pitchFamily="34" charset="-122"/>
              </a:rPr>
              <a:t>广播信道</a:t>
            </a:r>
            <a:r>
              <a:rPr lang="zh-CN" altLang="en-US" sz="2000" b="1" dirty="0">
                <a:solidFill>
                  <a:schemeClr val="bg1"/>
                </a:solidFill>
                <a:latin typeface="微软雅黑" panose="020B0503020204020204" pitchFamily="34" charset="-122"/>
                <a:ea typeface="微软雅黑" panose="020B0503020204020204" pitchFamily="34" charset="-122"/>
              </a:rPr>
              <a:t>的数据链路层</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3637198" y="1111696"/>
            <a:ext cx="0" cy="3057968"/>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lIns="91436" tIns="45718" rIns="91436" bIns="45718"/>
          <a:lstStyle/>
          <a:p>
            <a:endParaRPr lang="zh-CN" altLang="en-US"/>
          </a:p>
        </p:txBody>
      </p:sp>
      <p:sp>
        <p:nvSpPr>
          <p:cNvPr id="14" name="Rectangle 8"/>
          <p:cNvSpPr>
            <a:spLocks noChangeArrowheads="1"/>
          </p:cNvSpPr>
          <p:nvPr/>
        </p:nvSpPr>
        <p:spPr bwMode="auto">
          <a:xfrm>
            <a:off x="2700575" y="929136"/>
            <a:ext cx="5472113" cy="317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3.3.1                               </a:t>
            </a:r>
            <a:r>
              <a:rPr lang="zh-CN" altLang="en-US" sz="2000" b="1" dirty="0">
                <a:solidFill>
                  <a:srgbClr val="FF0000"/>
                </a:solidFill>
                <a:latin typeface="微软雅黑" panose="020B0503020204020204" pitchFamily="34" charset="-122"/>
                <a:ea typeface="微软雅黑" panose="020B0503020204020204" pitchFamily="34" charset="-122"/>
              </a:rPr>
              <a:t>局域网</a:t>
            </a:r>
            <a:r>
              <a:rPr lang="zh-CN" altLang="en-US" sz="2000" b="1" dirty="0">
                <a:solidFill>
                  <a:schemeClr val="bg1"/>
                </a:solidFill>
                <a:latin typeface="微软雅黑" panose="020B0503020204020204" pitchFamily="34" charset="-122"/>
                <a:ea typeface="微软雅黑" panose="020B0503020204020204" pitchFamily="34" charset="-122"/>
              </a:rPr>
              <a:t>的数据链路层</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3.3.2                                    CSMA/CD </a:t>
            </a:r>
            <a:r>
              <a:rPr lang="zh-CN" altLang="en-US" sz="2000" b="1" dirty="0">
                <a:solidFill>
                  <a:schemeClr val="bg1"/>
                </a:solidFill>
                <a:latin typeface="微软雅黑" panose="020B0503020204020204" pitchFamily="34" charset="-122"/>
                <a:ea typeface="微软雅黑" panose="020B0503020204020204" pitchFamily="34" charset="-122"/>
              </a:rPr>
              <a:t>协议</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3.3.3                           </a:t>
            </a:r>
            <a:r>
              <a:rPr lang="zh-CN" altLang="en-US" sz="2000" b="1" dirty="0">
                <a:solidFill>
                  <a:schemeClr val="bg1"/>
                </a:solidFill>
                <a:latin typeface="微软雅黑" panose="020B0503020204020204" pitchFamily="34" charset="-122"/>
                <a:ea typeface="微软雅黑" panose="020B0503020204020204" pitchFamily="34" charset="-122"/>
              </a:rPr>
              <a:t>使用集线器的星形拓扑</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3.3.4                              </a:t>
            </a:r>
            <a:r>
              <a:rPr lang="zh-CN" altLang="en-US" sz="2000" b="1" dirty="0">
                <a:solidFill>
                  <a:schemeClr val="bg1"/>
                </a:solidFill>
                <a:latin typeface="微软雅黑" panose="020B0503020204020204" pitchFamily="34" charset="-122"/>
                <a:ea typeface="微软雅黑" panose="020B0503020204020204" pitchFamily="34" charset="-122"/>
              </a:rPr>
              <a:t>以太网的信道利用率</a:t>
            </a: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3.3.5                                  </a:t>
            </a:r>
            <a:r>
              <a:rPr lang="zh-CN" altLang="en-US" sz="2000" b="1" dirty="0">
                <a:solidFill>
                  <a:schemeClr val="bg1"/>
                </a:solidFill>
                <a:latin typeface="微软雅黑" panose="020B0503020204020204" pitchFamily="34" charset="-122"/>
                <a:ea typeface="微软雅黑" panose="020B0503020204020204" pitchFamily="34" charset="-122"/>
              </a:rPr>
              <a:t>以太网的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层</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3" y="626923"/>
            <a:ext cx="8129015" cy="388721"/>
          </a:xfrm>
          <a:prstGeom prst="roundRect">
            <a:avLst>
              <a:gd name="adj" fmla="val 16667"/>
            </a:avLst>
          </a:prstGeom>
          <a:solidFill>
            <a:srgbClr val="0089FA"/>
          </a:solidFill>
          <a:ln>
            <a:noFill/>
          </a:ln>
          <a:effectLst/>
        </p:spPr>
        <p:txBody>
          <a:bodyPr wrap="none" lIns="91436" tIns="45718" rIns="91436" bIns="45718" anchor="ctr"/>
          <a:lstStyle/>
          <a:p>
            <a:endParaRPr lang="zh-CN" altLang="en-US"/>
          </a:p>
        </p:txBody>
      </p:sp>
      <p:sp>
        <p:nvSpPr>
          <p:cNvPr id="8" name="Rectangle 6"/>
          <p:cNvSpPr>
            <a:spLocks noChangeArrowheads="1"/>
          </p:cNvSpPr>
          <p:nvPr/>
        </p:nvSpPr>
        <p:spPr bwMode="auto">
          <a:xfrm>
            <a:off x="2577159" y="584652"/>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3.3.1  </a:t>
            </a:r>
            <a:r>
              <a:rPr lang="zh-CN" altLang="en-US" sz="2400" b="1" dirty="0">
                <a:solidFill>
                  <a:schemeClr val="bg1"/>
                </a:solidFill>
                <a:latin typeface="微软雅黑" panose="020B0503020204020204" pitchFamily="34" charset="-122"/>
                <a:ea typeface="微软雅黑" panose="020B0503020204020204" pitchFamily="34" charset="-122"/>
              </a:rPr>
              <a:t>局域网的数据链路层 </a:t>
            </a:r>
          </a:p>
        </p:txBody>
      </p:sp>
      <p:sp>
        <p:nvSpPr>
          <p:cNvPr id="9" name="Rectangle 8"/>
          <p:cNvSpPr>
            <a:spLocks noChangeArrowheads="1"/>
          </p:cNvSpPr>
          <p:nvPr/>
        </p:nvSpPr>
        <p:spPr bwMode="auto">
          <a:xfrm>
            <a:off x="502923" y="985084"/>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局域网最主要的</a:t>
            </a:r>
            <a:r>
              <a:rPr lang="zh-CN" altLang="en-US" sz="2000" b="1" dirty="0">
                <a:solidFill>
                  <a:srgbClr val="0000FF"/>
                </a:solidFill>
                <a:latin typeface="微软雅黑" panose="020B0503020204020204" pitchFamily="34" charset="-122"/>
                <a:ea typeface="微软雅黑" panose="020B0503020204020204" pitchFamily="34" charset="-122"/>
              </a:rPr>
              <a:t>特点</a:t>
            </a:r>
            <a:r>
              <a:rPr lang="zh-CN" altLang="en-US" sz="2000" b="1" dirty="0">
                <a:latin typeface="微软雅黑" panose="020B0503020204020204" pitchFamily="34" charset="-122"/>
                <a:ea typeface="微软雅黑" panose="020B0503020204020204" pitchFamily="34" charset="-122"/>
              </a:rPr>
              <a:t>是：</a:t>
            </a:r>
          </a:p>
          <a:p>
            <a:pPr marL="633698" indent="-342884">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网络为一个单位所拥有；</a:t>
            </a:r>
          </a:p>
          <a:p>
            <a:pPr marL="633698" indent="-342884">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地理范围和站点数目均有限。 </a:t>
            </a:r>
          </a:p>
          <a:p>
            <a:pPr marL="268592" indent="-268592">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局域网具有如下</a:t>
            </a:r>
            <a:r>
              <a:rPr lang="zh-CN" altLang="en-US" sz="2000" b="1" dirty="0">
                <a:solidFill>
                  <a:srgbClr val="0000FF"/>
                </a:solidFill>
                <a:latin typeface="微软雅黑" panose="020B0503020204020204" pitchFamily="34" charset="-122"/>
                <a:ea typeface="微软雅黑" panose="020B0503020204020204" pitchFamily="34" charset="-122"/>
              </a:rPr>
              <a:t>主要优点</a:t>
            </a:r>
            <a:r>
              <a:rPr lang="zh-CN" altLang="en-US" sz="2000" b="1" dirty="0">
                <a:latin typeface="微软雅黑" panose="020B0503020204020204" pitchFamily="34" charset="-122"/>
                <a:ea typeface="微软雅黑" panose="020B0503020204020204" pitchFamily="34" charset="-122"/>
              </a:rPr>
              <a:t>：</a:t>
            </a:r>
          </a:p>
          <a:p>
            <a:pPr marL="625445" indent="-342884">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FF0000"/>
                </a:solidFill>
                <a:latin typeface="微软雅黑" panose="020B0503020204020204" pitchFamily="34" charset="-122"/>
                <a:ea typeface="微软雅黑" panose="020B0503020204020204" pitchFamily="34" charset="-122"/>
              </a:rPr>
              <a:t>广播</a:t>
            </a:r>
            <a:r>
              <a:rPr lang="zh-CN" altLang="en-US" sz="2000" b="1" dirty="0">
                <a:latin typeface="微软雅黑" panose="020B0503020204020204" pitchFamily="34" charset="-122"/>
                <a:ea typeface="微软雅黑" panose="020B0503020204020204" pitchFamily="34" charset="-122"/>
              </a:rPr>
              <a:t>功能，从一个站点可很方便地访问全网。局域网上的主机可</a:t>
            </a:r>
            <a:r>
              <a:rPr lang="zh-CN" altLang="en-US" sz="2000" b="1" dirty="0">
                <a:solidFill>
                  <a:srgbClr val="FF0000"/>
                </a:solidFill>
                <a:latin typeface="微软雅黑" panose="020B0503020204020204" pitchFamily="34" charset="-122"/>
                <a:ea typeface="微软雅黑" panose="020B0503020204020204" pitchFamily="34" charset="-122"/>
              </a:rPr>
              <a:t>共享</a:t>
            </a:r>
            <a:r>
              <a:rPr lang="zh-CN" altLang="en-US" sz="2000" b="1" dirty="0">
                <a:latin typeface="微软雅黑" panose="020B0503020204020204" pitchFamily="34" charset="-122"/>
                <a:ea typeface="微软雅黑" panose="020B0503020204020204" pitchFamily="34" charset="-122"/>
              </a:rPr>
              <a:t>连接在局域网上的各种硬件和软件资源。 </a:t>
            </a:r>
          </a:p>
          <a:p>
            <a:pPr marL="625445" indent="-342884">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便于系统的</a:t>
            </a:r>
            <a:r>
              <a:rPr lang="zh-CN" altLang="en-US" sz="2000" b="1" dirty="0">
                <a:solidFill>
                  <a:srgbClr val="FF0000"/>
                </a:solidFill>
                <a:latin typeface="微软雅黑" panose="020B0503020204020204" pitchFamily="34" charset="-122"/>
                <a:ea typeface="微软雅黑" panose="020B0503020204020204" pitchFamily="34" charset="-122"/>
              </a:rPr>
              <a:t>扩展</a:t>
            </a:r>
            <a:r>
              <a:rPr lang="zh-CN" altLang="en-US" sz="2000" b="1" dirty="0">
                <a:latin typeface="微软雅黑" panose="020B0503020204020204" pitchFamily="34" charset="-122"/>
                <a:ea typeface="微软雅黑" panose="020B0503020204020204" pitchFamily="34" charset="-122"/>
              </a:rPr>
              <a:t>和逐渐地演变，各设备的位置可灵活调整和改变。</a:t>
            </a:r>
          </a:p>
          <a:p>
            <a:pPr marL="625445" indent="-342884">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提高了系统的</a:t>
            </a:r>
            <a:r>
              <a:rPr lang="zh-CN" altLang="en-US" sz="2000" b="1" dirty="0">
                <a:solidFill>
                  <a:srgbClr val="FF0000"/>
                </a:solidFill>
                <a:latin typeface="微软雅黑" panose="020B0503020204020204" pitchFamily="34" charset="-122"/>
                <a:ea typeface="微软雅黑" panose="020B0503020204020204" pitchFamily="34" charset="-122"/>
              </a:rPr>
              <a:t>可靠性</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可用性</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生存性</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2807621" y="641363"/>
            <a:ext cx="3518905"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局域网拓扑结构（物理布局）</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02923"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dirty="0">
              <a:latin typeface="微软雅黑" panose="020B0503020204020204" pitchFamily="34" charset="-122"/>
              <a:ea typeface="微软雅黑" panose="020B0503020204020204" pitchFamily="34" charset="-122"/>
            </a:endParaRPr>
          </a:p>
        </p:txBody>
      </p:sp>
      <p:grpSp>
        <p:nvGrpSpPr>
          <p:cNvPr id="98" name="组合 97"/>
          <p:cNvGrpSpPr/>
          <p:nvPr/>
        </p:nvGrpSpPr>
        <p:grpSpPr>
          <a:xfrm>
            <a:off x="4763322" y="1320344"/>
            <a:ext cx="3295240" cy="1462099"/>
            <a:chOff x="4110299" y="1151022"/>
            <a:chExt cx="3295240" cy="1462099"/>
          </a:xfrm>
        </p:grpSpPr>
        <p:grpSp>
          <p:nvGrpSpPr>
            <p:cNvPr id="67" name="组合 66"/>
            <p:cNvGrpSpPr/>
            <p:nvPr/>
          </p:nvGrpSpPr>
          <p:grpSpPr>
            <a:xfrm>
              <a:off x="4110299" y="1442936"/>
              <a:ext cx="3295240" cy="1170185"/>
              <a:chOff x="4348639" y="1637277"/>
              <a:chExt cx="5255783" cy="1866401"/>
            </a:xfrm>
          </p:grpSpPr>
          <p:sp>
            <p:nvSpPr>
              <p:cNvPr id="68" name="Line 5"/>
              <p:cNvSpPr>
                <a:spLocks noChangeShapeType="1"/>
              </p:cNvSpPr>
              <p:nvPr/>
            </p:nvSpPr>
            <p:spPr bwMode="auto">
              <a:xfrm>
                <a:off x="6567920" y="2052389"/>
                <a:ext cx="2849846"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0" name="Rectangle 7"/>
              <p:cNvSpPr>
                <a:spLocks noChangeArrowheads="1"/>
              </p:cNvSpPr>
              <p:nvPr/>
            </p:nvSpPr>
            <p:spPr bwMode="auto">
              <a:xfrm>
                <a:off x="6316498" y="1932668"/>
                <a:ext cx="269935" cy="244806"/>
              </a:xfrm>
              <a:prstGeom prst="rect">
                <a:avLst/>
              </a:prstGeom>
              <a:solidFill>
                <a:srgbClr val="FF00FF"/>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1" name="Line 8"/>
              <p:cNvSpPr>
                <a:spLocks noChangeShapeType="1"/>
              </p:cNvSpPr>
              <p:nvPr/>
            </p:nvSpPr>
            <p:spPr bwMode="auto">
              <a:xfrm flipV="1">
                <a:off x="7130253" y="1671610"/>
                <a:ext cx="0" cy="384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2" name="Line 9"/>
              <p:cNvSpPr>
                <a:spLocks noChangeShapeType="1"/>
              </p:cNvSpPr>
              <p:nvPr/>
            </p:nvSpPr>
            <p:spPr bwMode="auto">
              <a:xfrm>
                <a:off x="7633575"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3" name="Line 10"/>
              <p:cNvSpPr>
                <a:spLocks noChangeShapeType="1"/>
              </p:cNvSpPr>
              <p:nvPr/>
            </p:nvSpPr>
            <p:spPr bwMode="auto">
              <a:xfrm flipV="1">
                <a:off x="8264174" y="1637277"/>
                <a:ext cx="0" cy="42967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4" name="Line 11"/>
              <p:cNvSpPr>
                <a:spLocks noChangeShapeType="1"/>
              </p:cNvSpPr>
              <p:nvPr/>
            </p:nvSpPr>
            <p:spPr bwMode="auto">
              <a:xfrm>
                <a:off x="8906344"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9" name="Text Box 16"/>
              <p:cNvSpPr txBox="1">
                <a:spLocks noChangeArrowheads="1"/>
              </p:cNvSpPr>
              <p:nvPr/>
            </p:nvSpPr>
            <p:spPr bwMode="auto">
              <a:xfrm>
                <a:off x="7581535" y="3012785"/>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总线网</a:t>
                </a:r>
              </a:p>
            </p:txBody>
          </p:sp>
          <p:sp>
            <p:nvSpPr>
              <p:cNvPr id="80" name="Rectangle 28"/>
              <p:cNvSpPr>
                <a:spLocks noChangeArrowheads="1"/>
              </p:cNvSpPr>
              <p:nvPr/>
            </p:nvSpPr>
            <p:spPr bwMode="auto">
              <a:xfrm>
                <a:off x="4348639" y="1835647"/>
                <a:ext cx="1436884"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p>
            </p:txBody>
          </p:sp>
          <p:sp>
            <p:nvSpPr>
              <p:cNvPr id="81" name="Line 29"/>
              <p:cNvSpPr>
                <a:spLocks noChangeShapeType="1"/>
              </p:cNvSpPr>
              <p:nvPr/>
            </p:nvSpPr>
            <p:spPr bwMode="auto">
              <a:xfrm flipH="1">
                <a:off x="5658835" y="2072831"/>
                <a:ext cx="589198" cy="0"/>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82" name="Rectangle 7"/>
              <p:cNvSpPr>
                <a:spLocks noChangeArrowheads="1"/>
              </p:cNvSpPr>
              <p:nvPr/>
            </p:nvSpPr>
            <p:spPr bwMode="auto">
              <a:xfrm>
                <a:off x="9334487" y="1932668"/>
                <a:ext cx="269935" cy="244806"/>
              </a:xfrm>
              <a:prstGeom prst="rect">
                <a:avLst/>
              </a:prstGeom>
              <a:solidFill>
                <a:srgbClr val="FF00FF"/>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pic>
          <p:nvPicPr>
            <p:cNvPr id="8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297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05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440" y="187910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8816" y="187910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组合 94"/>
          <p:cNvGrpSpPr/>
          <p:nvPr/>
        </p:nvGrpSpPr>
        <p:grpSpPr>
          <a:xfrm>
            <a:off x="3009352" y="2654267"/>
            <a:ext cx="2892672" cy="1648052"/>
            <a:chOff x="2662522" y="2561462"/>
            <a:chExt cx="2892672" cy="1648052"/>
          </a:xfrm>
        </p:grpSpPr>
        <p:grpSp>
          <p:nvGrpSpPr>
            <p:cNvPr id="34" name="Group 48"/>
            <p:cNvGrpSpPr/>
            <p:nvPr/>
          </p:nvGrpSpPr>
          <p:grpSpPr bwMode="auto">
            <a:xfrm>
              <a:off x="2662522" y="2789190"/>
              <a:ext cx="2554408" cy="1420324"/>
              <a:chOff x="1735" y="2357"/>
              <a:chExt cx="2369" cy="1427"/>
            </a:xfrm>
          </p:grpSpPr>
          <p:sp>
            <p:nvSpPr>
              <p:cNvPr id="35" name="Line 31"/>
              <p:cNvSpPr>
                <a:spLocks noChangeShapeType="1"/>
              </p:cNvSpPr>
              <p:nvPr/>
            </p:nvSpPr>
            <p:spPr bwMode="auto">
              <a:xfrm flipH="1" flipV="1">
                <a:off x="3147" y="2357"/>
                <a:ext cx="174" cy="16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6" name="Rectangle 32"/>
              <p:cNvSpPr>
                <a:spLocks noChangeArrowheads="1"/>
              </p:cNvSpPr>
              <p:nvPr/>
            </p:nvSpPr>
            <p:spPr bwMode="auto">
              <a:xfrm>
                <a:off x="1735" y="2648"/>
                <a:ext cx="107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1962" eaLnBrk="0" hangingPunct="0"/>
                <a:r>
                  <a:rPr lang="zh-CN" altLang="en-US" sz="1400" b="1" dirty="0">
                    <a:solidFill>
                      <a:srgbClr val="0000FF"/>
                    </a:solidFill>
                    <a:latin typeface="微软雅黑" panose="020B0503020204020204" pitchFamily="34" charset="-122"/>
                    <a:ea typeface="微软雅黑" panose="020B0503020204020204" pitchFamily="34" charset="-122"/>
                  </a:rPr>
                  <a:t>干线耦合器</a:t>
                </a:r>
              </a:p>
            </p:txBody>
          </p:sp>
          <p:sp>
            <p:nvSpPr>
              <p:cNvPr id="37" name="Line 33"/>
              <p:cNvSpPr>
                <a:spLocks noChangeShapeType="1"/>
              </p:cNvSpPr>
              <p:nvPr/>
            </p:nvSpPr>
            <p:spPr bwMode="auto">
              <a:xfrm flipH="1">
                <a:off x="3925" y="2358"/>
                <a:ext cx="179" cy="1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8" name="Line 34"/>
              <p:cNvSpPr>
                <a:spLocks noChangeShapeType="1"/>
              </p:cNvSpPr>
              <p:nvPr/>
            </p:nvSpPr>
            <p:spPr bwMode="auto">
              <a:xfrm flipH="1" flipV="1">
                <a:off x="3938" y="3078"/>
                <a:ext cx="155" cy="1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flipH="1">
                <a:off x="3181" y="3106"/>
                <a:ext cx="146" cy="1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0" name="Oval 36"/>
              <p:cNvSpPr>
                <a:spLocks noChangeArrowheads="1"/>
              </p:cNvSpPr>
              <p:nvPr/>
            </p:nvSpPr>
            <p:spPr bwMode="auto">
              <a:xfrm rot="18840000">
                <a:off x="3164" y="2406"/>
                <a:ext cx="887" cy="827"/>
              </a:xfrm>
              <a:prstGeom prst="ellipse">
                <a:avLst/>
              </a:prstGeom>
              <a:solidFill>
                <a:srgbClr val="00FF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1" name="Rectangle 37"/>
              <p:cNvSpPr>
                <a:spLocks noChangeArrowheads="1"/>
              </p:cNvSpPr>
              <p:nvPr/>
            </p:nvSpPr>
            <p:spPr bwMode="auto">
              <a:xfrm rot="18840000">
                <a:off x="3286" y="2479"/>
                <a:ext cx="89" cy="84"/>
              </a:xfrm>
              <a:prstGeom prst="rect">
                <a:avLst/>
              </a:prstGeom>
              <a:solidFill>
                <a:srgbClr val="FF00FF"/>
              </a:solidFill>
              <a:ln w="2857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2" name="Rectangle 38"/>
              <p:cNvSpPr>
                <a:spLocks noChangeArrowheads="1"/>
              </p:cNvSpPr>
              <p:nvPr/>
            </p:nvSpPr>
            <p:spPr bwMode="auto">
              <a:xfrm rot="18840000">
                <a:off x="3865" y="3039"/>
                <a:ext cx="117" cy="91"/>
              </a:xfrm>
              <a:prstGeom prst="rect">
                <a:avLst/>
              </a:prstGeom>
              <a:solidFill>
                <a:srgbClr val="FF00FF"/>
              </a:solidFill>
              <a:ln w="25400">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3" name="Rectangle 39"/>
              <p:cNvSpPr>
                <a:spLocks noChangeArrowheads="1"/>
              </p:cNvSpPr>
              <p:nvPr/>
            </p:nvSpPr>
            <p:spPr bwMode="auto">
              <a:xfrm rot="18840000">
                <a:off x="3873" y="2466"/>
                <a:ext cx="91" cy="98"/>
              </a:xfrm>
              <a:prstGeom prst="rect">
                <a:avLst/>
              </a:prstGeom>
              <a:solidFill>
                <a:srgbClr val="FF00FF"/>
              </a:solidFill>
              <a:ln w="2857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4" name="Line 40"/>
              <p:cNvSpPr>
                <a:spLocks noChangeShapeType="1"/>
              </p:cNvSpPr>
              <p:nvPr/>
            </p:nvSpPr>
            <p:spPr bwMode="auto">
              <a:xfrm flipH="1">
                <a:off x="2784" y="2562"/>
                <a:ext cx="432" cy="240"/>
              </a:xfrm>
              <a:prstGeom prst="line">
                <a:avLst/>
              </a:prstGeom>
              <a:noFill/>
              <a:ln w="28575">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5" name="Rectangle 41"/>
              <p:cNvSpPr>
                <a:spLocks noChangeArrowheads="1"/>
              </p:cNvSpPr>
              <p:nvPr/>
            </p:nvSpPr>
            <p:spPr bwMode="auto">
              <a:xfrm rot="18840000">
                <a:off x="3277" y="3066"/>
                <a:ext cx="102" cy="101"/>
              </a:xfrm>
              <a:prstGeom prst="rect">
                <a:avLst/>
              </a:prstGeom>
              <a:solidFill>
                <a:srgbClr val="FF00FF"/>
              </a:solidFill>
              <a:ln w="25400">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6" name="Arc 42"/>
              <p:cNvSpPr/>
              <p:nvPr/>
            </p:nvSpPr>
            <p:spPr bwMode="auto">
              <a:xfrm flipV="1">
                <a:off x="3497" y="2692"/>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0000CC"/>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1" name="Text Box 47"/>
              <p:cNvSpPr txBox="1">
                <a:spLocks noChangeArrowheads="1"/>
              </p:cNvSpPr>
              <p:nvPr/>
            </p:nvSpPr>
            <p:spPr bwMode="auto">
              <a:xfrm>
                <a:off x="3298" y="3475"/>
                <a:ext cx="6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环形网</a:t>
                </a:r>
              </a:p>
            </p:txBody>
          </p:sp>
        </p:gr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5798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357986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组合 96"/>
          <p:cNvGrpSpPr/>
          <p:nvPr/>
        </p:nvGrpSpPr>
        <p:grpSpPr>
          <a:xfrm>
            <a:off x="1112797" y="1277896"/>
            <a:ext cx="2441655" cy="1624760"/>
            <a:chOff x="1736207" y="1159022"/>
            <a:chExt cx="2441654" cy="1624760"/>
          </a:xfrm>
        </p:grpSpPr>
        <p:grpSp>
          <p:nvGrpSpPr>
            <p:cNvPr id="52" name="组合 51"/>
            <p:cNvGrpSpPr/>
            <p:nvPr/>
          </p:nvGrpSpPr>
          <p:grpSpPr>
            <a:xfrm>
              <a:off x="2015876" y="1458000"/>
              <a:ext cx="2161985" cy="1325782"/>
              <a:chOff x="1582171" y="1733019"/>
              <a:chExt cx="3448285" cy="2114573"/>
            </a:xfrm>
          </p:grpSpPr>
          <p:sp>
            <p:nvSpPr>
              <p:cNvPr id="53" name="Line 18"/>
              <p:cNvSpPr>
                <a:spLocks noChangeShapeType="1"/>
              </p:cNvSpPr>
              <p:nvPr/>
            </p:nvSpPr>
            <p:spPr bwMode="auto">
              <a:xfrm flipH="1" flipV="1">
                <a:off x="1582171" y="1822681"/>
                <a:ext cx="811855" cy="5434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4" name="Line 19"/>
              <p:cNvSpPr>
                <a:spLocks noChangeShapeType="1"/>
              </p:cNvSpPr>
              <p:nvPr/>
            </p:nvSpPr>
            <p:spPr bwMode="auto">
              <a:xfrm flipV="1">
                <a:off x="2626936" y="1733019"/>
                <a:ext cx="0" cy="63309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5" name="Line 20"/>
              <p:cNvSpPr>
                <a:spLocks noChangeShapeType="1"/>
              </p:cNvSpPr>
              <p:nvPr/>
            </p:nvSpPr>
            <p:spPr bwMode="auto">
              <a:xfrm flipH="1">
                <a:off x="1697961" y="2637291"/>
                <a:ext cx="648153" cy="43409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6" name="Line 21"/>
              <p:cNvSpPr>
                <a:spLocks noChangeShapeType="1"/>
              </p:cNvSpPr>
              <p:nvPr/>
            </p:nvSpPr>
            <p:spPr bwMode="auto">
              <a:xfrm>
                <a:off x="2626936" y="2637291"/>
                <a:ext cx="1023470" cy="60139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7" name="Line 22"/>
              <p:cNvSpPr>
                <a:spLocks noChangeShapeType="1"/>
              </p:cNvSpPr>
              <p:nvPr/>
            </p:nvSpPr>
            <p:spPr bwMode="auto">
              <a:xfrm flipV="1">
                <a:off x="2742725" y="2004191"/>
                <a:ext cx="811855" cy="45268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8" name="Rectangle 23"/>
              <p:cNvSpPr>
                <a:spLocks noChangeArrowheads="1"/>
              </p:cNvSpPr>
              <p:nvPr/>
            </p:nvSpPr>
            <p:spPr bwMode="auto">
              <a:xfrm>
                <a:off x="2278237" y="2275364"/>
                <a:ext cx="560313" cy="437374"/>
              </a:xfrm>
              <a:prstGeom prst="rect">
                <a:avLst/>
              </a:prstGeom>
              <a:solidFill>
                <a:srgbClr val="00FFFF"/>
              </a:solidFill>
              <a:ln w="19050">
                <a:solidFill>
                  <a:schemeClr val="tx1"/>
                </a:solidFill>
                <a:miter lim="800000"/>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4" name="Text Box 29"/>
              <p:cNvSpPr txBox="1">
                <a:spLocks noChangeArrowheads="1"/>
              </p:cNvSpPr>
              <p:nvPr/>
            </p:nvSpPr>
            <p:spPr bwMode="auto">
              <a:xfrm>
                <a:off x="1964317" y="3356699"/>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星形网</a:t>
                </a:r>
              </a:p>
            </p:txBody>
          </p:sp>
          <p:sp>
            <p:nvSpPr>
              <p:cNvPr id="65" name="Rectangle 31"/>
              <p:cNvSpPr>
                <a:spLocks noChangeArrowheads="1"/>
              </p:cNvSpPr>
              <p:nvPr/>
            </p:nvSpPr>
            <p:spPr bwMode="auto">
              <a:xfrm>
                <a:off x="3879927" y="2435713"/>
                <a:ext cx="1150529"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集线器</a:t>
                </a:r>
              </a:p>
            </p:txBody>
          </p:sp>
          <p:sp>
            <p:nvSpPr>
              <p:cNvPr id="66"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pic>
          <p:nvPicPr>
            <p:cNvPr id="8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480" y="1159022"/>
              <a:ext cx="407130" cy="4071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矩形 1"/>
          <p:cNvSpPr/>
          <p:nvPr/>
        </p:nvSpPr>
        <p:spPr>
          <a:xfrm>
            <a:off x="582460" y="3565927"/>
            <a:ext cx="3440300" cy="384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400" b="1" dirty="0">
                <a:solidFill>
                  <a:srgbClr val="FF0000"/>
                </a:solidFill>
              </a:rPr>
              <a:t>传输介质互连各种设备的物理布局</a:t>
            </a:r>
          </a:p>
        </p:txBody>
      </p:sp>
      <p:sp>
        <p:nvSpPr>
          <p:cNvPr id="59" name="云形 58"/>
          <p:cNvSpPr/>
          <p:nvPr/>
        </p:nvSpPr>
        <p:spPr>
          <a:xfrm>
            <a:off x="6565143" y="2771331"/>
            <a:ext cx="2021452" cy="13027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rgbClr val="FF0000"/>
                </a:solidFill>
              </a:rPr>
              <a:t>总线网以传统以太网最为著名！</a:t>
            </a:r>
            <a:endParaRPr lang="en-US" altLang="zh-CN" sz="1200" b="1" dirty="0">
              <a:solidFill>
                <a:srgbClr val="FF0000"/>
              </a:solidFill>
            </a:endParaRPr>
          </a:p>
          <a:p>
            <a:pPr algn="ctr"/>
            <a:r>
              <a:rPr lang="zh-CN" altLang="en-US" sz="1200" b="1" dirty="0">
                <a:solidFill>
                  <a:srgbClr val="FF0000"/>
                </a:solidFill>
              </a:rPr>
              <a:t>速率</a:t>
            </a:r>
            <a:r>
              <a:rPr lang="en-US" altLang="zh-CN" sz="1200" b="1" dirty="0">
                <a:solidFill>
                  <a:srgbClr val="FF0000"/>
                </a:solidFill>
              </a:rPr>
              <a:t>10Mbit/S</a:t>
            </a:r>
            <a:endParaRPr lang="zh-CN" altLang="en-US" sz="1200" b="1" dirty="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346" y="618008"/>
            <a:ext cx="3037562" cy="204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4" y="674057"/>
            <a:ext cx="3143251" cy="174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005" y="2564051"/>
            <a:ext cx="3124591" cy="185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879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3565839" y="641363"/>
            <a:ext cx="2002468"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局域网传输媒体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02923"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59" name="Picture 69" descr="ut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5944" y="1147267"/>
            <a:ext cx="2209526" cy="145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 descr="s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44" y="2754339"/>
            <a:ext cx="2052254" cy="153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16" descr="天线"/>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7251" y="1173755"/>
            <a:ext cx="1366260" cy="220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2" y="1066026"/>
            <a:ext cx="3079104" cy="172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170" y="2856123"/>
            <a:ext cx="1895215" cy="1423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75750" y="3523693"/>
            <a:ext cx="526093" cy="284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rgbClr val="FF0000"/>
                </a:solidFill>
              </a:rPr>
              <a:t>光纤</a:t>
            </a:r>
          </a:p>
        </p:txBody>
      </p:sp>
      <p:sp>
        <p:nvSpPr>
          <p:cNvPr id="13" name="矩形 12"/>
          <p:cNvSpPr/>
          <p:nvPr/>
        </p:nvSpPr>
        <p:spPr>
          <a:xfrm>
            <a:off x="502922" y="3283811"/>
            <a:ext cx="839452" cy="284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rgbClr val="FF0000"/>
                </a:solidFill>
              </a:rPr>
              <a:t>同轴电缆</a:t>
            </a:r>
          </a:p>
        </p:txBody>
      </p:sp>
      <p:sp>
        <p:nvSpPr>
          <p:cNvPr id="14" name="矩形 13"/>
          <p:cNvSpPr/>
          <p:nvPr/>
        </p:nvSpPr>
        <p:spPr>
          <a:xfrm>
            <a:off x="8187420" y="2159017"/>
            <a:ext cx="526093" cy="284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rgbClr val="FF0000"/>
                </a:solidFill>
              </a:rPr>
              <a:t>微波</a:t>
            </a:r>
          </a:p>
        </p:txBody>
      </p:sp>
      <p:sp>
        <p:nvSpPr>
          <p:cNvPr id="15" name="矩形 14"/>
          <p:cNvSpPr/>
          <p:nvPr/>
        </p:nvSpPr>
        <p:spPr>
          <a:xfrm>
            <a:off x="6528148" y="1874796"/>
            <a:ext cx="678494" cy="284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rgbClr val="FF0000"/>
                </a:solidFill>
              </a:rPr>
              <a:t>双绞线</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66" y="535473"/>
            <a:ext cx="5966630" cy="420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云形 1"/>
          <p:cNvSpPr/>
          <p:nvPr/>
        </p:nvSpPr>
        <p:spPr>
          <a:xfrm>
            <a:off x="6682637" y="1816276"/>
            <a:ext cx="2179529" cy="13027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1200" b="1" dirty="0">
                <a:solidFill>
                  <a:srgbClr val="FF0000"/>
                </a:solidFill>
              </a:rPr>
              <a:t>局域网工作的层次跨越了物理层和数据链路层！</a:t>
            </a:r>
          </a:p>
        </p:txBody>
      </p:sp>
    </p:spTree>
    <p:extLst>
      <p:ext uri="{BB962C8B-B14F-4D97-AF65-F5344CB8AC3E}">
        <p14:creationId xmlns:p14="http://schemas.microsoft.com/office/powerpoint/2010/main" val="2034731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7" name="Rectangle 6"/>
          <p:cNvSpPr>
            <a:spLocks noChangeArrowheads="1"/>
          </p:cNvSpPr>
          <p:nvPr/>
        </p:nvSpPr>
        <p:spPr bwMode="auto">
          <a:xfrm>
            <a:off x="3306153" y="641363"/>
            <a:ext cx="2521840"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共享信道带来的问题</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34453"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9" name="组合 8"/>
          <p:cNvGrpSpPr/>
          <p:nvPr/>
        </p:nvGrpSpPr>
        <p:grpSpPr>
          <a:xfrm>
            <a:off x="3185822" y="1399408"/>
            <a:ext cx="2811270" cy="1114568"/>
            <a:chOff x="4981610" y="1448932"/>
            <a:chExt cx="2811270" cy="1114568"/>
          </a:xfrm>
          <a:solidFill>
            <a:srgbClr val="CC00CC"/>
          </a:solidFill>
        </p:grpSpPr>
        <p:sp>
          <p:nvSpPr>
            <p:cNvPr id="10"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11"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椭圆 15"/>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238705" y="2651092"/>
            <a:ext cx="4855780" cy="1415772"/>
          </a:xfrm>
          <a:prstGeom prst="rect">
            <a:avLst/>
          </a:prstGeom>
        </p:spPr>
        <p:txBody>
          <a:bodyPr wrap="square" lIns="91436" tIns="45718" rIns="91436" bIns="45718">
            <a:spAutoFit/>
          </a:bodyPr>
          <a:lstStyle/>
          <a:p>
            <a:pPr algn="ctr" eaLnBrk="0" hangingPunct="0">
              <a:buClr>
                <a:srgbClr val="0070C0"/>
              </a:buClr>
            </a:pPr>
            <a:r>
              <a:rPr lang="zh-CN" altLang="en-US" sz="1400" b="1" dirty="0">
                <a:latin typeface="微软雅黑" panose="020B0503020204020204" pitchFamily="34" charset="-122"/>
                <a:ea typeface="微软雅黑" panose="020B0503020204020204" pitchFamily="34" charset="-122"/>
              </a:rPr>
              <a:t>共享的广播信道</a:t>
            </a:r>
            <a:endParaRPr lang="en-US" altLang="zh-CN" sz="14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400" b="1" dirty="0">
              <a:solidFill>
                <a:srgbClr val="0000FF"/>
              </a:solidFill>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使用一对多的</a:t>
            </a:r>
            <a:r>
              <a:rPr lang="zh-CN" altLang="en-US" sz="1600" b="1" dirty="0">
                <a:solidFill>
                  <a:srgbClr val="0000FF"/>
                </a:solidFill>
                <a:latin typeface="微软雅黑" panose="020B0503020204020204" pitchFamily="34" charset="-122"/>
                <a:ea typeface="微软雅黑" panose="020B0503020204020204" pitchFamily="34" charset="-122"/>
              </a:rPr>
              <a:t>广播通信</a:t>
            </a:r>
            <a:r>
              <a:rPr lang="zh-CN" altLang="en-US" sz="1600" b="1" dirty="0">
                <a:latin typeface="微软雅黑" panose="020B0503020204020204" pitchFamily="34" charset="-122"/>
                <a:ea typeface="微软雅黑" panose="020B0503020204020204" pitchFamily="34" charset="-122"/>
              </a:rPr>
              <a:t>方式。</a:t>
            </a:r>
            <a:endParaRPr lang="en-US" altLang="zh-CN" sz="1600" b="1" dirty="0">
              <a:latin typeface="微软雅黑" panose="020B0503020204020204" pitchFamily="34" charset="-122"/>
              <a:ea typeface="微软雅黑" panose="020B0503020204020204" pitchFamily="34" charset="-122"/>
            </a:endParaRPr>
          </a:p>
          <a:p>
            <a:pPr marL="285736" indent="-285736" eaLnBrk="0" hangingPunct="0">
              <a:spcBef>
                <a:spcPts val="600"/>
              </a:spcBef>
              <a:buClr>
                <a:srgbClr val="0070C0"/>
              </a:buClr>
              <a:buFont typeface="Wingdings" panose="05000000000000000000" pitchFamily="2" charset="2"/>
              <a:buChar char="l"/>
            </a:pPr>
            <a:r>
              <a:rPr lang="zh-CN" altLang="en-US" sz="1600" b="1" dirty="0">
                <a:solidFill>
                  <a:srgbClr val="CC00CC"/>
                </a:solidFill>
                <a:latin typeface="微软雅黑" panose="020B0503020204020204" pitchFamily="34" charset="-122"/>
                <a:ea typeface="微软雅黑" panose="020B0503020204020204" pitchFamily="34" charset="-122"/>
              </a:rPr>
              <a:t>问题：</a:t>
            </a:r>
            <a:r>
              <a:rPr lang="zh-CN" altLang="en-US" sz="1600" b="1" dirty="0">
                <a:latin typeface="微软雅黑" panose="020B0503020204020204" pitchFamily="34" charset="-122"/>
                <a:ea typeface="微软雅黑" panose="020B0503020204020204" pitchFamily="34" charset="-122"/>
              </a:rPr>
              <a:t>若多个设备在共享的广播信道上同时发送数据，则会造成彼此干扰，导致发送失败。</a:t>
            </a:r>
          </a:p>
        </p:txBody>
      </p:sp>
      <p:grpSp>
        <p:nvGrpSpPr>
          <p:cNvPr id="22" name="组合 21"/>
          <p:cNvGrpSpPr/>
          <p:nvPr/>
        </p:nvGrpSpPr>
        <p:grpSpPr>
          <a:xfrm>
            <a:off x="4922828" y="1740968"/>
            <a:ext cx="400271" cy="332403"/>
            <a:chOff x="6811108" y="1790491"/>
            <a:chExt cx="400271" cy="332403"/>
          </a:xfrm>
        </p:grpSpPr>
        <p:cxnSp>
          <p:nvCxnSpPr>
            <p:cNvPr id="23" name="直接箭头连接符 22"/>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861962" y="1699660"/>
            <a:ext cx="967081" cy="545210"/>
            <a:chOff x="5750242" y="1749184"/>
            <a:chExt cx="967081" cy="545210"/>
          </a:xfrm>
        </p:grpSpPr>
        <p:cxnSp>
          <p:nvCxnSpPr>
            <p:cNvPr id="26" name="直接箭头连接符 25"/>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爆炸形 1 29"/>
          <p:cNvSpPr/>
          <p:nvPr/>
        </p:nvSpPr>
        <p:spPr>
          <a:xfrm>
            <a:off x="4775763" y="1989757"/>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500"/>
                                        <p:tgtEl>
                                          <p:spTgt spid="25"/>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1500"/>
                                        <p:tgtEl>
                                          <p:spTgt spid="22"/>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2922" y="1060451"/>
            <a:ext cx="8129015" cy="400110"/>
            <a:chOff x="502920" y="1060448"/>
            <a:chExt cx="8129015" cy="400110"/>
          </a:xfrm>
        </p:grpSpPr>
        <p:sp>
          <p:nvSpPr>
            <p:cNvPr id="45" name="AutoShape 5"/>
            <p:cNvSpPr>
              <a:spLocks noChangeArrowheads="1"/>
            </p:cNvSpPr>
            <p:nvPr/>
          </p:nvSpPr>
          <p:spPr bwMode="auto">
            <a:xfrm>
              <a:off x="502920" y="111183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6" name="矩形 45"/>
            <p:cNvSpPr/>
            <p:nvPr/>
          </p:nvSpPr>
          <p:spPr>
            <a:xfrm>
              <a:off x="616085" y="1060448"/>
              <a:ext cx="2109873" cy="400110"/>
            </a:xfrm>
            <a:prstGeom prst="rect">
              <a:avLst/>
            </a:prstGeom>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静态划分信道</a:t>
              </a:r>
            </a:p>
          </p:txBody>
        </p:sp>
      </p:grpSp>
      <p:sp>
        <p:nvSpPr>
          <p:cNvPr id="47" name="矩形 46"/>
          <p:cNvSpPr/>
          <p:nvPr/>
        </p:nvSpPr>
        <p:spPr>
          <a:xfrm>
            <a:off x="502921" y="1508241"/>
            <a:ext cx="8129015" cy="2631490"/>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复用技术</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rPr>
              <a:t>代价高，</a:t>
            </a:r>
            <a:r>
              <a:rPr lang="zh-CN" altLang="en-US" sz="2000" b="1">
                <a:latin typeface="微软雅黑" panose="020B0503020204020204" pitchFamily="34" charset="-122"/>
                <a:ea typeface="微软雅黑" panose="020B0503020204020204" pitchFamily="34" charset="-122"/>
              </a:rPr>
              <a:t>不适合局域网使用</a:t>
            </a:r>
            <a:r>
              <a:rPr lang="zh-CN" altLang="en-US" sz="2000" b="1">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13" lvl="1"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随机接入：</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200090" lvl="2"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碰撞</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必须有解决碰撞的网络协</a:t>
            </a:r>
            <a:r>
              <a:rPr lang="zh-CN" altLang="en-US" sz="2000" b="1">
                <a:solidFill>
                  <a:srgbClr val="FF0000"/>
                </a:solidFill>
                <a:latin typeface="微软雅黑" panose="020B0503020204020204" pitchFamily="34" charset="-122"/>
                <a:ea typeface="微软雅黑" panose="020B0503020204020204" pitchFamily="34" charset="-122"/>
              </a:rPr>
              <a:t>议。</a:t>
            </a:r>
            <a:r>
              <a:rPr lang="zh-CN" altLang="en-US" sz="2000" b="1">
                <a:solidFill>
                  <a:srgbClr val="0000FF"/>
                </a:solidFill>
                <a:latin typeface="微软雅黑" panose="020B0503020204020204" pitchFamily="34" charset="-122"/>
                <a:ea typeface="微软雅黑" panose="020B0503020204020204" pitchFamily="34" charset="-122"/>
              </a:rPr>
              <a:t>（以太网</a:t>
            </a:r>
            <a:r>
              <a:rPr lang="en-US" altLang="zh-CN" sz="2000" b="1">
                <a:solidFill>
                  <a:srgbClr val="0000FF"/>
                </a:solidFill>
                <a:latin typeface="微软雅黑" panose="020B0503020204020204" pitchFamily="34" charset="-122"/>
                <a:ea typeface="微软雅黑" panose="020B0503020204020204" pitchFamily="34" charset="-122"/>
              </a:rPr>
              <a:t>—10Mbit/s</a:t>
            </a:r>
            <a:r>
              <a:rPr lang="zh-CN" altLang="en-US" sz="2000" b="1">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742913" lvl="1"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受控接入：</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1200090" lvl="2" indent="-285736">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服从控制的发送信息</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令牌环；多点线路探寻</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2923" y="6644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algn="ctr"/>
            <a:r>
              <a:rPr lang="zh-CN" altLang="en-US" sz="2000" b="1" dirty="0">
                <a:solidFill>
                  <a:schemeClr val="bg1"/>
                </a:solidFill>
              </a:rPr>
              <a:t>解决办法</a:t>
            </a:r>
          </a:p>
        </p:txBody>
      </p:sp>
      <p:grpSp>
        <p:nvGrpSpPr>
          <p:cNvPr id="3" name="组合 2"/>
          <p:cNvGrpSpPr/>
          <p:nvPr/>
        </p:nvGrpSpPr>
        <p:grpSpPr>
          <a:xfrm>
            <a:off x="461169" y="2073601"/>
            <a:ext cx="8129015" cy="400110"/>
            <a:chOff x="461167" y="2073597"/>
            <a:chExt cx="8129015" cy="400110"/>
          </a:xfrm>
        </p:grpSpPr>
        <p:sp>
          <p:nvSpPr>
            <p:cNvPr id="6" name="AutoShape 5"/>
            <p:cNvSpPr>
              <a:spLocks noChangeArrowheads="1"/>
            </p:cNvSpPr>
            <p:nvPr/>
          </p:nvSpPr>
          <p:spPr bwMode="auto">
            <a:xfrm>
              <a:off x="461167" y="2124981"/>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 name="矩形 6"/>
            <p:cNvSpPr/>
            <p:nvPr/>
          </p:nvSpPr>
          <p:spPr>
            <a:xfrm>
              <a:off x="574332" y="2073597"/>
              <a:ext cx="6202339" cy="400110"/>
            </a:xfrm>
            <a:prstGeom prst="rect">
              <a:avLst/>
            </a:prstGeom>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动态媒体接入</a:t>
              </a:r>
              <a:r>
                <a:rPr lang="zh-CN" altLang="en-US" sz="2000" b="1">
                  <a:solidFill>
                    <a:prstClr val="black"/>
                  </a:solidFill>
                  <a:latin typeface="微软雅黑" panose="020B0503020204020204" pitchFamily="34" charset="-122"/>
                  <a:ea typeface="微软雅黑" panose="020B0503020204020204" pitchFamily="34" charset="-122"/>
                </a:rPr>
                <a:t>控制（多点接入 </a:t>
              </a:r>
              <a:r>
                <a:rPr lang="en-US" altLang="zh-CN" sz="2000" b="1">
                  <a:solidFill>
                    <a:prstClr val="black"/>
                  </a:solidFill>
                  <a:latin typeface="微软雅黑" panose="020B0503020204020204" pitchFamily="34" charset="-122"/>
                  <a:ea typeface="微软雅黑" panose="020B0503020204020204" pitchFamily="34" charset="-122"/>
                </a:rPr>
                <a:t>multiple access</a:t>
              </a:r>
              <a:r>
                <a:rPr lang="zh-CN" altLang="en-US" sz="2000" b="1">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129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3432281" y="611930"/>
            <a:ext cx="226215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数据链路层的作用</a:t>
            </a:r>
          </a:p>
        </p:txBody>
      </p:sp>
      <p:sp>
        <p:nvSpPr>
          <p:cNvPr id="7" name="圆角矩形 6"/>
          <p:cNvSpPr/>
          <p:nvPr/>
        </p:nvSpPr>
        <p:spPr>
          <a:xfrm>
            <a:off x="520938" y="1101106"/>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47" name="Text Box 46"/>
          <p:cNvSpPr txBox="1">
            <a:spLocks noChangeArrowheads="1"/>
          </p:cNvSpPr>
          <p:nvPr/>
        </p:nvSpPr>
        <p:spPr bwMode="auto">
          <a:xfrm>
            <a:off x="1354403" y="1524651"/>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7087751" y="1508446"/>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49" name="Text Box 48"/>
          <p:cNvSpPr txBox="1">
            <a:spLocks noChangeArrowheads="1"/>
          </p:cNvSpPr>
          <p:nvPr/>
        </p:nvSpPr>
        <p:spPr bwMode="auto">
          <a:xfrm>
            <a:off x="2890298" y="1404801"/>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50" name="Text Box 49"/>
          <p:cNvSpPr txBox="1">
            <a:spLocks noChangeArrowheads="1"/>
          </p:cNvSpPr>
          <p:nvPr/>
        </p:nvSpPr>
        <p:spPr bwMode="auto">
          <a:xfrm>
            <a:off x="4296479" y="1523150"/>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51" name="Text Box 50"/>
          <p:cNvSpPr txBox="1">
            <a:spLocks noChangeArrowheads="1"/>
          </p:cNvSpPr>
          <p:nvPr/>
        </p:nvSpPr>
        <p:spPr bwMode="auto">
          <a:xfrm>
            <a:off x="5563079" y="1439160"/>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3</a:t>
            </a:r>
          </a:p>
        </p:txBody>
      </p:sp>
      <p:sp>
        <p:nvSpPr>
          <p:cNvPr id="1621" name="Text Box 521"/>
          <p:cNvSpPr txBox="1">
            <a:spLocks noChangeArrowheads="1"/>
          </p:cNvSpPr>
          <p:nvPr/>
        </p:nvSpPr>
        <p:spPr bwMode="auto">
          <a:xfrm>
            <a:off x="3516748" y="1157843"/>
            <a:ext cx="212990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主机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向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发送数据</a:t>
            </a:r>
            <a:endParaRPr kumimoji="1" lang="zh-CN" altLang="en-US" sz="1400" b="1" baseline="-25000" dirty="0">
              <a:solidFill>
                <a:srgbClr val="0000FF"/>
              </a:solidFill>
              <a:latin typeface="微软雅黑" panose="020B0503020204020204" pitchFamily="34" charset="-122"/>
              <a:ea typeface="微软雅黑" panose="020B0503020204020204" pitchFamily="34" charset="-122"/>
            </a:endParaRPr>
          </a:p>
        </p:txBody>
      </p:sp>
      <p:sp>
        <p:nvSpPr>
          <p:cNvPr id="1677" name="矩形 1676"/>
          <p:cNvSpPr/>
          <p:nvPr/>
        </p:nvSpPr>
        <p:spPr>
          <a:xfrm>
            <a:off x="2637496" y="4004421"/>
            <a:ext cx="3861998" cy="338554"/>
          </a:xfrm>
          <a:prstGeom prst="rect">
            <a:avLst/>
          </a:prstGeom>
        </p:spPr>
        <p:txBody>
          <a:bodyPr wrap="square" lIns="91436" tIns="45718" rIns="91436" bIns="45718">
            <a:spAutoFit/>
          </a:bodyPr>
          <a:lstStyle/>
          <a:p>
            <a:pPr algn="ctr"/>
            <a:r>
              <a:rPr lang="zh-CN" altLang="zh-CN" sz="1600" b="1" dirty="0">
                <a:latin typeface="微软雅黑" panose="020B0503020204020204" pitchFamily="34" charset="-122"/>
                <a:ea typeface="微软雅黑" panose="020B0503020204020204" pitchFamily="34" charset="-122"/>
              </a:rPr>
              <a:t>数据链路层的地位</a:t>
            </a:r>
            <a:endParaRPr lang="zh-CN" altLang="en-US" sz="1600" b="1" dirty="0">
              <a:latin typeface="微软雅黑" panose="020B0503020204020204" pitchFamily="34" charset="-122"/>
              <a:ea typeface="微软雅黑" panose="020B0503020204020204" pitchFamily="34" charset="-122"/>
            </a:endParaRPr>
          </a:p>
        </p:txBody>
      </p:sp>
      <p:sp>
        <p:nvSpPr>
          <p:cNvPr id="1678" name="矩形 1677"/>
          <p:cNvSpPr/>
          <p:nvPr/>
        </p:nvSpPr>
        <p:spPr>
          <a:xfrm>
            <a:off x="2725726" y="2241319"/>
            <a:ext cx="3849126" cy="311621"/>
          </a:xfrm>
          <a:prstGeom prst="rect">
            <a:avLst/>
          </a:prstGeom>
          <a:solidFill>
            <a:srgbClr val="00FF99"/>
          </a:solidFill>
          <a:ln>
            <a:solidFill>
              <a:srgbClr val="000066"/>
            </a:solidFill>
          </a:ln>
        </p:spPr>
        <p:txBody>
          <a:bodyPr wrap="none" lIns="91436" tIns="45718" rIns="91436" bIns="45718">
            <a:spAutoFit/>
          </a:bodyPr>
          <a:lstStyle/>
          <a:p>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1</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en-US" sz="1400" b="1" dirty="0">
                <a:solidFill>
                  <a:sysClr val="windowText" lastClr="000000"/>
                </a:solidFill>
                <a:latin typeface="微软雅黑" panose="020B0503020204020204" pitchFamily="34" charset="-122"/>
                <a:ea typeface="微软雅黑" panose="020B0503020204020204" pitchFamily="34" charset="-122"/>
              </a:rPr>
              <a:t>到</a:t>
            </a:r>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2</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zh-CN" sz="1400" b="1" dirty="0">
                <a:solidFill>
                  <a:sysClr val="windowText" lastClr="000000"/>
                </a:solidFill>
                <a:latin typeface="微软雅黑" panose="020B0503020204020204" pitchFamily="34" charset="-122"/>
                <a:ea typeface="微软雅黑" panose="020B0503020204020204" pitchFamily="34" charset="-122"/>
              </a:rPr>
              <a:t>所经过的网络可以是多种</a:t>
            </a:r>
            <a:r>
              <a:rPr lang="zh-CN" altLang="en-US" sz="1400" b="1" dirty="0">
                <a:solidFill>
                  <a:sysClr val="windowText" lastClr="000000"/>
                </a:solidFill>
                <a:latin typeface="微软雅黑" panose="020B0503020204020204" pitchFamily="34" charset="-122"/>
                <a:ea typeface="微软雅黑" panose="020B0503020204020204" pitchFamily="34" charset="-122"/>
              </a:rPr>
              <a:t>不同类型</a:t>
            </a:r>
            <a:r>
              <a:rPr lang="zh-CN" altLang="zh-CN" sz="1400" b="1" dirty="0">
                <a:solidFill>
                  <a:sysClr val="windowText" lastClr="000000"/>
                </a:solidFill>
                <a:latin typeface="微软雅黑" panose="020B0503020204020204" pitchFamily="34" charset="-122"/>
                <a:ea typeface="微软雅黑" panose="020B0503020204020204" pitchFamily="34" charset="-122"/>
              </a:rPr>
              <a:t>的</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675" name="Text Box 582"/>
          <p:cNvSpPr txBox="1">
            <a:spLocks noChangeArrowheads="1"/>
          </p:cNvSpPr>
          <p:nvPr/>
        </p:nvSpPr>
        <p:spPr bwMode="auto">
          <a:xfrm>
            <a:off x="3471385" y="2594967"/>
            <a:ext cx="2194827"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从层次上来看数据的流动</a:t>
            </a:r>
          </a:p>
        </p:txBody>
      </p:sp>
      <p:grpSp>
        <p:nvGrpSpPr>
          <p:cNvPr id="13" name="组合 12"/>
          <p:cNvGrpSpPr/>
          <p:nvPr/>
        </p:nvGrpSpPr>
        <p:grpSpPr>
          <a:xfrm>
            <a:off x="1636416" y="2454023"/>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62332"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1" name="Text Box 577"/>
              <p:cNvSpPr txBox="1">
                <a:spLocks noChangeArrowheads="1"/>
              </p:cNvSpPr>
              <p:nvPr/>
            </p:nvSpPr>
            <p:spPr bwMode="auto">
              <a:xfrm>
                <a:off x="4423846"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2" name="Text Box 578"/>
              <p:cNvSpPr txBox="1">
                <a:spLocks noChangeArrowheads="1"/>
              </p:cNvSpPr>
              <p:nvPr/>
            </p:nvSpPr>
            <p:spPr bwMode="auto">
              <a:xfrm>
                <a:off x="5709529"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673" name="Text Box 579"/>
              <p:cNvSpPr txBox="1">
                <a:spLocks noChangeArrowheads="1"/>
              </p:cNvSpPr>
              <p:nvPr/>
            </p:nvSpPr>
            <p:spPr bwMode="auto">
              <a:xfrm>
                <a:off x="1810121"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6999466"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grpSp>
        <p:sp>
          <p:nvSpPr>
            <p:cNvPr id="1679" name="Text Box 530"/>
            <p:cNvSpPr txBox="1">
              <a:spLocks noChangeArrowheads="1"/>
            </p:cNvSpPr>
            <p:nvPr/>
          </p:nvSpPr>
          <p:spPr bwMode="auto">
            <a:xfrm>
              <a:off x="1636416" y="3350223"/>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638484"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636416"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636416"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636416"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6820592" y="3358812"/>
              <a:ext cx="6793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100" b="1" dirty="0">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6822660"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6820592"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6820592"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6820592"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689" name="Text Box 551"/>
            <p:cNvSpPr txBox="1">
              <a:spLocks noChangeArrowheads="1"/>
            </p:cNvSpPr>
            <p:nvPr/>
          </p:nvSpPr>
          <p:spPr bwMode="auto">
            <a:xfrm>
              <a:off x="3005171"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链路层</a:t>
              </a:r>
            </a:p>
          </p:txBody>
        </p:sp>
        <p:sp>
          <p:nvSpPr>
            <p:cNvPr id="1690" name="Text Box 552"/>
            <p:cNvSpPr txBox="1">
              <a:spLocks noChangeArrowheads="1"/>
            </p:cNvSpPr>
            <p:nvPr/>
          </p:nvSpPr>
          <p:spPr bwMode="auto">
            <a:xfrm>
              <a:off x="3005171"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91" name="Text Box 553"/>
            <p:cNvSpPr txBox="1">
              <a:spLocks noChangeArrowheads="1"/>
            </p:cNvSpPr>
            <p:nvPr/>
          </p:nvSpPr>
          <p:spPr bwMode="auto">
            <a:xfrm>
              <a:off x="3005171"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92" name="Text Box 558"/>
            <p:cNvSpPr txBox="1">
              <a:spLocks noChangeArrowheads="1"/>
            </p:cNvSpPr>
            <p:nvPr/>
          </p:nvSpPr>
          <p:spPr bwMode="auto">
            <a:xfrm>
              <a:off x="4269787"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链路层</a:t>
              </a:r>
            </a:p>
          </p:txBody>
        </p:sp>
        <p:sp>
          <p:nvSpPr>
            <p:cNvPr id="1693" name="Text Box 559"/>
            <p:cNvSpPr txBox="1">
              <a:spLocks noChangeArrowheads="1"/>
            </p:cNvSpPr>
            <p:nvPr/>
          </p:nvSpPr>
          <p:spPr bwMode="auto">
            <a:xfrm>
              <a:off x="4269787"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94" name="Text Box 560"/>
            <p:cNvSpPr txBox="1">
              <a:spLocks noChangeArrowheads="1"/>
            </p:cNvSpPr>
            <p:nvPr/>
          </p:nvSpPr>
          <p:spPr bwMode="auto">
            <a:xfrm>
              <a:off x="4269787"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695" name="Text Box 565"/>
            <p:cNvSpPr txBox="1">
              <a:spLocks noChangeArrowheads="1"/>
            </p:cNvSpPr>
            <p:nvPr/>
          </p:nvSpPr>
          <p:spPr bwMode="auto">
            <a:xfrm>
              <a:off x="5538926"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链路层</a:t>
              </a:r>
            </a:p>
          </p:txBody>
        </p:sp>
        <p:sp>
          <p:nvSpPr>
            <p:cNvPr id="1696" name="Text Box 566"/>
            <p:cNvSpPr txBox="1">
              <a:spLocks noChangeArrowheads="1"/>
            </p:cNvSpPr>
            <p:nvPr/>
          </p:nvSpPr>
          <p:spPr bwMode="auto">
            <a:xfrm>
              <a:off x="5538926"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97" name="Text Box 567"/>
            <p:cNvSpPr txBox="1">
              <a:spLocks noChangeArrowheads="1"/>
            </p:cNvSpPr>
            <p:nvPr/>
          </p:nvSpPr>
          <p:spPr bwMode="auto">
            <a:xfrm>
              <a:off x="5538926"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grpSp>
      <p:sp>
        <p:nvSpPr>
          <p:cNvPr id="1700" name="Freeform 583"/>
          <p:cNvSpPr/>
          <p:nvPr/>
        </p:nvSpPr>
        <p:spPr bwMode="auto">
          <a:xfrm>
            <a:off x="2169938" y="2781387"/>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722926" y="1694943"/>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8" y="1740757"/>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6" y="165104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11" y="162241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52" name="Text Box 51"/>
          <p:cNvSpPr txBox="1">
            <a:spLocks noChangeArrowheads="1"/>
          </p:cNvSpPr>
          <p:nvPr/>
        </p:nvSpPr>
        <p:spPr bwMode="auto">
          <a:xfrm>
            <a:off x="2383916" y="172453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p>
        </p:txBody>
      </p:sp>
      <p:grpSp>
        <p:nvGrpSpPr>
          <p:cNvPr id="1121" name="Group 20"/>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40" y="1716897"/>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grpSp>
        <p:nvGrpSpPr>
          <p:cNvPr id="1136" name="Group 35"/>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5" y="172338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p>
        </p:txBody>
      </p:sp>
      <p:grpSp>
        <p:nvGrpSpPr>
          <p:cNvPr id="1606" name="Group 506"/>
          <p:cNvGrpSpPr/>
          <p:nvPr/>
        </p:nvGrpSpPr>
        <p:grpSpPr bwMode="auto">
          <a:xfrm>
            <a:off x="6086924" y="1649132"/>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2" y="176271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sp>
        <p:nvSpPr>
          <p:cNvPr id="1618" name="Line 518"/>
          <p:cNvSpPr>
            <a:spLocks noChangeShapeType="1"/>
          </p:cNvSpPr>
          <p:nvPr/>
        </p:nvSpPr>
        <p:spPr bwMode="auto">
          <a:xfrm flipV="1">
            <a:off x="4766562" y="1696853"/>
            <a:ext cx="916086" cy="69672"/>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9" name="Line 519"/>
          <p:cNvSpPr>
            <a:spLocks noChangeShapeType="1"/>
          </p:cNvSpPr>
          <p:nvPr/>
        </p:nvSpPr>
        <p:spPr bwMode="auto">
          <a:xfrm>
            <a:off x="6073483" y="1724531"/>
            <a:ext cx="1119368" cy="129855"/>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20" name="Line 520"/>
          <p:cNvSpPr>
            <a:spLocks noChangeShapeType="1"/>
          </p:cNvSpPr>
          <p:nvPr/>
        </p:nvSpPr>
        <p:spPr bwMode="auto">
          <a:xfrm>
            <a:off x="3422419" y="1671085"/>
            <a:ext cx="1005007" cy="85898"/>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7" name="Line 517"/>
          <p:cNvSpPr>
            <a:spLocks noChangeShapeType="1"/>
          </p:cNvSpPr>
          <p:nvPr/>
        </p:nvSpPr>
        <p:spPr bwMode="auto">
          <a:xfrm flipV="1">
            <a:off x="1847701" y="1666409"/>
            <a:ext cx="1155965" cy="212703"/>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7"/>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1148"/>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5000" fill="hold" grpId="1" nodeType="clickEffect">
                                  <p:stCondLst>
                                    <p:cond delay="0"/>
                                  </p:stCondLst>
                                  <p:childTnLst>
                                    <p:anim calcmode="discrete" valueType="str">
                                      <p:cBhvr>
                                        <p:cTn id="12" dur="1000" fill="hold"/>
                                        <p:tgtEl>
                                          <p:spTgt spid="1149"/>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1" nodeType="withEffect">
                                  <p:stCondLst>
                                    <p:cond delay="0"/>
                                  </p:stCondLst>
                                  <p:childTnLst>
                                    <p:anim calcmode="discrete" valueType="str">
                                      <p:cBhvr>
                                        <p:cTn id="14" dur="1000" fill="hold"/>
                                        <p:tgtEl>
                                          <p:spTgt spid="115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5000" fill="hold" grpId="0" nodeType="clickEffect">
                                  <p:stCondLst>
                                    <p:cond delay="0"/>
                                  </p:stCondLst>
                                  <p:childTnLst>
                                    <p:anim calcmode="discrete" valueType="str">
                                      <p:cBhvr>
                                        <p:cTn id="18" dur="1000" fill="hold"/>
                                        <p:tgtEl>
                                          <p:spTgt spid="1150"/>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5000" fill="hold" nodeType="clickEffect">
                                  <p:stCondLst>
                                    <p:cond delay="0"/>
                                  </p:stCondLst>
                                  <p:childTnLst>
                                    <p:anim calcmode="discrete" valueType="str">
                                      <p:cBhvr>
                                        <p:cTn id="22"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21"/>
                                        </p:tgtEl>
                                        <p:attrNameLst>
                                          <p:attrName>style.visibility</p:attrName>
                                        </p:attrNameLst>
                                      </p:cBhvr>
                                      <p:to>
                                        <p:strVal val="visible"/>
                                      </p:to>
                                    </p:set>
                                    <p:animEffect transition="in" filter="fade">
                                      <p:cBhvr>
                                        <p:cTn id="32" dur="750"/>
                                        <p:tgtEl>
                                          <p:spTgt spid="1621"/>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1617"/>
                                        </p:tgtEl>
                                        <p:attrNameLst>
                                          <p:attrName>style.visibility</p:attrName>
                                        </p:attrNameLst>
                                      </p:cBhvr>
                                      <p:to>
                                        <p:strVal val="visible"/>
                                      </p:to>
                                    </p:set>
                                    <p:animEffect transition="in" filter="wipe(left)">
                                      <p:cBhvr>
                                        <p:cTn id="35" dur="1500"/>
                                        <p:tgtEl>
                                          <p:spTgt spid="1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75"/>
                                        </p:tgtEl>
                                        <p:attrNameLst>
                                          <p:attrName>style.visibility</p:attrName>
                                        </p:attrNameLst>
                                      </p:cBhvr>
                                      <p:to>
                                        <p:strVal val="visible"/>
                                      </p:to>
                                    </p:set>
                                    <p:animEffect transition="in" filter="fade">
                                      <p:cBhvr>
                                        <p:cTn id="40" dur="750"/>
                                        <p:tgtEl>
                                          <p:spTgt spid="1675"/>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1700"/>
                                        </p:tgtEl>
                                        <p:attrNameLst>
                                          <p:attrName>style.visibility</p:attrName>
                                        </p:attrNameLst>
                                      </p:cBhvr>
                                      <p:to>
                                        <p:strVal val="visible"/>
                                      </p:to>
                                    </p:set>
                                    <p:animEffect transition="in" filter="wipe(left)">
                                      <p:cBhvr>
                                        <p:cTn id="43" dur="13000"/>
                                        <p:tgtEl>
                                          <p:spTgt spid="1700"/>
                                        </p:tgtEl>
                                      </p:cBhvr>
                                    </p:animEffect>
                                  </p:childTnLst>
                                </p:cTn>
                              </p:par>
                              <p:par>
                                <p:cTn id="44" presetID="22" presetClass="entr" presetSubtype="8" fill="hold" grpId="0" nodeType="withEffect">
                                  <p:stCondLst>
                                    <p:cond delay="8000"/>
                                  </p:stCondLst>
                                  <p:childTnLst>
                                    <p:set>
                                      <p:cBhvr>
                                        <p:cTn id="45" dur="1" fill="hold">
                                          <p:stCondLst>
                                            <p:cond delay="0"/>
                                          </p:stCondLst>
                                        </p:cTn>
                                        <p:tgtEl>
                                          <p:spTgt spid="1620"/>
                                        </p:tgtEl>
                                        <p:attrNameLst>
                                          <p:attrName>style.visibility</p:attrName>
                                        </p:attrNameLst>
                                      </p:cBhvr>
                                      <p:to>
                                        <p:strVal val="visible"/>
                                      </p:to>
                                    </p:set>
                                    <p:animEffect transition="in" filter="wipe(left)">
                                      <p:cBhvr>
                                        <p:cTn id="46" dur="1500"/>
                                        <p:tgtEl>
                                          <p:spTgt spid="1620"/>
                                        </p:tgtEl>
                                      </p:cBhvr>
                                    </p:animEffect>
                                  </p:childTnLst>
                                </p:cTn>
                              </p:par>
                              <p:par>
                                <p:cTn id="47" presetID="22" presetClass="entr" presetSubtype="8" fill="hold" grpId="0" nodeType="withEffect">
                                  <p:stCondLst>
                                    <p:cond delay="11000"/>
                                  </p:stCondLst>
                                  <p:childTnLst>
                                    <p:set>
                                      <p:cBhvr>
                                        <p:cTn id="48" dur="1" fill="hold">
                                          <p:stCondLst>
                                            <p:cond delay="0"/>
                                          </p:stCondLst>
                                        </p:cTn>
                                        <p:tgtEl>
                                          <p:spTgt spid="1618"/>
                                        </p:tgtEl>
                                        <p:attrNameLst>
                                          <p:attrName>style.visibility</p:attrName>
                                        </p:attrNameLst>
                                      </p:cBhvr>
                                      <p:to>
                                        <p:strVal val="visible"/>
                                      </p:to>
                                    </p:set>
                                    <p:animEffect transition="in" filter="wipe(left)">
                                      <p:cBhvr>
                                        <p:cTn id="49" dur="1500"/>
                                        <p:tgtEl>
                                          <p:spTgt spid="1618"/>
                                        </p:tgtEl>
                                      </p:cBhvr>
                                    </p:animEffect>
                                  </p:childTnLst>
                                </p:cTn>
                              </p:par>
                              <p:par>
                                <p:cTn id="50" presetID="22" presetClass="entr" presetSubtype="8" fill="hold" grpId="0" nodeType="withEffect">
                                  <p:stCondLst>
                                    <p:cond delay="14000"/>
                                  </p:stCondLst>
                                  <p:childTnLst>
                                    <p:set>
                                      <p:cBhvr>
                                        <p:cTn id="51" dur="1" fill="hold">
                                          <p:stCondLst>
                                            <p:cond delay="0"/>
                                          </p:stCondLst>
                                        </p:cTn>
                                        <p:tgtEl>
                                          <p:spTgt spid="1619"/>
                                        </p:tgtEl>
                                        <p:attrNameLst>
                                          <p:attrName>style.visibility</p:attrName>
                                        </p:attrNameLst>
                                      </p:cBhvr>
                                      <p:to>
                                        <p:strVal val="visible"/>
                                      </p:to>
                                    </p:set>
                                    <p:animEffect transition="in" filter="wipe(left)">
                                      <p:cBhvr>
                                        <p:cTn id="52" dur="1500"/>
                                        <p:tgtEl>
                                          <p:spTgt spid="16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78"/>
                                        </p:tgtEl>
                                        <p:attrNameLst>
                                          <p:attrName>style.visibility</p:attrName>
                                        </p:attrNameLst>
                                      </p:cBhvr>
                                      <p:to>
                                        <p:strVal val="visible"/>
                                      </p:to>
                                    </p:set>
                                    <p:animEffect transition="in" filter="wipe(up)">
                                      <p:cBhvr>
                                        <p:cTn id="57" dur="25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P spid="1148" grpId="0"/>
      <p:bldP spid="1149" grpId="1"/>
      <p:bldP spid="1150" grpId="0"/>
      <p:bldP spid="1151" grpId="1"/>
      <p:bldP spid="1621" grpId="0"/>
      <p:bldP spid="1678" grpId="0" animBg="1"/>
      <p:bldP spid="1675" grpId="0"/>
      <p:bldP spid="1700" grpId="0" animBg="1"/>
      <p:bldP spid="1618" grpId="0" animBg="1"/>
      <p:bldP spid="1619" grpId="0" animBg="1"/>
      <p:bldP spid="1620" grpId="0" animBg="1"/>
      <p:bldP spid="16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558589" y="898871"/>
            <a:ext cx="8129015" cy="2208297"/>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defRPr/>
            </a:pPr>
            <a:r>
              <a:rPr lang="zh-CN" altLang="en-US" sz="1600" b="1" dirty="0">
                <a:solidFill>
                  <a:srgbClr val="0000FF"/>
                </a:solidFill>
                <a:latin typeface="微软雅黑" panose="020B0503020204020204" pitchFamily="34" charset="-122"/>
                <a:ea typeface="微软雅黑" panose="020B0503020204020204" pitchFamily="34" charset="-122"/>
              </a:rPr>
              <a:t>拓扑结</a:t>
            </a:r>
            <a:r>
              <a:rPr lang="zh-CN" altLang="en-US" sz="1600" b="1">
                <a:solidFill>
                  <a:srgbClr val="0000FF"/>
                </a:solidFill>
                <a:latin typeface="微软雅黑" panose="020B0503020204020204" pitchFamily="34" charset="-122"/>
                <a:ea typeface="微软雅黑" panose="020B0503020204020204" pitchFamily="34" charset="-122"/>
              </a:rPr>
              <a:t>构：基带总线局域网。</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1600" b="1" dirty="0">
                <a:solidFill>
                  <a:srgbClr val="0000FF"/>
                </a:solidFill>
                <a:latin typeface="微软雅黑" panose="020B0503020204020204" pitchFamily="34" charset="-122"/>
                <a:ea typeface="微软雅黑" panose="020B0503020204020204" pitchFamily="34" charset="-122"/>
              </a:rPr>
              <a:t>运行速度从</a:t>
            </a:r>
            <a:r>
              <a:rPr lang="en-US" altLang="zh-CN" sz="1600" b="1" dirty="0">
                <a:solidFill>
                  <a:srgbClr val="0000FF"/>
                </a:solidFill>
                <a:latin typeface="微软雅黑" panose="020B0503020204020204" pitchFamily="34" charset="-122"/>
                <a:ea typeface="微软雅黑" panose="020B0503020204020204" pitchFamily="34" charset="-122"/>
              </a:rPr>
              <a:t>3~10 Mbps</a:t>
            </a:r>
            <a:r>
              <a:rPr lang="zh-CN" altLang="en-US" sz="1600" b="1" dirty="0">
                <a:solidFill>
                  <a:srgbClr val="0000FF"/>
                </a:solidFill>
                <a:latin typeface="微软雅黑" panose="020B0503020204020204" pitchFamily="34" charset="-122"/>
                <a:ea typeface="微软雅黑" panose="020B0503020204020204" pitchFamily="34" charset="-122"/>
              </a:rPr>
              <a:t>不等。</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1600" b="1" dirty="0">
                <a:solidFill>
                  <a:srgbClr val="0000FF"/>
                </a:solidFill>
                <a:latin typeface="微软雅黑" panose="020B0503020204020204" pitchFamily="34" charset="-122"/>
                <a:ea typeface="微软雅黑" panose="020B0503020204020204" pitchFamily="34" charset="-122"/>
              </a:rPr>
              <a:t>每个节点必须获取电缆或者信道的才能传送信息。</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1600" b="1" dirty="0">
                <a:solidFill>
                  <a:srgbClr val="0000FF"/>
                </a:solidFill>
                <a:latin typeface="微软雅黑" panose="020B0503020204020204" pitchFamily="34" charset="-122"/>
                <a:ea typeface="微软雅黑" panose="020B0503020204020204" pitchFamily="34" charset="-122"/>
              </a:rPr>
              <a:t>每一个节点有全球唯一的</a:t>
            </a:r>
            <a:r>
              <a:rPr lang="en-US" altLang="zh-CN" sz="1600" b="1" dirty="0">
                <a:solidFill>
                  <a:srgbClr val="0000FF"/>
                </a:solidFill>
                <a:latin typeface="微软雅黑" panose="020B0503020204020204" pitchFamily="34" charset="-122"/>
                <a:ea typeface="微软雅黑" panose="020B0503020204020204" pitchFamily="34" charset="-122"/>
              </a:rPr>
              <a:t>48</a:t>
            </a:r>
            <a:r>
              <a:rPr lang="zh-CN" altLang="en-US" sz="1600" b="1" dirty="0">
                <a:solidFill>
                  <a:srgbClr val="0000FF"/>
                </a:solidFill>
                <a:latin typeface="微软雅黑" panose="020B0503020204020204" pitchFamily="34" charset="-122"/>
                <a:ea typeface="微软雅黑" panose="020B0503020204020204" pitchFamily="34" charset="-122"/>
              </a:rPr>
              <a:t>位地址分配给网卡的</a:t>
            </a:r>
            <a:r>
              <a:rPr lang="en-US" altLang="zh-CN" sz="1600" b="1" dirty="0">
                <a:solidFill>
                  <a:srgbClr val="0000FF"/>
                </a:solidFill>
                <a:latin typeface="微软雅黑" panose="020B0503020204020204" pitchFamily="34" charset="-122"/>
                <a:ea typeface="微软雅黑" panose="020B0503020204020204" pitchFamily="34" charset="-122"/>
              </a:rPr>
              <a:t>MAC</a:t>
            </a:r>
            <a:r>
              <a:rPr lang="zh-CN" altLang="en-US" sz="1600" b="1" dirty="0">
                <a:solidFill>
                  <a:srgbClr val="0000FF"/>
                </a:solidFill>
                <a:latin typeface="微软雅黑" panose="020B0503020204020204" pitchFamily="34" charset="-122"/>
                <a:ea typeface="微软雅黑" panose="020B0503020204020204" pitchFamily="34" charset="-122"/>
              </a:rPr>
              <a:t>地址。</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defRPr/>
            </a:pPr>
            <a:r>
              <a:rPr lang="zh-CN" altLang="en-US" sz="1600" b="1" dirty="0">
                <a:solidFill>
                  <a:srgbClr val="0000FF"/>
                </a:solidFill>
                <a:latin typeface="微软雅黑" panose="020B0503020204020204" pitchFamily="34" charset="-122"/>
                <a:ea typeface="微软雅黑" panose="020B0503020204020204" pitchFamily="34" charset="-122"/>
              </a:rPr>
              <a:t>以太网卡直接集成进计算机主板。</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2920" y="63793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pPr>
              <a:defRPr/>
            </a:pPr>
            <a:endParaRPr lang="zh-CN" altLang="en-US">
              <a:solidFill>
                <a:prstClr val="black"/>
              </a:solidFill>
              <a:latin typeface="Calibri"/>
              <a:ea typeface="宋体" panose="02010600030101010101" pitchFamily="2" charset="-122"/>
            </a:endParaRPr>
          </a:p>
        </p:txBody>
      </p:sp>
      <p:sp>
        <p:nvSpPr>
          <p:cNvPr id="6" name="矩形 5"/>
          <p:cNvSpPr/>
          <p:nvPr/>
        </p:nvSpPr>
        <p:spPr>
          <a:xfrm>
            <a:off x="616087" y="600352"/>
            <a:ext cx="3703250" cy="400105"/>
          </a:xfrm>
          <a:prstGeom prst="rect">
            <a:avLst/>
          </a:prstGeom>
        </p:spPr>
        <p:txBody>
          <a:bodyPr wrap="none" lIns="91436" tIns="45718" rIns="91436" bIns="45718">
            <a:spAutoFit/>
          </a:bodyPr>
          <a:lstStyle/>
          <a:p>
            <a:pPr>
              <a:defRPr/>
            </a:pP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a:solidFill>
                  <a:prstClr val="black"/>
                </a:solidFill>
                <a:latin typeface="微软雅黑" panose="020B0503020204020204" pitchFamily="34" charset="-122"/>
                <a:ea typeface="微软雅黑" panose="020B0503020204020204" pitchFamily="34" charset="-122"/>
              </a:rPr>
              <a:t>传统以太网（</a:t>
            </a:r>
            <a:r>
              <a:rPr lang="en-US" altLang="zh-CN" sz="2000" b="1">
                <a:solidFill>
                  <a:prstClr val="black"/>
                </a:solidFill>
                <a:latin typeface="微软雅黑" panose="020B0503020204020204" pitchFamily="34" charset="-122"/>
                <a:ea typeface="微软雅黑" panose="020B0503020204020204" pitchFamily="34" charset="-122"/>
              </a:rPr>
              <a:t>10M bit/s</a:t>
            </a:r>
            <a:r>
              <a:rPr lang="zh-CN" altLang="en-US" sz="2000" b="1">
                <a:solidFill>
                  <a:prstClr val="black"/>
                </a:solidFill>
                <a:latin typeface="微软雅黑" panose="020B0503020204020204" pitchFamily="34" charset="-122"/>
                <a:ea typeface="微软雅黑" panose="020B0503020204020204" pitchFamily="34" charset="-122"/>
              </a:rPr>
              <a:t>） </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16087" y="3257743"/>
            <a:ext cx="7304762" cy="933333"/>
          </a:xfrm>
          <a:prstGeom prst="rect">
            <a:avLst/>
          </a:prstGeom>
        </p:spPr>
      </p:pic>
    </p:spTree>
    <p:extLst>
      <p:ext uri="{BB962C8B-B14F-4D97-AF65-F5344CB8AC3E}">
        <p14:creationId xmlns:p14="http://schemas.microsoft.com/office/powerpoint/2010/main" val="119284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2918" y="736274"/>
            <a:ext cx="8129015" cy="400110"/>
            <a:chOff x="502920" y="1060448"/>
            <a:chExt cx="8129015" cy="400110"/>
          </a:xfrm>
        </p:grpSpPr>
        <p:sp>
          <p:nvSpPr>
            <p:cNvPr id="45" name="AutoShape 5"/>
            <p:cNvSpPr>
              <a:spLocks noChangeArrowheads="1"/>
            </p:cNvSpPr>
            <p:nvPr/>
          </p:nvSpPr>
          <p:spPr bwMode="auto">
            <a:xfrm>
              <a:off x="502920" y="111183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矩形 45"/>
            <p:cNvSpPr/>
            <p:nvPr/>
          </p:nvSpPr>
          <p:spPr>
            <a:xfrm>
              <a:off x="616085" y="1060448"/>
              <a:ext cx="2699778"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以太网的两个标准 </a:t>
              </a:r>
            </a:p>
          </p:txBody>
        </p:sp>
      </p:grpSp>
      <p:sp>
        <p:nvSpPr>
          <p:cNvPr id="47" name="矩形 46"/>
          <p:cNvSpPr/>
          <p:nvPr/>
        </p:nvSpPr>
        <p:spPr>
          <a:xfrm>
            <a:off x="558589" y="898872"/>
            <a:ext cx="8129015" cy="3477875"/>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endParaRPr lang="en-US" altLang="zh-CN" sz="2000" b="1" dirty="0">
              <a:solidFill>
                <a:srgbClr val="0000FF"/>
              </a:solidFill>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是世界上第一个局域网产品（以太网）的规约。</a:t>
            </a:r>
            <a:r>
              <a:rPr lang="en-US" altLang="zh-CN" sz="2000" b="1" dirty="0">
                <a:latin typeface="微软雅黑" panose="020B0503020204020204" pitchFamily="34" charset="-122"/>
                <a:ea typeface="微软雅黑" panose="020B0503020204020204" pitchFamily="34" charset="-122"/>
              </a:rPr>
              <a:t>(1982)</a:t>
            </a:r>
            <a:endParaRPr lang="zh-CN" altLang="en-US" sz="2000" b="1" dirty="0">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IEEE 802.3 </a:t>
            </a:r>
            <a:r>
              <a:rPr lang="zh-CN" altLang="en-US" sz="2000" b="1" dirty="0">
                <a:latin typeface="微软雅黑" panose="020B0503020204020204" pitchFamily="34" charset="-122"/>
                <a:ea typeface="微软雅黑" panose="020B0503020204020204" pitchFamily="34" charset="-122"/>
              </a:rPr>
              <a:t>是第一个 </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的以太网标</a:t>
            </a:r>
            <a:r>
              <a:rPr lang="zh-CN" altLang="en-US" sz="2000" b="1">
                <a:latin typeface="微软雅黑" panose="020B0503020204020204" pitchFamily="34" charset="-122"/>
                <a:ea typeface="微软雅黑" panose="020B0503020204020204" pitchFamily="34" charset="-122"/>
              </a:rPr>
              <a:t>准。</a:t>
            </a:r>
            <a:r>
              <a:rPr lang="en-US" altLang="zh-CN" sz="2000" b="1">
                <a:latin typeface="微软雅黑" panose="020B0503020204020204" pitchFamily="34" charset="-122"/>
                <a:ea typeface="微软雅黑" panose="020B0503020204020204" pitchFamily="34" charset="-122"/>
              </a:rPr>
              <a:t>(1983)</a:t>
            </a:r>
            <a:endParaRPr lang="zh-CN" altLang="en-US" sz="2000" b="1" dirty="0">
              <a:latin typeface="微软雅黑" panose="020B0503020204020204" pitchFamily="34" charset="-122"/>
              <a:ea typeface="微软雅黑" panose="020B0503020204020204" pitchFamily="34" charset="-122"/>
            </a:endParaRPr>
          </a:p>
          <a:p>
            <a:pPr marL="285736" indent="-285736">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标准与 </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802.3 </a:t>
            </a:r>
            <a:r>
              <a:rPr lang="zh-CN" altLang="en-US" sz="2000" b="1" dirty="0">
                <a:latin typeface="微软雅黑" panose="020B0503020204020204" pitchFamily="34" charset="-122"/>
                <a:ea typeface="微软雅黑" panose="020B0503020204020204" pitchFamily="34" charset="-122"/>
              </a:rPr>
              <a:t>标准只有</a:t>
            </a:r>
            <a:r>
              <a:rPr lang="zh-CN" altLang="en-US" sz="2000" b="1" dirty="0">
                <a:solidFill>
                  <a:srgbClr val="FF0000"/>
                </a:solidFill>
                <a:latin typeface="微软雅黑" panose="020B0503020204020204" pitchFamily="34" charset="-122"/>
                <a:ea typeface="微软雅黑" panose="020B0503020204020204" pitchFamily="34" charset="-122"/>
              </a:rPr>
              <a:t>很小的差别</a:t>
            </a:r>
            <a:r>
              <a:rPr lang="zh-CN" altLang="en-US" sz="2000" b="1" dirty="0">
                <a:latin typeface="微软雅黑" panose="020B0503020204020204" pitchFamily="34" charset="-122"/>
                <a:ea typeface="微软雅黑" panose="020B0503020204020204" pitchFamily="34" charset="-122"/>
              </a:rPr>
              <a:t>，因此可以将 </a:t>
            </a:r>
            <a:r>
              <a:rPr lang="en-US" altLang="zh-CN" sz="2000" b="1" dirty="0">
                <a:latin typeface="微软雅黑" panose="020B0503020204020204" pitchFamily="34" charset="-122"/>
                <a:ea typeface="微软雅黑" panose="020B0503020204020204" pitchFamily="34" charset="-122"/>
              </a:rPr>
              <a:t>802.3 </a:t>
            </a:r>
            <a:r>
              <a:rPr lang="zh-CN" altLang="en-US" sz="2000" b="1" dirty="0">
                <a:latin typeface="微软雅黑" panose="020B0503020204020204" pitchFamily="34" charset="-122"/>
                <a:ea typeface="微软雅黑" panose="020B0503020204020204" pitchFamily="34" charset="-122"/>
              </a:rPr>
              <a:t>局域网简称为“以太网”。</a:t>
            </a:r>
          </a:p>
          <a:p>
            <a:pPr marL="285736" indent="-285736">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严格说来，“以太网”应当是指符合 </a:t>
            </a:r>
            <a:r>
              <a:rPr lang="en-US" altLang="zh-CN" sz="2000" b="1" dirty="0">
                <a:solidFill>
                  <a:srgbClr val="FF0000"/>
                </a:solidFill>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标准的局域网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3" y="1226730"/>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为了使数据链路层能更好地适应多种局域网标准，</a:t>
            </a:r>
            <a:r>
              <a:rPr lang="en-US" altLang="zh-CN" sz="2000" b="1" dirty="0">
                <a:latin typeface="微软雅黑" panose="020B0503020204020204" pitchFamily="34" charset="-122"/>
                <a:ea typeface="微软雅黑" panose="020B0503020204020204" pitchFamily="34" charset="-122"/>
              </a:rPr>
              <a:t>IEEE 802 </a:t>
            </a:r>
            <a:r>
              <a:rPr lang="zh-CN" altLang="en-US" sz="2000" b="1" dirty="0">
                <a:latin typeface="微软雅黑" panose="020B0503020204020204" pitchFamily="34" charset="-122"/>
                <a:ea typeface="微软雅黑" panose="020B0503020204020204" pitchFamily="34" charset="-122"/>
              </a:rPr>
              <a:t>委员会就将局域网的数据链路层拆成</a:t>
            </a:r>
            <a:r>
              <a:rPr lang="zh-CN" altLang="en-US" sz="2000" b="1" dirty="0">
                <a:solidFill>
                  <a:srgbClr val="CC00CC"/>
                </a:solidFill>
                <a:latin typeface="微软雅黑" panose="020B0503020204020204" pitchFamily="34" charset="-122"/>
                <a:ea typeface="微软雅黑" panose="020B0503020204020204" pitchFamily="34" charset="-122"/>
              </a:rPr>
              <a:t>两个子层</a:t>
            </a:r>
            <a:r>
              <a:rPr lang="zh-CN" altLang="en-US" sz="2000" b="1" dirty="0">
                <a:latin typeface="微软雅黑" panose="020B0503020204020204" pitchFamily="34" charset="-122"/>
                <a:ea typeface="微软雅黑" panose="020B0503020204020204" pitchFamily="34" charset="-122"/>
              </a:rPr>
              <a:t>：</a:t>
            </a:r>
          </a:p>
          <a:p>
            <a:pPr marL="720689" indent="-360662"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逻辑链路控制 </a:t>
            </a:r>
            <a:r>
              <a:rPr lang="en-US" altLang="zh-CN" sz="2000" b="1" dirty="0">
                <a:latin typeface="微软雅黑" panose="020B0503020204020204" pitchFamily="34" charset="-122"/>
                <a:ea typeface="微软雅黑" panose="020B0503020204020204" pitchFamily="34" charset="-122"/>
              </a:rPr>
              <a:t>LLC (Logical Link Control)</a:t>
            </a:r>
            <a:r>
              <a:rPr lang="zh-CN" altLang="en-US" sz="2000" b="1" dirty="0">
                <a:latin typeface="微软雅黑" panose="020B0503020204020204" pitchFamily="34" charset="-122"/>
                <a:ea typeface="微软雅黑" panose="020B0503020204020204" pitchFamily="34" charset="-122"/>
              </a:rPr>
              <a:t>子层；</a:t>
            </a:r>
          </a:p>
          <a:p>
            <a:pPr marL="720689" indent="-360662"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媒体接入控制 </a:t>
            </a:r>
            <a:r>
              <a:rPr lang="en-US" altLang="zh-CN" sz="2000" b="1" dirty="0">
                <a:latin typeface="微软雅黑" panose="020B0503020204020204" pitchFamily="34" charset="-122"/>
                <a:ea typeface="微软雅黑" panose="020B0503020204020204" pitchFamily="34" charset="-122"/>
              </a:rPr>
              <a:t>MAC (Medium Access Control)</a:t>
            </a:r>
            <a:r>
              <a:rPr lang="zh-CN" altLang="en-US" sz="2000" b="1" dirty="0">
                <a:latin typeface="微软雅黑" panose="020B0503020204020204" pitchFamily="34" charset="-122"/>
                <a:ea typeface="微软雅黑" panose="020B0503020204020204" pitchFamily="34" charset="-122"/>
              </a:rPr>
              <a:t>子层。</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与接入到</a:t>
            </a:r>
            <a:r>
              <a:rPr lang="zh-CN" altLang="en-US" sz="2000" b="1" dirty="0">
                <a:solidFill>
                  <a:srgbClr val="FF0000"/>
                </a:solidFill>
                <a:latin typeface="微软雅黑" panose="020B0503020204020204" pitchFamily="34" charset="-122"/>
                <a:ea typeface="微软雅黑" panose="020B0503020204020204" pitchFamily="34" charset="-122"/>
              </a:rPr>
              <a:t>传输媒体有关</a:t>
            </a:r>
            <a:r>
              <a:rPr lang="zh-CN" altLang="en-US" sz="2000" b="1" dirty="0">
                <a:latin typeface="微软雅黑" panose="020B0503020204020204" pitchFamily="34" charset="-122"/>
                <a:ea typeface="微软雅黑" panose="020B0503020204020204" pitchFamily="34" charset="-122"/>
              </a:rPr>
              <a:t>的内容都放在 </a:t>
            </a:r>
            <a:r>
              <a:rPr lang="en-US" altLang="zh-CN" sz="2000" b="1" dirty="0">
                <a:solidFill>
                  <a:srgbClr val="FF0000"/>
                </a:solidFill>
                <a:latin typeface="微软雅黑" panose="020B0503020204020204" pitchFamily="34" charset="-122"/>
                <a:ea typeface="微软雅黑" panose="020B0503020204020204" pitchFamily="34" charset="-122"/>
              </a:rPr>
              <a:t>MAC</a:t>
            </a:r>
            <a:r>
              <a:rPr lang="zh-CN" altLang="en-US" sz="2000" b="1" dirty="0">
                <a:solidFill>
                  <a:srgbClr val="FF0000"/>
                </a:solidFill>
                <a:latin typeface="微软雅黑" panose="020B0503020204020204" pitchFamily="34" charset="-122"/>
                <a:ea typeface="微软雅黑" panose="020B0503020204020204" pitchFamily="34" charset="-122"/>
              </a:rPr>
              <a:t>子层</a:t>
            </a:r>
            <a:r>
              <a:rPr lang="zh-CN" altLang="en-US" sz="2000" b="1" dirty="0">
                <a:latin typeface="微软雅黑" panose="020B0503020204020204" pitchFamily="34" charset="-122"/>
                <a:ea typeface="微软雅黑" panose="020B0503020204020204" pitchFamily="34" charset="-122"/>
              </a:rPr>
              <a:t>，而 </a:t>
            </a:r>
            <a:r>
              <a:rPr lang="en-US" altLang="zh-CN" sz="2000" b="1" dirty="0">
                <a:latin typeface="微软雅黑" panose="020B0503020204020204" pitchFamily="34" charset="-122"/>
                <a:ea typeface="微软雅黑" panose="020B0503020204020204" pitchFamily="34" charset="-122"/>
              </a:rPr>
              <a:t>LLC </a:t>
            </a:r>
            <a:r>
              <a:rPr lang="zh-CN" altLang="en-US" sz="2000" b="1" dirty="0">
                <a:latin typeface="微软雅黑" panose="020B0503020204020204" pitchFamily="34" charset="-122"/>
                <a:ea typeface="微软雅黑" panose="020B0503020204020204" pitchFamily="34" charset="-122"/>
              </a:rPr>
              <a:t>子层则与</a:t>
            </a:r>
            <a:r>
              <a:rPr lang="zh-CN" altLang="en-US" sz="2000" b="1" dirty="0">
                <a:solidFill>
                  <a:srgbClr val="FF0000"/>
                </a:solidFill>
                <a:latin typeface="微软雅黑" panose="020B0503020204020204" pitchFamily="34" charset="-122"/>
                <a:ea typeface="微软雅黑" panose="020B0503020204020204" pitchFamily="34" charset="-122"/>
              </a:rPr>
              <a:t>传输媒体无关</a:t>
            </a:r>
            <a:r>
              <a:rPr lang="zh-CN" altLang="en-US" sz="2000" b="1" dirty="0">
                <a:latin typeface="微软雅黑" panose="020B0503020204020204" pitchFamily="34" charset="-122"/>
                <a:ea typeface="微软雅黑" panose="020B0503020204020204" pitchFamily="34" charset="-122"/>
              </a:rPr>
              <a:t>。</a:t>
            </a:r>
          </a:p>
          <a:p>
            <a:pPr marL="342884" indent="-342884"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不管采用何种协议的局域网，对 </a:t>
            </a:r>
            <a:r>
              <a:rPr lang="en-US" altLang="zh-CN" sz="2000" b="1" dirty="0">
                <a:solidFill>
                  <a:srgbClr val="0000FF"/>
                </a:solidFill>
                <a:latin typeface="微软雅黑" panose="020B0503020204020204" pitchFamily="34" charset="-122"/>
                <a:ea typeface="微软雅黑" panose="020B0503020204020204" pitchFamily="34" charset="-122"/>
              </a:rPr>
              <a:t>LLC </a:t>
            </a:r>
            <a:r>
              <a:rPr lang="zh-CN" altLang="en-US" sz="2000" b="1" dirty="0">
                <a:solidFill>
                  <a:srgbClr val="0000FF"/>
                </a:solidFill>
                <a:latin typeface="微软雅黑" panose="020B0503020204020204" pitchFamily="34" charset="-122"/>
                <a:ea typeface="微软雅黑" panose="020B0503020204020204" pitchFamily="34" charset="-122"/>
              </a:rPr>
              <a:t>子层来说都是透明的。</a:t>
            </a:r>
          </a:p>
        </p:txBody>
      </p:sp>
      <p:sp>
        <p:nvSpPr>
          <p:cNvPr id="6" name="AutoShape 5"/>
          <p:cNvSpPr>
            <a:spLocks noChangeArrowheads="1"/>
          </p:cNvSpPr>
          <p:nvPr/>
        </p:nvSpPr>
        <p:spPr bwMode="auto">
          <a:xfrm>
            <a:off x="502923" y="810472"/>
            <a:ext cx="8129015" cy="315464"/>
          </a:xfrm>
          <a:prstGeom prst="roundRect">
            <a:avLst>
              <a:gd name="adj" fmla="val 16667"/>
            </a:avLst>
          </a:prstGeom>
          <a:solidFill>
            <a:srgbClr val="99FFCC"/>
          </a:solidFill>
          <a:ln>
            <a:noFill/>
          </a:ln>
          <a:effectLst/>
        </p:spPr>
        <p:txBody>
          <a:bodyPr wrap="none" lIns="91436" tIns="45718" rIns="91436" bIns="45718" anchor="ctr"/>
          <a:lstStyle/>
          <a:p>
            <a:endParaRPr lang="zh-CN" altLang="en-US"/>
          </a:p>
        </p:txBody>
      </p:sp>
      <p:sp>
        <p:nvSpPr>
          <p:cNvPr id="7" name="Rectangle 6"/>
          <p:cNvSpPr>
            <a:spLocks noChangeArrowheads="1"/>
          </p:cNvSpPr>
          <p:nvPr/>
        </p:nvSpPr>
        <p:spPr bwMode="auto">
          <a:xfrm>
            <a:off x="3176311" y="771495"/>
            <a:ext cx="2781527"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latin typeface="微软雅黑" panose="020B0503020204020204" pitchFamily="34" charset="-122"/>
                <a:ea typeface="微软雅黑" panose="020B0503020204020204" pitchFamily="34" charset="-122"/>
              </a:rPr>
              <a:t>数据链路层的两个子层</a:t>
            </a:r>
            <a:endParaRPr lang="fr-FR"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02923" y="700744"/>
            <a:ext cx="8129015" cy="315464"/>
          </a:xfrm>
          <a:prstGeom prst="roundRect">
            <a:avLst>
              <a:gd name="adj" fmla="val 16667"/>
            </a:avLst>
          </a:prstGeom>
          <a:solidFill>
            <a:srgbClr val="99FFCC"/>
          </a:solidFill>
          <a:ln>
            <a:noFill/>
          </a:ln>
          <a:effectLst/>
        </p:spPr>
        <p:txBody>
          <a:bodyPr wrap="none" lIns="91436" tIns="45718" rIns="91436" bIns="45718" anchor="ctr"/>
          <a:lstStyle/>
          <a:p>
            <a:endParaRPr lang="zh-CN" altLang="en-US"/>
          </a:p>
        </p:txBody>
      </p:sp>
      <p:sp>
        <p:nvSpPr>
          <p:cNvPr id="16" name="Rectangle 6"/>
          <p:cNvSpPr>
            <a:spLocks noChangeArrowheads="1"/>
          </p:cNvSpPr>
          <p:nvPr/>
        </p:nvSpPr>
        <p:spPr bwMode="auto">
          <a:xfrm>
            <a:off x="2873945" y="661767"/>
            <a:ext cx="3386259"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latin typeface="微软雅黑" panose="020B0503020204020204" pitchFamily="34" charset="-122"/>
                <a:ea typeface="微软雅黑" panose="020B0503020204020204" pitchFamily="34" charset="-122"/>
              </a:rPr>
              <a:t>局域网对 </a:t>
            </a:r>
            <a:r>
              <a:rPr lang="en-US" altLang="zh-CN" sz="2000" b="1" dirty="0">
                <a:latin typeface="微软雅黑" panose="020B0503020204020204" pitchFamily="34" charset="-122"/>
                <a:ea typeface="微软雅黑" panose="020B0503020204020204" pitchFamily="34" charset="-122"/>
              </a:rPr>
              <a:t>LLC </a:t>
            </a:r>
            <a:r>
              <a:rPr lang="zh-CN" altLang="en-US" sz="2000" b="1" dirty="0">
                <a:latin typeface="微软雅黑" panose="020B0503020204020204" pitchFamily="34" charset="-122"/>
                <a:ea typeface="微软雅黑" panose="020B0503020204020204" pitchFamily="34" charset="-122"/>
              </a:rPr>
              <a:t>子层是透明的</a:t>
            </a:r>
            <a:endParaRPr lang="fr-FR" altLang="zh-CN" sz="2000" b="1" dirty="0">
              <a:latin typeface="微软雅黑" panose="020B0503020204020204" pitchFamily="34" charset="-122"/>
              <a:ea typeface="微软雅黑" panose="020B0503020204020204" pitchFamily="34" charset="-122"/>
            </a:endParaRPr>
          </a:p>
        </p:txBody>
      </p:sp>
      <p:sp>
        <p:nvSpPr>
          <p:cNvPr id="17" name="圆角矩形 16"/>
          <p:cNvSpPr/>
          <p:nvPr/>
        </p:nvSpPr>
        <p:spPr>
          <a:xfrm>
            <a:off x="502922" y="1106424"/>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Freeform 25"/>
          <p:cNvSpPr/>
          <p:nvPr/>
        </p:nvSpPr>
        <p:spPr bwMode="auto">
          <a:xfrm>
            <a:off x="6058353" y="1902220"/>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lIns="91436" tIns="45718" rIns="91436" bIns="45718"/>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9" name="Freeform 18"/>
          <p:cNvSpPr/>
          <p:nvPr/>
        </p:nvSpPr>
        <p:spPr bwMode="auto">
          <a:xfrm>
            <a:off x="2568687" y="1902220"/>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lIns="91436" tIns="45718" rIns="91436" bIns="45718"/>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 name="Rectangle 47"/>
          <p:cNvSpPr>
            <a:spLocks noChangeArrowheads="1"/>
          </p:cNvSpPr>
          <p:nvPr/>
        </p:nvSpPr>
        <p:spPr bwMode="auto">
          <a:xfrm>
            <a:off x="6062117" y="2396815"/>
            <a:ext cx="1062835" cy="802699"/>
          </a:xfrm>
          <a:prstGeom prst="rect">
            <a:avLst/>
          </a:prstGeom>
          <a:solidFill>
            <a:srgbClr val="00FFFF"/>
          </a:solidFill>
          <a:ln>
            <a:noFill/>
          </a:ln>
          <a:effec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 name="Rectangle 46"/>
          <p:cNvSpPr>
            <a:spLocks noChangeArrowheads="1"/>
          </p:cNvSpPr>
          <p:nvPr/>
        </p:nvSpPr>
        <p:spPr bwMode="auto">
          <a:xfrm>
            <a:off x="2574962" y="2409555"/>
            <a:ext cx="1062835" cy="789958"/>
          </a:xfrm>
          <a:prstGeom prst="rect">
            <a:avLst/>
          </a:prstGeom>
          <a:solidFill>
            <a:srgbClr val="00FFFF"/>
          </a:solidFill>
          <a:ln>
            <a:noFill/>
          </a:ln>
          <a:effec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4" name="Line 15"/>
          <p:cNvSpPr>
            <a:spLocks noChangeShapeType="1"/>
          </p:cNvSpPr>
          <p:nvPr/>
        </p:nvSpPr>
        <p:spPr bwMode="auto">
          <a:xfrm flipV="1">
            <a:off x="3649090" y="3373258"/>
            <a:ext cx="698936" cy="810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5" name="Line 16"/>
          <p:cNvSpPr>
            <a:spLocks noChangeShapeType="1"/>
          </p:cNvSpPr>
          <p:nvPr/>
        </p:nvSpPr>
        <p:spPr bwMode="auto">
          <a:xfrm flipH="1">
            <a:off x="5518777" y="3373258"/>
            <a:ext cx="543338" cy="2317"/>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097063" y="2396813"/>
            <a:ext cx="1479437" cy="1209261"/>
            <a:chOff x="4097061" y="2396812"/>
            <a:chExt cx="1479437" cy="1209261"/>
          </a:xfrm>
        </p:grpSpPr>
        <p:grpSp>
          <p:nvGrpSpPr>
            <p:cNvPr id="22" name="Group 2"/>
            <p:cNvGrpSpPr/>
            <p:nvPr/>
          </p:nvGrpSpPr>
          <p:grpSpPr bwMode="auto">
            <a:xfrm>
              <a:off x="4097061" y="2396812"/>
              <a:ext cx="1479437" cy="1209261"/>
              <a:chOff x="109" y="1226"/>
              <a:chExt cx="2516" cy="1675"/>
            </a:xfrm>
            <a:solidFill>
              <a:srgbClr val="FFFF00"/>
            </a:solidFill>
          </p:grpSpPr>
          <p:grpSp>
            <p:nvGrpSpPr>
              <p:cNvPr id="23" name="Group 3"/>
              <p:cNvGrpSpPr/>
              <p:nvPr/>
            </p:nvGrpSpPr>
            <p:grpSpPr bwMode="auto">
              <a:xfrm>
                <a:off x="109" y="1226"/>
                <a:ext cx="2516" cy="1675"/>
                <a:chOff x="109" y="1226"/>
                <a:chExt cx="2516" cy="1675"/>
              </a:xfrm>
              <a:grpFill/>
            </p:grpSpPr>
            <p:grpSp>
              <p:nvGrpSpPr>
                <p:cNvPr id="25" name="Group 4"/>
                <p:cNvGrpSpPr/>
                <p:nvPr/>
              </p:nvGrpSpPr>
              <p:grpSpPr bwMode="auto">
                <a:xfrm>
                  <a:off x="109" y="1226"/>
                  <a:ext cx="2516" cy="1675"/>
                  <a:chOff x="109" y="1226"/>
                  <a:chExt cx="2516" cy="1675"/>
                </a:xfrm>
                <a:grpFill/>
              </p:grpSpPr>
              <p:sp>
                <p:nvSpPr>
                  <p:cNvPr id="27" name="Oval 5"/>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8" name="Oval 6"/>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9" name="Oval 7"/>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0" name="Oval 8"/>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1" name="Oval 9"/>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2" name="Oval 10"/>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3" name="Oval 11"/>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26" name="Oval 12"/>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24" name="Freeform 13"/>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36" name="Rectangle 17"/>
            <p:cNvSpPr>
              <a:spLocks noChangeArrowheads="1"/>
            </p:cNvSpPr>
            <p:nvPr/>
          </p:nvSpPr>
          <p:spPr bwMode="auto">
            <a:xfrm>
              <a:off x="4388157" y="2848547"/>
              <a:ext cx="920125"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局 域 网</a:t>
              </a:r>
            </a:p>
          </p:txBody>
        </p:sp>
      </p:grpSp>
      <p:sp>
        <p:nvSpPr>
          <p:cNvPr id="37" name="Line 19"/>
          <p:cNvSpPr>
            <a:spLocks noChangeShapeType="1"/>
          </p:cNvSpPr>
          <p:nvPr/>
        </p:nvSpPr>
        <p:spPr bwMode="auto">
          <a:xfrm>
            <a:off x="2573706" y="3200669"/>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a:off x="2573706" y="2803373"/>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a:off x="2573706" y="2402603"/>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Rectangle 22"/>
          <p:cNvSpPr>
            <a:spLocks noChangeArrowheads="1"/>
          </p:cNvSpPr>
          <p:nvPr/>
        </p:nvSpPr>
        <p:spPr bwMode="auto">
          <a:xfrm>
            <a:off x="2800829" y="1974033"/>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600" b="1" dirty="0">
                <a:latin typeface="微软雅黑" panose="020B0503020204020204" pitchFamily="34" charset="-122"/>
                <a:ea typeface="微软雅黑" panose="020B0503020204020204" pitchFamily="34" charset="-122"/>
              </a:rPr>
              <a:t>网络层</a:t>
            </a:r>
          </a:p>
        </p:txBody>
      </p:sp>
      <p:sp>
        <p:nvSpPr>
          <p:cNvPr id="41" name="Rectangle 23"/>
          <p:cNvSpPr>
            <a:spLocks noChangeArrowheads="1"/>
          </p:cNvSpPr>
          <p:nvPr/>
        </p:nvSpPr>
        <p:spPr bwMode="auto">
          <a:xfrm>
            <a:off x="2778242" y="325510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600" b="1">
                <a:latin typeface="微软雅黑" panose="020B0503020204020204" pitchFamily="34" charset="-122"/>
                <a:ea typeface="微软雅黑" panose="020B0503020204020204" pitchFamily="34" charset="-122"/>
              </a:rPr>
              <a:t>物理层</a:t>
            </a:r>
          </a:p>
        </p:txBody>
      </p:sp>
      <p:sp>
        <p:nvSpPr>
          <p:cNvPr id="42" name="Rectangle 24"/>
          <p:cNvSpPr>
            <a:spLocks noChangeArrowheads="1"/>
          </p:cNvSpPr>
          <p:nvPr/>
        </p:nvSpPr>
        <p:spPr bwMode="auto">
          <a:xfrm>
            <a:off x="2761931" y="3632713"/>
            <a:ext cx="715337" cy="3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400" b="1" dirty="0">
                <a:solidFill>
                  <a:srgbClr val="000099"/>
                </a:solidFill>
                <a:latin typeface="微软雅黑" panose="020B0503020204020204" pitchFamily="34" charset="-122"/>
                <a:ea typeface="微软雅黑" panose="020B0503020204020204" pitchFamily="34" charset="-122"/>
              </a:rPr>
              <a:t>站点 </a:t>
            </a:r>
            <a:r>
              <a:rPr kumimoji="1" lang="en-US" altLang="zh-CN" sz="1400" b="1" dirty="0">
                <a:solidFill>
                  <a:srgbClr val="000099"/>
                </a:solidFill>
                <a:latin typeface="微软雅黑" panose="020B0503020204020204" pitchFamily="34" charset="-122"/>
                <a:ea typeface="微软雅黑" panose="020B0503020204020204" pitchFamily="34" charset="-122"/>
              </a:rPr>
              <a:t>1</a:t>
            </a:r>
          </a:p>
        </p:txBody>
      </p:sp>
      <p:sp>
        <p:nvSpPr>
          <p:cNvPr id="43" name="Line 26"/>
          <p:cNvSpPr>
            <a:spLocks noChangeShapeType="1"/>
          </p:cNvSpPr>
          <p:nvPr/>
        </p:nvSpPr>
        <p:spPr bwMode="auto">
          <a:xfrm>
            <a:off x="6062115" y="3200669"/>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Line 27"/>
          <p:cNvSpPr>
            <a:spLocks noChangeShapeType="1"/>
          </p:cNvSpPr>
          <p:nvPr/>
        </p:nvSpPr>
        <p:spPr bwMode="auto">
          <a:xfrm>
            <a:off x="6062115" y="2803373"/>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Line 28"/>
          <p:cNvSpPr>
            <a:spLocks noChangeShapeType="1"/>
          </p:cNvSpPr>
          <p:nvPr/>
        </p:nvSpPr>
        <p:spPr bwMode="auto">
          <a:xfrm>
            <a:off x="6062115" y="2402603"/>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6" name="Rectangle 29"/>
          <p:cNvSpPr>
            <a:spLocks noChangeArrowheads="1"/>
          </p:cNvSpPr>
          <p:nvPr/>
        </p:nvSpPr>
        <p:spPr bwMode="auto">
          <a:xfrm>
            <a:off x="6256613" y="198677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600" b="1">
                <a:latin typeface="微软雅黑" panose="020B0503020204020204" pitchFamily="34" charset="-122"/>
                <a:ea typeface="微软雅黑" panose="020B0503020204020204" pitchFamily="34" charset="-122"/>
              </a:rPr>
              <a:t>网络层</a:t>
            </a:r>
          </a:p>
        </p:txBody>
      </p:sp>
      <p:sp>
        <p:nvSpPr>
          <p:cNvPr id="47" name="Rectangle 30"/>
          <p:cNvSpPr>
            <a:spLocks noChangeArrowheads="1"/>
          </p:cNvSpPr>
          <p:nvPr/>
        </p:nvSpPr>
        <p:spPr bwMode="auto">
          <a:xfrm>
            <a:off x="6266652" y="325510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600" b="1">
                <a:latin typeface="微软雅黑" panose="020B0503020204020204" pitchFamily="34" charset="-122"/>
                <a:ea typeface="微软雅黑" panose="020B0503020204020204" pitchFamily="34" charset="-122"/>
              </a:rPr>
              <a:t>物理层</a:t>
            </a:r>
          </a:p>
        </p:txBody>
      </p:sp>
      <p:grpSp>
        <p:nvGrpSpPr>
          <p:cNvPr id="48" name="Group 31"/>
          <p:cNvGrpSpPr/>
          <p:nvPr/>
        </p:nvGrpSpPr>
        <p:grpSpPr bwMode="auto">
          <a:xfrm>
            <a:off x="1136935" y="2453572"/>
            <a:ext cx="5754621" cy="369498"/>
            <a:chOff x="249" y="2118"/>
            <a:chExt cx="4586" cy="319"/>
          </a:xfrm>
        </p:grpSpPr>
        <p:sp>
          <p:nvSpPr>
            <p:cNvPr id="49" name="Rectangle 32"/>
            <p:cNvSpPr>
              <a:spLocks noChangeArrowheads="1"/>
            </p:cNvSpPr>
            <p:nvPr/>
          </p:nvSpPr>
          <p:spPr bwMode="auto">
            <a:xfrm>
              <a:off x="249" y="2147"/>
              <a:ext cx="112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逻辑链路控制</a:t>
              </a:r>
            </a:p>
          </p:txBody>
        </p:sp>
        <p:sp>
          <p:nvSpPr>
            <p:cNvPr id="50" name="AutoShape 33"/>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Rectangle 34"/>
            <p:cNvSpPr>
              <a:spLocks noChangeArrowheads="1"/>
            </p:cNvSpPr>
            <p:nvPr/>
          </p:nvSpPr>
          <p:spPr bwMode="auto">
            <a:xfrm>
              <a:off x="1623"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微软雅黑" panose="020B0503020204020204" pitchFamily="34" charset="-122"/>
                  <a:ea typeface="微软雅黑" panose="020B0503020204020204" pitchFamily="34" charset="-122"/>
                </a:rPr>
                <a:t>LLC</a:t>
              </a:r>
            </a:p>
          </p:txBody>
        </p:sp>
        <p:sp>
          <p:nvSpPr>
            <p:cNvPr id="52" name="Rectangle 35"/>
            <p:cNvSpPr>
              <a:spLocks noChangeArrowheads="1"/>
            </p:cNvSpPr>
            <p:nvPr/>
          </p:nvSpPr>
          <p:spPr bwMode="auto">
            <a:xfrm>
              <a:off x="4405"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微软雅黑" panose="020B0503020204020204" pitchFamily="34" charset="-122"/>
                  <a:ea typeface="微软雅黑" panose="020B0503020204020204" pitchFamily="34" charset="-122"/>
                </a:rPr>
                <a:t>LLC</a:t>
              </a:r>
            </a:p>
          </p:txBody>
        </p:sp>
      </p:grpSp>
      <p:grpSp>
        <p:nvGrpSpPr>
          <p:cNvPr id="53" name="Group 36"/>
          <p:cNvGrpSpPr/>
          <p:nvPr/>
        </p:nvGrpSpPr>
        <p:grpSpPr bwMode="auto">
          <a:xfrm>
            <a:off x="1136933" y="2858967"/>
            <a:ext cx="5875084" cy="352122"/>
            <a:chOff x="249" y="2468"/>
            <a:chExt cx="4682" cy="304"/>
          </a:xfrm>
        </p:grpSpPr>
        <p:sp>
          <p:nvSpPr>
            <p:cNvPr id="54" name="Rectangle 37"/>
            <p:cNvSpPr>
              <a:spLocks noChangeArrowheads="1"/>
            </p:cNvSpPr>
            <p:nvPr/>
          </p:nvSpPr>
          <p:spPr bwMode="auto">
            <a:xfrm>
              <a:off x="249" y="2482"/>
              <a:ext cx="112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媒体接入控制</a:t>
              </a:r>
            </a:p>
          </p:txBody>
        </p:sp>
        <p:sp>
          <p:nvSpPr>
            <p:cNvPr id="55" name="Line 38"/>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6" name="Line 39"/>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7" name="Rectangle 40"/>
            <p:cNvSpPr>
              <a:spLocks noChangeArrowheads="1"/>
            </p:cNvSpPr>
            <p:nvPr/>
          </p:nvSpPr>
          <p:spPr bwMode="auto">
            <a:xfrm>
              <a:off x="160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微软雅黑" panose="020B0503020204020204" pitchFamily="34" charset="-122"/>
                  <a:ea typeface="微软雅黑" panose="020B0503020204020204" pitchFamily="34" charset="-122"/>
                </a:rPr>
                <a:t>MAC</a:t>
              </a:r>
            </a:p>
          </p:txBody>
        </p:sp>
        <p:sp>
          <p:nvSpPr>
            <p:cNvPr id="58" name="Rectangle 41"/>
            <p:cNvSpPr>
              <a:spLocks noChangeArrowheads="1"/>
            </p:cNvSpPr>
            <p:nvPr/>
          </p:nvSpPr>
          <p:spPr bwMode="auto">
            <a:xfrm>
              <a:off x="438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1962" eaLnBrk="0" hangingPunct="0"/>
              <a:r>
                <a:rPr kumimoji="1" lang="en-US" altLang="zh-CN" sz="1600" b="1">
                  <a:latin typeface="微软雅黑" panose="020B0503020204020204" pitchFamily="34" charset="-122"/>
                  <a:ea typeface="微软雅黑" panose="020B0503020204020204" pitchFamily="34" charset="-122"/>
                </a:rPr>
                <a:t>MAC</a:t>
              </a:r>
            </a:p>
          </p:txBody>
        </p:sp>
      </p:grpSp>
      <p:sp>
        <p:nvSpPr>
          <p:cNvPr id="59" name="AutoShape 42"/>
          <p:cNvSpPr/>
          <p:nvPr/>
        </p:nvSpPr>
        <p:spPr bwMode="auto">
          <a:xfrm>
            <a:off x="7136245" y="2409555"/>
            <a:ext cx="94112" cy="767950"/>
          </a:xfrm>
          <a:prstGeom prst="rightBrace">
            <a:avLst>
              <a:gd name="adj1" fmla="val 73666"/>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0" name="Rectangle 43"/>
          <p:cNvSpPr>
            <a:spLocks noChangeArrowheads="1"/>
          </p:cNvSpPr>
          <p:nvPr/>
        </p:nvSpPr>
        <p:spPr bwMode="auto">
          <a:xfrm>
            <a:off x="7136236" y="2570558"/>
            <a:ext cx="803106" cy="58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algn="ctr" defTabSz="761962" eaLnBrk="0" hangingPunct="0"/>
            <a:r>
              <a:rPr kumimoji="1" lang="zh-CN" altLang="en-US" sz="1600" b="1">
                <a:solidFill>
                  <a:srgbClr val="0000FF"/>
                </a:solidFill>
                <a:latin typeface="微软雅黑" panose="020B0503020204020204" pitchFamily="34" charset="-122"/>
                <a:ea typeface="微软雅黑" panose="020B0503020204020204" pitchFamily="34" charset="-122"/>
              </a:rPr>
              <a:t>数据</a:t>
            </a:r>
          </a:p>
          <a:p>
            <a:pPr algn="ctr" defTabSz="761962" eaLnBrk="0" hangingPunct="0"/>
            <a:r>
              <a:rPr kumimoji="1" lang="zh-CN" altLang="en-US" sz="1600" b="1">
                <a:solidFill>
                  <a:srgbClr val="0000FF"/>
                </a:solidFill>
                <a:latin typeface="微软雅黑" panose="020B0503020204020204" pitchFamily="34" charset="-122"/>
                <a:ea typeface="微软雅黑" panose="020B0503020204020204" pitchFamily="34" charset="-122"/>
              </a:rPr>
              <a:t>链路层</a:t>
            </a:r>
          </a:p>
        </p:txBody>
      </p:sp>
      <p:sp>
        <p:nvSpPr>
          <p:cNvPr id="61" name="Rectangle 44"/>
          <p:cNvSpPr>
            <a:spLocks noChangeArrowheads="1"/>
          </p:cNvSpPr>
          <p:nvPr/>
        </p:nvSpPr>
        <p:spPr bwMode="auto">
          <a:xfrm>
            <a:off x="6302322" y="3632716"/>
            <a:ext cx="715337" cy="30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4" tIns="44448" rIns="90484" bIns="44448">
            <a:spAutoFit/>
          </a:bodyPr>
          <a:lstStyle/>
          <a:p>
            <a:pPr defTabSz="761962" eaLnBrk="0" hangingPunct="0"/>
            <a:r>
              <a:rPr kumimoji="1" lang="zh-CN" altLang="en-US" sz="1400" b="1" dirty="0">
                <a:solidFill>
                  <a:srgbClr val="000099"/>
                </a:solidFill>
                <a:latin typeface="微软雅黑" panose="020B0503020204020204" pitchFamily="34" charset="-122"/>
                <a:ea typeface="微软雅黑" panose="020B0503020204020204" pitchFamily="34" charset="-122"/>
              </a:rPr>
              <a:t>站点 </a:t>
            </a:r>
            <a:r>
              <a:rPr kumimoji="1" lang="en-US" altLang="zh-CN" sz="1400" b="1" dirty="0">
                <a:solidFill>
                  <a:srgbClr val="000099"/>
                </a:solidFill>
                <a:latin typeface="微软雅黑" panose="020B0503020204020204" pitchFamily="34" charset="-122"/>
                <a:ea typeface="微软雅黑" panose="020B0503020204020204" pitchFamily="34" charset="-122"/>
              </a:rPr>
              <a:t>2</a:t>
            </a:r>
          </a:p>
        </p:txBody>
      </p:sp>
      <p:sp>
        <p:nvSpPr>
          <p:cNvPr id="62" name="Text Box 45"/>
          <p:cNvSpPr txBox="1">
            <a:spLocks noChangeArrowheads="1"/>
          </p:cNvSpPr>
          <p:nvPr/>
        </p:nvSpPr>
        <p:spPr bwMode="auto">
          <a:xfrm>
            <a:off x="4053765" y="1508762"/>
            <a:ext cx="1628074" cy="584775"/>
          </a:xfrm>
          <a:prstGeom prst="rect">
            <a:avLst/>
          </a:prstGeom>
          <a:solidFill>
            <a:srgbClr val="0000CC"/>
          </a:solidFill>
          <a:ln w="9525">
            <a:solidFill>
              <a:srgbClr val="333399"/>
            </a:solidFill>
            <a:miter lim="800000"/>
          </a:ln>
          <a:effectLst/>
        </p:spPr>
        <p:txBody>
          <a:bodyPr wrap="none" lIns="91436" tIns="45718" rIns="91436" bIns="45718">
            <a:spAutoFit/>
          </a:bodyPr>
          <a:lstStyle/>
          <a:p>
            <a:pPr algn="ctr"/>
            <a:r>
              <a:rPr kumimoji="1" lang="en-US" altLang="zh-CN" sz="1600" b="1" dirty="0">
                <a:solidFill>
                  <a:schemeClr val="bg1"/>
                </a:solidFill>
                <a:latin typeface="微软雅黑" panose="020B0503020204020204" pitchFamily="34" charset="-122"/>
                <a:ea typeface="微软雅黑" panose="020B0503020204020204" pitchFamily="34" charset="-122"/>
              </a:rPr>
              <a:t>LLC </a:t>
            </a:r>
            <a:r>
              <a:rPr kumimoji="1" lang="zh-CN" altLang="en-US" sz="1600" b="1" dirty="0">
                <a:solidFill>
                  <a:schemeClr val="bg1"/>
                </a:solidFill>
                <a:latin typeface="微软雅黑" panose="020B0503020204020204" pitchFamily="34" charset="-122"/>
                <a:ea typeface="微软雅黑" panose="020B0503020204020204" pitchFamily="34" charset="-122"/>
              </a:rPr>
              <a:t>子层看不见</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下面的局域网</a:t>
            </a:r>
          </a:p>
        </p:txBody>
      </p:sp>
      <p:sp>
        <p:nvSpPr>
          <p:cNvPr id="63" name="Line 21"/>
          <p:cNvSpPr>
            <a:spLocks noChangeShapeType="1"/>
          </p:cNvSpPr>
          <p:nvPr/>
        </p:nvSpPr>
        <p:spPr bwMode="auto">
          <a:xfrm>
            <a:off x="2573706" y="1898332"/>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4" name="Line 28"/>
          <p:cNvSpPr>
            <a:spLocks noChangeShapeType="1"/>
          </p:cNvSpPr>
          <p:nvPr/>
        </p:nvSpPr>
        <p:spPr bwMode="auto">
          <a:xfrm>
            <a:off x="6062115" y="1898332"/>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46"/>
          <p:cNvSpPr>
            <a:spLocks noChangeArrowheads="1"/>
          </p:cNvSpPr>
          <p:nvPr/>
        </p:nvSpPr>
        <p:spPr bwMode="auto">
          <a:xfrm>
            <a:off x="502923" y="1821088"/>
            <a:ext cx="81290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体系经常使用的局域网是 </a:t>
            </a:r>
            <a:r>
              <a:rPr lang="en-US" altLang="zh-CN" sz="2000" b="1" dirty="0">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而不是 </a:t>
            </a:r>
            <a:r>
              <a:rPr lang="en-US" altLang="zh-CN" sz="2000" b="1" dirty="0">
                <a:latin typeface="微软雅黑" panose="020B0503020204020204" pitchFamily="34" charset="-122"/>
                <a:ea typeface="微软雅黑" panose="020B0503020204020204" pitchFamily="34" charset="-122"/>
              </a:rPr>
              <a:t>802.3 </a:t>
            </a:r>
            <a:r>
              <a:rPr lang="zh-CN" altLang="en-US" sz="2000" b="1" dirty="0">
                <a:latin typeface="微软雅黑" panose="020B0503020204020204" pitchFamily="34" charset="-122"/>
                <a:ea typeface="微软雅黑" panose="020B0503020204020204" pitchFamily="34" charset="-122"/>
              </a:rPr>
              <a:t>标准中的几种局域网，因此现在 </a:t>
            </a:r>
            <a:r>
              <a:rPr lang="en-US" altLang="zh-CN" sz="2000" b="1" dirty="0">
                <a:latin typeface="微软雅黑" panose="020B0503020204020204" pitchFamily="34" charset="-122"/>
                <a:ea typeface="微软雅黑" panose="020B0503020204020204" pitchFamily="34" charset="-122"/>
              </a:rPr>
              <a:t>802 </a:t>
            </a:r>
            <a:r>
              <a:rPr lang="zh-CN" altLang="en-US" sz="2000" b="1" dirty="0">
                <a:latin typeface="微软雅黑" panose="020B0503020204020204" pitchFamily="34" charset="-122"/>
                <a:ea typeface="微软雅黑" panose="020B0503020204020204" pitchFamily="34" charset="-122"/>
              </a:rPr>
              <a:t>委员会制定的逻辑链路控制子层 </a:t>
            </a:r>
            <a:r>
              <a:rPr lang="en-US" altLang="zh-CN" sz="2000" b="1" dirty="0">
                <a:latin typeface="微软雅黑" panose="020B0503020204020204" pitchFamily="34" charset="-122"/>
                <a:ea typeface="微软雅黑" panose="020B0503020204020204" pitchFamily="34" charset="-122"/>
              </a:rPr>
              <a:t>LLC</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802.2 </a:t>
            </a:r>
            <a:r>
              <a:rPr lang="zh-CN" altLang="en-US" sz="2000" b="1" dirty="0">
                <a:latin typeface="微软雅黑" panose="020B0503020204020204" pitchFamily="34" charset="-122"/>
                <a:ea typeface="微软雅黑" panose="020B0503020204020204" pitchFamily="34" charset="-122"/>
              </a:rPr>
              <a:t>标准）的作用已经不大了。</a:t>
            </a:r>
          </a:p>
          <a:p>
            <a:pPr marL="342884" indent="-342884"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很多厂商生产的适配器上就仅装有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协议而没有 </a:t>
            </a:r>
            <a:r>
              <a:rPr lang="en-US" altLang="zh-CN" sz="2000" b="1" dirty="0">
                <a:latin typeface="微软雅黑" panose="020B0503020204020204" pitchFamily="34" charset="-122"/>
                <a:ea typeface="微软雅黑" panose="020B0503020204020204" pitchFamily="34" charset="-122"/>
              </a:rPr>
              <a:t>LLC </a:t>
            </a:r>
            <a:r>
              <a:rPr lang="zh-CN" altLang="en-US" sz="2000" b="1" dirty="0">
                <a:latin typeface="微软雅黑" panose="020B0503020204020204" pitchFamily="34" charset="-122"/>
                <a:ea typeface="微软雅黑" panose="020B0503020204020204" pitchFamily="34" charset="-122"/>
              </a:rPr>
              <a:t>协议。 </a:t>
            </a:r>
          </a:p>
        </p:txBody>
      </p:sp>
      <p:sp>
        <p:nvSpPr>
          <p:cNvPr id="25" name="AutoShape 5"/>
          <p:cNvSpPr>
            <a:spLocks noChangeArrowheads="1"/>
          </p:cNvSpPr>
          <p:nvPr/>
        </p:nvSpPr>
        <p:spPr bwMode="auto">
          <a:xfrm>
            <a:off x="502923" y="1404832"/>
            <a:ext cx="8129015" cy="315464"/>
          </a:xfrm>
          <a:prstGeom prst="roundRect">
            <a:avLst>
              <a:gd name="adj" fmla="val 16667"/>
            </a:avLst>
          </a:prstGeom>
          <a:solidFill>
            <a:srgbClr val="99FFCC"/>
          </a:solidFill>
          <a:ln>
            <a:noFill/>
          </a:ln>
          <a:effectLst/>
        </p:spPr>
        <p:txBody>
          <a:bodyPr wrap="none" lIns="91436" tIns="45718" rIns="91436" bIns="45718" anchor="ctr"/>
          <a:lstStyle/>
          <a:p>
            <a:endParaRPr lang="zh-CN" altLang="en-US"/>
          </a:p>
        </p:txBody>
      </p:sp>
      <p:sp>
        <p:nvSpPr>
          <p:cNvPr id="26" name="Rectangle 6"/>
          <p:cNvSpPr>
            <a:spLocks noChangeArrowheads="1"/>
          </p:cNvSpPr>
          <p:nvPr/>
        </p:nvSpPr>
        <p:spPr bwMode="auto">
          <a:xfrm>
            <a:off x="3276046" y="1365854"/>
            <a:ext cx="258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latin typeface="微软雅黑" panose="020B0503020204020204" pitchFamily="34" charset="-122"/>
                <a:ea typeface="微软雅黑" panose="020B0503020204020204" pitchFamily="34" charset="-122"/>
              </a:rPr>
              <a:t>一般不考虑 </a:t>
            </a:r>
            <a:r>
              <a:rPr lang="en-US" altLang="zh-CN" sz="2000" b="1" dirty="0">
                <a:latin typeface="微软雅黑" panose="020B0503020204020204" pitchFamily="34" charset="-122"/>
                <a:ea typeface="微软雅黑" panose="020B0503020204020204" pitchFamily="34" charset="-122"/>
              </a:rPr>
              <a:t>LLC </a:t>
            </a:r>
            <a:r>
              <a:rPr lang="zh-CN" altLang="en-US" sz="2000" b="1" dirty="0">
                <a:latin typeface="微软雅黑" panose="020B0503020204020204" pitchFamily="34" charset="-122"/>
                <a:ea typeface="微软雅黑" panose="020B0503020204020204" pitchFamily="34" charset="-122"/>
              </a:rPr>
              <a:t>子层</a:t>
            </a:r>
            <a:endParaRPr lang="fr-FR"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íşlïḍè">
            <a:extLst>
              <a:ext uri="{FF2B5EF4-FFF2-40B4-BE49-F238E27FC236}">
                <a16:creationId xmlns:a16="http://schemas.microsoft.com/office/drawing/2014/main" id="{FFAC21CD-706D-4AA7-B0EB-A133FC2C378E}"/>
              </a:ext>
            </a:extLst>
          </p:cNvPr>
          <p:cNvSpPr txBox="1"/>
          <p:nvPr/>
        </p:nvSpPr>
        <p:spPr>
          <a:xfrm>
            <a:off x="5141085" y="2624375"/>
            <a:ext cx="3068780"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实现以太网的数据链路层和物理层功能</a:t>
            </a:r>
          </a:p>
        </p:txBody>
      </p:sp>
      <p:sp>
        <p:nvSpPr>
          <p:cNvPr id="25" name="íşlïḍè">
            <a:extLst>
              <a:ext uri="{FF2B5EF4-FFF2-40B4-BE49-F238E27FC236}">
                <a16:creationId xmlns:a16="http://schemas.microsoft.com/office/drawing/2014/main" id="{F1D6A8DA-3245-4519-821E-1134DEEA3761}"/>
              </a:ext>
            </a:extLst>
          </p:cNvPr>
          <p:cNvSpPr txBox="1"/>
          <p:nvPr/>
        </p:nvSpPr>
        <p:spPr>
          <a:xfrm>
            <a:off x="5141085" y="1678182"/>
            <a:ext cx="3068780"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存储</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地址和网卡的相关信息</a:t>
            </a:r>
          </a:p>
        </p:txBody>
      </p:sp>
      <p:sp>
        <p:nvSpPr>
          <p:cNvPr id="26" name="íşlïḍè">
            <a:extLst>
              <a:ext uri="{FF2B5EF4-FFF2-40B4-BE49-F238E27FC236}">
                <a16:creationId xmlns:a16="http://schemas.microsoft.com/office/drawing/2014/main" id="{FDB779D7-D069-4B39-BA28-F1BCDADC2D5C}"/>
              </a:ext>
            </a:extLst>
          </p:cNvPr>
          <p:cNvSpPr txBox="1"/>
          <p:nvPr/>
        </p:nvSpPr>
        <p:spPr>
          <a:xfrm>
            <a:off x="5141084" y="2152838"/>
            <a:ext cx="3922331"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安装用于网络无盘工作站启动的</a:t>
            </a:r>
            <a:r>
              <a:rPr lang="en-US" altLang="zh-CN" sz="1350" b="1" dirty="0">
                <a:latin typeface="Arial Narrow" panose="020B0606020202030204" pitchFamily="34" charset="0"/>
              </a:rPr>
              <a:t>BootROM</a:t>
            </a:r>
            <a:r>
              <a:rPr lang="zh-CN" altLang="en-US" sz="1350" b="1" dirty="0">
                <a:latin typeface="Arial Narrow" panose="020B0606020202030204" pitchFamily="34" charset="0"/>
              </a:rPr>
              <a:t>芯片</a:t>
            </a:r>
          </a:p>
        </p:txBody>
      </p:sp>
      <p:sp>
        <p:nvSpPr>
          <p:cNvPr id="27" name="íşlïḍè">
            <a:extLst>
              <a:ext uri="{FF2B5EF4-FFF2-40B4-BE49-F238E27FC236}">
                <a16:creationId xmlns:a16="http://schemas.microsoft.com/office/drawing/2014/main" id="{CA31537E-30F8-49CB-8512-B945B52D4ECE}"/>
              </a:ext>
            </a:extLst>
          </p:cNvPr>
          <p:cNvSpPr txBox="1"/>
          <p:nvPr/>
        </p:nvSpPr>
        <p:spPr>
          <a:xfrm>
            <a:off x="5141084" y="3641371"/>
            <a:ext cx="3774316"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隔离核心芯片与</a:t>
            </a:r>
            <a:r>
              <a:rPr lang="en-US" altLang="zh-CN" sz="1350" b="1" dirty="0">
                <a:latin typeface="Arial Narrow" panose="020B0606020202030204" pitchFamily="34" charset="0"/>
              </a:rPr>
              <a:t>RJ45</a:t>
            </a:r>
            <a:r>
              <a:rPr lang="zh-CN" altLang="en-US" sz="1350" b="1" dirty="0">
                <a:latin typeface="Arial Narrow" panose="020B0606020202030204" pitchFamily="34" charset="0"/>
              </a:rPr>
              <a:t>网络接口，以便提高抗干扰能力并对核心芯片进行防雷击保护</a:t>
            </a:r>
          </a:p>
        </p:txBody>
      </p:sp>
      <p:sp>
        <p:nvSpPr>
          <p:cNvPr id="29" name="íşlïḍè">
            <a:extLst>
              <a:ext uri="{FF2B5EF4-FFF2-40B4-BE49-F238E27FC236}">
                <a16:creationId xmlns:a16="http://schemas.microsoft.com/office/drawing/2014/main" id="{63EA189F-D83B-4F0E-A1CB-EE3E9442DA91}"/>
              </a:ext>
            </a:extLst>
          </p:cNvPr>
          <p:cNvSpPr txBox="1"/>
          <p:nvPr/>
        </p:nvSpPr>
        <p:spPr>
          <a:xfrm>
            <a:off x="5141085" y="4152386"/>
            <a:ext cx="1465292"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连接双绞线电缆</a:t>
            </a:r>
          </a:p>
        </p:txBody>
      </p:sp>
      <p:sp>
        <p:nvSpPr>
          <p:cNvPr id="30" name="íşlïḍè">
            <a:extLst>
              <a:ext uri="{FF2B5EF4-FFF2-40B4-BE49-F238E27FC236}">
                <a16:creationId xmlns:a16="http://schemas.microsoft.com/office/drawing/2014/main" id="{C11691D5-D3AC-4D8B-A22B-42C75A1FDCEA}"/>
              </a:ext>
            </a:extLst>
          </p:cNvPr>
          <p:cNvSpPr txBox="1"/>
          <p:nvPr/>
        </p:nvSpPr>
        <p:spPr>
          <a:xfrm>
            <a:off x="5141084" y="3131194"/>
            <a:ext cx="1465293" cy="276999"/>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连接计算机主板</a:t>
            </a:r>
          </a:p>
        </p:txBody>
      </p:sp>
      <p:sp>
        <p:nvSpPr>
          <p:cNvPr id="41" name="íşlïḍè">
            <a:extLst>
              <a:ext uri="{FF2B5EF4-FFF2-40B4-BE49-F238E27FC236}">
                <a16:creationId xmlns:a16="http://schemas.microsoft.com/office/drawing/2014/main" id="{0216106F-37A5-40E5-BDEA-DFCA29F868ED}"/>
              </a:ext>
            </a:extLst>
          </p:cNvPr>
          <p:cNvSpPr txBox="1"/>
          <p:nvPr/>
        </p:nvSpPr>
        <p:spPr>
          <a:xfrm>
            <a:off x="539529" y="924202"/>
            <a:ext cx="8145355" cy="434092"/>
          </a:xfrm>
          <a:prstGeom prst="rect">
            <a:avLst/>
          </a:prstGeom>
          <a:noFill/>
        </p:spPr>
        <p:txBody>
          <a:bodyPr wrap="square" lIns="68580" tIns="34290" rIns="68580" bIns="34290" anchor="ctr">
            <a:noAutofit/>
          </a:bodyPr>
          <a:lstStyle/>
          <a:p>
            <a:pPr marL="285750" indent="-285750">
              <a:buFont typeface="Wingdings" panose="05000000000000000000" pitchFamily="2" charset="2"/>
              <a:buChar char="l"/>
            </a:pPr>
            <a:r>
              <a:rPr lang="zh-CN" altLang="en-US" sz="1600" b="1" dirty="0">
                <a:latin typeface="Arial Narrow" panose="020B0606020202030204" pitchFamily="34" charset="0"/>
              </a:rPr>
              <a:t>要将计算机连接到以太网，需要使用相应的</a:t>
            </a:r>
            <a:r>
              <a:rPr lang="zh-CN" altLang="en-US" sz="1600" b="1" dirty="0">
                <a:solidFill>
                  <a:schemeClr val="accent1">
                    <a:lumMod val="75000"/>
                  </a:schemeClr>
                </a:solidFill>
                <a:latin typeface="Arial Narrow" panose="020B0606020202030204" pitchFamily="34" charset="0"/>
              </a:rPr>
              <a:t>网络适配器</a:t>
            </a:r>
            <a:r>
              <a:rPr lang="zh-CN" altLang="en-US" sz="1600" b="1" dirty="0">
                <a:latin typeface="Arial Narrow" panose="020B0606020202030204" pitchFamily="34" charset="0"/>
              </a:rPr>
              <a:t>（</a:t>
            </a:r>
            <a:r>
              <a:rPr lang="en-US" altLang="zh-CN" sz="1600" b="1" dirty="0">
                <a:latin typeface="Arial Narrow" panose="020B0606020202030204" pitchFamily="34" charset="0"/>
              </a:rPr>
              <a:t>Adapter</a:t>
            </a:r>
            <a:r>
              <a:rPr lang="zh-CN" altLang="en-US" sz="1600" b="1" dirty="0">
                <a:latin typeface="Arial Narrow" panose="020B0606020202030204" pitchFamily="34" charset="0"/>
              </a:rPr>
              <a:t>），网络适配器一般简称为“</a:t>
            </a:r>
            <a:r>
              <a:rPr lang="zh-CN" altLang="en-US" sz="1600" b="1" dirty="0">
                <a:solidFill>
                  <a:schemeClr val="accent1">
                    <a:lumMod val="75000"/>
                  </a:schemeClr>
                </a:solidFill>
                <a:latin typeface="Arial Narrow" panose="020B0606020202030204" pitchFamily="34" charset="0"/>
              </a:rPr>
              <a:t>网卡</a:t>
            </a:r>
            <a:r>
              <a:rPr lang="zh-CN" altLang="en-US" sz="1600" b="1" dirty="0">
                <a:latin typeface="Arial Narrow" panose="020B0606020202030204" pitchFamily="34" charset="0"/>
              </a:rPr>
              <a:t>”。</a:t>
            </a:r>
          </a:p>
        </p:txBody>
      </p:sp>
      <p:pic>
        <p:nvPicPr>
          <p:cNvPr id="67" name="图片 66" descr="卡通人物&#10;&#10;中度可信度描述已自动生成">
            <a:extLst>
              <a:ext uri="{FF2B5EF4-FFF2-40B4-BE49-F238E27FC236}">
                <a16:creationId xmlns:a16="http://schemas.microsoft.com/office/drawing/2014/main" id="{18766F45-AA11-476F-AB95-BD8BD712C3F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1021" y="2007806"/>
            <a:ext cx="2216075" cy="1782000"/>
          </a:xfrm>
          <a:prstGeom prst="rect">
            <a:avLst/>
          </a:prstGeom>
        </p:spPr>
      </p:pic>
      <p:sp>
        <p:nvSpPr>
          <p:cNvPr id="66" name="矩形 65">
            <a:extLst>
              <a:ext uri="{FF2B5EF4-FFF2-40B4-BE49-F238E27FC236}">
                <a16:creationId xmlns:a16="http://schemas.microsoft.com/office/drawing/2014/main" id="{826EEA33-4F6B-47AF-AFC1-5D30043AEB48}"/>
              </a:ext>
            </a:extLst>
          </p:cNvPr>
          <p:cNvSpPr/>
          <p:nvPr/>
        </p:nvSpPr>
        <p:spPr>
          <a:xfrm>
            <a:off x="3692984" y="1625558"/>
            <a:ext cx="1410950" cy="382249"/>
          </a:xfrm>
          <a:prstGeom prst="rect">
            <a:avLst/>
          </a:prstGeom>
          <a:solidFill>
            <a:schemeClr val="accent4"/>
          </a:solidFill>
          <a:ln>
            <a:solidFill>
              <a:srgbClr val="52BC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bg1"/>
                </a:solidFill>
                <a:latin typeface="Arial Narrow" panose="020B0606020202030204" pitchFamily="34" charset="0"/>
              </a:rPr>
              <a:t>EEPROM</a:t>
            </a:r>
          </a:p>
        </p:txBody>
      </p:sp>
      <p:sp>
        <p:nvSpPr>
          <p:cNvPr id="79" name="矩形 78">
            <a:extLst>
              <a:ext uri="{FF2B5EF4-FFF2-40B4-BE49-F238E27FC236}">
                <a16:creationId xmlns:a16="http://schemas.microsoft.com/office/drawing/2014/main" id="{2C427C6B-19FF-402E-ACAB-B8E4826363D9}"/>
              </a:ext>
            </a:extLst>
          </p:cNvPr>
          <p:cNvSpPr/>
          <p:nvPr/>
        </p:nvSpPr>
        <p:spPr>
          <a:xfrm>
            <a:off x="3692984" y="2098654"/>
            <a:ext cx="1410950" cy="382249"/>
          </a:xfrm>
          <a:prstGeom prst="rect">
            <a:avLst/>
          </a:prstGeom>
          <a:solidFill>
            <a:schemeClr val="tx2"/>
          </a:solidFill>
          <a:ln>
            <a:solidFill>
              <a:srgbClr val="A1B5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err="1">
                <a:solidFill>
                  <a:schemeClr val="bg1"/>
                </a:solidFill>
                <a:latin typeface="Arial Narrow" panose="020B0606020202030204" pitchFamily="34" charset="0"/>
              </a:rPr>
              <a:t>BootROM</a:t>
            </a:r>
            <a:r>
              <a:rPr lang="zh-CN" altLang="en-US" sz="1350" b="1" dirty="0">
                <a:solidFill>
                  <a:schemeClr val="bg1"/>
                </a:solidFill>
                <a:latin typeface="Arial Narrow" panose="020B0606020202030204" pitchFamily="34" charset="0"/>
              </a:rPr>
              <a:t>插槽</a:t>
            </a:r>
            <a:endParaRPr lang="en-US" altLang="zh-CN" sz="1350" b="1" dirty="0">
              <a:solidFill>
                <a:schemeClr val="bg1"/>
              </a:solidFill>
              <a:latin typeface="Arial Narrow" panose="020B0606020202030204" pitchFamily="34" charset="0"/>
            </a:endParaRPr>
          </a:p>
        </p:txBody>
      </p:sp>
      <p:sp>
        <p:nvSpPr>
          <p:cNvPr id="80" name="矩形 79">
            <a:extLst>
              <a:ext uri="{FF2B5EF4-FFF2-40B4-BE49-F238E27FC236}">
                <a16:creationId xmlns:a16="http://schemas.microsoft.com/office/drawing/2014/main" id="{98704C2E-646B-4C29-A03B-161ADB6D0583}"/>
              </a:ext>
            </a:extLst>
          </p:cNvPr>
          <p:cNvSpPr/>
          <p:nvPr/>
        </p:nvSpPr>
        <p:spPr>
          <a:xfrm>
            <a:off x="3692984" y="2571750"/>
            <a:ext cx="1410950" cy="382249"/>
          </a:xfrm>
          <a:prstGeom prst="rect">
            <a:avLst/>
          </a:prstGeom>
          <a:solidFill>
            <a:schemeClr val="accent1"/>
          </a:solidFill>
          <a:ln>
            <a:solidFill>
              <a:srgbClr val="F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bg1"/>
                </a:solidFill>
                <a:latin typeface="Arial Narrow" panose="020B0606020202030204" pitchFamily="34" charset="0"/>
              </a:rPr>
              <a:t>核心芯片</a:t>
            </a:r>
            <a:endParaRPr lang="en-US" altLang="zh-CN" sz="1350" b="1" dirty="0">
              <a:solidFill>
                <a:schemeClr val="bg1"/>
              </a:solidFill>
              <a:latin typeface="Arial Narrow" panose="020B0606020202030204" pitchFamily="34" charset="0"/>
            </a:endParaRPr>
          </a:p>
        </p:txBody>
      </p:sp>
      <p:sp>
        <p:nvSpPr>
          <p:cNvPr id="81" name="矩形 80">
            <a:extLst>
              <a:ext uri="{FF2B5EF4-FFF2-40B4-BE49-F238E27FC236}">
                <a16:creationId xmlns:a16="http://schemas.microsoft.com/office/drawing/2014/main" id="{184159D4-C9E0-4C82-9AFA-FB0E163F6579}"/>
              </a:ext>
            </a:extLst>
          </p:cNvPr>
          <p:cNvSpPr/>
          <p:nvPr/>
        </p:nvSpPr>
        <p:spPr>
          <a:xfrm>
            <a:off x="3692984" y="3588747"/>
            <a:ext cx="1410950" cy="382249"/>
          </a:xfrm>
          <a:prstGeom prst="rect">
            <a:avLst/>
          </a:prstGeom>
          <a:solidFill>
            <a:schemeClr val="accent6"/>
          </a:solidFill>
          <a:ln>
            <a:solidFill>
              <a:srgbClr val="FECB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chemeClr val="bg1"/>
                </a:solidFill>
                <a:latin typeface="Arial Narrow" panose="020B0606020202030204" pitchFamily="34" charset="0"/>
              </a:rPr>
              <a:t>网络隔离变压器</a:t>
            </a:r>
            <a:endParaRPr lang="en-US" altLang="zh-CN" sz="1350" b="1" dirty="0">
              <a:solidFill>
                <a:schemeClr val="bg1"/>
              </a:solidFill>
              <a:latin typeface="Arial Narrow" panose="020B0606020202030204" pitchFamily="34" charset="0"/>
            </a:endParaRPr>
          </a:p>
        </p:txBody>
      </p:sp>
      <p:sp>
        <p:nvSpPr>
          <p:cNvPr id="82" name="矩形 81">
            <a:extLst>
              <a:ext uri="{FF2B5EF4-FFF2-40B4-BE49-F238E27FC236}">
                <a16:creationId xmlns:a16="http://schemas.microsoft.com/office/drawing/2014/main" id="{A07DC8C4-E564-4F0F-BC3D-EB0FE6943320}"/>
              </a:ext>
            </a:extLst>
          </p:cNvPr>
          <p:cNvSpPr/>
          <p:nvPr/>
        </p:nvSpPr>
        <p:spPr>
          <a:xfrm>
            <a:off x="3692984" y="4099761"/>
            <a:ext cx="1410950" cy="382249"/>
          </a:xfrm>
          <a:prstGeom prst="rect">
            <a:avLst/>
          </a:prstGeom>
          <a:solidFill>
            <a:schemeClr val="accent5"/>
          </a:solidFill>
          <a:ln>
            <a:solidFill>
              <a:srgbClr val="A58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bg1"/>
                </a:solidFill>
                <a:latin typeface="Arial Narrow" panose="020B0606020202030204" pitchFamily="34" charset="0"/>
              </a:rPr>
              <a:t>RJ45</a:t>
            </a:r>
            <a:r>
              <a:rPr lang="zh-CN" altLang="en-US" sz="1350" b="1" dirty="0">
                <a:solidFill>
                  <a:schemeClr val="bg1"/>
                </a:solidFill>
                <a:latin typeface="Arial Narrow" panose="020B0606020202030204" pitchFamily="34" charset="0"/>
              </a:rPr>
              <a:t>网络接口</a:t>
            </a:r>
            <a:endParaRPr lang="en-US" altLang="zh-CN" sz="1350" b="1" dirty="0">
              <a:solidFill>
                <a:schemeClr val="bg1"/>
              </a:solidFill>
              <a:latin typeface="Arial Narrow" panose="020B0606020202030204" pitchFamily="34" charset="0"/>
            </a:endParaRPr>
          </a:p>
        </p:txBody>
      </p:sp>
      <p:sp>
        <p:nvSpPr>
          <p:cNvPr id="83" name="矩形 82">
            <a:extLst>
              <a:ext uri="{FF2B5EF4-FFF2-40B4-BE49-F238E27FC236}">
                <a16:creationId xmlns:a16="http://schemas.microsoft.com/office/drawing/2014/main" id="{A840AF23-A48F-4AF3-A4F3-10E5738797E8}"/>
              </a:ext>
            </a:extLst>
          </p:cNvPr>
          <p:cNvSpPr/>
          <p:nvPr/>
        </p:nvSpPr>
        <p:spPr>
          <a:xfrm>
            <a:off x="3692984" y="3079455"/>
            <a:ext cx="1410950" cy="382249"/>
          </a:xfrm>
          <a:prstGeom prst="rect">
            <a:avLst/>
          </a:prstGeom>
          <a:solidFill>
            <a:schemeClr val="accent3"/>
          </a:solidFill>
          <a:ln>
            <a:solidFill>
              <a:srgbClr val="5EB6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bg1"/>
                </a:solidFill>
                <a:latin typeface="Arial Narrow" panose="020B0606020202030204" pitchFamily="34" charset="0"/>
              </a:rPr>
              <a:t>PCI</a:t>
            </a:r>
            <a:r>
              <a:rPr lang="zh-CN" altLang="en-US" sz="1350" b="1" dirty="0">
                <a:solidFill>
                  <a:schemeClr val="bg1"/>
                </a:solidFill>
                <a:latin typeface="Arial Narrow" panose="020B0606020202030204" pitchFamily="34" charset="0"/>
              </a:rPr>
              <a:t>接口</a:t>
            </a:r>
            <a:endParaRPr lang="en-US" altLang="zh-CN" sz="1350" b="1" dirty="0">
              <a:solidFill>
                <a:schemeClr val="bg1"/>
              </a:solidFill>
              <a:latin typeface="Arial Narrow" panose="020B0606020202030204" pitchFamily="34" charset="0"/>
            </a:endParaRPr>
          </a:p>
        </p:txBody>
      </p:sp>
      <p:cxnSp>
        <p:nvCxnSpPr>
          <p:cNvPr id="84" name="直接连接符 83">
            <a:extLst>
              <a:ext uri="{FF2B5EF4-FFF2-40B4-BE49-F238E27FC236}">
                <a16:creationId xmlns:a16="http://schemas.microsoft.com/office/drawing/2014/main" id="{14800CD8-816B-498F-BD77-9C6F5993E84B}"/>
              </a:ext>
            </a:extLst>
          </p:cNvPr>
          <p:cNvCxnSpPr>
            <a:cxnSpLocks/>
            <a:stCxn id="66" idx="1"/>
          </p:cNvCxnSpPr>
          <p:nvPr/>
        </p:nvCxnSpPr>
        <p:spPr>
          <a:xfrm flipH="1">
            <a:off x="2358860" y="1816682"/>
            <a:ext cx="1334125" cy="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DBF1101-F5E5-4058-9076-F25BC3EB143F}"/>
              </a:ext>
            </a:extLst>
          </p:cNvPr>
          <p:cNvCxnSpPr>
            <a:cxnSpLocks/>
          </p:cNvCxnSpPr>
          <p:nvPr/>
        </p:nvCxnSpPr>
        <p:spPr>
          <a:xfrm flipH="1" flipV="1">
            <a:off x="2884025" y="2293570"/>
            <a:ext cx="808962" cy="1"/>
          </a:xfrm>
          <a:prstGeom prst="line">
            <a:avLst/>
          </a:prstGeom>
          <a:ln w="25400">
            <a:solidFill>
              <a:schemeClr val="tx2"/>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73ED0638-3642-4CB8-9276-2E319E4EC875}"/>
              </a:ext>
            </a:extLst>
          </p:cNvPr>
          <p:cNvCxnSpPr>
            <a:cxnSpLocks/>
            <a:stCxn id="80" idx="1"/>
          </p:cNvCxnSpPr>
          <p:nvPr/>
        </p:nvCxnSpPr>
        <p:spPr>
          <a:xfrm flipH="1">
            <a:off x="2421206" y="2762875"/>
            <a:ext cx="1271778" cy="0"/>
          </a:xfrm>
          <a:prstGeom prst="line">
            <a:avLst/>
          </a:prstGeom>
          <a:ln w="25400">
            <a:solidFill>
              <a:schemeClr val="accent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C9BFD03-0D44-4194-9C3F-9D9522CF903C}"/>
              </a:ext>
            </a:extLst>
          </p:cNvPr>
          <p:cNvCxnSpPr>
            <a:cxnSpLocks/>
          </p:cNvCxnSpPr>
          <p:nvPr/>
        </p:nvCxnSpPr>
        <p:spPr>
          <a:xfrm>
            <a:off x="2358860" y="1816682"/>
            <a:ext cx="0" cy="524028"/>
          </a:xfrm>
          <a:prstGeom prst="straightConnector1">
            <a:avLst/>
          </a:prstGeom>
          <a:ln w="25400" cap="rnd">
            <a:solidFill>
              <a:schemeClr val="accent4"/>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D49B886-C46D-41A8-8593-F8282C747457}"/>
              </a:ext>
            </a:extLst>
          </p:cNvPr>
          <p:cNvCxnSpPr>
            <a:cxnSpLocks/>
            <a:stCxn id="83" idx="1"/>
          </p:cNvCxnSpPr>
          <p:nvPr/>
        </p:nvCxnSpPr>
        <p:spPr>
          <a:xfrm flipH="1">
            <a:off x="2642878" y="3270580"/>
            <a:ext cx="1050107" cy="0"/>
          </a:xfrm>
          <a:prstGeom prst="line">
            <a:avLst/>
          </a:prstGeom>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2C351419-3BAF-473F-BC76-E803438EB62A}"/>
              </a:ext>
            </a:extLst>
          </p:cNvPr>
          <p:cNvCxnSpPr>
            <a:cxnSpLocks/>
          </p:cNvCxnSpPr>
          <p:nvPr/>
        </p:nvCxnSpPr>
        <p:spPr>
          <a:xfrm flipV="1">
            <a:off x="2644725" y="3078358"/>
            <a:ext cx="0" cy="191336"/>
          </a:xfrm>
          <a:prstGeom prst="straightConnector1">
            <a:avLst/>
          </a:prstGeom>
          <a:ln w="25400" cap="rnd">
            <a:solidFill>
              <a:schemeClr val="accent3"/>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C7BEF01-2CC1-4218-8E04-DAE5E58308CA}"/>
              </a:ext>
            </a:extLst>
          </p:cNvPr>
          <p:cNvCxnSpPr>
            <a:cxnSpLocks/>
            <a:stCxn id="81" idx="1"/>
          </p:cNvCxnSpPr>
          <p:nvPr/>
        </p:nvCxnSpPr>
        <p:spPr>
          <a:xfrm flipH="1">
            <a:off x="1873951" y="3779871"/>
            <a:ext cx="1819034" cy="0"/>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EC8D1201-2F50-4241-9B6F-23197F63B679}"/>
              </a:ext>
            </a:extLst>
          </p:cNvPr>
          <p:cNvCxnSpPr>
            <a:cxnSpLocks/>
          </p:cNvCxnSpPr>
          <p:nvPr/>
        </p:nvCxnSpPr>
        <p:spPr>
          <a:xfrm flipV="1">
            <a:off x="1873951" y="3170331"/>
            <a:ext cx="0" cy="609540"/>
          </a:xfrm>
          <a:prstGeom prst="straightConnector1">
            <a:avLst/>
          </a:prstGeom>
          <a:ln w="25400" cap="rnd">
            <a:solidFill>
              <a:schemeClr val="accent6"/>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804D749-76E4-495F-81FE-721C5ED3642F}"/>
              </a:ext>
            </a:extLst>
          </p:cNvPr>
          <p:cNvCxnSpPr>
            <a:cxnSpLocks/>
          </p:cNvCxnSpPr>
          <p:nvPr/>
        </p:nvCxnSpPr>
        <p:spPr>
          <a:xfrm flipH="1">
            <a:off x="1659205" y="4290885"/>
            <a:ext cx="2033780" cy="0"/>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3EEF230C-770F-4013-8D4F-3B3462C484BB}"/>
              </a:ext>
            </a:extLst>
          </p:cNvPr>
          <p:cNvCxnSpPr>
            <a:cxnSpLocks/>
          </p:cNvCxnSpPr>
          <p:nvPr/>
        </p:nvCxnSpPr>
        <p:spPr>
          <a:xfrm flipV="1">
            <a:off x="1659205" y="3184185"/>
            <a:ext cx="0" cy="1106701"/>
          </a:xfrm>
          <a:prstGeom prst="straightConnector1">
            <a:avLst/>
          </a:prstGeom>
          <a:ln w="25400" cap="rnd">
            <a:solidFill>
              <a:schemeClr val="accent5"/>
            </a:solidFill>
            <a:round/>
            <a:tailEnd type="triangle" w="med" len="lg"/>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71727" y="496302"/>
            <a:ext cx="7853464" cy="400105"/>
            <a:chOff x="471727" y="496302"/>
            <a:chExt cx="7853464" cy="400105"/>
          </a:xfrm>
        </p:grpSpPr>
        <p:sp>
          <p:nvSpPr>
            <p:cNvPr id="31" name="AutoShape 5"/>
            <p:cNvSpPr>
              <a:spLocks noChangeArrowheads="1"/>
            </p:cNvSpPr>
            <p:nvPr/>
          </p:nvSpPr>
          <p:spPr bwMode="auto">
            <a:xfrm>
              <a:off x="471727" y="541884"/>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32" name="Rectangle 6"/>
            <p:cNvSpPr>
              <a:spLocks noChangeArrowheads="1"/>
            </p:cNvSpPr>
            <p:nvPr/>
          </p:nvSpPr>
          <p:spPr bwMode="auto">
            <a:xfrm>
              <a:off x="3549603" y="496302"/>
              <a:ext cx="2109865" cy="40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lvl="0"/>
              <a:r>
                <a:rPr lang="en-US" altLang="zh-CN" sz="2000" b="1">
                  <a:solidFill>
                    <a:prstClr val="black"/>
                  </a:solidFill>
                  <a:latin typeface="微软雅黑" panose="020B0503020204020204" pitchFamily="34" charset="-122"/>
                  <a:ea typeface="微软雅黑" panose="020B0503020204020204" pitchFamily="34" charset="-122"/>
                </a:rPr>
                <a:t>2.  </a:t>
              </a:r>
              <a:r>
                <a:rPr lang="zh-CN" altLang="en-US" sz="2000" b="1">
                  <a:solidFill>
                    <a:prstClr val="black"/>
                  </a:solidFill>
                  <a:latin typeface="微软雅黑" panose="020B0503020204020204" pitchFamily="34" charset="-122"/>
                  <a:ea typeface="微软雅黑" panose="020B0503020204020204" pitchFamily="34" charset="-122"/>
                </a:rPr>
                <a:t>适配器的作用</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877649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wipe(right)">
                                      <p:cBhvr>
                                        <p:cTn id="13" dur="500"/>
                                        <p:tgtEl>
                                          <p:spTgt spid="8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ppt_x</p:attrName>
                                        </p:attrNameLst>
                                      </p:cBhvr>
                                      <p:tavLst>
                                        <p:tav tm="0">
                                          <p:val>
                                            <p:strVal val="#ppt_x-#ppt_w*1.125000"/>
                                          </p:val>
                                        </p:tav>
                                        <p:tav tm="100000">
                                          <p:val>
                                            <p:strVal val="#ppt_x"/>
                                          </p:val>
                                        </p:tav>
                                      </p:tavLst>
                                    </p:anim>
                                    <p:animEffect transition="in" filter="wipe(right)">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right)">
                                      <p:cBhvr>
                                        <p:cTn id="30" dur="500"/>
                                        <p:tgtEl>
                                          <p:spTgt spid="84"/>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wipe(up)">
                                      <p:cBhvr>
                                        <p:cTn id="34" dur="500"/>
                                        <p:tgtEl>
                                          <p:spTgt spid="87"/>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p:tgtEl>
                                          <p:spTgt spid="25"/>
                                        </p:tgtEl>
                                        <p:attrNameLst>
                                          <p:attrName>ppt_x</p:attrName>
                                        </p:attrNameLst>
                                      </p:cBhvr>
                                      <p:tavLst>
                                        <p:tav tm="0">
                                          <p:val>
                                            <p:strVal val="#ppt_x-#ppt_w*1.125000"/>
                                          </p:val>
                                        </p:tav>
                                        <p:tav tm="100000">
                                          <p:val>
                                            <p:strVal val="#ppt_x"/>
                                          </p:val>
                                        </p:tav>
                                      </p:tavLst>
                                    </p:anim>
                                    <p:animEffect transition="in" filter="wipe(right)">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9"/>
                                        </p:tgtEl>
                                        <p:attrNameLst>
                                          <p:attrName>style.visibility</p:attrName>
                                        </p:attrNameLst>
                                      </p:cBhvr>
                                      <p:to>
                                        <p:strVal val="visible"/>
                                      </p:to>
                                    </p:set>
                                    <p:anim calcmode="lin" valueType="num">
                                      <p:cBhvr>
                                        <p:cTn id="45" dur="500" fill="hold"/>
                                        <p:tgtEl>
                                          <p:spTgt spid="79"/>
                                        </p:tgtEl>
                                        <p:attrNameLst>
                                          <p:attrName>ppt_w</p:attrName>
                                        </p:attrNameLst>
                                      </p:cBhvr>
                                      <p:tavLst>
                                        <p:tav tm="0">
                                          <p:val>
                                            <p:fltVal val="0"/>
                                          </p:val>
                                        </p:tav>
                                        <p:tav tm="100000">
                                          <p:val>
                                            <p:strVal val="#ppt_w"/>
                                          </p:val>
                                        </p:tav>
                                      </p:tavLst>
                                    </p:anim>
                                    <p:anim calcmode="lin" valueType="num">
                                      <p:cBhvr>
                                        <p:cTn id="46" dur="500" fill="hold"/>
                                        <p:tgtEl>
                                          <p:spTgt spid="79"/>
                                        </p:tgtEl>
                                        <p:attrNameLst>
                                          <p:attrName>ppt_h</p:attrName>
                                        </p:attrNameLst>
                                      </p:cBhvr>
                                      <p:tavLst>
                                        <p:tav tm="0">
                                          <p:val>
                                            <p:fltVal val="0"/>
                                          </p:val>
                                        </p:tav>
                                        <p:tav tm="100000">
                                          <p:val>
                                            <p:strVal val="#ppt_h"/>
                                          </p:val>
                                        </p:tav>
                                      </p:tavLst>
                                    </p:anim>
                                    <p:animEffect transition="in" filter="fade">
                                      <p:cBhvr>
                                        <p:cTn id="47" dur="500"/>
                                        <p:tgtEl>
                                          <p:spTgt spid="79"/>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right)">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p:tgtEl>
                                          <p:spTgt spid="26"/>
                                        </p:tgtEl>
                                        <p:attrNameLst>
                                          <p:attrName>ppt_x</p:attrName>
                                        </p:attrNameLst>
                                      </p:cBhvr>
                                      <p:tavLst>
                                        <p:tav tm="0">
                                          <p:val>
                                            <p:strVal val="#ppt_x-#ppt_w*1.125000"/>
                                          </p:val>
                                        </p:tav>
                                        <p:tav tm="100000">
                                          <p:val>
                                            <p:strVal val="#ppt_x"/>
                                          </p:val>
                                        </p:tav>
                                      </p:tavLst>
                                    </p:anim>
                                    <p:animEffect transition="in" filter="wipe(righ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p:cTn id="62" dur="500" fill="hold"/>
                                        <p:tgtEl>
                                          <p:spTgt spid="81"/>
                                        </p:tgtEl>
                                        <p:attrNameLst>
                                          <p:attrName>ppt_w</p:attrName>
                                        </p:attrNameLst>
                                      </p:cBhvr>
                                      <p:tavLst>
                                        <p:tav tm="0">
                                          <p:val>
                                            <p:fltVal val="0"/>
                                          </p:val>
                                        </p:tav>
                                        <p:tav tm="100000">
                                          <p:val>
                                            <p:strVal val="#ppt_w"/>
                                          </p:val>
                                        </p:tav>
                                      </p:tavLst>
                                    </p:anim>
                                    <p:anim calcmode="lin" valueType="num">
                                      <p:cBhvr>
                                        <p:cTn id="63" dur="500" fill="hold"/>
                                        <p:tgtEl>
                                          <p:spTgt spid="81"/>
                                        </p:tgtEl>
                                        <p:attrNameLst>
                                          <p:attrName>ppt_h</p:attrName>
                                        </p:attrNameLst>
                                      </p:cBhvr>
                                      <p:tavLst>
                                        <p:tav tm="0">
                                          <p:val>
                                            <p:fltVal val="0"/>
                                          </p:val>
                                        </p:tav>
                                        <p:tav tm="100000">
                                          <p:val>
                                            <p:strVal val="#ppt_h"/>
                                          </p:val>
                                        </p:tav>
                                      </p:tavLst>
                                    </p:anim>
                                    <p:animEffect transition="in" filter="fade">
                                      <p:cBhvr>
                                        <p:cTn id="64" dur="500"/>
                                        <p:tgtEl>
                                          <p:spTgt spid="81"/>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right)">
                                      <p:cBhvr>
                                        <p:cTn id="68" dur="500"/>
                                        <p:tgtEl>
                                          <p:spTgt spid="90"/>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down)">
                                      <p:cBhvr>
                                        <p:cTn id="72" dur="500"/>
                                        <p:tgtEl>
                                          <p:spTgt spid="91"/>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p:tgtEl>
                                          <p:spTgt spid="27"/>
                                        </p:tgtEl>
                                        <p:attrNameLst>
                                          <p:attrName>ppt_x</p:attrName>
                                        </p:attrNameLst>
                                      </p:cBhvr>
                                      <p:tavLst>
                                        <p:tav tm="0">
                                          <p:val>
                                            <p:strVal val="#ppt_x-#ppt_w*1.125000"/>
                                          </p:val>
                                        </p:tav>
                                        <p:tav tm="100000">
                                          <p:val>
                                            <p:strVal val="#ppt_x"/>
                                          </p:val>
                                        </p:tav>
                                      </p:tavLst>
                                    </p:anim>
                                    <p:animEffect transition="in" filter="wipe(righ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p:cTn id="83" dur="500" fill="hold"/>
                                        <p:tgtEl>
                                          <p:spTgt spid="82"/>
                                        </p:tgtEl>
                                        <p:attrNameLst>
                                          <p:attrName>ppt_w</p:attrName>
                                        </p:attrNameLst>
                                      </p:cBhvr>
                                      <p:tavLst>
                                        <p:tav tm="0">
                                          <p:val>
                                            <p:fltVal val="0"/>
                                          </p:val>
                                        </p:tav>
                                        <p:tav tm="100000">
                                          <p:val>
                                            <p:strVal val="#ppt_w"/>
                                          </p:val>
                                        </p:tav>
                                      </p:tavLst>
                                    </p:anim>
                                    <p:anim calcmode="lin" valueType="num">
                                      <p:cBhvr>
                                        <p:cTn id="84" dur="500" fill="hold"/>
                                        <p:tgtEl>
                                          <p:spTgt spid="82"/>
                                        </p:tgtEl>
                                        <p:attrNameLst>
                                          <p:attrName>ppt_h</p:attrName>
                                        </p:attrNameLst>
                                      </p:cBhvr>
                                      <p:tavLst>
                                        <p:tav tm="0">
                                          <p:val>
                                            <p:fltVal val="0"/>
                                          </p:val>
                                        </p:tav>
                                        <p:tav tm="100000">
                                          <p:val>
                                            <p:strVal val="#ppt_h"/>
                                          </p:val>
                                        </p:tav>
                                      </p:tavLst>
                                    </p:anim>
                                    <p:animEffect transition="in" filter="fade">
                                      <p:cBhvr>
                                        <p:cTn id="85" dur="500"/>
                                        <p:tgtEl>
                                          <p:spTgt spid="82"/>
                                        </p:tgtEl>
                                      </p:cBhvr>
                                    </p:animEffect>
                                  </p:childTnLst>
                                </p:cTn>
                              </p:par>
                            </p:childTnLst>
                          </p:cTn>
                        </p:par>
                        <p:par>
                          <p:cTn id="86" fill="hold">
                            <p:stCondLst>
                              <p:cond delay="500"/>
                            </p:stCondLst>
                            <p:childTnLst>
                              <p:par>
                                <p:cTn id="87" presetID="22" presetClass="entr" presetSubtype="2" fill="hold" nodeType="after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wipe(right)">
                                      <p:cBhvr>
                                        <p:cTn id="89" dur="500"/>
                                        <p:tgtEl>
                                          <p:spTgt spid="92"/>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wipe(down)">
                                      <p:cBhvr>
                                        <p:cTn id="93" dur="500"/>
                                        <p:tgtEl>
                                          <p:spTgt spid="93"/>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8"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 calcmode="lin" valueType="num">
                                      <p:cBhvr additive="base">
                                        <p:cTn id="98" dur="500"/>
                                        <p:tgtEl>
                                          <p:spTgt spid="29"/>
                                        </p:tgtEl>
                                        <p:attrNameLst>
                                          <p:attrName>ppt_x</p:attrName>
                                        </p:attrNameLst>
                                      </p:cBhvr>
                                      <p:tavLst>
                                        <p:tav tm="0">
                                          <p:val>
                                            <p:strVal val="#ppt_x-#ppt_w*1.125000"/>
                                          </p:val>
                                        </p:tav>
                                        <p:tav tm="100000">
                                          <p:val>
                                            <p:strVal val="#ppt_x"/>
                                          </p:val>
                                        </p:tav>
                                      </p:tavLst>
                                    </p:anim>
                                    <p:animEffect transition="in" filter="wipe(right)">
                                      <p:cBhvr>
                                        <p:cTn id="99" dur="500"/>
                                        <p:tgtEl>
                                          <p:spTgt spid="29"/>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83"/>
                                        </p:tgtEl>
                                        <p:attrNameLst>
                                          <p:attrName>style.visibility</p:attrName>
                                        </p:attrNameLst>
                                      </p:cBhvr>
                                      <p:to>
                                        <p:strVal val="visible"/>
                                      </p:to>
                                    </p:set>
                                    <p:anim calcmode="lin" valueType="num">
                                      <p:cBhvr>
                                        <p:cTn id="104" dur="500" fill="hold"/>
                                        <p:tgtEl>
                                          <p:spTgt spid="83"/>
                                        </p:tgtEl>
                                        <p:attrNameLst>
                                          <p:attrName>ppt_w</p:attrName>
                                        </p:attrNameLst>
                                      </p:cBhvr>
                                      <p:tavLst>
                                        <p:tav tm="0">
                                          <p:val>
                                            <p:fltVal val="0"/>
                                          </p:val>
                                        </p:tav>
                                        <p:tav tm="100000">
                                          <p:val>
                                            <p:strVal val="#ppt_w"/>
                                          </p:val>
                                        </p:tav>
                                      </p:tavLst>
                                    </p:anim>
                                    <p:anim calcmode="lin" valueType="num">
                                      <p:cBhvr>
                                        <p:cTn id="105" dur="500" fill="hold"/>
                                        <p:tgtEl>
                                          <p:spTgt spid="83"/>
                                        </p:tgtEl>
                                        <p:attrNameLst>
                                          <p:attrName>ppt_h</p:attrName>
                                        </p:attrNameLst>
                                      </p:cBhvr>
                                      <p:tavLst>
                                        <p:tav tm="0">
                                          <p:val>
                                            <p:fltVal val="0"/>
                                          </p:val>
                                        </p:tav>
                                        <p:tav tm="100000">
                                          <p:val>
                                            <p:strVal val="#ppt_h"/>
                                          </p:val>
                                        </p:tav>
                                      </p:tavLst>
                                    </p:anim>
                                    <p:animEffect transition="in" filter="fade">
                                      <p:cBhvr>
                                        <p:cTn id="106" dur="500"/>
                                        <p:tgtEl>
                                          <p:spTgt spid="83"/>
                                        </p:tgtEl>
                                      </p:cBhvr>
                                    </p:animEffect>
                                  </p:childTnLst>
                                </p:cTn>
                              </p:par>
                            </p:childTnLst>
                          </p:cTn>
                        </p:par>
                        <p:par>
                          <p:cTn id="107" fill="hold">
                            <p:stCondLst>
                              <p:cond delay="500"/>
                            </p:stCondLst>
                            <p:childTnLst>
                              <p:par>
                                <p:cTn id="108" presetID="22" presetClass="entr" presetSubtype="2" fill="hold" nodeType="after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wipe(right)">
                                      <p:cBhvr>
                                        <p:cTn id="110" dur="500"/>
                                        <p:tgtEl>
                                          <p:spTgt spid="88"/>
                                        </p:tgtEl>
                                      </p:cBhvr>
                                    </p:animEffect>
                                  </p:childTnLst>
                                </p:cTn>
                              </p:par>
                            </p:childTnLst>
                          </p:cTn>
                        </p:par>
                        <p:par>
                          <p:cTn id="111" fill="hold">
                            <p:stCondLst>
                              <p:cond delay="1000"/>
                            </p:stCondLst>
                            <p:childTnLst>
                              <p:par>
                                <p:cTn id="112" presetID="22" presetClass="entr" presetSubtype="4" fill="hold" nodeType="after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down)">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grpId="0" nodeType="click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additive="base">
                                        <p:cTn id="119" dur="500"/>
                                        <p:tgtEl>
                                          <p:spTgt spid="30"/>
                                        </p:tgtEl>
                                        <p:attrNameLst>
                                          <p:attrName>ppt_x</p:attrName>
                                        </p:attrNameLst>
                                      </p:cBhvr>
                                      <p:tavLst>
                                        <p:tav tm="0">
                                          <p:val>
                                            <p:strVal val="#ppt_x-#ppt_w*1.125000"/>
                                          </p:val>
                                        </p:tav>
                                        <p:tav tm="100000">
                                          <p:val>
                                            <p:strVal val="#ppt_x"/>
                                          </p:val>
                                        </p:tav>
                                      </p:tavLst>
                                    </p:anim>
                                    <p:animEffect transition="in" filter="wipe(right)">
                                      <p:cBhvr>
                                        <p:cTn id="1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P spid="30" grpId="0"/>
      <p:bldP spid="66" grpId="0" animBg="1"/>
      <p:bldP spid="79" grpId="0" animBg="1"/>
      <p:bldP spid="80" grpId="0" animBg="1"/>
      <p:bldP spid="81" grpId="0" animBg="1"/>
      <p:bldP spid="82" grpId="0" animBg="1"/>
      <p:bldP spid="8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02923" y="700744"/>
            <a:ext cx="8129015" cy="315464"/>
          </a:xfrm>
          <a:prstGeom prst="roundRect">
            <a:avLst>
              <a:gd name="adj" fmla="val 16667"/>
            </a:avLst>
          </a:prstGeom>
          <a:solidFill>
            <a:srgbClr val="99FFCC"/>
          </a:solidFill>
          <a:ln>
            <a:noFill/>
          </a:ln>
          <a:effectLst/>
        </p:spPr>
        <p:txBody>
          <a:bodyPr wrap="none" lIns="91436" tIns="45718" rIns="91436" bIns="45718" anchor="ctr"/>
          <a:lstStyle/>
          <a:p>
            <a:endParaRPr lang="zh-CN" altLang="en-US"/>
          </a:p>
        </p:txBody>
      </p:sp>
      <p:sp>
        <p:nvSpPr>
          <p:cNvPr id="33" name="Rectangle 6"/>
          <p:cNvSpPr>
            <a:spLocks noChangeArrowheads="1"/>
          </p:cNvSpPr>
          <p:nvPr/>
        </p:nvSpPr>
        <p:spPr bwMode="auto">
          <a:xfrm>
            <a:off x="2397253" y="661767"/>
            <a:ext cx="4339645"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eaLnBrk="0" hangingPunct="0"/>
            <a:r>
              <a:rPr lang="zh-CN" altLang="en-US" sz="2000" b="1" dirty="0">
                <a:latin typeface="微软雅黑" panose="020B0503020204020204" pitchFamily="34" charset="-122"/>
                <a:ea typeface="微软雅黑" panose="020B0503020204020204" pitchFamily="34" charset="-122"/>
              </a:rPr>
              <a:t>计算机通过适配器和局域网进行通信</a:t>
            </a:r>
            <a:endParaRPr lang="fr-FR" altLang="zh-CN" sz="2000" b="1" dirty="0">
              <a:latin typeface="微软雅黑" panose="020B0503020204020204" pitchFamily="34" charset="-122"/>
              <a:ea typeface="微软雅黑" panose="020B0503020204020204" pitchFamily="34" charset="-122"/>
            </a:endParaRPr>
          </a:p>
        </p:txBody>
      </p:sp>
      <p:sp>
        <p:nvSpPr>
          <p:cNvPr id="34" name="圆角矩形 33"/>
          <p:cNvSpPr/>
          <p:nvPr/>
        </p:nvSpPr>
        <p:spPr>
          <a:xfrm>
            <a:off x="503585" y="1098328"/>
            <a:ext cx="830790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970732" y="1257785"/>
            <a:ext cx="5525127" cy="2870623"/>
            <a:chOff x="1173771" y="1559190"/>
            <a:chExt cx="7611798" cy="3954770"/>
          </a:xfrm>
        </p:grpSpPr>
        <p:sp>
          <p:nvSpPr>
            <p:cNvPr id="83" name="Rectangle 18"/>
            <p:cNvSpPr>
              <a:spLocks noChangeArrowheads="1"/>
            </p:cNvSpPr>
            <p:nvPr/>
          </p:nvSpPr>
          <p:spPr bwMode="auto">
            <a:xfrm>
              <a:off x="1173771" y="2094384"/>
              <a:ext cx="6375267" cy="2397125"/>
            </a:xfrm>
            <a:prstGeom prst="rect">
              <a:avLst/>
            </a:prstGeom>
            <a:solidFill>
              <a:srgbClr val="99FFCC"/>
            </a:solidFill>
            <a:ln w="9525">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4" name="Line 20"/>
            <p:cNvSpPr>
              <a:spLocks noChangeShapeType="1"/>
            </p:cNvSpPr>
            <p:nvPr/>
          </p:nvSpPr>
          <p:spPr bwMode="auto">
            <a:xfrm>
              <a:off x="6773413" y="3392959"/>
              <a:ext cx="2012156" cy="0"/>
            </a:xfrm>
            <a:prstGeom prst="line">
              <a:avLst/>
            </a:prstGeom>
            <a:noFill/>
            <a:ln w="1905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5" name="Text Box 21"/>
            <p:cNvSpPr txBox="1">
              <a:spLocks noChangeArrowheads="1"/>
            </p:cNvSpPr>
            <p:nvPr/>
          </p:nvSpPr>
          <p:spPr bwMode="auto">
            <a:xfrm>
              <a:off x="7480333" y="291619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至局域网</a:t>
              </a:r>
            </a:p>
          </p:txBody>
        </p:sp>
        <p:sp>
          <p:nvSpPr>
            <p:cNvPr id="86" name="Rectangle 22"/>
            <p:cNvSpPr>
              <a:spLocks noChangeArrowheads="1"/>
            </p:cNvSpPr>
            <p:nvPr/>
          </p:nvSpPr>
          <p:spPr bwMode="auto">
            <a:xfrm>
              <a:off x="4910877" y="2778598"/>
              <a:ext cx="1907250" cy="1127125"/>
            </a:xfrm>
            <a:prstGeom prst="rect">
              <a:avLst/>
            </a:prstGeom>
            <a:solidFill>
              <a:srgbClr val="008000"/>
            </a:solidFill>
            <a:ln w="19050">
              <a:solidFill>
                <a:schemeClr val="tx1"/>
              </a:solidFill>
              <a:miter lim="800000"/>
            </a:ln>
            <a:effectLst/>
          </p:spPr>
          <p:txBody>
            <a:bodyPr wrap="none" anchor="ct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适配器</a:t>
              </a: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（网卡）</a:t>
              </a:r>
            </a:p>
          </p:txBody>
        </p:sp>
        <p:sp>
          <p:nvSpPr>
            <p:cNvPr id="87" name="Text Box 23"/>
            <p:cNvSpPr txBox="1">
              <a:spLocks noChangeArrowheads="1"/>
            </p:cNvSpPr>
            <p:nvPr/>
          </p:nvSpPr>
          <p:spPr bwMode="auto">
            <a:xfrm>
              <a:off x="7494095" y="340427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串行通信</a:t>
              </a:r>
            </a:p>
          </p:txBody>
        </p:sp>
        <p:sp>
          <p:nvSpPr>
            <p:cNvPr id="88" name="Rectangle 24"/>
            <p:cNvSpPr>
              <a:spLocks noChangeArrowheads="1"/>
            </p:cNvSpPr>
            <p:nvPr/>
          </p:nvSpPr>
          <p:spPr bwMode="auto">
            <a:xfrm>
              <a:off x="1902963" y="2778598"/>
              <a:ext cx="1907248" cy="1127125"/>
            </a:xfrm>
            <a:prstGeom prst="rect">
              <a:avLst/>
            </a:prstGeom>
            <a:solidFill>
              <a:srgbClr val="0000CC"/>
            </a:solidFill>
            <a:ln w="19050">
              <a:solidFill>
                <a:schemeClr val="tx1"/>
              </a:solidFill>
              <a:miter lim="800000"/>
            </a:ln>
            <a:effectLst/>
          </p:spPr>
          <p:txBody>
            <a:bodyPr wrap="none" anchor="ctr"/>
            <a:lstStyle/>
            <a:p>
              <a:pPr algn="ctr"/>
              <a:r>
                <a:rPr kumimoji="1" lang="en-US" altLang="zh-CN" sz="1400" b="1" dirty="0">
                  <a:solidFill>
                    <a:schemeClr val="bg1"/>
                  </a:solidFill>
                  <a:latin typeface="微软雅黑" panose="020B0503020204020204" pitchFamily="34" charset="-122"/>
                  <a:ea typeface="微软雅黑" panose="020B0503020204020204" pitchFamily="34" charset="-122"/>
                </a:rPr>
                <a:t>CPU </a:t>
              </a:r>
              <a:r>
                <a:rPr kumimoji="1" lang="zh-CN" altLang="en-US" sz="1400" b="1" dirty="0">
                  <a:solidFill>
                    <a:schemeClr val="bg1"/>
                  </a:solidFill>
                  <a:latin typeface="微软雅黑" panose="020B0503020204020204" pitchFamily="34" charset="-122"/>
                  <a:ea typeface="微软雅黑" panose="020B0503020204020204" pitchFamily="34" charset="-122"/>
                </a:rPr>
                <a:t>和</a:t>
              </a: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存储器</a:t>
              </a:r>
            </a:p>
          </p:txBody>
        </p:sp>
        <p:sp>
          <p:nvSpPr>
            <p:cNvPr id="89" name="Line 25"/>
            <p:cNvSpPr>
              <a:spLocks noChangeShapeType="1"/>
            </p:cNvSpPr>
            <p:nvPr/>
          </p:nvSpPr>
          <p:spPr bwMode="auto">
            <a:xfrm flipV="1">
              <a:off x="2492851" y="3921598"/>
              <a:ext cx="438547" cy="909637"/>
            </a:xfrm>
            <a:prstGeom prst="line">
              <a:avLst/>
            </a:prstGeom>
            <a:noFill/>
            <a:ln w="190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0" name="Text Box 26"/>
            <p:cNvSpPr txBox="1">
              <a:spLocks noChangeArrowheads="1"/>
            </p:cNvSpPr>
            <p:nvPr/>
          </p:nvSpPr>
          <p:spPr bwMode="auto">
            <a:xfrm>
              <a:off x="1282116" y="4793136"/>
              <a:ext cx="1985800"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生成发送的数据</a:t>
              </a:r>
            </a:p>
            <a:p>
              <a:r>
                <a:rPr kumimoji="1" lang="zh-CN" altLang="en-US" sz="1400" b="1" dirty="0">
                  <a:solidFill>
                    <a:srgbClr val="0000FF"/>
                  </a:solidFill>
                  <a:latin typeface="微软雅黑" panose="020B0503020204020204" pitchFamily="34" charset="-122"/>
                  <a:ea typeface="微软雅黑" panose="020B0503020204020204" pitchFamily="34" charset="-122"/>
                </a:rPr>
                <a:t>处理收到的数据</a:t>
              </a:r>
            </a:p>
          </p:txBody>
        </p:sp>
        <p:sp>
          <p:nvSpPr>
            <p:cNvPr id="91" name="Line 27"/>
            <p:cNvSpPr>
              <a:spLocks noChangeShapeType="1"/>
            </p:cNvSpPr>
            <p:nvPr/>
          </p:nvSpPr>
          <p:spPr bwMode="auto">
            <a:xfrm flipV="1">
              <a:off x="5461212" y="3921598"/>
              <a:ext cx="438547" cy="909637"/>
            </a:xfrm>
            <a:prstGeom prst="line">
              <a:avLst/>
            </a:prstGeom>
            <a:noFill/>
            <a:ln w="190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2" name="Text Box 28"/>
            <p:cNvSpPr txBox="1">
              <a:spLocks noChangeArrowheads="1"/>
            </p:cNvSpPr>
            <p:nvPr/>
          </p:nvSpPr>
          <p:spPr bwMode="auto">
            <a:xfrm>
              <a:off x="4403973" y="4793136"/>
              <a:ext cx="2233142"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把帧发送到局域网</a:t>
              </a:r>
            </a:p>
            <a:p>
              <a:pPr algn="ctr"/>
              <a:r>
                <a:rPr kumimoji="1" lang="zh-CN" altLang="en-US" sz="1400" b="1" dirty="0">
                  <a:solidFill>
                    <a:srgbClr val="0000FF"/>
                  </a:solidFill>
                  <a:latin typeface="微软雅黑" panose="020B0503020204020204" pitchFamily="34" charset="-122"/>
                  <a:ea typeface="微软雅黑" panose="020B0503020204020204" pitchFamily="34" charset="-122"/>
                </a:rPr>
                <a:t>从局域网接收帧</a:t>
              </a:r>
            </a:p>
          </p:txBody>
        </p:sp>
        <p:sp>
          <p:nvSpPr>
            <p:cNvPr id="93" name="Text Box 29"/>
            <p:cNvSpPr txBox="1">
              <a:spLocks noChangeArrowheads="1"/>
            </p:cNvSpPr>
            <p:nvPr/>
          </p:nvSpPr>
          <p:spPr bwMode="auto">
            <a:xfrm>
              <a:off x="3884075" y="2061047"/>
              <a:ext cx="996434"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计算机</a:t>
              </a:r>
            </a:p>
          </p:txBody>
        </p:sp>
        <p:sp>
          <p:nvSpPr>
            <p:cNvPr id="94"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5" name="Text Box 32"/>
            <p:cNvSpPr txBox="1">
              <a:spLocks noChangeArrowheads="1"/>
            </p:cNvSpPr>
            <p:nvPr/>
          </p:nvSpPr>
          <p:spPr bwMode="auto">
            <a:xfrm>
              <a:off x="4008766" y="3499031"/>
              <a:ext cx="749093" cy="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rgbClr val="0000FF"/>
                  </a:solidFill>
                  <a:latin typeface="微软雅黑" panose="020B0503020204020204" pitchFamily="34" charset="-122"/>
                  <a:ea typeface="微软雅黑" panose="020B0503020204020204" pitchFamily="34" charset="-122"/>
                </a:rPr>
                <a:t>并行</a:t>
              </a:r>
            </a:p>
            <a:p>
              <a:pPr>
                <a:lnSpc>
                  <a:spcPct val="95000"/>
                </a:lnSpc>
              </a:pPr>
              <a:r>
                <a:rPr kumimoji="1" lang="zh-CN" altLang="en-US" sz="1400" b="1" dirty="0">
                  <a:solidFill>
                    <a:srgbClr val="0000FF"/>
                  </a:solidFill>
                  <a:latin typeface="微软雅黑" panose="020B0503020204020204" pitchFamily="34" charset="-122"/>
                  <a:ea typeface="微软雅黑" panose="020B0503020204020204" pitchFamily="34" charset="-122"/>
                </a:rPr>
                <a:t>通信</a:t>
              </a:r>
            </a:p>
          </p:txBody>
        </p:sp>
        <p:sp>
          <p:nvSpPr>
            <p:cNvPr id="96" name="Rectangle 33"/>
            <p:cNvSpPr>
              <a:spLocks noChangeArrowheads="1"/>
            </p:cNvSpPr>
            <p:nvPr/>
          </p:nvSpPr>
          <p:spPr bwMode="auto">
            <a:xfrm>
              <a:off x="2080101" y="3237385"/>
              <a:ext cx="218414" cy="1698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7" name="Freeform 34"/>
            <p:cNvSpPr/>
            <p:nvPr/>
          </p:nvSpPr>
          <p:spPr bwMode="auto">
            <a:xfrm>
              <a:off x="1576202" y="1980085"/>
              <a:ext cx="1202133"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00FFFF"/>
                </a:gs>
                <a:gs pos="100000">
                  <a:schemeClr val="accent5">
                    <a:lumMod val="7500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8" name="Rectangle 35"/>
            <p:cNvSpPr>
              <a:spLocks noChangeArrowheads="1"/>
            </p:cNvSpPr>
            <p:nvPr/>
          </p:nvSpPr>
          <p:spPr bwMode="auto">
            <a:xfrm>
              <a:off x="6451811" y="3237385"/>
              <a:ext cx="218414" cy="169863"/>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9" name="Freeform 36"/>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00FF"/>
                </a:gs>
                <a:gs pos="100000">
                  <a:srgbClr val="CC00CC"/>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00" name="Text Box 19"/>
            <p:cNvSpPr txBox="1">
              <a:spLocks noChangeArrowheads="1"/>
            </p:cNvSpPr>
            <p:nvPr/>
          </p:nvSpPr>
          <p:spPr bwMode="auto">
            <a:xfrm>
              <a:off x="5870304" y="1559190"/>
              <a:ext cx="1470641" cy="424015"/>
            </a:xfrm>
            <a:prstGeom prst="rect">
              <a:avLst/>
            </a:prstGeom>
            <a:solidFill>
              <a:srgbClr val="FF00FF"/>
            </a:solidFill>
            <a:ln w="19050">
              <a:solidFill>
                <a:schemeClr val="tx1"/>
              </a:solidFill>
              <a:miter lim="800000"/>
            </a:ln>
            <a:effectLst>
              <a:outerShdw dist="35921" sx="1000" sy="1000" algn="ctr" rotWithShape="0">
                <a:schemeClr val="bg2"/>
              </a:outerShdw>
            </a:effectLst>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硬件地址</a:t>
              </a:r>
            </a:p>
          </p:txBody>
        </p:sp>
        <p:sp>
          <p:nvSpPr>
            <p:cNvPr id="101" name="Text Box 30"/>
            <p:cNvSpPr txBox="1">
              <a:spLocks noChangeArrowheads="1"/>
            </p:cNvSpPr>
            <p:nvPr/>
          </p:nvSpPr>
          <p:spPr bwMode="auto">
            <a:xfrm>
              <a:off x="1571027" y="1574180"/>
              <a:ext cx="1207308" cy="424015"/>
            </a:xfrm>
            <a:prstGeom prst="rect">
              <a:avLst/>
            </a:prstGeom>
            <a:solidFill>
              <a:srgbClr val="00FFFF"/>
            </a:solidFill>
            <a:ln w="19050">
              <a:solidFill>
                <a:schemeClr val="tx1"/>
              </a:solidFill>
              <a:miter lim="800000"/>
            </a:ln>
            <a:effectLst>
              <a:outerShdw dist="35921" sx="1000" sy="1000" algn="ctr" rotWithShape="0">
                <a:schemeClr val="bg2"/>
              </a:outerShdw>
            </a:effectLst>
          </p:spPr>
          <p:txBody>
            <a:bodyPr wrap="square">
              <a:spAutoFit/>
            </a:bodyPr>
            <a:lstStyle/>
            <a:p>
              <a:pPr algn="ctr"/>
              <a:r>
                <a:rPr kumimoji="1" lang="en-US" altLang="zh-CN" sz="1400" b="1" dirty="0">
                  <a:latin typeface="微软雅黑" panose="020B0503020204020204" pitchFamily="34" charset="-122"/>
                  <a:ea typeface="微软雅黑" panose="020B0503020204020204" pitchFamily="34" charset="-122"/>
                </a:rPr>
                <a:t>IP </a:t>
              </a:r>
              <a:r>
                <a:rPr kumimoji="1" lang="zh-CN" altLang="en-US" sz="1400" b="1" dirty="0">
                  <a:latin typeface="微软雅黑" panose="020B0503020204020204" pitchFamily="34" charset="-122"/>
                  <a:ea typeface="微软雅黑" panose="020B0503020204020204" pitchFamily="34" charset="-122"/>
                </a:rPr>
                <a:t>地址</a:t>
              </a:r>
            </a:p>
          </p:txBody>
        </p:sp>
      </p:grpSp>
      <p:sp>
        <p:nvSpPr>
          <p:cNvPr id="25" name="íşlïḍè">
            <a:extLst>
              <a:ext uri="{FF2B5EF4-FFF2-40B4-BE49-F238E27FC236}">
                <a16:creationId xmlns:a16="http://schemas.microsoft.com/office/drawing/2014/main" id="{A2D80471-EFE8-48B8-83E1-5E42F3196618}"/>
              </a:ext>
            </a:extLst>
          </p:cNvPr>
          <p:cNvSpPr txBox="1"/>
          <p:nvPr/>
        </p:nvSpPr>
        <p:spPr>
          <a:xfrm>
            <a:off x="488238" y="1554314"/>
            <a:ext cx="1514299" cy="1314260"/>
          </a:xfrm>
          <a:prstGeom prst="rect">
            <a:avLst/>
          </a:prstGeom>
          <a:noFill/>
        </p:spPr>
        <p:txBody>
          <a:bodyPr wrap="square" lIns="68580" tIns="34290" rIns="68580" bIns="34290" anchor="ctr">
            <a:noAutofit/>
          </a:bodyPr>
          <a:lstStyle/>
          <a:p>
            <a:r>
              <a:rPr lang="zh-CN" altLang="en-US" sz="1400" b="1">
                <a:latin typeface="Arial Narrow" panose="020B0606020202030204" pitchFamily="34" charset="0"/>
              </a:rPr>
              <a:t>在计算机内部，</a:t>
            </a:r>
            <a:r>
              <a:rPr lang="zh-CN" altLang="en-US" sz="1400" b="1">
                <a:solidFill>
                  <a:srgbClr val="FF0000"/>
                </a:solidFill>
                <a:latin typeface="Arial Narrow" panose="020B0606020202030204" pitchFamily="34" charset="0"/>
              </a:rPr>
              <a:t>网卡与</a:t>
            </a:r>
            <a:r>
              <a:rPr lang="en-US" altLang="zh-CN" sz="1400" b="1">
                <a:solidFill>
                  <a:srgbClr val="FF0000"/>
                </a:solidFill>
                <a:latin typeface="Arial Narrow" panose="020B0606020202030204" pitchFamily="34" charset="0"/>
              </a:rPr>
              <a:t>CPU</a:t>
            </a:r>
            <a:r>
              <a:rPr lang="zh-CN" altLang="en-US" sz="1400" b="1">
                <a:latin typeface="Arial Narrow" panose="020B0606020202030204" pitchFamily="34" charset="0"/>
              </a:rPr>
              <a:t>之间的通信，一般是通过计算机主板上的</a:t>
            </a:r>
            <a:r>
              <a:rPr lang="en-US" altLang="zh-CN" sz="1400" b="1">
                <a:latin typeface="Arial Narrow" panose="020B0606020202030204" pitchFamily="34" charset="0"/>
              </a:rPr>
              <a:t>I/O</a:t>
            </a:r>
            <a:r>
              <a:rPr lang="zh-CN" altLang="en-US" sz="1400" b="1">
                <a:latin typeface="Arial Narrow" panose="020B0606020202030204" pitchFamily="34" charset="0"/>
              </a:rPr>
              <a:t>总线以</a:t>
            </a:r>
            <a:r>
              <a:rPr lang="zh-CN" altLang="en-US" sz="1400" b="1">
                <a:solidFill>
                  <a:srgbClr val="FF0000"/>
                </a:solidFill>
                <a:latin typeface="Arial Narrow" panose="020B0606020202030204" pitchFamily="34" charset="0"/>
              </a:rPr>
              <a:t>并行传输</a:t>
            </a:r>
            <a:r>
              <a:rPr lang="zh-CN" altLang="en-US" sz="1400" b="1">
                <a:latin typeface="Arial Narrow" panose="020B0606020202030204" pitchFamily="34" charset="0"/>
              </a:rPr>
              <a:t>方式进行。</a:t>
            </a:r>
            <a:endParaRPr lang="zh-CN" altLang="en-US" sz="1400" b="1" dirty="0">
              <a:latin typeface="Arial Narrow" panose="020B0606020202030204" pitchFamily="34" charset="0"/>
            </a:endParaRPr>
          </a:p>
        </p:txBody>
      </p:sp>
      <p:sp>
        <p:nvSpPr>
          <p:cNvPr id="26" name="íşlïḍè">
            <a:extLst>
              <a:ext uri="{FF2B5EF4-FFF2-40B4-BE49-F238E27FC236}">
                <a16:creationId xmlns:a16="http://schemas.microsoft.com/office/drawing/2014/main" id="{28F8415B-A280-4C30-8CC0-5E2D339B1945}"/>
              </a:ext>
            </a:extLst>
          </p:cNvPr>
          <p:cNvSpPr txBox="1"/>
          <p:nvPr/>
        </p:nvSpPr>
        <p:spPr>
          <a:xfrm>
            <a:off x="7009214" y="1098328"/>
            <a:ext cx="1784608" cy="1190407"/>
          </a:xfrm>
          <a:prstGeom prst="rect">
            <a:avLst/>
          </a:prstGeom>
          <a:noFill/>
        </p:spPr>
        <p:txBody>
          <a:bodyPr wrap="square" lIns="68580" tIns="34290" rIns="68580" bIns="34290" anchor="ctr">
            <a:noAutofit/>
          </a:bodyPr>
          <a:lstStyle/>
          <a:p>
            <a:r>
              <a:rPr lang="zh-CN" altLang="en-US" sz="1400" b="1" dirty="0">
                <a:latin typeface="Arial Narrow" panose="020B0606020202030204" pitchFamily="34" charset="0"/>
              </a:rPr>
              <a:t>网卡与外部以太网（局域网）之间的通信，一般是通过传输媒体（同轴电缆、双绞线电缆、光纤）以</a:t>
            </a:r>
            <a:r>
              <a:rPr lang="zh-CN" altLang="en-US" sz="1400" b="1" dirty="0">
                <a:solidFill>
                  <a:srgbClr val="FF0000"/>
                </a:solidFill>
                <a:latin typeface="Arial Narrow" panose="020B0606020202030204" pitchFamily="34" charset="0"/>
              </a:rPr>
              <a:t>串行方式</a:t>
            </a:r>
            <a:r>
              <a:rPr lang="zh-CN" altLang="en-US" sz="1400" b="1" dirty="0">
                <a:latin typeface="Arial Narrow" panose="020B0606020202030204" pitchFamily="34" charset="0"/>
              </a:rPr>
              <a:t>进行的。</a:t>
            </a:r>
          </a:p>
        </p:txBody>
      </p:sp>
      <p:sp>
        <p:nvSpPr>
          <p:cNvPr id="30" name="文本框 29">
            <a:extLst>
              <a:ext uri="{FF2B5EF4-FFF2-40B4-BE49-F238E27FC236}">
                <a16:creationId xmlns:a16="http://schemas.microsoft.com/office/drawing/2014/main" id="{0ED9976D-9D09-463C-AF45-332F34419DCB}"/>
              </a:ext>
            </a:extLst>
          </p:cNvPr>
          <p:cNvSpPr txBox="1"/>
          <p:nvPr/>
        </p:nvSpPr>
        <p:spPr>
          <a:xfrm>
            <a:off x="1207872" y="3912708"/>
            <a:ext cx="855773" cy="261610"/>
          </a:xfrm>
          <a:prstGeom prst="rect">
            <a:avLst/>
          </a:prstGeom>
          <a:noFill/>
        </p:spPr>
        <p:txBody>
          <a:bodyPr wrap="square" rtlCol="0">
            <a:spAutoFit/>
          </a:bodyPr>
          <a:lstStyle/>
          <a:p>
            <a:pPr algn="ctr"/>
            <a:r>
              <a:rPr lang="zh-CN" altLang="en-US" sz="1100" b="1" dirty="0">
                <a:latin typeface="Arial Narrow" panose="020B0606020202030204" pitchFamily="34" charset="0"/>
              </a:rPr>
              <a:t>计算机</a:t>
            </a:r>
          </a:p>
        </p:txBody>
      </p:sp>
      <p:sp>
        <p:nvSpPr>
          <p:cNvPr id="42" name="文本框 41">
            <a:extLst>
              <a:ext uri="{FF2B5EF4-FFF2-40B4-BE49-F238E27FC236}">
                <a16:creationId xmlns:a16="http://schemas.microsoft.com/office/drawing/2014/main" id="{78938721-ED87-4FF8-84E5-DBE3C4997E9E}"/>
              </a:ext>
            </a:extLst>
          </p:cNvPr>
          <p:cNvSpPr txBox="1"/>
          <p:nvPr/>
        </p:nvSpPr>
        <p:spPr>
          <a:xfrm>
            <a:off x="6842140" y="3909048"/>
            <a:ext cx="855773" cy="261610"/>
          </a:xfrm>
          <a:prstGeom prst="rect">
            <a:avLst/>
          </a:prstGeom>
          <a:noFill/>
        </p:spPr>
        <p:txBody>
          <a:bodyPr wrap="square" rtlCol="0">
            <a:spAutoFit/>
          </a:bodyPr>
          <a:lstStyle/>
          <a:p>
            <a:pPr algn="ctr"/>
            <a:r>
              <a:rPr lang="zh-CN" altLang="en-US" sz="1100" b="1" dirty="0">
                <a:latin typeface="Arial Narrow" panose="020B0606020202030204" pitchFamily="34" charset="0"/>
              </a:rPr>
              <a:t>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5"/>
          <p:cNvSpPr>
            <a:spLocks noChangeArrowheads="1"/>
          </p:cNvSpPr>
          <p:nvPr/>
        </p:nvSpPr>
        <p:spPr bwMode="auto">
          <a:xfrm>
            <a:off x="616086" y="799176"/>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p>
        </p:txBody>
      </p:sp>
      <p:sp>
        <p:nvSpPr>
          <p:cNvPr id="64" name="矩形 63"/>
          <p:cNvSpPr/>
          <p:nvPr/>
        </p:nvSpPr>
        <p:spPr>
          <a:xfrm>
            <a:off x="616086" y="747791"/>
            <a:ext cx="2131108" cy="403954"/>
          </a:xfrm>
          <a:prstGeom prst="rect">
            <a:avLst/>
          </a:prstGeom>
        </p:spPr>
        <p:txBody>
          <a:bodyPr wrap="none" lIns="91436" tIns="45718" rIns="91436" bIns="45718">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适配器的作用</a:t>
            </a:r>
          </a:p>
        </p:txBody>
      </p:sp>
      <p:sp>
        <p:nvSpPr>
          <p:cNvPr id="65" name="矩形 64"/>
          <p:cNvSpPr/>
          <p:nvPr/>
        </p:nvSpPr>
        <p:spPr>
          <a:xfrm>
            <a:off x="616084" y="1195584"/>
            <a:ext cx="7960988" cy="2163537"/>
          </a:xfrm>
          <a:prstGeom prst="rect">
            <a:avLst/>
          </a:prstGeom>
        </p:spPr>
        <p:txBody>
          <a:bodyPr wrap="square" lIns="91436" tIns="45718" rIns="91436" bIns="45718">
            <a:spAutoFit/>
          </a:bodyPr>
          <a:lstStyle/>
          <a:p>
            <a:pPr marL="285736" indent="-285736">
              <a:lnSpc>
                <a:spcPts val="3300"/>
              </a:lnSpc>
              <a:buClr>
                <a:srgbClr val="0070C0"/>
              </a:buClr>
              <a:buFont typeface="Wingdings" panose="05000000000000000000" pitchFamily="2" charset="2"/>
              <a:buChar char="l"/>
            </a:pPr>
            <a:r>
              <a:rPr lang="zh-CN" altLang="en-US" b="1">
                <a:latin typeface="微软雅黑" panose="020B0503020204020204" pitchFamily="34" charset="-122"/>
                <a:ea typeface="微软雅黑" panose="020B0503020204020204" pitchFamily="34" charset="-122"/>
              </a:rPr>
              <a:t>适配器</a:t>
            </a:r>
            <a:r>
              <a:rPr lang="zh-CN" altLang="en-US" b="1" dirty="0">
                <a:latin typeface="微软雅黑" panose="020B0503020204020204" pitchFamily="34" charset="-122"/>
                <a:ea typeface="微软雅黑" panose="020B0503020204020204" pitchFamily="34" charset="-122"/>
              </a:rPr>
              <a:t>的重要功能：</a:t>
            </a:r>
          </a:p>
          <a:p>
            <a:pPr marL="633698" indent="-342884">
              <a:lnSpc>
                <a:spcPts val="3300"/>
              </a:lnSpc>
              <a:buClr>
                <a:srgbClr val="7030A0"/>
              </a:buClr>
              <a:buFont typeface="+mj-lt"/>
              <a:buAutoNum type="arabicPeriod"/>
            </a:pPr>
            <a:r>
              <a:rPr lang="zh-CN" altLang="en-US" b="1" dirty="0">
                <a:solidFill>
                  <a:srgbClr val="0000FF"/>
                </a:solidFill>
                <a:latin typeface="微软雅黑" panose="020B0503020204020204" pitchFamily="34" charset="-122"/>
                <a:ea typeface="微软雅黑" panose="020B0503020204020204" pitchFamily="34" charset="-122"/>
              </a:rPr>
              <a:t>进行串行</a:t>
            </a: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并行转换。</a:t>
            </a:r>
          </a:p>
          <a:p>
            <a:pPr marL="633698" indent="-342884">
              <a:lnSpc>
                <a:spcPts val="3300"/>
              </a:lnSpc>
              <a:buClr>
                <a:srgbClr val="7030A0"/>
              </a:buClr>
              <a:buFont typeface="+mj-lt"/>
              <a:buAutoNum type="arabicPeriod"/>
            </a:pPr>
            <a:r>
              <a:rPr lang="zh-CN" altLang="en-US" b="1" dirty="0">
                <a:solidFill>
                  <a:srgbClr val="0000FF"/>
                </a:solidFill>
                <a:latin typeface="微软雅黑" panose="020B0503020204020204" pitchFamily="34" charset="-122"/>
                <a:ea typeface="微软雅黑" panose="020B0503020204020204" pitchFamily="34" charset="-122"/>
              </a:rPr>
              <a:t>对数据进行缓存。</a:t>
            </a:r>
          </a:p>
          <a:p>
            <a:pPr marL="633698" indent="-342884">
              <a:lnSpc>
                <a:spcPts val="3300"/>
              </a:lnSpc>
              <a:buClr>
                <a:srgbClr val="7030A0"/>
              </a:buClr>
              <a:buFont typeface="+mj-lt"/>
              <a:buAutoNum type="arabicPeriod"/>
            </a:pPr>
            <a:r>
              <a:rPr lang="zh-CN" altLang="en-US" b="1">
                <a:solidFill>
                  <a:srgbClr val="0000FF"/>
                </a:solidFill>
                <a:latin typeface="微软雅黑" panose="020B0503020204020204" pitchFamily="34" charset="-122"/>
                <a:ea typeface="微软雅黑" panose="020B0503020204020204" pitchFamily="34" charset="-122"/>
              </a:rPr>
              <a:t>把设</a:t>
            </a:r>
            <a:r>
              <a:rPr lang="zh-CN" altLang="en-US" b="1" dirty="0">
                <a:solidFill>
                  <a:srgbClr val="0000FF"/>
                </a:solidFill>
                <a:latin typeface="微软雅黑" panose="020B0503020204020204" pitchFamily="34" charset="-122"/>
                <a:ea typeface="微软雅黑" panose="020B0503020204020204" pitchFamily="34" charset="-122"/>
              </a:rPr>
              <a:t>备驱动</a:t>
            </a:r>
            <a:r>
              <a:rPr lang="zh-CN" altLang="en-US" b="1">
                <a:solidFill>
                  <a:srgbClr val="0000FF"/>
                </a:solidFill>
                <a:latin typeface="微软雅黑" panose="020B0503020204020204" pitchFamily="34" charset="-122"/>
                <a:ea typeface="微软雅黑" panose="020B0503020204020204" pitchFamily="34" charset="-122"/>
              </a:rPr>
              <a:t>程序安装在计算机的操作系统中。</a:t>
            </a:r>
            <a:endParaRPr lang="zh-CN" altLang="en-US" b="1" dirty="0">
              <a:solidFill>
                <a:srgbClr val="0000FF"/>
              </a:solidFill>
              <a:latin typeface="微软雅黑" panose="020B0503020204020204" pitchFamily="34" charset="-122"/>
              <a:ea typeface="微软雅黑" panose="020B0503020204020204" pitchFamily="34" charset="-122"/>
            </a:endParaRPr>
          </a:p>
          <a:p>
            <a:pPr marL="633698" indent="-342884">
              <a:lnSpc>
                <a:spcPts val="3300"/>
              </a:lnSpc>
              <a:buClr>
                <a:srgbClr val="7030A0"/>
              </a:buClr>
              <a:buFont typeface="+mj-lt"/>
              <a:buAutoNum type="arabicPeriod"/>
            </a:pPr>
            <a:r>
              <a:rPr lang="zh-CN" altLang="en-US" b="1" dirty="0">
                <a:solidFill>
                  <a:srgbClr val="0000FF"/>
                </a:solidFill>
                <a:latin typeface="微软雅黑" panose="020B0503020204020204" pitchFamily="34" charset="-122"/>
                <a:ea typeface="微软雅黑" panose="020B0503020204020204" pitchFamily="34" charset="-122"/>
              </a:rPr>
              <a:t>实现以太网协议。</a:t>
            </a:r>
          </a:p>
        </p:txBody>
      </p:sp>
      <p:grpSp>
        <p:nvGrpSpPr>
          <p:cNvPr id="39" name="组合 38"/>
          <p:cNvGrpSpPr/>
          <p:nvPr/>
        </p:nvGrpSpPr>
        <p:grpSpPr>
          <a:xfrm>
            <a:off x="536398" y="3446590"/>
            <a:ext cx="8040674" cy="1151142"/>
            <a:chOff x="524174" y="3976013"/>
            <a:chExt cx="11156805" cy="1852341"/>
          </a:xfrm>
        </p:grpSpPr>
        <p:sp>
          <p:nvSpPr>
            <p:cNvPr id="58" name="矩形 57">
              <a:extLst>
                <a:ext uri="{FF2B5EF4-FFF2-40B4-BE49-F238E27FC236}">
                  <a16:creationId xmlns:a16="http://schemas.microsoft.com/office/drawing/2014/main" id="{3CCF4FCA-19C3-4CF0-BE2C-35256B4FE7D1}"/>
                </a:ext>
              </a:extLst>
            </p:cNvPr>
            <p:cNvSpPr/>
            <p:nvPr/>
          </p:nvSpPr>
          <p:spPr>
            <a:xfrm>
              <a:off x="524174" y="3980893"/>
              <a:ext cx="3710228" cy="1847461"/>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srgbClr val="FFFFFF"/>
                </a:solidFill>
                <a:effectLst/>
                <a:uLnTx/>
                <a:uFillTx/>
                <a:latin typeface="Arial Narrow" panose="020B0606020202030204" pitchFamily="34" charset="0"/>
                <a:ea typeface="微软雅黑"/>
              </a:endParaRPr>
            </a:p>
          </p:txBody>
        </p:sp>
        <p:sp>
          <p:nvSpPr>
            <p:cNvPr id="59" name="文本框 58">
              <a:extLst>
                <a:ext uri="{FF2B5EF4-FFF2-40B4-BE49-F238E27FC236}">
                  <a16:creationId xmlns:a16="http://schemas.microsoft.com/office/drawing/2014/main" id="{0ED9976D-9D09-463C-AF45-332F34419DCB}"/>
                </a:ext>
              </a:extLst>
            </p:cNvPr>
            <p:cNvSpPr txBox="1"/>
            <p:nvPr/>
          </p:nvSpPr>
          <p:spPr>
            <a:xfrm>
              <a:off x="1765188" y="4152738"/>
              <a:ext cx="1175657" cy="453780"/>
            </a:xfrm>
            <a:prstGeom prst="rect">
              <a:avLst/>
            </a:prstGeom>
            <a:noFill/>
          </p:spPr>
          <p:txBody>
            <a:bodyPr wrap="square" rtlCol="0">
              <a:spAutoFit/>
            </a:bodyPr>
            <a:lstStyle/>
            <a:p>
              <a:pPr algn="ctr" defTabSz="914400"/>
              <a:r>
                <a:rPr lang="zh-CN" altLang="en-US" sz="1200" b="1" dirty="0">
                  <a:solidFill>
                    <a:srgbClr val="000000"/>
                  </a:solidFill>
                  <a:latin typeface="Arial Narrow" panose="020B0606020202030204" pitchFamily="34" charset="0"/>
                  <a:ea typeface="微软雅黑"/>
                </a:rPr>
                <a:t>计算机</a:t>
              </a:r>
            </a:p>
          </p:txBody>
        </p:sp>
        <p:sp>
          <p:nvSpPr>
            <p:cNvPr id="60" name="矩形 59">
              <a:extLst>
                <a:ext uri="{FF2B5EF4-FFF2-40B4-BE49-F238E27FC236}">
                  <a16:creationId xmlns:a16="http://schemas.microsoft.com/office/drawing/2014/main" id="{DB691430-8D70-4E54-BD96-1C76A6C26855}"/>
                </a:ext>
              </a:extLst>
            </p:cNvPr>
            <p:cNvSpPr/>
            <p:nvPr/>
          </p:nvSpPr>
          <p:spPr>
            <a:xfrm>
              <a:off x="647070" y="4720345"/>
              <a:ext cx="875522" cy="909734"/>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CPU</a:t>
              </a: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和</a:t>
              </a:r>
              <a:endParaRPr kumimoji="0" lang="en-US" altLang="zh-CN"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存储器</a:t>
              </a:r>
            </a:p>
          </p:txBody>
        </p:sp>
        <p:sp>
          <p:nvSpPr>
            <p:cNvPr id="61" name="箭头: 左右 101">
              <a:extLst>
                <a:ext uri="{FF2B5EF4-FFF2-40B4-BE49-F238E27FC236}">
                  <a16:creationId xmlns:a16="http://schemas.microsoft.com/office/drawing/2014/main" id="{BBE4DF64-4275-488F-A75C-78135844B647}"/>
                </a:ext>
              </a:extLst>
            </p:cNvPr>
            <p:cNvSpPr/>
            <p:nvPr/>
          </p:nvSpPr>
          <p:spPr>
            <a:xfrm>
              <a:off x="1522592" y="4792657"/>
              <a:ext cx="1660850" cy="765110"/>
            </a:xfrm>
            <a:prstGeom prst="leftRightArrow">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6BB9A"/>
                  </a:solidFill>
                  <a:effectLst/>
                  <a:uLnTx/>
                  <a:uFillTx/>
                  <a:latin typeface="Arial Narrow" panose="020B0606020202030204" pitchFamily="34" charset="0"/>
                  <a:ea typeface="微软雅黑"/>
                </a:rPr>
                <a:t>并行传输</a:t>
              </a:r>
            </a:p>
          </p:txBody>
        </p:sp>
        <p:sp>
          <p:nvSpPr>
            <p:cNvPr id="62" name="矩形 61">
              <a:extLst>
                <a:ext uri="{FF2B5EF4-FFF2-40B4-BE49-F238E27FC236}">
                  <a16:creationId xmlns:a16="http://schemas.microsoft.com/office/drawing/2014/main" id="{7453B9C3-3AC4-4061-8B5C-900065E16CE7}"/>
                </a:ext>
              </a:extLst>
            </p:cNvPr>
            <p:cNvSpPr/>
            <p:nvPr/>
          </p:nvSpPr>
          <p:spPr>
            <a:xfrm>
              <a:off x="3183442" y="4720345"/>
              <a:ext cx="875522" cy="909734"/>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网卡</a:t>
              </a:r>
            </a:p>
          </p:txBody>
        </p:sp>
        <p:sp>
          <p:nvSpPr>
            <p:cNvPr id="66" name="云形 65">
              <a:extLst>
                <a:ext uri="{FF2B5EF4-FFF2-40B4-BE49-F238E27FC236}">
                  <a16:creationId xmlns:a16="http://schemas.microsoft.com/office/drawing/2014/main" id="{4B9EEFB3-33E6-4DF7-AC24-88FE6FEB8B4F}"/>
                </a:ext>
              </a:extLst>
            </p:cNvPr>
            <p:cNvSpPr/>
            <p:nvPr/>
          </p:nvSpPr>
          <p:spPr>
            <a:xfrm>
              <a:off x="5373345" y="4706350"/>
              <a:ext cx="1402701" cy="961053"/>
            </a:xfrm>
            <a:prstGeom prst="cloud">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局域网</a:t>
              </a:r>
            </a:p>
          </p:txBody>
        </p:sp>
        <p:grpSp>
          <p:nvGrpSpPr>
            <p:cNvPr id="67" name="组合 66">
              <a:extLst>
                <a:ext uri="{FF2B5EF4-FFF2-40B4-BE49-F238E27FC236}">
                  <a16:creationId xmlns:a16="http://schemas.microsoft.com/office/drawing/2014/main" id="{5C67930C-AD63-42FA-8FC3-CAB4EF91B2AB}"/>
                </a:ext>
              </a:extLst>
            </p:cNvPr>
            <p:cNvGrpSpPr/>
            <p:nvPr/>
          </p:nvGrpSpPr>
          <p:grpSpPr>
            <a:xfrm>
              <a:off x="4058964" y="4744449"/>
              <a:ext cx="1318732" cy="453779"/>
              <a:chOff x="4052387" y="3343246"/>
              <a:chExt cx="1318732" cy="453779"/>
            </a:xfrm>
          </p:grpSpPr>
          <p:cxnSp>
            <p:nvCxnSpPr>
              <p:cNvPr id="68" name="直接箭头连接符 67">
                <a:extLst>
                  <a:ext uri="{FF2B5EF4-FFF2-40B4-BE49-F238E27FC236}">
                    <a16:creationId xmlns:a16="http://schemas.microsoft.com/office/drawing/2014/main" id="{F510C7A7-21D0-4C41-98A1-5D4F26D55679}"/>
                  </a:ext>
                </a:extLst>
              </p:cNvPr>
              <p:cNvCxnSpPr>
                <a:stCxn id="62" idx="3"/>
                <a:endCxn id="66" idx="2"/>
              </p:cNvCxnSpPr>
              <p:nvPr/>
            </p:nvCxnSpPr>
            <p:spPr>
              <a:xfrm>
                <a:off x="4052387" y="3774009"/>
                <a:ext cx="1318732" cy="11665"/>
              </a:xfrm>
              <a:prstGeom prst="straightConnector1">
                <a:avLst/>
              </a:prstGeom>
              <a:noFill/>
              <a:ln w="25400" cap="flat" cmpd="sng" algn="ctr">
                <a:solidFill>
                  <a:srgbClr val="000000"/>
                </a:solidFill>
                <a:prstDash val="solid"/>
                <a:miter lim="800000"/>
                <a:headEnd type="triangle" w="lg" len="lg"/>
                <a:tailEnd type="triangle" w="lg" len="lg"/>
              </a:ln>
              <a:effectLst/>
            </p:spPr>
          </p:cxnSp>
          <p:sp>
            <p:nvSpPr>
              <p:cNvPr id="69" name="文本框 68">
                <a:extLst>
                  <a:ext uri="{FF2B5EF4-FFF2-40B4-BE49-F238E27FC236}">
                    <a16:creationId xmlns:a16="http://schemas.microsoft.com/office/drawing/2014/main" id="{F3886C73-91EC-493C-9960-FDC9F055E1B1}"/>
                  </a:ext>
                </a:extLst>
              </p:cNvPr>
              <p:cNvSpPr txBox="1"/>
              <p:nvPr/>
            </p:nvSpPr>
            <p:spPr>
              <a:xfrm>
                <a:off x="4191111" y="3343246"/>
                <a:ext cx="1175657" cy="45377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5BA3EB"/>
                    </a:solidFill>
                    <a:effectLst/>
                    <a:uLnTx/>
                    <a:uFillTx/>
                    <a:latin typeface="Arial Narrow" panose="020B0606020202030204" pitchFamily="34" charset="0"/>
                    <a:ea typeface="微软雅黑"/>
                  </a:rPr>
                  <a:t>串行传输</a:t>
                </a:r>
              </a:p>
            </p:txBody>
          </p:sp>
        </p:grpSp>
        <p:sp>
          <p:nvSpPr>
            <p:cNvPr id="70" name="矩形 69">
              <a:extLst>
                <a:ext uri="{FF2B5EF4-FFF2-40B4-BE49-F238E27FC236}">
                  <a16:creationId xmlns:a16="http://schemas.microsoft.com/office/drawing/2014/main" id="{97622B8E-61A7-4D2C-8F03-60CCB714BB7F}"/>
                </a:ext>
              </a:extLst>
            </p:cNvPr>
            <p:cNvSpPr/>
            <p:nvPr/>
          </p:nvSpPr>
          <p:spPr>
            <a:xfrm>
              <a:off x="7970751" y="3976013"/>
              <a:ext cx="3710228" cy="1847461"/>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srgbClr val="FFFFFF"/>
                </a:solidFill>
                <a:effectLst/>
                <a:uLnTx/>
                <a:uFillTx/>
                <a:latin typeface="Arial Narrow" panose="020B0606020202030204" pitchFamily="34" charset="0"/>
                <a:ea typeface="微软雅黑"/>
              </a:endParaRPr>
            </a:p>
          </p:txBody>
        </p:sp>
        <p:sp>
          <p:nvSpPr>
            <p:cNvPr id="71" name="文本框 70">
              <a:extLst>
                <a:ext uri="{FF2B5EF4-FFF2-40B4-BE49-F238E27FC236}">
                  <a16:creationId xmlns:a16="http://schemas.microsoft.com/office/drawing/2014/main" id="{78938721-ED87-4FF8-84E5-DBE3C4997E9E}"/>
                </a:ext>
              </a:extLst>
            </p:cNvPr>
            <p:cNvSpPr txBox="1"/>
            <p:nvPr/>
          </p:nvSpPr>
          <p:spPr>
            <a:xfrm>
              <a:off x="9277546" y="4147858"/>
              <a:ext cx="1175657" cy="453780"/>
            </a:xfrm>
            <a:prstGeom prst="rect">
              <a:avLst/>
            </a:prstGeom>
            <a:noFill/>
          </p:spPr>
          <p:txBody>
            <a:bodyPr wrap="square" rtlCol="0">
              <a:spAutoFit/>
            </a:bodyPr>
            <a:lstStyle/>
            <a:p>
              <a:pPr algn="ctr" defTabSz="914400"/>
              <a:r>
                <a:rPr lang="zh-CN" altLang="en-US" sz="1200" b="1" dirty="0">
                  <a:solidFill>
                    <a:srgbClr val="000000"/>
                  </a:solidFill>
                  <a:latin typeface="Arial Narrow" panose="020B0606020202030204" pitchFamily="34" charset="0"/>
                  <a:ea typeface="微软雅黑"/>
                </a:rPr>
                <a:t>计算机</a:t>
              </a:r>
            </a:p>
          </p:txBody>
        </p:sp>
        <p:sp>
          <p:nvSpPr>
            <p:cNvPr id="72" name="矩形 71">
              <a:extLst>
                <a:ext uri="{FF2B5EF4-FFF2-40B4-BE49-F238E27FC236}">
                  <a16:creationId xmlns:a16="http://schemas.microsoft.com/office/drawing/2014/main" id="{6BBD4843-EAEA-438D-97EA-72E822953090}"/>
                </a:ext>
              </a:extLst>
            </p:cNvPr>
            <p:cNvSpPr/>
            <p:nvPr/>
          </p:nvSpPr>
          <p:spPr>
            <a:xfrm>
              <a:off x="8159427" y="4715465"/>
              <a:ext cx="875522" cy="909734"/>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CPU</a:t>
              </a: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和</a:t>
              </a:r>
              <a:endParaRPr kumimoji="0" lang="en-US" altLang="zh-CN"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存储器</a:t>
              </a:r>
            </a:p>
          </p:txBody>
        </p:sp>
        <p:sp>
          <p:nvSpPr>
            <p:cNvPr id="73" name="箭头: 左右 110">
              <a:extLst>
                <a:ext uri="{FF2B5EF4-FFF2-40B4-BE49-F238E27FC236}">
                  <a16:creationId xmlns:a16="http://schemas.microsoft.com/office/drawing/2014/main" id="{CE5A1010-2AF1-45AE-852C-0BDEA7431BA4}"/>
                </a:ext>
              </a:extLst>
            </p:cNvPr>
            <p:cNvSpPr/>
            <p:nvPr/>
          </p:nvSpPr>
          <p:spPr>
            <a:xfrm>
              <a:off x="9034949" y="4787777"/>
              <a:ext cx="1660850" cy="765110"/>
            </a:xfrm>
            <a:prstGeom prst="leftRightArrow">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6BB9A"/>
                  </a:solidFill>
                  <a:effectLst/>
                  <a:uLnTx/>
                  <a:uFillTx/>
                  <a:latin typeface="Arial Narrow" panose="020B0606020202030204" pitchFamily="34" charset="0"/>
                  <a:ea typeface="微软雅黑"/>
                </a:rPr>
                <a:t>并行传输</a:t>
              </a:r>
            </a:p>
          </p:txBody>
        </p:sp>
        <p:sp>
          <p:nvSpPr>
            <p:cNvPr id="74" name="矩形 73">
              <a:extLst>
                <a:ext uri="{FF2B5EF4-FFF2-40B4-BE49-F238E27FC236}">
                  <a16:creationId xmlns:a16="http://schemas.microsoft.com/office/drawing/2014/main" id="{632A9B4C-3701-48B6-9106-4D5BDEF55F07}"/>
                </a:ext>
              </a:extLst>
            </p:cNvPr>
            <p:cNvSpPr/>
            <p:nvPr/>
          </p:nvSpPr>
          <p:spPr>
            <a:xfrm>
              <a:off x="10695799" y="4715465"/>
              <a:ext cx="875522" cy="909734"/>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Arial Narrow" panose="020B0606020202030204" pitchFamily="34" charset="0"/>
                  <a:ea typeface="微软雅黑"/>
                </a:rPr>
                <a:t>网卡</a:t>
              </a:r>
            </a:p>
          </p:txBody>
        </p:sp>
        <p:grpSp>
          <p:nvGrpSpPr>
            <p:cNvPr id="75" name="组合 74">
              <a:extLst>
                <a:ext uri="{FF2B5EF4-FFF2-40B4-BE49-F238E27FC236}">
                  <a16:creationId xmlns:a16="http://schemas.microsoft.com/office/drawing/2014/main" id="{74EC804B-A016-4FA3-97D1-36052BC83764}"/>
                </a:ext>
              </a:extLst>
            </p:cNvPr>
            <p:cNvGrpSpPr/>
            <p:nvPr/>
          </p:nvGrpSpPr>
          <p:grpSpPr>
            <a:xfrm>
              <a:off x="6795301" y="4744449"/>
              <a:ext cx="1318732" cy="453780"/>
              <a:chOff x="6788724" y="3343246"/>
              <a:chExt cx="1318732" cy="453780"/>
            </a:xfrm>
          </p:grpSpPr>
          <p:sp>
            <p:nvSpPr>
              <p:cNvPr id="76" name="文本框 75">
                <a:extLst>
                  <a:ext uri="{FF2B5EF4-FFF2-40B4-BE49-F238E27FC236}">
                    <a16:creationId xmlns:a16="http://schemas.microsoft.com/office/drawing/2014/main" id="{10B7EA1D-C821-4015-BEA1-443332A6C459}"/>
                  </a:ext>
                </a:extLst>
              </p:cNvPr>
              <p:cNvSpPr txBox="1"/>
              <p:nvPr/>
            </p:nvSpPr>
            <p:spPr>
              <a:xfrm>
                <a:off x="6825626" y="3343246"/>
                <a:ext cx="1175657" cy="4537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5BA3EB"/>
                    </a:solidFill>
                    <a:effectLst/>
                    <a:uLnTx/>
                    <a:uFillTx/>
                    <a:latin typeface="Arial Narrow" panose="020B0606020202030204" pitchFamily="34" charset="0"/>
                    <a:ea typeface="微软雅黑"/>
                  </a:rPr>
                  <a:t>串行传输</a:t>
                </a:r>
              </a:p>
            </p:txBody>
          </p:sp>
          <p:cxnSp>
            <p:nvCxnSpPr>
              <p:cNvPr id="77" name="直接箭头连接符 76">
                <a:extLst>
                  <a:ext uri="{FF2B5EF4-FFF2-40B4-BE49-F238E27FC236}">
                    <a16:creationId xmlns:a16="http://schemas.microsoft.com/office/drawing/2014/main" id="{B8926782-0C97-430B-8FB9-5AF416464689}"/>
                  </a:ext>
                </a:extLst>
              </p:cNvPr>
              <p:cNvCxnSpPr/>
              <p:nvPr/>
            </p:nvCxnSpPr>
            <p:spPr>
              <a:xfrm>
                <a:off x="6788724" y="3779841"/>
                <a:ext cx="1318732" cy="11665"/>
              </a:xfrm>
              <a:prstGeom prst="straightConnector1">
                <a:avLst/>
              </a:prstGeom>
              <a:noFill/>
              <a:ln w="25400" cap="flat" cmpd="sng" algn="ctr">
                <a:solidFill>
                  <a:srgbClr val="000000"/>
                </a:solidFill>
                <a:prstDash val="solid"/>
                <a:miter lim="800000"/>
                <a:headEnd type="triangle" w="lg" len="lg"/>
                <a:tailEnd type="triangle" w="lg" len="lg"/>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5"/>
          <p:cNvSpPr>
            <a:spLocks noChangeArrowheads="1"/>
          </p:cNvSpPr>
          <p:nvPr/>
        </p:nvSpPr>
        <p:spPr bwMode="auto">
          <a:xfrm>
            <a:off x="616086" y="799176"/>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64" name="矩形 63"/>
          <p:cNvSpPr/>
          <p:nvPr/>
        </p:nvSpPr>
        <p:spPr>
          <a:xfrm>
            <a:off x="616086" y="747791"/>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44705" y="1287057"/>
            <a:ext cx="8401093" cy="3525471"/>
            <a:chOff x="2106855" y="1567648"/>
            <a:chExt cx="8401093" cy="3525471"/>
          </a:xfrm>
        </p:grpSpPr>
        <p:grpSp>
          <p:nvGrpSpPr>
            <p:cNvPr id="23" name="组合 22">
              <a:extLst>
                <a:ext uri="{FF2B5EF4-FFF2-40B4-BE49-F238E27FC236}">
                  <a16:creationId xmlns:a16="http://schemas.microsoft.com/office/drawing/2014/main" id="{B03ACBC9-DA26-4331-B9EA-595E763D8DD4}"/>
                </a:ext>
              </a:extLst>
            </p:cNvPr>
            <p:cNvGrpSpPr/>
            <p:nvPr/>
          </p:nvGrpSpPr>
          <p:grpSpPr>
            <a:xfrm>
              <a:off x="2576945" y="1567648"/>
              <a:ext cx="7561933" cy="706787"/>
              <a:chOff x="2064813" y="1724531"/>
              <a:chExt cx="8074065" cy="902118"/>
            </a:xfrm>
          </p:grpSpPr>
          <p:cxnSp>
            <p:nvCxnSpPr>
              <p:cNvPr id="24" name="直接连接符 23">
                <a:extLst>
                  <a:ext uri="{FF2B5EF4-FFF2-40B4-BE49-F238E27FC236}">
                    <a16:creationId xmlns:a16="http://schemas.microsoft.com/office/drawing/2014/main" id="{0B49BA7C-417B-42FB-B9CA-686B2FB1B386}"/>
                  </a:ext>
                </a:extLst>
              </p:cNvPr>
              <p:cNvCxnSpPr/>
              <p:nvPr/>
            </p:nvCxnSpPr>
            <p:spPr>
              <a:xfrm>
                <a:off x="2508982" y="2151142"/>
                <a:ext cx="7360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图形 29">
                <a:extLst>
                  <a:ext uri="{FF2B5EF4-FFF2-40B4-BE49-F238E27FC236}">
                    <a16:creationId xmlns:a16="http://schemas.microsoft.com/office/drawing/2014/main" id="{E605B43E-1FAF-403E-9B0E-F51240EE3C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064813" y="1724531"/>
                <a:ext cx="662814" cy="641082"/>
              </a:xfrm>
              <a:prstGeom prst="rect">
                <a:avLst/>
              </a:prstGeom>
            </p:spPr>
          </p:pic>
          <p:pic>
            <p:nvPicPr>
              <p:cNvPr id="26" name="图形 30">
                <a:extLst>
                  <a:ext uri="{FF2B5EF4-FFF2-40B4-BE49-F238E27FC236}">
                    <a16:creationId xmlns:a16="http://schemas.microsoft.com/office/drawing/2014/main" id="{910A1E2E-47F4-43BE-A251-1CA11376CAC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76064" y="1724531"/>
                <a:ext cx="662814" cy="641082"/>
              </a:xfrm>
              <a:prstGeom prst="rect">
                <a:avLst/>
              </a:prstGeom>
            </p:spPr>
          </p:pic>
          <p:sp>
            <p:nvSpPr>
              <p:cNvPr id="27" name="íşlïḍè">
                <a:extLst>
                  <a:ext uri="{FF2B5EF4-FFF2-40B4-BE49-F238E27FC236}">
                    <a16:creationId xmlns:a16="http://schemas.microsoft.com/office/drawing/2014/main" id="{397CED25-F0AC-4CA1-AE77-79717093F71D}"/>
                  </a:ext>
                </a:extLst>
              </p:cNvPr>
              <p:cNvSpPr txBox="1"/>
              <p:nvPr/>
            </p:nvSpPr>
            <p:spPr>
              <a:xfrm>
                <a:off x="5296761" y="2334398"/>
                <a:ext cx="1607750" cy="292251"/>
              </a:xfrm>
              <a:prstGeom prst="rect">
                <a:avLst/>
              </a:prstGeom>
              <a:noFill/>
            </p:spPr>
            <p:txBody>
              <a:bodyPr wrap="square" lIns="91440" tIns="45720" rIns="91440" bIns="45720" anchor="ctr">
                <a:noAutofit/>
              </a:bodyPr>
              <a:lstStyle/>
              <a:p>
                <a:pPr algn="ctr"/>
                <a:r>
                  <a:rPr lang="zh-CN" altLang="en-US" b="1" dirty="0">
                    <a:latin typeface="Arial Narrow" panose="020B0606020202030204" pitchFamily="34" charset="0"/>
                  </a:rPr>
                  <a:t>点对点信道</a:t>
                </a:r>
              </a:p>
            </p:txBody>
          </p:sp>
        </p:grpSp>
        <p:cxnSp>
          <p:nvCxnSpPr>
            <p:cNvPr id="28" name="直接连接符 27">
              <a:extLst>
                <a:ext uri="{FF2B5EF4-FFF2-40B4-BE49-F238E27FC236}">
                  <a16:creationId xmlns:a16="http://schemas.microsoft.com/office/drawing/2014/main" id="{D140A53E-F79C-45A8-BC96-67C7878F0FA3}"/>
                </a:ext>
              </a:extLst>
            </p:cNvPr>
            <p:cNvCxnSpPr/>
            <p:nvPr/>
          </p:nvCxnSpPr>
          <p:spPr>
            <a:xfrm flipV="1">
              <a:off x="2605907" y="3607828"/>
              <a:ext cx="0" cy="17599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7000380-610D-4E4F-AF1F-2285F70C4580}"/>
                </a:ext>
              </a:extLst>
            </p:cNvPr>
            <p:cNvCxnSpPr/>
            <p:nvPr/>
          </p:nvCxnSpPr>
          <p:spPr>
            <a:xfrm flipV="1">
              <a:off x="5022820" y="3607828"/>
              <a:ext cx="0" cy="175991"/>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4EDF21C-94B3-4483-837B-80D7CA8AEB6B}"/>
                </a:ext>
              </a:extLst>
            </p:cNvPr>
            <p:cNvCxnSpPr/>
            <p:nvPr/>
          </p:nvCxnSpPr>
          <p:spPr>
            <a:xfrm flipV="1">
              <a:off x="7498946" y="3607828"/>
              <a:ext cx="0" cy="17599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CC224D6-12E1-44D7-A886-4B677003A990}"/>
                </a:ext>
              </a:extLst>
            </p:cNvPr>
            <p:cNvGrpSpPr/>
            <p:nvPr/>
          </p:nvGrpSpPr>
          <p:grpSpPr>
            <a:xfrm>
              <a:off x="2557224" y="3516187"/>
              <a:ext cx="7950724" cy="176692"/>
              <a:chOff x="1920089" y="3629914"/>
              <a:chExt cx="8489187" cy="225524"/>
            </a:xfrm>
          </p:grpSpPr>
          <p:cxnSp>
            <p:nvCxnSpPr>
              <p:cNvPr id="32" name="直接连接符 31">
                <a:extLst>
                  <a:ext uri="{FF2B5EF4-FFF2-40B4-BE49-F238E27FC236}">
                    <a16:creationId xmlns:a16="http://schemas.microsoft.com/office/drawing/2014/main" id="{B1BB9209-60AB-481D-9583-A468BBA20152}"/>
                  </a:ext>
                </a:extLst>
              </p:cNvPr>
              <p:cNvCxnSpPr>
                <a:cxnSpLocks/>
                <a:endCxn id="34"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íşlïḍè">
              <a:extLst>
                <a:ext uri="{FF2B5EF4-FFF2-40B4-BE49-F238E27FC236}">
                  <a16:creationId xmlns:a16="http://schemas.microsoft.com/office/drawing/2014/main" id="{D82D0EE9-BCE7-4FB3-B3CF-414981DECE6F}"/>
                </a:ext>
              </a:extLst>
            </p:cNvPr>
            <p:cNvSpPr txBox="1"/>
            <p:nvPr/>
          </p:nvSpPr>
          <p:spPr>
            <a:xfrm>
              <a:off x="5484845" y="4730214"/>
              <a:ext cx="1276043" cy="362905"/>
            </a:xfrm>
            <a:prstGeom prst="rect">
              <a:avLst/>
            </a:prstGeom>
            <a:noFill/>
          </p:spPr>
          <p:txBody>
            <a:bodyPr wrap="square" lIns="91440" tIns="45720" rIns="91440" bIns="45720" anchor="ctr">
              <a:noAutofit/>
            </a:bodyPr>
            <a:lstStyle/>
            <a:p>
              <a:pPr algn="ctr"/>
              <a:r>
                <a:rPr lang="zh-CN" altLang="en-US" b="1" dirty="0">
                  <a:latin typeface="Arial Narrow" panose="020B0606020202030204" pitchFamily="34" charset="0"/>
                </a:rPr>
                <a:t>广播信道</a:t>
              </a:r>
            </a:p>
          </p:txBody>
        </p:sp>
        <p:cxnSp>
          <p:nvCxnSpPr>
            <p:cNvPr id="36" name="直接连接符 35">
              <a:extLst>
                <a:ext uri="{FF2B5EF4-FFF2-40B4-BE49-F238E27FC236}">
                  <a16:creationId xmlns:a16="http://schemas.microsoft.com/office/drawing/2014/main" id="{3E3D9334-DC5E-41BA-9E7D-EB77BC46305D}"/>
                </a:ext>
              </a:extLst>
            </p:cNvPr>
            <p:cNvCxnSpPr/>
            <p:nvPr/>
          </p:nvCxnSpPr>
          <p:spPr>
            <a:xfrm flipV="1">
              <a:off x="9966946" y="3601838"/>
              <a:ext cx="0" cy="175991"/>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图形 21">
              <a:extLst>
                <a:ext uri="{FF2B5EF4-FFF2-40B4-BE49-F238E27FC236}">
                  <a16:creationId xmlns:a16="http://schemas.microsoft.com/office/drawing/2014/main" id="{147196D6-EE10-4D07-BD48-FF4D4C22EA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106855" y="4255699"/>
              <a:ext cx="620772" cy="600418"/>
            </a:xfrm>
            <a:prstGeom prst="rect">
              <a:avLst/>
            </a:prstGeom>
          </p:spPr>
        </p:pic>
        <p:pic>
          <p:nvPicPr>
            <p:cNvPr id="38" name="图形 25">
              <a:extLst>
                <a:ext uri="{FF2B5EF4-FFF2-40B4-BE49-F238E27FC236}">
                  <a16:creationId xmlns:a16="http://schemas.microsoft.com/office/drawing/2014/main" id="{4DE01D43-511C-4B9A-9214-7B6BCE67BA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518106" y="4255699"/>
              <a:ext cx="620772" cy="600418"/>
            </a:xfrm>
            <a:prstGeom prst="rect">
              <a:avLst/>
            </a:prstGeom>
          </p:spPr>
        </p:pic>
        <p:pic>
          <p:nvPicPr>
            <p:cNvPr id="40" name="图形 38">
              <a:extLst>
                <a:ext uri="{FF2B5EF4-FFF2-40B4-BE49-F238E27FC236}">
                  <a16:creationId xmlns:a16="http://schemas.microsoft.com/office/drawing/2014/main" id="{8BEDA2E6-C612-4550-90B3-45F9C9E9EBF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47689" y="4255699"/>
              <a:ext cx="620772" cy="600418"/>
            </a:xfrm>
            <a:prstGeom prst="rect">
              <a:avLst/>
            </a:prstGeom>
          </p:spPr>
        </p:pic>
        <p:sp>
          <p:nvSpPr>
            <p:cNvPr id="41" name="íşlïḍè">
              <a:extLst>
                <a:ext uri="{FF2B5EF4-FFF2-40B4-BE49-F238E27FC236}">
                  <a16:creationId xmlns:a16="http://schemas.microsoft.com/office/drawing/2014/main" id="{E1889736-840C-4386-8CEF-10D980FF285D}"/>
                </a:ext>
              </a:extLst>
            </p:cNvPr>
            <p:cNvSpPr txBox="1"/>
            <p:nvPr/>
          </p:nvSpPr>
          <p:spPr>
            <a:xfrm>
              <a:off x="4687157" y="2396291"/>
              <a:ext cx="3022375" cy="228971"/>
            </a:xfrm>
            <a:prstGeom prst="rect">
              <a:avLst/>
            </a:prstGeom>
            <a:noFill/>
          </p:spPr>
          <p:txBody>
            <a:bodyPr wrap="square" lIns="91440" tIns="45720" rIns="91440" bIns="45720" anchor="ctr">
              <a:noAutofit/>
            </a:bodyPr>
            <a:lstStyle/>
            <a:p>
              <a:pPr algn="ctr"/>
              <a:r>
                <a:rPr lang="zh-CN" altLang="en-US" b="1" dirty="0">
                  <a:solidFill>
                    <a:schemeClr val="accent4"/>
                  </a:solidFill>
                  <a:latin typeface="Arial Narrow" panose="020B0606020202030204" pitchFamily="34" charset="0"/>
                </a:rPr>
                <a:t>数据链路层不需要使用地址</a:t>
              </a:r>
            </a:p>
          </p:txBody>
        </p:sp>
        <p:grpSp>
          <p:nvGrpSpPr>
            <p:cNvPr id="42" name="组合 41">
              <a:extLst>
                <a:ext uri="{FF2B5EF4-FFF2-40B4-BE49-F238E27FC236}">
                  <a16:creationId xmlns:a16="http://schemas.microsoft.com/office/drawing/2014/main" id="{6D7C2406-A689-4157-8460-50480BA3E90B}"/>
                </a:ext>
              </a:extLst>
            </p:cNvPr>
            <p:cNvGrpSpPr/>
            <p:nvPr/>
          </p:nvGrpSpPr>
          <p:grpSpPr>
            <a:xfrm>
              <a:off x="5421799" y="4353820"/>
              <a:ext cx="1446352" cy="263670"/>
              <a:chOff x="5323845" y="4280951"/>
              <a:chExt cx="1544306" cy="336539"/>
            </a:xfrm>
          </p:grpSpPr>
          <p:cxnSp>
            <p:nvCxnSpPr>
              <p:cNvPr id="43" name="直接箭头连接符 42">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íşlïḍè">
                <a:extLst>
                  <a:ext uri="{FF2B5EF4-FFF2-40B4-BE49-F238E27FC236}">
                    <a16:creationId xmlns:a16="http://schemas.microsoft.com/office/drawing/2014/main" id="{6BD8BC68-1B75-4FB6-9911-70ED85C3BF11}"/>
                  </a:ext>
                </a:extLst>
              </p:cNvPr>
              <p:cNvSpPr txBox="1"/>
              <p:nvPr/>
            </p:nvSpPr>
            <p:spPr>
              <a:xfrm>
                <a:off x="5518272" y="4280951"/>
                <a:ext cx="1041689" cy="278507"/>
              </a:xfrm>
              <a:prstGeom prst="rect">
                <a:avLst/>
              </a:prstGeom>
              <a:noFill/>
            </p:spPr>
            <p:txBody>
              <a:bodyPr wrap="square" lIns="91440" tIns="45720" rIns="91440" bIns="45720" anchor="ctr">
                <a:noAutofit/>
              </a:bodyPr>
              <a:lstStyle/>
              <a:p>
                <a:pPr algn="ctr"/>
                <a:r>
                  <a:rPr lang="zh-CN" altLang="en-US" b="1" dirty="0">
                    <a:latin typeface="Arial Narrow" panose="020B0606020202030204" pitchFamily="34" charset="0"/>
                  </a:rPr>
                  <a:t>发送帧</a:t>
                </a:r>
              </a:p>
            </p:txBody>
          </p:sp>
        </p:grpSp>
        <p:cxnSp>
          <p:nvCxnSpPr>
            <p:cNvPr id="45" name="直接箭头连接符 44">
              <a:extLst>
                <a:ext uri="{FF2B5EF4-FFF2-40B4-BE49-F238E27FC236}">
                  <a16:creationId xmlns:a16="http://schemas.microsoft.com/office/drawing/2014/main" id="{7A19B750-7983-40E8-87EB-2DE084E2424A}"/>
                </a:ext>
              </a:extLst>
            </p:cNvPr>
            <p:cNvCxnSpPr/>
            <p:nvPr/>
          </p:nvCxnSpPr>
          <p:spPr>
            <a:xfrm flipV="1">
              <a:off x="5022820" y="3601838"/>
              <a:ext cx="0" cy="167515"/>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46" name="图形 23">
              <a:extLst>
                <a:ext uri="{FF2B5EF4-FFF2-40B4-BE49-F238E27FC236}">
                  <a16:creationId xmlns:a16="http://schemas.microsoft.com/office/drawing/2014/main" id="{EAB63B73-1AF4-4A38-8986-514E9F3CD3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77272" y="4255699"/>
              <a:ext cx="620772" cy="600418"/>
            </a:xfrm>
            <a:prstGeom prst="rect">
              <a:avLst/>
            </a:prstGeom>
          </p:spPr>
        </p:pic>
        <p:cxnSp>
          <p:nvCxnSpPr>
            <p:cNvPr id="47" name="直接箭头连接符 46">
              <a:extLst>
                <a:ext uri="{FF2B5EF4-FFF2-40B4-BE49-F238E27FC236}">
                  <a16:creationId xmlns:a16="http://schemas.microsoft.com/office/drawing/2014/main" id="{EBFA96C8-6C8B-45DF-945E-616889A43BB7}"/>
                </a:ext>
              </a:extLst>
            </p:cNvPr>
            <p:cNvCxnSpPr>
              <a:cxnSpLocks/>
            </p:cNvCxnSpPr>
            <p:nvPr/>
          </p:nvCxnSpPr>
          <p:spPr>
            <a:xfrm>
              <a:off x="5360122" y="3581519"/>
              <a:ext cx="4980460"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12436A7-C909-4451-8C15-E76FC00614A4}"/>
                </a:ext>
              </a:extLst>
            </p:cNvPr>
            <p:cNvCxnSpPr>
              <a:cxnSpLocks/>
            </p:cNvCxnSpPr>
            <p:nvPr/>
          </p:nvCxnSpPr>
          <p:spPr>
            <a:xfrm flipH="1">
              <a:off x="2244285" y="3581519"/>
              <a:ext cx="178351"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E60C78-519F-4DEB-A6E8-C799BC53FD56}"/>
                </a:ext>
              </a:extLst>
            </p:cNvPr>
            <p:cNvCxnSpPr>
              <a:cxnSpLocks/>
            </p:cNvCxnSpPr>
            <p:nvPr/>
          </p:nvCxnSpPr>
          <p:spPr>
            <a:xfrm>
              <a:off x="9966946" y="3746813"/>
              <a:ext cx="0" cy="54908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03E18E1-6C9B-441A-B4DE-55425EC415AB}"/>
                </a:ext>
              </a:extLst>
            </p:cNvPr>
            <p:cNvCxnSpPr>
              <a:cxnSpLocks/>
            </p:cNvCxnSpPr>
            <p:nvPr/>
          </p:nvCxnSpPr>
          <p:spPr>
            <a:xfrm>
              <a:off x="7498946" y="3753586"/>
              <a:ext cx="0" cy="54908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F1FD2EF4-08F0-40A1-832A-5D493BCCE8B1}"/>
                </a:ext>
              </a:extLst>
            </p:cNvPr>
            <p:cNvCxnSpPr>
              <a:cxnSpLocks/>
            </p:cNvCxnSpPr>
            <p:nvPr/>
          </p:nvCxnSpPr>
          <p:spPr>
            <a:xfrm>
              <a:off x="2610160" y="3753586"/>
              <a:ext cx="0" cy="54908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10364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íşlïḍè">
            <a:extLst>
              <a:ext uri="{FF2B5EF4-FFF2-40B4-BE49-F238E27FC236}">
                <a16:creationId xmlns:a16="http://schemas.microsoft.com/office/drawing/2014/main" id="{24BF55F5-EBAF-44C7-931E-05CCF4E776B8}"/>
              </a:ext>
            </a:extLst>
          </p:cNvPr>
          <p:cNvSpPr txBox="1"/>
          <p:nvPr/>
        </p:nvSpPr>
        <p:spPr>
          <a:xfrm>
            <a:off x="2021780"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4" name="íşlïḍè">
            <a:extLst>
              <a:ext uri="{FF2B5EF4-FFF2-40B4-BE49-F238E27FC236}">
                <a16:creationId xmlns:a16="http://schemas.microsoft.com/office/drawing/2014/main" id="{270A6616-8962-438B-9D0A-D78E83CB862C}"/>
              </a:ext>
            </a:extLst>
          </p:cNvPr>
          <p:cNvSpPr txBox="1"/>
          <p:nvPr/>
        </p:nvSpPr>
        <p:spPr>
          <a:xfrm>
            <a:off x="5771132"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5" name="íşlïḍè">
            <a:extLst>
              <a:ext uri="{FF2B5EF4-FFF2-40B4-BE49-F238E27FC236}">
                <a16:creationId xmlns:a16="http://schemas.microsoft.com/office/drawing/2014/main" id="{51AA905A-09DC-46B5-B61E-129D5B0D10A2}"/>
              </a:ext>
            </a:extLst>
          </p:cNvPr>
          <p:cNvSpPr txBox="1"/>
          <p:nvPr/>
        </p:nvSpPr>
        <p:spPr>
          <a:xfrm>
            <a:off x="7563309"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grpSp>
        <p:nvGrpSpPr>
          <p:cNvPr id="44" name="组合 43">
            <a:extLst>
              <a:ext uri="{FF2B5EF4-FFF2-40B4-BE49-F238E27FC236}">
                <a16:creationId xmlns:a16="http://schemas.microsoft.com/office/drawing/2014/main" id="{B03ACBC9-DA26-4331-B9EA-595E763D8DD4}"/>
              </a:ext>
            </a:extLst>
          </p:cNvPr>
          <p:cNvGrpSpPr/>
          <p:nvPr/>
        </p:nvGrpSpPr>
        <p:grpSpPr>
          <a:xfrm>
            <a:off x="1548610" y="1029238"/>
            <a:ext cx="6055549" cy="676589"/>
            <a:chOff x="2064813" y="1724531"/>
            <a:chExt cx="8074065" cy="902118"/>
          </a:xfrm>
        </p:grpSpPr>
        <p:cxnSp>
          <p:nvCxnSpPr>
            <p:cNvPr id="36" name="直接连接符 35">
              <a:extLst>
                <a:ext uri="{FF2B5EF4-FFF2-40B4-BE49-F238E27FC236}">
                  <a16:creationId xmlns:a16="http://schemas.microsoft.com/office/drawing/2014/main" id="{0B49BA7C-417B-42FB-B9CA-686B2FB1B386}"/>
                </a:ext>
              </a:extLst>
            </p:cNvPr>
            <p:cNvCxnSpPr/>
            <p:nvPr/>
          </p:nvCxnSpPr>
          <p:spPr>
            <a:xfrm>
              <a:off x="2508982" y="2151142"/>
              <a:ext cx="7360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605B43E-1FAF-403E-9B0E-F51240EE3C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064813" y="1724531"/>
              <a:ext cx="662814" cy="641082"/>
            </a:xfrm>
            <a:prstGeom prst="rect">
              <a:avLst/>
            </a:prstGeom>
          </p:spPr>
        </p:pic>
        <p:pic>
          <p:nvPicPr>
            <p:cNvPr id="31" name="图形 30">
              <a:extLst>
                <a:ext uri="{FF2B5EF4-FFF2-40B4-BE49-F238E27FC236}">
                  <a16:creationId xmlns:a16="http://schemas.microsoft.com/office/drawing/2014/main" id="{910A1E2E-47F4-43BE-A251-1CA11376CA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76064" y="1724531"/>
              <a:ext cx="662814" cy="641082"/>
            </a:xfrm>
            <a:prstGeom prst="rect">
              <a:avLst/>
            </a:prstGeom>
          </p:spPr>
        </p:pic>
        <p:sp>
          <p:nvSpPr>
            <p:cNvPr id="38" name="íşlïḍè">
              <a:extLst>
                <a:ext uri="{FF2B5EF4-FFF2-40B4-BE49-F238E27FC236}">
                  <a16:creationId xmlns:a16="http://schemas.microsoft.com/office/drawing/2014/main" id="{397CED25-F0AC-4CA1-AE77-79717093F71D}"/>
                </a:ext>
              </a:extLst>
            </p:cNvPr>
            <p:cNvSpPr txBox="1"/>
            <p:nvPr/>
          </p:nvSpPr>
          <p:spPr>
            <a:xfrm>
              <a:off x="5296761" y="2334398"/>
              <a:ext cx="1607750" cy="292251"/>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点对点信道</a:t>
              </a:r>
            </a:p>
          </p:txBody>
        </p:sp>
      </p:grpSp>
      <p:cxnSp>
        <p:nvCxnSpPr>
          <p:cNvPr id="21" name="直接连接符 20">
            <a:extLst>
              <a:ext uri="{FF2B5EF4-FFF2-40B4-BE49-F238E27FC236}">
                <a16:creationId xmlns:a16="http://schemas.microsoft.com/office/drawing/2014/main" id="{D140A53E-F79C-45A8-BC96-67C7878F0FA3}"/>
              </a:ext>
            </a:extLst>
          </p:cNvPr>
          <p:cNvCxnSpPr/>
          <p:nvPr/>
        </p:nvCxnSpPr>
        <p:spPr>
          <a:xfrm flipV="1">
            <a:off x="195443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000380-610D-4E4F-AF1F-2285F70C4580}"/>
              </a:ext>
            </a:extLst>
          </p:cNvPr>
          <p:cNvCxnSpPr/>
          <p:nvPr/>
        </p:nvCxnSpPr>
        <p:spPr>
          <a:xfrm flipV="1">
            <a:off x="3767115" y="2705871"/>
            <a:ext cx="0" cy="609600"/>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EDF21C-94B3-4483-837B-80D7CA8AEB6B}"/>
              </a:ext>
            </a:extLst>
          </p:cNvPr>
          <p:cNvCxnSpPr/>
          <p:nvPr/>
        </p:nvCxnSpPr>
        <p:spPr>
          <a:xfrm flipV="1">
            <a:off x="562421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1CC224D6-12E1-44D7-A886-4B677003A990}"/>
              </a:ext>
            </a:extLst>
          </p:cNvPr>
          <p:cNvGrpSpPr/>
          <p:nvPr/>
        </p:nvGrpSpPr>
        <p:grpSpPr>
          <a:xfrm>
            <a:off x="1514071" y="2600516"/>
            <a:ext cx="6366890" cy="169143"/>
            <a:chOff x="1920089" y="3629914"/>
            <a:chExt cx="8489187" cy="225524"/>
          </a:xfrm>
        </p:grpSpPr>
        <p:cxnSp>
          <p:nvCxnSpPr>
            <p:cNvPr id="20" name="直接连接符 19">
              <a:extLst>
                <a:ext uri="{FF2B5EF4-FFF2-40B4-BE49-F238E27FC236}">
                  <a16:creationId xmlns:a16="http://schemas.microsoft.com/office/drawing/2014/main" id="{B1BB9209-60AB-481D-9583-A468BBA20152}"/>
                </a:ext>
              </a:extLst>
            </p:cNvPr>
            <p:cNvCxnSpPr>
              <a:cxnSpLocks/>
              <a:endCxn id="28"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íşlïḍè">
            <a:extLst>
              <a:ext uri="{FF2B5EF4-FFF2-40B4-BE49-F238E27FC236}">
                <a16:creationId xmlns:a16="http://schemas.microsoft.com/office/drawing/2014/main" id="{D82D0EE9-BCE7-4FB3-B3CF-414981DECE6F}"/>
              </a:ext>
            </a:extLst>
          </p:cNvPr>
          <p:cNvSpPr txBox="1"/>
          <p:nvPr/>
        </p:nvSpPr>
        <p:spPr>
          <a:xfrm>
            <a:off x="4061076" y="3642088"/>
            <a:ext cx="1021847" cy="3473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广播信道</a:t>
            </a:r>
          </a:p>
        </p:txBody>
      </p:sp>
      <p:cxnSp>
        <p:nvCxnSpPr>
          <p:cNvPr id="41" name="直接连接符 40">
            <a:extLst>
              <a:ext uri="{FF2B5EF4-FFF2-40B4-BE49-F238E27FC236}">
                <a16:creationId xmlns:a16="http://schemas.microsoft.com/office/drawing/2014/main" id="{3E3D9334-DC5E-41BA-9E7D-EB77BC46305D}"/>
              </a:ext>
            </a:extLst>
          </p:cNvPr>
          <p:cNvCxnSpPr/>
          <p:nvPr/>
        </p:nvCxnSpPr>
        <p:spPr>
          <a:xfrm flipV="1">
            <a:off x="7475210" y="2701379"/>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147196D6-EE10-4D07-BD48-FF4D4C22EA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8610" y="3161276"/>
            <a:ext cx="497111" cy="480812"/>
          </a:xfrm>
          <a:prstGeom prst="rect">
            <a:avLst/>
          </a:prstGeom>
        </p:spPr>
      </p:pic>
      <p:pic>
        <p:nvPicPr>
          <p:cNvPr id="26" name="图形 25">
            <a:extLst>
              <a:ext uri="{FF2B5EF4-FFF2-40B4-BE49-F238E27FC236}">
                <a16:creationId xmlns:a16="http://schemas.microsoft.com/office/drawing/2014/main" id="{4DE01D43-511C-4B9A-9214-7B6BCE67BA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07048" y="3161276"/>
            <a:ext cx="497111" cy="480812"/>
          </a:xfrm>
          <a:prstGeom prst="rect">
            <a:avLst/>
          </a:prstGeom>
        </p:spPr>
      </p:pic>
      <p:pic>
        <p:nvPicPr>
          <p:cNvPr id="39" name="图形 38">
            <a:extLst>
              <a:ext uri="{FF2B5EF4-FFF2-40B4-BE49-F238E27FC236}">
                <a16:creationId xmlns:a16="http://schemas.microsoft.com/office/drawing/2014/main" id="{8BEDA2E6-C612-4550-90B3-45F9C9E9E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254235" y="3161276"/>
            <a:ext cx="497111" cy="480812"/>
          </a:xfrm>
          <a:prstGeom prst="rect">
            <a:avLst/>
          </a:prstGeom>
        </p:spPr>
      </p:pic>
      <p:sp>
        <p:nvSpPr>
          <p:cNvPr id="43" name="íşlïḍè">
            <a:extLst>
              <a:ext uri="{FF2B5EF4-FFF2-40B4-BE49-F238E27FC236}">
                <a16:creationId xmlns:a16="http://schemas.microsoft.com/office/drawing/2014/main" id="{E1889736-840C-4386-8CEF-10D980FF285D}"/>
              </a:ext>
            </a:extLst>
          </p:cNvPr>
          <p:cNvSpPr txBox="1"/>
          <p:nvPr/>
        </p:nvSpPr>
        <p:spPr>
          <a:xfrm>
            <a:off x="3361851" y="1749759"/>
            <a:ext cx="2420299" cy="219188"/>
          </a:xfrm>
          <a:prstGeom prst="rect">
            <a:avLst/>
          </a:prstGeom>
          <a:noFill/>
        </p:spPr>
        <p:txBody>
          <a:bodyPr wrap="square" lIns="68580" tIns="34290" rIns="68580" bIns="34290" anchor="ctr">
            <a:noAutofit/>
          </a:bodyPr>
          <a:lstStyle/>
          <a:p>
            <a:pPr algn="ctr"/>
            <a:r>
              <a:rPr lang="zh-CN" altLang="en-US" sz="1350" b="1" dirty="0">
                <a:solidFill>
                  <a:schemeClr val="accent4"/>
                </a:solidFill>
                <a:latin typeface="Arial Narrow" panose="020B0606020202030204" pitchFamily="34" charset="0"/>
              </a:rPr>
              <a:t>数据链路层不需要使用地址</a:t>
            </a:r>
          </a:p>
        </p:txBody>
      </p:sp>
      <p:grpSp>
        <p:nvGrpSpPr>
          <p:cNvPr id="54" name="组合 53">
            <a:extLst>
              <a:ext uri="{FF2B5EF4-FFF2-40B4-BE49-F238E27FC236}">
                <a16:creationId xmlns:a16="http://schemas.microsoft.com/office/drawing/2014/main" id="{6D7C2406-A689-4157-8460-50480BA3E90B}"/>
              </a:ext>
            </a:extLst>
          </p:cNvPr>
          <p:cNvGrpSpPr/>
          <p:nvPr/>
        </p:nvGrpSpPr>
        <p:grpSpPr>
          <a:xfrm>
            <a:off x="3992884" y="3210714"/>
            <a:ext cx="1158230" cy="252404"/>
            <a:chOff x="5323845" y="4280951"/>
            <a:chExt cx="1544306" cy="336539"/>
          </a:xfrm>
        </p:grpSpPr>
        <p:cxnSp>
          <p:nvCxnSpPr>
            <p:cNvPr id="46" name="直接箭头连接符 45">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íşlïḍè">
              <a:extLst>
                <a:ext uri="{FF2B5EF4-FFF2-40B4-BE49-F238E27FC236}">
                  <a16:creationId xmlns:a16="http://schemas.microsoft.com/office/drawing/2014/main" id="{6BD8BC68-1B75-4FB6-9911-70ED85C3BF11}"/>
                </a:ext>
              </a:extLst>
            </p:cNvPr>
            <p:cNvSpPr txBox="1"/>
            <p:nvPr/>
          </p:nvSpPr>
          <p:spPr>
            <a:xfrm>
              <a:off x="5632036" y="4280951"/>
              <a:ext cx="927924"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发送帧</a:t>
              </a:r>
            </a:p>
          </p:txBody>
        </p:sp>
      </p:grpSp>
      <p:cxnSp>
        <p:nvCxnSpPr>
          <p:cNvPr id="56" name="直接箭头连接符 55">
            <a:extLst>
              <a:ext uri="{FF2B5EF4-FFF2-40B4-BE49-F238E27FC236}">
                <a16:creationId xmlns:a16="http://schemas.microsoft.com/office/drawing/2014/main" id="{7A19B750-7983-40E8-87EB-2DE084E2424A}"/>
              </a:ext>
            </a:extLst>
          </p:cNvPr>
          <p:cNvCxnSpPr/>
          <p:nvPr/>
        </p:nvCxnSpPr>
        <p:spPr>
          <a:xfrm flipV="1">
            <a:off x="3767115" y="270137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EAB63B73-1AF4-4A38-8986-514E9F3CD3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1422" y="3161276"/>
            <a:ext cx="497111" cy="480812"/>
          </a:xfrm>
          <a:prstGeom prst="rect">
            <a:avLst/>
          </a:prstGeom>
        </p:spPr>
      </p:pic>
      <p:cxnSp>
        <p:nvCxnSpPr>
          <p:cNvPr id="6" name="直接箭头连接符 5">
            <a:extLst>
              <a:ext uri="{FF2B5EF4-FFF2-40B4-BE49-F238E27FC236}">
                <a16:creationId xmlns:a16="http://schemas.microsoft.com/office/drawing/2014/main" id="{EBFA96C8-6C8B-45DF-945E-616889A43BB7}"/>
              </a:ext>
            </a:extLst>
          </p:cNvPr>
          <p:cNvCxnSpPr>
            <a:cxnSpLocks/>
          </p:cNvCxnSpPr>
          <p:nvPr/>
        </p:nvCxnSpPr>
        <p:spPr>
          <a:xfrm>
            <a:off x="3767115" y="2686139"/>
            <a:ext cx="3988322"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12436A7-C909-4451-8C15-E76FC00614A4}"/>
              </a:ext>
            </a:extLst>
          </p:cNvPr>
          <p:cNvCxnSpPr>
            <a:cxnSpLocks/>
          </p:cNvCxnSpPr>
          <p:nvPr/>
        </p:nvCxnSpPr>
        <p:spPr>
          <a:xfrm flipH="1">
            <a:off x="1683214" y="2686139"/>
            <a:ext cx="2108858"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DE60C78-519F-4DEB-A6E8-C799BC53FD56}"/>
              </a:ext>
            </a:extLst>
          </p:cNvPr>
          <p:cNvCxnSpPr>
            <a:cxnSpLocks/>
          </p:cNvCxnSpPr>
          <p:nvPr/>
        </p:nvCxnSpPr>
        <p:spPr>
          <a:xfrm>
            <a:off x="7475210" y="2696299"/>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03E18E1-6C9B-441A-B4DE-55425EC415AB}"/>
              </a:ext>
            </a:extLst>
          </p:cNvPr>
          <p:cNvCxnSpPr>
            <a:cxnSpLocks/>
          </p:cNvCxnSpPr>
          <p:nvPr/>
        </p:nvCxnSpPr>
        <p:spPr>
          <a:xfrm>
            <a:off x="562421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1FD2EF4-08F0-40A1-832A-5D493BCCE8B1}"/>
              </a:ext>
            </a:extLst>
          </p:cNvPr>
          <p:cNvCxnSpPr>
            <a:cxnSpLocks/>
          </p:cNvCxnSpPr>
          <p:nvPr/>
        </p:nvCxnSpPr>
        <p:spPr>
          <a:xfrm>
            <a:off x="195762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37" name="íşlïḍè">
            <a:extLst>
              <a:ext uri="{FF2B5EF4-FFF2-40B4-BE49-F238E27FC236}">
                <a16:creationId xmlns:a16="http://schemas.microsoft.com/office/drawing/2014/main" id="{18D5C85A-EB99-4856-BEA2-A41E7F4DEC23}"/>
              </a:ext>
            </a:extLst>
          </p:cNvPr>
          <p:cNvSpPr txBox="1"/>
          <p:nvPr/>
        </p:nvSpPr>
        <p:spPr>
          <a:xfrm>
            <a:off x="2991816" y="4025913"/>
            <a:ext cx="3170519" cy="219188"/>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数据链路层必须使用地址来区分各主机</a:t>
            </a:r>
          </a:p>
        </p:txBody>
      </p:sp>
      <p:sp>
        <p:nvSpPr>
          <p:cNvPr id="47"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48" name="矩形 47"/>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205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p:tgtEl>
                                          <p:spTgt spid="34"/>
                                        </p:tgtEl>
                                        <p:attrNameLst>
                                          <p:attrName>ppt_x</p:attrName>
                                        </p:attrNameLst>
                                      </p:cBhvr>
                                      <p:tavLst>
                                        <p:tav tm="0">
                                          <p:val>
                                            <p:strVal val="#ppt_x-#ppt_w*1.125000"/>
                                          </p:val>
                                        </p:tav>
                                        <p:tav tm="100000">
                                          <p:val>
                                            <p:strVal val="#ppt_x"/>
                                          </p:val>
                                        </p:tav>
                                      </p:tavLst>
                                    </p:anim>
                                    <p:animEffect transition="in" filter="wipe(right)">
                                      <p:cBhvr>
                                        <p:cTn id="12" dur="500"/>
                                        <p:tgtEl>
                                          <p:spTgt spid="3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7" y="635020"/>
            <a:ext cx="8129015" cy="353930"/>
          </a:xfrm>
          <a:prstGeom prst="roundRect">
            <a:avLst>
              <a:gd name="adj" fmla="val 16667"/>
            </a:avLst>
          </a:prstGeom>
          <a:solidFill>
            <a:srgbClr val="00B050"/>
          </a:solidFill>
          <a:ln>
            <a:noFill/>
          </a:ln>
          <a:effectLst/>
        </p:spPr>
        <p:txBody>
          <a:bodyPr wrap="none" lIns="91436" tIns="45718" rIns="91436" bIns="45718" anchor="ctr"/>
          <a:lstStyle/>
          <a:p>
            <a:endParaRPr lang="zh-CN" altLang="en-US"/>
          </a:p>
        </p:txBody>
      </p:sp>
      <p:sp>
        <p:nvSpPr>
          <p:cNvPr id="6" name="Rectangle 6"/>
          <p:cNvSpPr>
            <a:spLocks noChangeArrowheads="1"/>
          </p:cNvSpPr>
          <p:nvPr/>
        </p:nvSpPr>
        <p:spPr bwMode="auto">
          <a:xfrm>
            <a:off x="3432281" y="611930"/>
            <a:ext cx="2262153" cy="4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2000" b="1" dirty="0">
                <a:solidFill>
                  <a:schemeClr val="bg1"/>
                </a:solidFill>
                <a:ea typeface="微软雅黑" panose="020B0503020204020204" pitchFamily="34" charset="-122"/>
              </a:rPr>
              <a:t>数据链路层的作用</a:t>
            </a:r>
          </a:p>
        </p:txBody>
      </p:sp>
      <p:sp>
        <p:nvSpPr>
          <p:cNvPr id="7" name="圆角矩形 6"/>
          <p:cNvSpPr/>
          <p:nvPr/>
        </p:nvSpPr>
        <p:spPr>
          <a:xfrm>
            <a:off x="520938" y="1101108"/>
            <a:ext cx="8129015" cy="338900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47" name="Text Box 46"/>
          <p:cNvSpPr txBox="1">
            <a:spLocks noChangeArrowheads="1"/>
          </p:cNvSpPr>
          <p:nvPr/>
        </p:nvSpPr>
        <p:spPr bwMode="auto">
          <a:xfrm>
            <a:off x="1354403" y="1524651"/>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48" name="Text Box 47"/>
          <p:cNvSpPr txBox="1">
            <a:spLocks noChangeArrowheads="1"/>
          </p:cNvSpPr>
          <p:nvPr/>
        </p:nvSpPr>
        <p:spPr bwMode="auto">
          <a:xfrm>
            <a:off x="7087751" y="1508446"/>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49" name="Text Box 48"/>
          <p:cNvSpPr txBox="1">
            <a:spLocks noChangeArrowheads="1"/>
          </p:cNvSpPr>
          <p:nvPr/>
        </p:nvSpPr>
        <p:spPr bwMode="auto">
          <a:xfrm>
            <a:off x="2890298" y="1404801"/>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150" name="Text Box 49"/>
          <p:cNvSpPr txBox="1">
            <a:spLocks noChangeArrowheads="1"/>
          </p:cNvSpPr>
          <p:nvPr/>
        </p:nvSpPr>
        <p:spPr bwMode="auto">
          <a:xfrm>
            <a:off x="4296479" y="1523150"/>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151" name="Text Box 50"/>
          <p:cNvSpPr txBox="1">
            <a:spLocks noChangeArrowheads="1"/>
          </p:cNvSpPr>
          <p:nvPr/>
        </p:nvSpPr>
        <p:spPr bwMode="auto">
          <a:xfrm>
            <a:off x="5563079" y="1439160"/>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3</a:t>
            </a:r>
          </a:p>
        </p:txBody>
      </p:sp>
      <p:sp>
        <p:nvSpPr>
          <p:cNvPr id="1621" name="Text Box 521"/>
          <p:cNvSpPr txBox="1">
            <a:spLocks noChangeArrowheads="1"/>
          </p:cNvSpPr>
          <p:nvPr/>
        </p:nvSpPr>
        <p:spPr bwMode="auto">
          <a:xfrm>
            <a:off x="3516748" y="1157843"/>
            <a:ext cx="2129906" cy="3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主机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向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发送数据</a:t>
            </a:r>
            <a:endParaRPr kumimoji="1" lang="zh-CN" altLang="en-US" sz="1400" b="1" baseline="-25000" dirty="0">
              <a:solidFill>
                <a:srgbClr val="0000FF"/>
              </a:solidFill>
              <a:latin typeface="微软雅黑" panose="020B0503020204020204" pitchFamily="34" charset="-122"/>
              <a:ea typeface="微软雅黑" panose="020B0503020204020204" pitchFamily="34" charset="-122"/>
            </a:endParaRPr>
          </a:p>
        </p:txBody>
      </p:sp>
      <p:sp>
        <p:nvSpPr>
          <p:cNvPr id="1678" name="矩形 1677"/>
          <p:cNvSpPr/>
          <p:nvPr/>
        </p:nvSpPr>
        <p:spPr>
          <a:xfrm>
            <a:off x="2725726" y="2241319"/>
            <a:ext cx="3849126" cy="311621"/>
          </a:xfrm>
          <a:prstGeom prst="rect">
            <a:avLst/>
          </a:prstGeom>
          <a:solidFill>
            <a:srgbClr val="00FF99"/>
          </a:solidFill>
          <a:ln>
            <a:solidFill>
              <a:srgbClr val="000066"/>
            </a:solidFill>
          </a:ln>
        </p:spPr>
        <p:txBody>
          <a:bodyPr wrap="none" lIns="91436" tIns="45718" rIns="91436" bIns="45718">
            <a:spAutoFit/>
          </a:bodyPr>
          <a:lstStyle/>
          <a:p>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1</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en-US" sz="1400" b="1" dirty="0">
                <a:solidFill>
                  <a:sysClr val="windowText" lastClr="000000"/>
                </a:solidFill>
                <a:latin typeface="微软雅黑" panose="020B0503020204020204" pitchFamily="34" charset="-122"/>
                <a:ea typeface="微软雅黑" panose="020B0503020204020204" pitchFamily="34" charset="-122"/>
              </a:rPr>
              <a:t>到</a:t>
            </a:r>
            <a:r>
              <a:rPr lang="en-US" altLang="zh-CN" sz="1400" b="1" dirty="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a:solidFill>
                  <a:sysClr val="windowText" lastClr="000000"/>
                </a:solidFill>
                <a:latin typeface="微软雅黑" panose="020B0503020204020204" pitchFamily="34" charset="-122"/>
                <a:ea typeface="微软雅黑" panose="020B0503020204020204" pitchFamily="34" charset="-122"/>
              </a:rPr>
              <a:t>2</a:t>
            </a:r>
            <a:r>
              <a:rPr lang="en-US" altLang="zh-CN" sz="1400" b="1" dirty="0">
                <a:solidFill>
                  <a:sysClr val="windowText" lastClr="000000"/>
                </a:solidFill>
                <a:latin typeface="微软雅黑" panose="020B0503020204020204" pitchFamily="34" charset="-122"/>
                <a:ea typeface="微软雅黑" panose="020B0503020204020204" pitchFamily="34" charset="-122"/>
              </a:rPr>
              <a:t> </a:t>
            </a:r>
            <a:r>
              <a:rPr lang="zh-CN" altLang="zh-CN" sz="1400" b="1" dirty="0">
                <a:solidFill>
                  <a:sysClr val="windowText" lastClr="000000"/>
                </a:solidFill>
                <a:latin typeface="微软雅黑" panose="020B0503020204020204" pitchFamily="34" charset="-122"/>
                <a:ea typeface="微软雅黑" panose="020B0503020204020204" pitchFamily="34" charset="-122"/>
              </a:rPr>
              <a:t>所经过的网络可以是多种</a:t>
            </a:r>
            <a:r>
              <a:rPr lang="zh-CN" altLang="en-US" sz="1400" b="1" dirty="0">
                <a:solidFill>
                  <a:sysClr val="windowText" lastClr="000000"/>
                </a:solidFill>
                <a:latin typeface="微软雅黑" panose="020B0503020204020204" pitchFamily="34" charset="-122"/>
                <a:ea typeface="微软雅黑" panose="020B0503020204020204" pitchFamily="34" charset="-122"/>
              </a:rPr>
              <a:t>不同类型</a:t>
            </a:r>
            <a:r>
              <a:rPr lang="zh-CN" altLang="zh-CN" sz="1400" b="1" dirty="0">
                <a:solidFill>
                  <a:sysClr val="windowText" lastClr="000000"/>
                </a:solidFill>
                <a:latin typeface="微软雅黑" panose="020B0503020204020204" pitchFamily="34" charset="-122"/>
                <a:ea typeface="微软雅黑" panose="020B0503020204020204" pitchFamily="34" charset="-122"/>
              </a:rPr>
              <a:t>的</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675" name="Text Box 582"/>
          <p:cNvSpPr txBox="1">
            <a:spLocks noChangeArrowheads="1"/>
          </p:cNvSpPr>
          <p:nvPr/>
        </p:nvSpPr>
        <p:spPr bwMode="auto">
          <a:xfrm>
            <a:off x="3225722" y="2594967"/>
            <a:ext cx="28520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lang="zh-CN" altLang="en-US" sz="1600" b="1" dirty="0">
                <a:solidFill>
                  <a:srgbClr val="CC00CC"/>
                </a:solidFill>
                <a:latin typeface="微软雅黑" panose="020B0503020204020204" pitchFamily="34" charset="-122"/>
                <a:ea typeface="微软雅黑" panose="020B0503020204020204" pitchFamily="34" charset="-122"/>
              </a:rPr>
              <a:t>仅从数据链路层观察帧的流动</a:t>
            </a:r>
          </a:p>
        </p:txBody>
      </p:sp>
      <p:grpSp>
        <p:nvGrpSpPr>
          <p:cNvPr id="13" name="组合 12"/>
          <p:cNvGrpSpPr/>
          <p:nvPr/>
        </p:nvGrpSpPr>
        <p:grpSpPr>
          <a:xfrm>
            <a:off x="1636416" y="2454023"/>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62332"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1" name="Text Box 577"/>
              <p:cNvSpPr txBox="1">
                <a:spLocks noChangeArrowheads="1"/>
              </p:cNvSpPr>
              <p:nvPr/>
            </p:nvSpPr>
            <p:spPr bwMode="auto">
              <a:xfrm>
                <a:off x="4423846"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p>
            </p:txBody>
          </p:sp>
          <p:sp>
            <p:nvSpPr>
              <p:cNvPr id="1672" name="Text Box 578"/>
              <p:cNvSpPr txBox="1">
                <a:spLocks noChangeArrowheads="1"/>
              </p:cNvSpPr>
              <p:nvPr/>
            </p:nvSpPr>
            <p:spPr bwMode="auto">
              <a:xfrm>
                <a:off x="5709529" y="2886374"/>
                <a:ext cx="3273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p>
            </p:txBody>
          </p:sp>
          <p:sp>
            <p:nvSpPr>
              <p:cNvPr id="1673" name="Text Box 579"/>
              <p:cNvSpPr txBox="1">
                <a:spLocks noChangeArrowheads="1"/>
              </p:cNvSpPr>
              <p:nvPr/>
            </p:nvSpPr>
            <p:spPr bwMode="auto">
              <a:xfrm>
                <a:off x="1810121" y="2454021"/>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p>
            </p:txBody>
          </p:sp>
          <p:sp>
            <p:nvSpPr>
              <p:cNvPr id="1674" name="Text Box 580"/>
              <p:cNvSpPr txBox="1">
                <a:spLocks noChangeArrowheads="1"/>
              </p:cNvSpPr>
              <p:nvPr/>
            </p:nvSpPr>
            <p:spPr bwMode="auto">
              <a:xfrm>
                <a:off x="6999466" y="2460702"/>
                <a:ext cx="3433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p>
            </p:txBody>
          </p:sp>
        </p:grpSp>
        <p:sp>
          <p:nvSpPr>
            <p:cNvPr id="1679" name="Text Box 530"/>
            <p:cNvSpPr txBox="1">
              <a:spLocks noChangeArrowheads="1"/>
            </p:cNvSpPr>
            <p:nvPr/>
          </p:nvSpPr>
          <p:spPr bwMode="auto">
            <a:xfrm>
              <a:off x="1636416" y="3350223"/>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链路层</a:t>
              </a:r>
            </a:p>
          </p:txBody>
        </p:sp>
        <p:sp>
          <p:nvSpPr>
            <p:cNvPr id="1680" name="Text Box 531"/>
            <p:cNvSpPr txBox="1">
              <a:spLocks noChangeArrowheads="1"/>
            </p:cNvSpPr>
            <p:nvPr/>
          </p:nvSpPr>
          <p:spPr bwMode="auto">
            <a:xfrm>
              <a:off x="1638484"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1" name="Text Box 532"/>
            <p:cNvSpPr txBox="1">
              <a:spLocks noChangeArrowheads="1"/>
            </p:cNvSpPr>
            <p:nvPr/>
          </p:nvSpPr>
          <p:spPr bwMode="auto">
            <a:xfrm>
              <a:off x="1636416"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2" name="Text Box 533"/>
            <p:cNvSpPr txBox="1">
              <a:spLocks noChangeArrowheads="1"/>
            </p:cNvSpPr>
            <p:nvPr/>
          </p:nvSpPr>
          <p:spPr bwMode="auto">
            <a:xfrm>
              <a:off x="1636416"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83" name="Text Box 534"/>
            <p:cNvSpPr txBox="1">
              <a:spLocks noChangeArrowheads="1"/>
            </p:cNvSpPr>
            <p:nvPr/>
          </p:nvSpPr>
          <p:spPr bwMode="auto">
            <a:xfrm>
              <a:off x="1636416"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84" name="Text Box 542"/>
            <p:cNvSpPr txBox="1">
              <a:spLocks noChangeArrowheads="1"/>
            </p:cNvSpPr>
            <p:nvPr/>
          </p:nvSpPr>
          <p:spPr bwMode="auto">
            <a:xfrm>
              <a:off x="6820592" y="3358812"/>
              <a:ext cx="6793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100" b="1" dirty="0">
                  <a:latin typeface="微软雅黑" panose="020B0503020204020204" pitchFamily="34" charset="-122"/>
                  <a:ea typeface="微软雅黑" panose="020B0503020204020204" pitchFamily="34" charset="-122"/>
                </a:rPr>
                <a:t>链路层</a:t>
              </a:r>
            </a:p>
          </p:txBody>
        </p:sp>
        <p:sp>
          <p:nvSpPr>
            <p:cNvPr id="1685" name="Text Box 543"/>
            <p:cNvSpPr txBox="1">
              <a:spLocks noChangeArrowheads="1"/>
            </p:cNvSpPr>
            <p:nvPr/>
          </p:nvSpPr>
          <p:spPr bwMode="auto">
            <a:xfrm>
              <a:off x="6822660" y="2726986"/>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应用层</a:t>
              </a:r>
            </a:p>
          </p:txBody>
        </p:sp>
        <p:sp>
          <p:nvSpPr>
            <p:cNvPr id="1686" name="Text Box 544"/>
            <p:cNvSpPr txBox="1">
              <a:spLocks noChangeArrowheads="1"/>
            </p:cNvSpPr>
            <p:nvPr/>
          </p:nvSpPr>
          <p:spPr bwMode="auto">
            <a:xfrm>
              <a:off x="6820592" y="2934095"/>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87" name="Text Box 545"/>
            <p:cNvSpPr txBox="1">
              <a:spLocks noChangeArrowheads="1"/>
            </p:cNvSpPr>
            <p:nvPr/>
          </p:nvSpPr>
          <p:spPr bwMode="auto">
            <a:xfrm>
              <a:off x="6820592" y="3142159"/>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88" name="Text Box 546"/>
            <p:cNvSpPr txBox="1">
              <a:spLocks noChangeArrowheads="1"/>
            </p:cNvSpPr>
            <p:nvPr/>
          </p:nvSpPr>
          <p:spPr bwMode="auto">
            <a:xfrm>
              <a:off x="6820592" y="355828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689" name="Text Box 551"/>
            <p:cNvSpPr txBox="1">
              <a:spLocks noChangeArrowheads="1"/>
            </p:cNvSpPr>
            <p:nvPr/>
          </p:nvSpPr>
          <p:spPr bwMode="auto">
            <a:xfrm>
              <a:off x="3005171"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链路层</a:t>
              </a:r>
            </a:p>
          </p:txBody>
        </p:sp>
        <p:sp>
          <p:nvSpPr>
            <p:cNvPr id="1690" name="Text Box 552"/>
            <p:cNvSpPr txBox="1">
              <a:spLocks noChangeArrowheads="1"/>
            </p:cNvSpPr>
            <p:nvPr/>
          </p:nvSpPr>
          <p:spPr bwMode="auto">
            <a:xfrm>
              <a:off x="3005171"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91" name="Text Box 553"/>
            <p:cNvSpPr txBox="1">
              <a:spLocks noChangeArrowheads="1"/>
            </p:cNvSpPr>
            <p:nvPr/>
          </p:nvSpPr>
          <p:spPr bwMode="auto">
            <a:xfrm>
              <a:off x="3005171"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物理层</a:t>
              </a:r>
            </a:p>
          </p:txBody>
        </p:sp>
        <p:sp>
          <p:nvSpPr>
            <p:cNvPr id="1692" name="Text Box 558"/>
            <p:cNvSpPr txBox="1">
              <a:spLocks noChangeArrowheads="1"/>
            </p:cNvSpPr>
            <p:nvPr/>
          </p:nvSpPr>
          <p:spPr bwMode="auto">
            <a:xfrm>
              <a:off x="4269787"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链路层</a:t>
              </a:r>
            </a:p>
          </p:txBody>
        </p:sp>
        <p:sp>
          <p:nvSpPr>
            <p:cNvPr id="1693" name="Text Box 559"/>
            <p:cNvSpPr txBox="1">
              <a:spLocks noChangeArrowheads="1"/>
            </p:cNvSpPr>
            <p:nvPr/>
          </p:nvSpPr>
          <p:spPr bwMode="auto">
            <a:xfrm>
              <a:off x="4269787"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anose="020B0503020204020204" pitchFamily="34" charset="-122"/>
                  <a:ea typeface="微软雅黑" panose="020B0503020204020204" pitchFamily="34" charset="-122"/>
                </a:rPr>
                <a:t>网络层</a:t>
              </a:r>
            </a:p>
          </p:txBody>
        </p:sp>
        <p:sp>
          <p:nvSpPr>
            <p:cNvPr id="1694" name="Text Box 560"/>
            <p:cNvSpPr txBox="1">
              <a:spLocks noChangeArrowheads="1"/>
            </p:cNvSpPr>
            <p:nvPr/>
          </p:nvSpPr>
          <p:spPr bwMode="auto">
            <a:xfrm>
              <a:off x="4269787"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695" name="Text Box 565"/>
            <p:cNvSpPr txBox="1">
              <a:spLocks noChangeArrowheads="1"/>
            </p:cNvSpPr>
            <p:nvPr/>
          </p:nvSpPr>
          <p:spPr bwMode="auto">
            <a:xfrm>
              <a:off x="5538926" y="3356904"/>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链路层</a:t>
              </a:r>
            </a:p>
          </p:txBody>
        </p:sp>
        <p:sp>
          <p:nvSpPr>
            <p:cNvPr id="1696" name="Text Box 566"/>
            <p:cNvSpPr txBox="1">
              <a:spLocks noChangeArrowheads="1"/>
            </p:cNvSpPr>
            <p:nvPr/>
          </p:nvSpPr>
          <p:spPr bwMode="auto">
            <a:xfrm>
              <a:off x="5538926" y="3148840"/>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697" name="Text Box 567"/>
            <p:cNvSpPr txBox="1">
              <a:spLocks noChangeArrowheads="1"/>
            </p:cNvSpPr>
            <p:nvPr/>
          </p:nvSpPr>
          <p:spPr bwMode="auto">
            <a:xfrm>
              <a:off x="5538926" y="356496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anose="020B0503020204020204" pitchFamily="34" charset="-122"/>
                  <a:ea typeface="微软雅黑" panose="020B0503020204020204" pitchFamily="34" charset="-122"/>
                </a:rPr>
                <a:t>物理层</a:t>
              </a:r>
            </a:p>
          </p:txBody>
        </p:sp>
      </p:grpSp>
      <p:sp>
        <p:nvSpPr>
          <p:cNvPr id="1700" name="Freeform 583"/>
          <p:cNvSpPr/>
          <p:nvPr/>
        </p:nvSpPr>
        <p:spPr bwMode="auto">
          <a:xfrm>
            <a:off x="2169938" y="2781387"/>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722926" y="1694943"/>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8" y="1740757"/>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6" y="165104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11" y="162241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52" name="Text Box 51"/>
          <p:cNvSpPr txBox="1">
            <a:spLocks noChangeArrowheads="1"/>
          </p:cNvSpPr>
          <p:nvPr/>
        </p:nvSpPr>
        <p:spPr bwMode="auto">
          <a:xfrm>
            <a:off x="2383916" y="172453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p>
        </p:txBody>
      </p:sp>
      <p:grpSp>
        <p:nvGrpSpPr>
          <p:cNvPr id="1121" name="Group 20"/>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40" y="1716897"/>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grpSp>
        <p:nvGrpSpPr>
          <p:cNvPr id="1136" name="Group 35"/>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5" y="172338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p>
        </p:txBody>
      </p:sp>
      <p:grpSp>
        <p:nvGrpSpPr>
          <p:cNvPr id="1606" name="Group 506"/>
          <p:cNvGrpSpPr/>
          <p:nvPr/>
        </p:nvGrpSpPr>
        <p:grpSpPr bwMode="auto">
          <a:xfrm>
            <a:off x="6086924" y="1649132"/>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2" y="176271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p>
        </p:txBody>
      </p:sp>
      <p:sp>
        <p:nvSpPr>
          <p:cNvPr id="1618" name="Line 518"/>
          <p:cNvSpPr>
            <a:spLocks noChangeShapeType="1"/>
          </p:cNvSpPr>
          <p:nvPr/>
        </p:nvSpPr>
        <p:spPr bwMode="auto">
          <a:xfrm flipV="1">
            <a:off x="4766562" y="1696853"/>
            <a:ext cx="916086" cy="69672"/>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9" name="Line 519"/>
          <p:cNvSpPr>
            <a:spLocks noChangeShapeType="1"/>
          </p:cNvSpPr>
          <p:nvPr/>
        </p:nvSpPr>
        <p:spPr bwMode="auto">
          <a:xfrm>
            <a:off x="6073483" y="1724531"/>
            <a:ext cx="1119368" cy="129855"/>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20" name="Line 520"/>
          <p:cNvSpPr>
            <a:spLocks noChangeShapeType="1"/>
          </p:cNvSpPr>
          <p:nvPr/>
        </p:nvSpPr>
        <p:spPr bwMode="auto">
          <a:xfrm>
            <a:off x="3422419" y="1671085"/>
            <a:ext cx="1005007" cy="85898"/>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7" name="Line 517"/>
          <p:cNvSpPr>
            <a:spLocks noChangeShapeType="1"/>
          </p:cNvSpPr>
          <p:nvPr/>
        </p:nvSpPr>
        <p:spPr bwMode="auto">
          <a:xfrm flipV="1">
            <a:off x="1847701" y="1666409"/>
            <a:ext cx="1155965" cy="212703"/>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31" name="Rectangle 644"/>
          <p:cNvSpPr>
            <a:spLocks noChangeArrowheads="1"/>
          </p:cNvSpPr>
          <p:nvPr/>
        </p:nvSpPr>
        <p:spPr bwMode="auto">
          <a:xfrm>
            <a:off x="1665801" y="3375047"/>
            <a:ext cx="5705890" cy="207099"/>
          </a:xfrm>
          <a:prstGeom prst="rect">
            <a:avLst/>
          </a:prstGeom>
          <a:solidFill>
            <a:srgbClr val="00B0F0">
              <a:alpha val="50000"/>
            </a:srgbClr>
          </a:solidFill>
          <a:ln w="9525">
            <a:solidFill>
              <a:srgbClr val="5F5F5F"/>
            </a:solidFill>
            <a:prstDash val="dash"/>
            <a:miter lim="800000"/>
          </a:ln>
          <a:effectLst/>
        </p:spPr>
        <p:txBody>
          <a:bodyPr wrap="none" lIns="91436" tIns="45718" rIns="91436" bIns="45718" anchor="ctr"/>
          <a:lstStyle/>
          <a:p>
            <a:endParaRPr lang="zh-CN" altLang="en-US" b="1">
              <a:solidFill>
                <a:srgbClr val="333399"/>
              </a:solidFill>
              <a:latin typeface="+mn-lt"/>
              <a:ea typeface="黑体" panose="02010609060101010101" pitchFamily="2" charset="-122"/>
            </a:endParaRPr>
          </a:p>
        </p:txBody>
      </p:sp>
      <p:sp>
        <p:nvSpPr>
          <p:cNvPr id="132" name="Line 630"/>
          <p:cNvSpPr>
            <a:spLocks noChangeShapeType="1"/>
          </p:cNvSpPr>
          <p:nvPr/>
        </p:nvSpPr>
        <p:spPr bwMode="auto">
          <a:xfrm>
            <a:off x="2217285" y="3483850"/>
            <a:ext cx="809590"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b="1">
              <a:solidFill>
                <a:srgbClr val="333399"/>
              </a:solidFill>
              <a:latin typeface="+mn-lt"/>
              <a:ea typeface="黑体" panose="02010609060101010101" pitchFamily="2" charset="-122"/>
            </a:endParaRPr>
          </a:p>
        </p:txBody>
      </p:sp>
      <p:sp>
        <p:nvSpPr>
          <p:cNvPr id="133" name="Line 630"/>
          <p:cNvSpPr>
            <a:spLocks noChangeShapeType="1"/>
          </p:cNvSpPr>
          <p:nvPr/>
        </p:nvSpPr>
        <p:spPr bwMode="auto">
          <a:xfrm>
            <a:off x="3491880" y="3483850"/>
            <a:ext cx="935544"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b="1">
              <a:solidFill>
                <a:srgbClr val="333399"/>
              </a:solidFill>
              <a:latin typeface="+mn-lt"/>
              <a:ea typeface="黑体" panose="02010609060101010101" pitchFamily="2" charset="-122"/>
            </a:endParaRPr>
          </a:p>
        </p:txBody>
      </p:sp>
      <p:sp>
        <p:nvSpPr>
          <p:cNvPr id="134" name="Line 630"/>
          <p:cNvSpPr>
            <a:spLocks noChangeShapeType="1"/>
          </p:cNvSpPr>
          <p:nvPr/>
        </p:nvSpPr>
        <p:spPr bwMode="auto">
          <a:xfrm>
            <a:off x="4788026" y="3483850"/>
            <a:ext cx="807171"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b="1">
              <a:solidFill>
                <a:srgbClr val="333399"/>
              </a:solidFill>
              <a:latin typeface="+mn-lt"/>
              <a:ea typeface="黑体" panose="02010609060101010101" pitchFamily="2" charset="-122"/>
            </a:endParaRPr>
          </a:p>
        </p:txBody>
      </p:sp>
      <p:sp>
        <p:nvSpPr>
          <p:cNvPr id="135" name="Line 630"/>
          <p:cNvSpPr>
            <a:spLocks noChangeShapeType="1"/>
          </p:cNvSpPr>
          <p:nvPr/>
        </p:nvSpPr>
        <p:spPr bwMode="auto">
          <a:xfrm>
            <a:off x="6066753" y="3483850"/>
            <a:ext cx="809908"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endParaRPr lang="zh-CN" altLang="en-US" b="1">
              <a:solidFill>
                <a:srgbClr val="333399"/>
              </a:solidFill>
              <a:latin typeface="+mn-lt"/>
              <a:ea typeface="黑体" panose="02010609060101010101" pitchFamily="2" charset="-122"/>
            </a:endParaRPr>
          </a:p>
        </p:txBody>
      </p:sp>
      <p:sp>
        <p:nvSpPr>
          <p:cNvPr id="137" name="矩形 136"/>
          <p:cNvSpPr/>
          <p:nvPr/>
        </p:nvSpPr>
        <p:spPr>
          <a:xfrm>
            <a:off x="2447583" y="4018678"/>
            <a:ext cx="4387735" cy="311621"/>
          </a:xfrm>
          <a:prstGeom prst="rect">
            <a:avLst/>
          </a:prstGeom>
          <a:solidFill>
            <a:srgbClr val="008000"/>
          </a:solidFill>
          <a:ln>
            <a:solidFill>
              <a:srgbClr val="0070C0"/>
            </a:solidFill>
          </a:ln>
        </p:spPr>
        <p:txBody>
          <a:bodyPr wrap="none" lIns="91436" tIns="45718" rIns="91436" bIns="45718">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注意：</a:t>
            </a:r>
            <a:r>
              <a:rPr lang="zh-CN" altLang="zh-CN" sz="1400" b="1" dirty="0">
                <a:solidFill>
                  <a:schemeClr val="bg1"/>
                </a:solidFill>
                <a:latin typeface="微软雅黑" panose="020B0503020204020204" pitchFamily="34" charset="-122"/>
                <a:ea typeface="微软雅黑" panose="020B0503020204020204" pitchFamily="34" charset="-122"/>
              </a:rPr>
              <a:t>不同的链路层可能采用不同的数据链路层协议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3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2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2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20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left)">
                                      <p:cBhvr>
                                        <p:cTn id="27" dur="2000"/>
                                        <p:tgtEl>
                                          <p:spTgt spid="135"/>
                                        </p:tgtEl>
                                      </p:cBhvr>
                                    </p:animEffect>
                                  </p:childTnLst>
                                </p:cTn>
                              </p:par>
                            </p:childTnLst>
                          </p:cTn>
                        </p:par>
                        <p:par>
                          <p:cTn id="28" fill="hold">
                            <p:stCondLst>
                              <p:cond delay="2000"/>
                            </p:stCondLst>
                            <p:childTnLst>
                              <p:par>
                                <p:cTn id="29" presetID="1" presetClass="entr" presetSubtype="0" fill="hold" grpId="0" nodeType="afterEffect">
                                  <p:stCondLst>
                                    <p:cond delay="200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41E27AC-2181-4B83-AC34-125D5B43438B}"/>
              </a:ext>
            </a:extLst>
          </p:cNvPr>
          <p:cNvGrpSpPr/>
          <p:nvPr/>
        </p:nvGrpSpPr>
        <p:grpSpPr>
          <a:xfrm>
            <a:off x="1700799" y="3655283"/>
            <a:ext cx="5774411" cy="192732"/>
            <a:chOff x="2267732" y="4873710"/>
            <a:chExt cx="7699214" cy="256976"/>
          </a:xfrm>
        </p:grpSpPr>
        <p:sp>
          <p:nvSpPr>
            <p:cNvPr id="49" name="íşlïḍè">
              <a:extLst>
                <a:ext uri="{FF2B5EF4-FFF2-40B4-BE49-F238E27FC236}">
                  <a16:creationId xmlns:a16="http://schemas.microsoft.com/office/drawing/2014/main" id="{EDF6BADE-9BBF-4ABE-856A-9F50E46669B9}"/>
                </a:ext>
              </a:extLst>
            </p:cNvPr>
            <p:cNvSpPr txBox="1"/>
            <p:nvPr/>
          </p:nvSpPr>
          <p:spPr>
            <a:xfrm>
              <a:off x="2267732"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A</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57BECEDA-F7D8-4F34-9CD1-E9350B86363C}"/>
                </a:ext>
              </a:extLst>
            </p:cNvPr>
            <p:cNvSpPr txBox="1"/>
            <p:nvPr/>
          </p:nvSpPr>
          <p:spPr>
            <a:xfrm>
              <a:off x="4765844"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B</a:t>
              </a:r>
              <a:endParaRPr lang="zh-CN" altLang="en-US" sz="1350" b="1" dirty="0">
                <a:latin typeface="Arial Narrow" panose="020B0606020202030204" pitchFamily="34" charset="0"/>
              </a:endParaRPr>
            </a:p>
          </p:txBody>
        </p:sp>
        <p:sp>
          <p:nvSpPr>
            <p:cNvPr id="51" name="íşlïḍè">
              <a:extLst>
                <a:ext uri="{FF2B5EF4-FFF2-40B4-BE49-F238E27FC236}">
                  <a16:creationId xmlns:a16="http://schemas.microsoft.com/office/drawing/2014/main" id="{7D84EDE9-63B1-45A5-8782-E9774CC38D16}"/>
                </a:ext>
              </a:extLst>
            </p:cNvPr>
            <p:cNvSpPr txBox="1"/>
            <p:nvPr/>
          </p:nvSpPr>
          <p:spPr>
            <a:xfrm>
              <a:off x="7208544" y="4879859"/>
              <a:ext cx="321299" cy="250827"/>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C</a:t>
              </a:r>
              <a:endParaRPr lang="zh-CN" altLang="en-US" sz="1350" b="1" dirty="0">
                <a:latin typeface="Arial Narrow" panose="020B0606020202030204" pitchFamily="34" charset="0"/>
              </a:endParaRPr>
            </a:p>
          </p:txBody>
        </p:sp>
        <p:sp>
          <p:nvSpPr>
            <p:cNvPr id="52" name="íşlïḍè">
              <a:extLst>
                <a:ext uri="{FF2B5EF4-FFF2-40B4-BE49-F238E27FC236}">
                  <a16:creationId xmlns:a16="http://schemas.microsoft.com/office/drawing/2014/main" id="{3692CE17-6C30-4B70-918D-35DD431CF29C}"/>
                </a:ext>
              </a:extLst>
            </p:cNvPr>
            <p:cNvSpPr txBox="1"/>
            <p:nvPr/>
          </p:nvSpPr>
          <p:spPr>
            <a:xfrm>
              <a:off x="9709970"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D</a:t>
              </a:r>
              <a:endParaRPr lang="zh-CN" altLang="en-US" sz="1350" b="1" dirty="0">
                <a:latin typeface="Arial Narrow" panose="020B0606020202030204" pitchFamily="34" charset="0"/>
              </a:endParaRPr>
            </a:p>
          </p:txBody>
        </p:sp>
      </p:grpSp>
      <p:sp>
        <p:nvSpPr>
          <p:cNvPr id="33" name="íşlïḍè">
            <a:extLst>
              <a:ext uri="{FF2B5EF4-FFF2-40B4-BE49-F238E27FC236}">
                <a16:creationId xmlns:a16="http://schemas.microsoft.com/office/drawing/2014/main" id="{24BF55F5-EBAF-44C7-931E-05CCF4E776B8}"/>
              </a:ext>
            </a:extLst>
          </p:cNvPr>
          <p:cNvSpPr txBox="1"/>
          <p:nvPr/>
        </p:nvSpPr>
        <p:spPr>
          <a:xfrm>
            <a:off x="2021780"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4" name="íşlïḍè">
            <a:extLst>
              <a:ext uri="{FF2B5EF4-FFF2-40B4-BE49-F238E27FC236}">
                <a16:creationId xmlns:a16="http://schemas.microsoft.com/office/drawing/2014/main" id="{270A6616-8962-438B-9D0A-D78E83CB862C}"/>
              </a:ext>
            </a:extLst>
          </p:cNvPr>
          <p:cNvSpPr txBox="1"/>
          <p:nvPr/>
        </p:nvSpPr>
        <p:spPr>
          <a:xfrm>
            <a:off x="5771132"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5" name="íşlïḍè">
            <a:extLst>
              <a:ext uri="{FF2B5EF4-FFF2-40B4-BE49-F238E27FC236}">
                <a16:creationId xmlns:a16="http://schemas.microsoft.com/office/drawing/2014/main" id="{51AA905A-09DC-46B5-B61E-129D5B0D10A2}"/>
              </a:ext>
            </a:extLst>
          </p:cNvPr>
          <p:cNvSpPr txBox="1"/>
          <p:nvPr/>
        </p:nvSpPr>
        <p:spPr>
          <a:xfrm>
            <a:off x="7563309"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cxnSp>
        <p:nvCxnSpPr>
          <p:cNvPr id="21" name="直接连接符 20">
            <a:extLst>
              <a:ext uri="{FF2B5EF4-FFF2-40B4-BE49-F238E27FC236}">
                <a16:creationId xmlns:a16="http://schemas.microsoft.com/office/drawing/2014/main" id="{D140A53E-F79C-45A8-BC96-67C7878F0FA3}"/>
              </a:ext>
            </a:extLst>
          </p:cNvPr>
          <p:cNvCxnSpPr/>
          <p:nvPr/>
        </p:nvCxnSpPr>
        <p:spPr>
          <a:xfrm flipV="1">
            <a:off x="195443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000380-610D-4E4F-AF1F-2285F70C4580}"/>
              </a:ext>
            </a:extLst>
          </p:cNvPr>
          <p:cNvCxnSpPr/>
          <p:nvPr/>
        </p:nvCxnSpPr>
        <p:spPr>
          <a:xfrm flipV="1">
            <a:off x="3767115" y="2705871"/>
            <a:ext cx="0" cy="609600"/>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EDF21C-94B3-4483-837B-80D7CA8AEB6B}"/>
              </a:ext>
            </a:extLst>
          </p:cNvPr>
          <p:cNvCxnSpPr/>
          <p:nvPr/>
        </p:nvCxnSpPr>
        <p:spPr>
          <a:xfrm flipV="1">
            <a:off x="562421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1CC224D6-12E1-44D7-A886-4B677003A990}"/>
              </a:ext>
            </a:extLst>
          </p:cNvPr>
          <p:cNvGrpSpPr/>
          <p:nvPr/>
        </p:nvGrpSpPr>
        <p:grpSpPr>
          <a:xfrm>
            <a:off x="1514071" y="2600516"/>
            <a:ext cx="6366890" cy="169143"/>
            <a:chOff x="1920089" y="3629914"/>
            <a:chExt cx="8489187" cy="225524"/>
          </a:xfrm>
        </p:grpSpPr>
        <p:cxnSp>
          <p:nvCxnSpPr>
            <p:cNvPr id="20" name="直接连接符 19">
              <a:extLst>
                <a:ext uri="{FF2B5EF4-FFF2-40B4-BE49-F238E27FC236}">
                  <a16:creationId xmlns:a16="http://schemas.microsoft.com/office/drawing/2014/main" id="{B1BB9209-60AB-481D-9583-A468BBA20152}"/>
                </a:ext>
              </a:extLst>
            </p:cNvPr>
            <p:cNvCxnSpPr>
              <a:cxnSpLocks/>
              <a:endCxn id="28"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íşlïḍè">
            <a:extLst>
              <a:ext uri="{FF2B5EF4-FFF2-40B4-BE49-F238E27FC236}">
                <a16:creationId xmlns:a16="http://schemas.microsoft.com/office/drawing/2014/main" id="{D82D0EE9-BCE7-4FB3-B3CF-414981DECE6F}"/>
              </a:ext>
            </a:extLst>
          </p:cNvPr>
          <p:cNvSpPr txBox="1"/>
          <p:nvPr/>
        </p:nvSpPr>
        <p:spPr>
          <a:xfrm>
            <a:off x="4061076" y="3642088"/>
            <a:ext cx="1021847" cy="3473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广播信道</a:t>
            </a:r>
          </a:p>
        </p:txBody>
      </p:sp>
      <p:cxnSp>
        <p:nvCxnSpPr>
          <p:cNvPr id="41" name="直接连接符 40">
            <a:extLst>
              <a:ext uri="{FF2B5EF4-FFF2-40B4-BE49-F238E27FC236}">
                <a16:creationId xmlns:a16="http://schemas.microsoft.com/office/drawing/2014/main" id="{3E3D9334-DC5E-41BA-9E7D-EB77BC46305D}"/>
              </a:ext>
            </a:extLst>
          </p:cNvPr>
          <p:cNvCxnSpPr/>
          <p:nvPr/>
        </p:nvCxnSpPr>
        <p:spPr>
          <a:xfrm flipV="1">
            <a:off x="7475210" y="2701379"/>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147196D6-EE10-4D07-BD48-FF4D4C22EA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8610" y="3161276"/>
            <a:ext cx="497111" cy="480812"/>
          </a:xfrm>
          <a:prstGeom prst="rect">
            <a:avLst/>
          </a:prstGeom>
        </p:spPr>
      </p:pic>
      <p:pic>
        <p:nvPicPr>
          <p:cNvPr id="26" name="图形 25">
            <a:extLst>
              <a:ext uri="{FF2B5EF4-FFF2-40B4-BE49-F238E27FC236}">
                <a16:creationId xmlns:a16="http://schemas.microsoft.com/office/drawing/2014/main" id="{4DE01D43-511C-4B9A-9214-7B6BCE67BA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07048" y="3161276"/>
            <a:ext cx="497111" cy="480812"/>
          </a:xfrm>
          <a:prstGeom prst="rect">
            <a:avLst/>
          </a:prstGeom>
        </p:spPr>
      </p:pic>
      <p:pic>
        <p:nvPicPr>
          <p:cNvPr id="39" name="图形 38">
            <a:extLst>
              <a:ext uri="{FF2B5EF4-FFF2-40B4-BE49-F238E27FC236}">
                <a16:creationId xmlns:a16="http://schemas.microsoft.com/office/drawing/2014/main" id="{8BEDA2E6-C612-4550-90B3-45F9C9E9E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254235" y="3161276"/>
            <a:ext cx="497111" cy="480812"/>
          </a:xfrm>
          <a:prstGeom prst="rect">
            <a:avLst/>
          </a:prstGeom>
        </p:spPr>
      </p:pic>
      <p:grpSp>
        <p:nvGrpSpPr>
          <p:cNvPr id="54" name="组合 53">
            <a:extLst>
              <a:ext uri="{FF2B5EF4-FFF2-40B4-BE49-F238E27FC236}">
                <a16:creationId xmlns:a16="http://schemas.microsoft.com/office/drawing/2014/main" id="{6D7C2406-A689-4157-8460-50480BA3E90B}"/>
              </a:ext>
            </a:extLst>
          </p:cNvPr>
          <p:cNvGrpSpPr/>
          <p:nvPr/>
        </p:nvGrpSpPr>
        <p:grpSpPr>
          <a:xfrm>
            <a:off x="3992884" y="3210714"/>
            <a:ext cx="1158230" cy="252404"/>
            <a:chOff x="5323845" y="4280951"/>
            <a:chExt cx="1544306" cy="336539"/>
          </a:xfrm>
        </p:grpSpPr>
        <p:cxnSp>
          <p:nvCxnSpPr>
            <p:cNvPr id="46" name="直接箭头连接符 45">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íşlïḍè">
              <a:extLst>
                <a:ext uri="{FF2B5EF4-FFF2-40B4-BE49-F238E27FC236}">
                  <a16:creationId xmlns:a16="http://schemas.microsoft.com/office/drawing/2014/main" id="{6BD8BC68-1B75-4FB6-9911-70ED85C3BF11}"/>
                </a:ext>
              </a:extLst>
            </p:cNvPr>
            <p:cNvSpPr txBox="1"/>
            <p:nvPr/>
          </p:nvSpPr>
          <p:spPr>
            <a:xfrm>
              <a:off x="5632036" y="4280951"/>
              <a:ext cx="927924"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发送帧</a:t>
              </a:r>
            </a:p>
          </p:txBody>
        </p:sp>
      </p:grpSp>
      <p:cxnSp>
        <p:nvCxnSpPr>
          <p:cNvPr id="56" name="直接箭头连接符 55">
            <a:extLst>
              <a:ext uri="{FF2B5EF4-FFF2-40B4-BE49-F238E27FC236}">
                <a16:creationId xmlns:a16="http://schemas.microsoft.com/office/drawing/2014/main" id="{7A19B750-7983-40E8-87EB-2DE084E2424A}"/>
              </a:ext>
            </a:extLst>
          </p:cNvPr>
          <p:cNvCxnSpPr/>
          <p:nvPr/>
        </p:nvCxnSpPr>
        <p:spPr>
          <a:xfrm flipV="1">
            <a:off x="3767115" y="270137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EAB63B73-1AF4-4A38-8986-514E9F3CD3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1422" y="3161276"/>
            <a:ext cx="497111" cy="480812"/>
          </a:xfrm>
          <a:prstGeom prst="rect">
            <a:avLst/>
          </a:prstGeom>
        </p:spPr>
      </p:pic>
      <p:cxnSp>
        <p:nvCxnSpPr>
          <p:cNvPr id="6" name="直接箭头连接符 5">
            <a:extLst>
              <a:ext uri="{FF2B5EF4-FFF2-40B4-BE49-F238E27FC236}">
                <a16:creationId xmlns:a16="http://schemas.microsoft.com/office/drawing/2014/main" id="{EBFA96C8-6C8B-45DF-945E-616889A43BB7}"/>
              </a:ext>
            </a:extLst>
          </p:cNvPr>
          <p:cNvCxnSpPr>
            <a:cxnSpLocks/>
          </p:cNvCxnSpPr>
          <p:nvPr/>
        </p:nvCxnSpPr>
        <p:spPr>
          <a:xfrm>
            <a:off x="3767115" y="2686139"/>
            <a:ext cx="3988322"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12436A7-C909-4451-8C15-E76FC00614A4}"/>
              </a:ext>
            </a:extLst>
          </p:cNvPr>
          <p:cNvCxnSpPr>
            <a:cxnSpLocks/>
          </p:cNvCxnSpPr>
          <p:nvPr/>
        </p:nvCxnSpPr>
        <p:spPr>
          <a:xfrm flipH="1">
            <a:off x="1683214" y="2686139"/>
            <a:ext cx="2108858"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DE60C78-519F-4DEB-A6E8-C799BC53FD56}"/>
              </a:ext>
            </a:extLst>
          </p:cNvPr>
          <p:cNvCxnSpPr>
            <a:cxnSpLocks/>
          </p:cNvCxnSpPr>
          <p:nvPr/>
        </p:nvCxnSpPr>
        <p:spPr>
          <a:xfrm>
            <a:off x="7475210" y="2696299"/>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03E18E1-6C9B-441A-B4DE-55425EC415AB}"/>
              </a:ext>
            </a:extLst>
          </p:cNvPr>
          <p:cNvCxnSpPr>
            <a:cxnSpLocks/>
          </p:cNvCxnSpPr>
          <p:nvPr/>
        </p:nvCxnSpPr>
        <p:spPr>
          <a:xfrm>
            <a:off x="562421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1FD2EF4-08F0-40A1-832A-5D493BCCE8B1}"/>
              </a:ext>
            </a:extLst>
          </p:cNvPr>
          <p:cNvCxnSpPr>
            <a:cxnSpLocks/>
          </p:cNvCxnSpPr>
          <p:nvPr/>
        </p:nvCxnSpPr>
        <p:spPr>
          <a:xfrm>
            <a:off x="195762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7707387" cy="42584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当多个主机连接在同一个广播信道上，要想实现两个主机之间的通信，则每个主机都必须有一个</a:t>
            </a:r>
            <a:r>
              <a:rPr lang="zh-CN" altLang="en-US" sz="1350" b="1" dirty="0">
                <a:solidFill>
                  <a:schemeClr val="accent1">
                    <a:lumMod val="75000"/>
                  </a:schemeClr>
                </a:solidFill>
                <a:latin typeface="Arial Narrow" panose="020B0606020202030204" pitchFamily="34" charset="0"/>
              </a:rPr>
              <a:t>唯一</a:t>
            </a:r>
            <a:endParaRPr lang="en-US" altLang="zh-CN" sz="1350" b="1" dirty="0">
              <a:solidFill>
                <a:schemeClr val="accent1">
                  <a:lumMod val="75000"/>
                </a:schemeClr>
              </a:solidFill>
              <a:latin typeface="Arial Narrow" panose="020B0606020202030204" pitchFamily="34" charset="0"/>
            </a:endParaRPr>
          </a:p>
          <a:p>
            <a:r>
              <a:rPr lang="zh-CN" altLang="en-US" sz="1350" b="1" dirty="0">
                <a:solidFill>
                  <a:schemeClr val="accent1">
                    <a:lumMod val="75000"/>
                  </a:schemeClr>
                </a:solidFill>
                <a:latin typeface="Arial Narrow" panose="020B0606020202030204" pitchFamily="34" charset="0"/>
              </a:rPr>
              <a:t>的标识</a:t>
            </a:r>
            <a:r>
              <a:rPr lang="zh-CN" altLang="en-US" sz="1350" b="1" dirty="0">
                <a:latin typeface="Arial Narrow" panose="020B0606020202030204" pitchFamily="34" charset="0"/>
              </a:rPr>
              <a:t>，即一个</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a:t>
            </a:r>
          </a:p>
        </p:txBody>
      </p:sp>
      <p:sp>
        <p:nvSpPr>
          <p:cNvPr id="37"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38" name="矩形 37"/>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8297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 calcmode="lin" valueType="num">
                                      <p:cBhvr>
                                        <p:cTn id="9" dur="500" fill="hold"/>
                                        <p:tgtEl>
                                          <p:spTgt spid="47"/>
                                        </p:tgtEl>
                                        <p:attrNameLst>
                                          <p:attrName>style.rotation</p:attrName>
                                        </p:attrNameLst>
                                      </p:cBhvr>
                                      <p:tavLst>
                                        <p:tav tm="0">
                                          <p:val>
                                            <p:fltVal val="360"/>
                                          </p:val>
                                        </p:tav>
                                        <p:tav tm="100000">
                                          <p:val>
                                            <p:fltVal val="0"/>
                                          </p:val>
                                        </p:tav>
                                      </p:tavLst>
                                    </p:anim>
                                    <p:animEffect transition="in" filter="fade">
                                      <p:cBhvr>
                                        <p:cTn id="10" dur="500"/>
                                        <p:tgtEl>
                                          <p:spTgt spid="4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41E27AC-2181-4B83-AC34-125D5B43438B}"/>
              </a:ext>
            </a:extLst>
          </p:cNvPr>
          <p:cNvGrpSpPr/>
          <p:nvPr/>
        </p:nvGrpSpPr>
        <p:grpSpPr>
          <a:xfrm>
            <a:off x="1700799" y="3655283"/>
            <a:ext cx="5774411" cy="192732"/>
            <a:chOff x="2267732" y="4873710"/>
            <a:chExt cx="7699214" cy="256976"/>
          </a:xfrm>
        </p:grpSpPr>
        <p:sp>
          <p:nvSpPr>
            <p:cNvPr id="49" name="íşlïḍè">
              <a:extLst>
                <a:ext uri="{FF2B5EF4-FFF2-40B4-BE49-F238E27FC236}">
                  <a16:creationId xmlns:a16="http://schemas.microsoft.com/office/drawing/2014/main" id="{EDF6BADE-9BBF-4ABE-856A-9F50E46669B9}"/>
                </a:ext>
              </a:extLst>
            </p:cNvPr>
            <p:cNvSpPr txBox="1"/>
            <p:nvPr/>
          </p:nvSpPr>
          <p:spPr>
            <a:xfrm>
              <a:off x="2267732"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A</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57BECEDA-F7D8-4F34-9CD1-E9350B86363C}"/>
                </a:ext>
              </a:extLst>
            </p:cNvPr>
            <p:cNvSpPr txBox="1"/>
            <p:nvPr/>
          </p:nvSpPr>
          <p:spPr>
            <a:xfrm>
              <a:off x="4765844"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B</a:t>
              </a:r>
              <a:endParaRPr lang="zh-CN" altLang="en-US" sz="1350" b="1" dirty="0">
                <a:latin typeface="Arial Narrow" panose="020B0606020202030204" pitchFamily="34" charset="0"/>
              </a:endParaRPr>
            </a:p>
          </p:txBody>
        </p:sp>
        <p:sp>
          <p:nvSpPr>
            <p:cNvPr id="51" name="íşlïḍè">
              <a:extLst>
                <a:ext uri="{FF2B5EF4-FFF2-40B4-BE49-F238E27FC236}">
                  <a16:creationId xmlns:a16="http://schemas.microsoft.com/office/drawing/2014/main" id="{7D84EDE9-63B1-45A5-8782-E9774CC38D16}"/>
                </a:ext>
              </a:extLst>
            </p:cNvPr>
            <p:cNvSpPr txBox="1"/>
            <p:nvPr/>
          </p:nvSpPr>
          <p:spPr>
            <a:xfrm>
              <a:off x="7208544" y="4879859"/>
              <a:ext cx="321299" cy="250827"/>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C</a:t>
              </a:r>
              <a:endParaRPr lang="zh-CN" altLang="en-US" sz="1350" b="1" dirty="0">
                <a:latin typeface="Arial Narrow" panose="020B0606020202030204" pitchFamily="34" charset="0"/>
              </a:endParaRPr>
            </a:p>
          </p:txBody>
        </p:sp>
        <p:sp>
          <p:nvSpPr>
            <p:cNvPr id="52" name="íşlïḍè">
              <a:extLst>
                <a:ext uri="{FF2B5EF4-FFF2-40B4-BE49-F238E27FC236}">
                  <a16:creationId xmlns:a16="http://schemas.microsoft.com/office/drawing/2014/main" id="{3692CE17-6C30-4B70-918D-35DD431CF29C}"/>
                </a:ext>
              </a:extLst>
            </p:cNvPr>
            <p:cNvSpPr txBox="1"/>
            <p:nvPr/>
          </p:nvSpPr>
          <p:spPr>
            <a:xfrm>
              <a:off x="9709970"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D</a:t>
              </a:r>
              <a:endParaRPr lang="zh-CN" altLang="en-US" sz="1350" b="1" dirty="0">
                <a:latin typeface="Arial Narrow" panose="020B0606020202030204" pitchFamily="34" charset="0"/>
              </a:endParaRPr>
            </a:p>
          </p:txBody>
        </p:sp>
      </p:grpSp>
      <p:sp>
        <p:nvSpPr>
          <p:cNvPr id="33" name="íşlïḍè">
            <a:extLst>
              <a:ext uri="{FF2B5EF4-FFF2-40B4-BE49-F238E27FC236}">
                <a16:creationId xmlns:a16="http://schemas.microsoft.com/office/drawing/2014/main" id="{24BF55F5-EBAF-44C7-931E-05CCF4E776B8}"/>
              </a:ext>
            </a:extLst>
          </p:cNvPr>
          <p:cNvSpPr txBox="1"/>
          <p:nvPr/>
        </p:nvSpPr>
        <p:spPr>
          <a:xfrm>
            <a:off x="2021780"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4" name="íşlïḍè">
            <a:extLst>
              <a:ext uri="{FF2B5EF4-FFF2-40B4-BE49-F238E27FC236}">
                <a16:creationId xmlns:a16="http://schemas.microsoft.com/office/drawing/2014/main" id="{270A6616-8962-438B-9D0A-D78E83CB862C}"/>
              </a:ext>
            </a:extLst>
          </p:cNvPr>
          <p:cNvSpPr txBox="1"/>
          <p:nvPr/>
        </p:nvSpPr>
        <p:spPr>
          <a:xfrm>
            <a:off x="5771132"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5" name="íşlïḍè">
            <a:extLst>
              <a:ext uri="{FF2B5EF4-FFF2-40B4-BE49-F238E27FC236}">
                <a16:creationId xmlns:a16="http://schemas.microsoft.com/office/drawing/2014/main" id="{51AA905A-09DC-46B5-B61E-129D5B0D10A2}"/>
              </a:ext>
            </a:extLst>
          </p:cNvPr>
          <p:cNvSpPr txBox="1"/>
          <p:nvPr/>
        </p:nvSpPr>
        <p:spPr>
          <a:xfrm>
            <a:off x="7563309"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cxnSp>
        <p:nvCxnSpPr>
          <p:cNvPr id="21" name="直接连接符 20">
            <a:extLst>
              <a:ext uri="{FF2B5EF4-FFF2-40B4-BE49-F238E27FC236}">
                <a16:creationId xmlns:a16="http://schemas.microsoft.com/office/drawing/2014/main" id="{D140A53E-F79C-45A8-BC96-67C7878F0FA3}"/>
              </a:ext>
            </a:extLst>
          </p:cNvPr>
          <p:cNvCxnSpPr/>
          <p:nvPr/>
        </p:nvCxnSpPr>
        <p:spPr>
          <a:xfrm flipV="1">
            <a:off x="195443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000380-610D-4E4F-AF1F-2285F70C4580}"/>
              </a:ext>
            </a:extLst>
          </p:cNvPr>
          <p:cNvCxnSpPr/>
          <p:nvPr/>
        </p:nvCxnSpPr>
        <p:spPr>
          <a:xfrm flipV="1">
            <a:off x="3767115" y="2705871"/>
            <a:ext cx="0" cy="609600"/>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EDF21C-94B3-4483-837B-80D7CA8AEB6B}"/>
              </a:ext>
            </a:extLst>
          </p:cNvPr>
          <p:cNvCxnSpPr/>
          <p:nvPr/>
        </p:nvCxnSpPr>
        <p:spPr>
          <a:xfrm flipV="1">
            <a:off x="562421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1CC224D6-12E1-44D7-A886-4B677003A990}"/>
              </a:ext>
            </a:extLst>
          </p:cNvPr>
          <p:cNvGrpSpPr/>
          <p:nvPr/>
        </p:nvGrpSpPr>
        <p:grpSpPr>
          <a:xfrm>
            <a:off x="1514071" y="2600516"/>
            <a:ext cx="6366890" cy="169143"/>
            <a:chOff x="1920089" y="3629914"/>
            <a:chExt cx="8489187" cy="225524"/>
          </a:xfrm>
        </p:grpSpPr>
        <p:cxnSp>
          <p:nvCxnSpPr>
            <p:cNvPr id="20" name="直接连接符 19">
              <a:extLst>
                <a:ext uri="{FF2B5EF4-FFF2-40B4-BE49-F238E27FC236}">
                  <a16:creationId xmlns:a16="http://schemas.microsoft.com/office/drawing/2014/main" id="{B1BB9209-60AB-481D-9583-A468BBA20152}"/>
                </a:ext>
              </a:extLst>
            </p:cNvPr>
            <p:cNvCxnSpPr>
              <a:cxnSpLocks/>
              <a:endCxn id="28"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íşlïḍè">
            <a:extLst>
              <a:ext uri="{FF2B5EF4-FFF2-40B4-BE49-F238E27FC236}">
                <a16:creationId xmlns:a16="http://schemas.microsoft.com/office/drawing/2014/main" id="{D82D0EE9-BCE7-4FB3-B3CF-414981DECE6F}"/>
              </a:ext>
            </a:extLst>
          </p:cNvPr>
          <p:cNvSpPr txBox="1"/>
          <p:nvPr/>
        </p:nvSpPr>
        <p:spPr>
          <a:xfrm>
            <a:off x="4061076" y="3642088"/>
            <a:ext cx="1021847" cy="3473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广播信道</a:t>
            </a:r>
          </a:p>
        </p:txBody>
      </p:sp>
      <p:cxnSp>
        <p:nvCxnSpPr>
          <p:cNvPr id="41" name="直接连接符 40">
            <a:extLst>
              <a:ext uri="{FF2B5EF4-FFF2-40B4-BE49-F238E27FC236}">
                <a16:creationId xmlns:a16="http://schemas.microsoft.com/office/drawing/2014/main" id="{3E3D9334-DC5E-41BA-9E7D-EB77BC46305D}"/>
              </a:ext>
            </a:extLst>
          </p:cNvPr>
          <p:cNvCxnSpPr/>
          <p:nvPr/>
        </p:nvCxnSpPr>
        <p:spPr>
          <a:xfrm flipV="1">
            <a:off x="7475210" y="2701379"/>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147196D6-EE10-4D07-BD48-FF4D4C22EA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8610" y="3161276"/>
            <a:ext cx="497111" cy="480812"/>
          </a:xfrm>
          <a:prstGeom prst="rect">
            <a:avLst/>
          </a:prstGeom>
        </p:spPr>
      </p:pic>
      <p:pic>
        <p:nvPicPr>
          <p:cNvPr id="26" name="图形 25">
            <a:extLst>
              <a:ext uri="{FF2B5EF4-FFF2-40B4-BE49-F238E27FC236}">
                <a16:creationId xmlns:a16="http://schemas.microsoft.com/office/drawing/2014/main" id="{4DE01D43-511C-4B9A-9214-7B6BCE67BA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07048" y="3161276"/>
            <a:ext cx="497111" cy="480812"/>
          </a:xfrm>
          <a:prstGeom prst="rect">
            <a:avLst/>
          </a:prstGeom>
        </p:spPr>
      </p:pic>
      <p:pic>
        <p:nvPicPr>
          <p:cNvPr id="39" name="图形 38">
            <a:extLst>
              <a:ext uri="{FF2B5EF4-FFF2-40B4-BE49-F238E27FC236}">
                <a16:creationId xmlns:a16="http://schemas.microsoft.com/office/drawing/2014/main" id="{8BEDA2E6-C612-4550-90B3-45F9C9E9E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254235" y="3161276"/>
            <a:ext cx="497111" cy="480812"/>
          </a:xfrm>
          <a:prstGeom prst="rect">
            <a:avLst/>
          </a:prstGeom>
        </p:spPr>
      </p:pic>
      <p:grpSp>
        <p:nvGrpSpPr>
          <p:cNvPr id="54" name="组合 53">
            <a:extLst>
              <a:ext uri="{FF2B5EF4-FFF2-40B4-BE49-F238E27FC236}">
                <a16:creationId xmlns:a16="http://schemas.microsoft.com/office/drawing/2014/main" id="{6D7C2406-A689-4157-8460-50480BA3E90B}"/>
              </a:ext>
            </a:extLst>
          </p:cNvPr>
          <p:cNvGrpSpPr/>
          <p:nvPr/>
        </p:nvGrpSpPr>
        <p:grpSpPr>
          <a:xfrm>
            <a:off x="3992884" y="3210714"/>
            <a:ext cx="1158230" cy="252404"/>
            <a:chOff x="5323845" y="4280951"/>
            <a:chExt cx="1544306" cy="336539"/>
          </a:xfrm>
        </p:grpSpPr>
        <p:cxnSp>
          <p:nvCxnSpPr>
            <p:cNvPr id="46" name="直接箭头连接符 45">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íşlïḍè">
              <a:extLst>
                <a:ext uri="{FF2B5EF4-FFF2-40B4-BE49-F238E27FC236}">
                  <a16:creationId xmlns:a16="http://schemas.microsoft.com/office/drawing/2014/main" id="{6BD8BC68-1B75-4FB6-9911-70ED85C3BF11}"/>
                </a:ext>
              </a:extLst>
            </p:cNvPr>
            <p:cNvSpPr txBox="1"/>
            <p:nvPr/>
          </p:nvSpPr>
          <p:spPr>
            <a:xfrm>
              <a:off x="5632036" y="4280951"/>
              <a:ext cx="927924"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发送帧</a:t>
              </a:r>
            </a:p>
          </p:txBody>
        </p:sp>
      </p:grpSp>
      <p:cxnSp>
        <p:nvCxnSpPr>
          <p:cNvPr id="6" name="直接箭头连接符 5">
            <a:extLst>
              <a:ext uri="{FF2B5EF4-FFF2-40B4-BE49-F238E27FC236}">
                <a16:creationId xmlns:a16="http://schemas.microsoft.com/office/drawing/2014/main" id="{EBFA96C8-6C8B-45DF-945E-616889A43BB7}"/>
              </a:ext>
            </a:extLst>
          </p:cNvPr>
          <p:cNvCxnSpPr>
            <a:cxnSpLocks/>
          </p:cNvCxnSpPr>
          <p:nvPr/>
        </p:nvCxnSpPr>
        <p:spPr>
          <a:xfrm>
            <a:off x="3767115" y="2686139"/>
            <a:ext cx="3988322"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12436A7-C909-4451-8C15-E76FC00614A4}"/>
              </a:ext>
            </a:extLst>
          </p:cNvPr>
          <p:cNvCxnSpPr>
            <a:cxnSpLocks/>
          </p:cNvCxnSpPr>
          <p:nvPr/>
        </p:nvCxnSpPr>
        <p:spPr>
          <a:xfrm flipH="1">
            <a:off x="1683214" y="2686139"/>
            <a:ext cx="2108858"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DE60C78-519F-4DEB-A6E8-C799BC53FD56}"/>
              </a:ext>
            </a:extLst>
          </p:cNvPr>
          <p:cNvCxnSpPr>
            <a:cxnSpLocks/>
          </p:cNvCxnSpPr>
          <p:nvPr/>
        </p:nvCxnSpPr>
        <p:spPr>
          <a:xfrm>
            <a:off x="7475210" y="2696299"/>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03E18E1-6C9B-441A-B4DE-55425EC415AB}"/>
              </a:ext>
            </a:extLst>
          </p:cNvPr>
          <p:cNvCxnSpPr>
            <a:cxnSpLocks/>
          </p:cNvCxnSpPr>
          <p:nvPr/>
        </p:nvCxnSpPr>
        <p:spPr>
          <a:xfrm>
            <a:off x="562421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1FD2EF4-08F0-40A1-832A-5D493BCCE8B1}"/>
              </a:ext>
            </a:extLst>
          </p:cNvPr>
          <p:cNvCxnSpPr>
            <a:cxnSpLocks/>
          </p:cNvCxnSpPr>
          <p:nvPr/>
        </p:nvCxnSpPr>
        <p:spPr>
          <a:xfrm>
            <a:off x="195762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7707387" cy="42584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当多个主机连接在同一个广播信道上，要想实现两个主机之间的通信，则每个主机都必须有一个</a:t>
            </a:r>
            <a:r>
              <a:rPr lang="zh-CN" altLang="en-US" sz="1350" b="1" dirty="0">
                <a:solidFill>
                  <a:schemeClr val="accent1">
                    <a:lumMod val="75000"/>
                  </a:schemeClr>
                </a:solidFill>
                <a:latin typeface="Arial Narrow" panose="020B0606020202030204" pitchFamily="34" charset="0"/>
              </a:rPr>
              <a:t>唯一</a:t>
            </a:r>
            <a:endParaRPr lang="en-US" altLang="zh-CN" sz="1350" b="1" dirty="0">
              <a:solidFill>
                <a:schemeClr val="accent1">
                  <a:lumMod val="75000"/>
                </a:schemeClr>
              </a:solidFill>
              <a:latin typeface="Arial Narrow" panose="020B0606020202030204" pitchFamily="34" charset="0"/>
            </a:endParaRPr>
          </a:p>
          <a:p>
            <a:r>
              <a:rPr lang="zh-CN" altLang="en-US" sz="1350" b="1" dirty="0">
                <a:solidFill>
                  <a:schemeClr val="accent1">
                    <a:lumMod val="75000"/>
                  </a:schemeClr>
                </a:solidFill>
                <a:latin typeface="Arial Narrow" panose="020B0606020202030204" pitchFamily="34" charset="0"/>
              </a:rPr>
              <a:t>的标识</a:t>
            </a:r>
            <a:r>
              <a:rPr lang="zh-CN" altLang="en-US" sz="1350" b="1" dirty="0">
                <a:latin typeface="Arial Narrow" panose="020B0606020202030204" pitchFamily="34" charset="0"/>
              </a:rPr>
              <a:t>，即一个</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a:t>
            </a:r>
          </a:p>
        </p:txBody>
      </p:sp>
      <p:sp>
        <p:nvSpPr>
          <p:cNvPr id="38" name="矩形 37">
            <a:extLst>
              <a:ext uri="{FF2B5EF4-FFF2-40B4-BE49-F238E27FC236}">
                <a16:creationId xmlns:a16="http://schemas.microsoft.com/office/drawing/2014/main" id="{3F8BB29A-850B-4F3D-8F5C-FCAEDD32EEBD}"/>
              </a:ext>
            </a:extLst>
          </p:cNvPr>
          <p:cNvSpPr/>
          <p:nvPr/>
        </p:nvSpPr>
        <p:spPr>
          <a:xfrm>
            <a:off x="792475" y="156432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íşlïḍè">
            <a:extLst>
              <a:ext uri="{FF2B5EF4-FFF2-40B4-BE49-F238E27FC236}">
                <a16:creationId xmlns:a16="http://schemas.microsoft.com/office/drawing/2014/main" id="{0F1E4A39-A7FF-4D5D-82C5-EC7AAE6D762B}"/>
              </a:ext>
            </a:extLst>
          </p:cNvPr>
          <p:cNvSpPr txBox="1"/>
          <p:nvPr/>
        </p:nvSpPr>
        <p:spPr>
          <a:xfrm>
            <a:off x="1030396" y="1523584"/>
            <a:ext cx="7707387" cy="51413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在每个主机发送的</a:t>
            </a:r>
            <a:r>
              <a:rPr lang="zh-CN" altLang="en-US" sz="1350" b="1" dirty="0">
                <a:solidFill>
                  <a:schemeClr val="accent1">
                    <a:lumMod val="75000"/>
                  </a:schemeClr>
                </a:solidFill>
                <a:latin typeface="Arial Narrow" panose="020B0606020202030204" pitchFamily="34" charset="0"/>
              </a:rPr>
              <a:t>帧的首部</a:t>
            </a:r>
            <a:r>
              <a:rPr lang="zh-CN" altLang="en-US" sz="1350" b="1" dirty="0">
                <a:latin typeface="Arial Narrow" panose="020B0606020202030204" pitchFamily="34" charset="0"/>
              </a:rPr>
              <a:t>中，都</a:t>
            </a:r>
            <a:r>
              <a:rPr lang="zh-CN" altLang="en-US" sz="1350" b="1" dirty="0">
                <a:solidFill>
                  <a:schemeClr val="accent1">
                    <a:lumMod val="75000"/>
                  </a:schemeClr>
                </a:solidFill>
                <a:latin typeface="Arial Narrow" panose="020B0606020202030204" pitchFamily="34" charset="0"/>
              </a:rPr>
              <a:t>携带</a:t>
            </a:r>
            <a:r>
              <a:rPr lang="zh-CN" altLang="en-US" sz="1350" b="1" dirty="0">
                <a:latin typeface="Arial Narrow" panose="020B0606020202030204" pitchFamily="34" charset="0"/>
              </a:rPr>
              <a:t>有发送主机（源主机）和接收主机（目的主机）的</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。由于这类地址是用于</a:t>
            </a:r>
            <a:r>
              <a:rPr lang="zh-CN" altLang="en-US" sz="1350" b="1" dirty="0">
                <a:solidFill>
                  <a:schemeClr val="accent1">
                    <a:lumMod val="75000"/>
                  </a:schemeClr>
                </a:solidFill>
                <a:latin typeface="Arial Narrow" panose="020B0606020202030204" pitchFamily="34" charset="0"/>
              </a:rPr>
              <a:t>媒体接入控制</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t>
            </a:r>
            <a:r>
              <a:rPr lang="en-US" altLang="zh-CN" sz="1350" b="1" dirty="0">
                <a:latin typeface="Arial Narrow" panose="020B0606020202030204" pitchFamily="34" charset="0"/>
              </a:rPr>
              <a:t>edium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ccess </a:t>
            </a:r>
            <a:r>
              <a:rPr lang="en-US" altLang="zh-CN" sz="1350" b="1" dirty="0">
                <a:solidFill>
                  <a:schemeClr val="accent1">
                    <a:lumMod val="75000"/>
                  </a:schemeClr>
                </a:solidFill>
                <a:latin typeface="Arial Narrow" panose="020B0606020202030204" pitchFamily="34" charset="0"/>
              </a:rPr>
              <a:t>C</a:t>
            </a:r>
            <a:r>
              <a:rPr lang="en-US" altLang="zh-CN" sz="1350" b="1" dirty="0">
                <a:latin typeface="Arial Narrow" panose="020B0606020202030204" pitchFamily="34" charset="0"/>
              </a:rPr>
              <a:t>ontrol</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MAC</a:t>
            </a:r>
            <a:r>
              <a:rPr lang="zh-CN" altLang="en-US" sz="1350" b="1" dirty="0">
                <a:latin typeface="Arial Narrow" panose="020B0606020202030204" pitchFamily="34" charset="0"/>
              </a:rPr>
              <a:t>）的，因此被称为</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a:t>
            </a:r>
          </a:p>
        </p:txBody>
      </p:sp>
      <p:sp>
        <p:nvSpPr>
          <p:cNvPr id="7" name="矩形 6">
            <a:extLst>
              <a:ext uri="{FF2B5EF4-FFF2-40B4-BE49-F238E27FC236}">
                <a16:creationId xmlns:a16="http://schemas.microsoft.com/office/drawing/2014/main" id="{4BC9C696-1ED4-43F1-ADF8-4332E03DDE71}"/>
              </a:ext>
            </a:extLst>
          </p:cNvPr>
          <p:cNvSpPr/>
          <p:nvPr/>
        </p:nvSpPr>
        <p:spPr>
          <a:xfrm>
            <a:off x="3898749" y="2782694"/>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a:extLst>
              <a:ext uri="{FF2B5EF4-FFF2-40B4-BE49-F238E27FC236}">
                <a16:creationId xmlns:a16="http://schemas.microsoft.com/office/drawing/2014/main" id="{EC803985-58E3-4217-984C-6AE175B288CA}"/>
              </a:ext>
            </a:extLst>
          </p:cNvPr>
          <p:cNvSpPr/>
          <p:nvPr/>
        </p:nvSpPr>
        <p:spPr>
          <a:xfrm>
            <a:off x="3897319"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5" name="矩形 54">
            <a:extLst>
              <a:ext uri="{FF2B5EF4-FFF2-40B4-BE49-F238E27FC236}">
                <a16:creationId xmlns:a16="http://schemas.microsoft.com/office/drawing/2014/main" id="{05832307-9A91-4F29-A477-BB02FC982459}"/>
              </a:ext>
            </a:extLst>
          </p:cNvPr>
          <p:cNvSpPr/>
          <p:nvPr/>
        </p:nvSpPr>
        <p:spPr>
          <a:xfrm>
            <a:off x="4128441"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cxnSp>
        <p:nvCxnSpPr>
          <p:cNvPr id="57" name="直接箭头连接符 56">
            <a:extLst>
              <a:ext uri="{FF2B5EF4-FFF2-40B4-BE49-F238E27FC236}">
                <a16:creationId xmlns:a16="http://schemas.microsoft.com/office/drawing/2014/main" id="{13BA03DB-23E8-4B99-9EE9-52DB928D34E2}"/>
              </a:ext>
            </a:extLst>
          </p:cNvPr>
          <p:cNvCxnSpPr/>
          <p:nvPr/>
        </p:nvCxnSpPr>
        <p:spPr>
          <a:xfrm flipV="1">
            <a:off x="3767115" y="270137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EAB63B73-1AF4-4A38-8986-514E9F3CD3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1422" y="3161276"/>
            <a:ext cx="497111" cy="480812"/>
          </a:xfrm>
          <a:prstGeom prst="rect">
            <a:avLst/>
          </a:prstGeom>
        </p:spPr>
      </p:pic>
      <p:sp>
        <p:nvSpPr>
          <p:cNvPr id="56"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58" name="矩形 57"/>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4404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 calcmode="lin" valueType="num">
                                      <p:cBhvr>
                                        <p:cTn id="9" dur="500" fill="hold"/>
                                        <p:tgtEl>
                                          <p:spTgt spid="38"/>
                                        </p:tgtEl>
                                        <p:attrNameLst>
                                          <p:attrName>style.rotation</p:attrName>
                                        </p:attrNameLst>
                                      </p:cBhvr>
                                      <p:tavLst>
                                        <p:tav tm="0">
                                          <p:val>
                                            <p:fltVal val="360"/>
                                          </p:val>
                                        </p:tav>
                                        <p:tav tm="100000">
                                          <p:val>
                                            <p:fltVal val="0"/>
                                          </p:val>
                                        </p:tav>
                                      </p:tavLst>
                                    </p:anim>
                                    <p:animEffect transition="in" filter="fade">
                                      <p:cBhvr>
                                        <p:cTn id="10" dur="500"/>
                                        <p:tgtEl>
                                          <p:spTgt spid="38"/>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1000" fill="hold"/>
                                        <p:tgtEl>
                                          <p:spTgt spid="4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anim calcmode="lin" valueType="num">
                                      <p:cBhvr>
                                        <p:cTn id="29" dur="1000" fill="hold"/>
                                        <p:tgtEl>
                                          <p:spTgt spid="55"/>
                                        </p:tgtEl>
                                        <p:attrNameLst>
                                          <p:attrName>ppt_x</p:attrName>
                                        </p:attrNameLst>
                                      </p:cBhvr>
                                      <p:tavLst>
                                        <p:tav tm="0">
                                          <p:val>
                                            <p:strVal val="#ppt_x"/>
                                          </p:val>
                                        </p:tav>
                                        <p:tav tm="100000">
                                          <p:val>
                                            <p:strVal val="#ppt_x"/>
                                          </p:val>
                                        </p:tav>
                                      </p:tavLst>
                                    </p:anim>
                                    <p:anim calcmode="lin" valueType="num">
                                      <p:cBhvr>
                                        <p:cTn id="3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grpId="1" nodeType="clickEffect">
                                  <p:stCondLst>
                                    <p:cond delay="0"/>
                                  </p:stCondLst>
                                  <p:childTnLst>
                                    <p:animRot by="21600000">
                                      <p:cBhvr>
                                        <p:cTn id="34" dur="1000" fill="hold"/>
                                        <p:tgtEl>
                                          <p:spTgt spid="44"/>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grpId="1" nodeType="clickEffect">
                                  <p:stCondLst>
                                    <p:cond delay="0"/>
                                  </p:stCondLst>
                                  <p:childTnLst>
                                    <p:animRot by="21600000">
                                      <p:cBhvr>
                                        <p:cTn id="38" dur="1000" fill="hold"/>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3" grpId="0"/>
      <p:bldP spid="7" grpId="0" animBg="1"/>
      <p:bldP spid="44" grpId="0" animBg="1"/>
      <p:bldP spid="44" grpId="1" animBg="1"/>
      <p:bldP spid="55" grpId="0" animBg="1"/>
      <p:bldP spid="55"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41E27AC-2181-4B83-AC34-125D5B43438B}"/>
              </a:ext>
            </a:extLst>
          </p:cNvPr>
          <p:cNvGrpSpPr/>
          <p:nvPr/>
        </p:nvGrpSpPr>
        <p:grpSpPr>
          <a:xfrm>
            <a:off x="1700799" y="3655283"/>
            <a:ext cx="5774411" cy="192732"/>
            <a:chOff x="2267732" y="4873710"/>
            <a:chExt cx="7699214" cy="256976"/>
          </a:xfrm>
        </p:grpSpPr>
        <p:sp>
          <p:nvSpPr>
            <p:cNvPr id="49" name="íşlïḍè">
              <a:extLst>
                <a:ext uri="{FF2B5EF4-FFF2-40B4-BE49-F238E27FC236}">
                  <a16:creationId xmlns:a16="http://schemas.microsoft.com/office/drawing/2014/main" id="{EDF6BADE-9BBF-4ABE-856A-9F50E46669B9}"/>
                </a:ext>
              </a:extLst>
            </p:cNvPr>
            <p:cNvSpPr txBox="1"/>
            <p:nvPr/>
          </p:nvSpPr>
          <p:spPr>
            <a:xfrm>
              <a:off x="2267732"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A</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57BECEDA-F7D8-4F34-9CD1-E9350B86363C}"/>
                </a:ext>
              </a:extLst>
            </p:cNvPr>
            <p:cNvSpPr txBox="1"/>
            <p:nvPr/>
          </p:nvSpPr>
          <p:spPr>
            <a:xfrm>
              <a:off x="4765844"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B</a:t>
              </a:r>
              <a:endParaRPr lang="zh-CN" altLang="en-US" sz="1350" b="1" dirty="0">
                <a:latin typeface="Arial Narrow" panose="020B0606020202030204" pitchFamily="34" charset="0"/>
              </a:endParaRPr>
            </a:p>
          </p:txBody>
        </p:sp>
        <p:sp>
          <p:nvSpPr>
            <p:cNvPr id="51" name="íşlïḍè">
              <a:extLst>
                <a:ext uri="{FF2B5EF4-FFF2-40B4-BE49-F238E27FC236}">
                  <a16:creationId xmlns:a16="http://schemas.microsoft.com/office/drawing/2014/main" id="{7D84EDE9-63B1-45A5-8782-E9774CC38D16}"/>
                </a:ext>
              </a:extLst>
            </p:cNvPr>
            <p:cNvSpPr txBox="1"/>
            <p:nvPr/>
          </p:nvSpPr>
          <p:spPr>
            <a:xfrm>
              <a:off x="7208544" y="4879859"/>
              <a:ext cx="321299" cy="250827"/>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C</a:t>
              </a:r>
              <a:endParaRPr lang="zh-CN" altLang="en-US" sz="1350" b="1" dirty="0">
                <a:latin typeface="Arial Narrow" panose="020B0606020202030204" pitchFamily="34" charset="0"/>
              </a:endParaRPr>
            </a:p>
          </p:txBody>
        </p:sp>
        <p:sp>
          <p:nvSpPr>
            <p:cNvPr id="52" name="íşlïḍè">
              <a:extLst>
                <a:ext uri="{FF2B5EF4-FFF2-40B4-BE49-F238E27FC236}">
                  <a16:creationId xmlns:a16="http://schemas.microsoft.com/office/drawing/2014/main" id="{3692CE17-6C30-4B70-918D-35DD431CF29C}"/>
                </a:ext>
              </a:extLst>
            </p:cNvPr>
            <p:cNvSpPr txBox="1"/>
            <p:nvPr/>
          </p:nvSpPr>
          <p:spPr>
            <a:xfrm>
              <a:off x="9709970"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D</a:t>
              </a:r>
              <a:endParaRPr lang="zh-CN" altLang="en-US" sz="1350" b="1" dirty="0">
                <a:latin typeface="Arial Narrow" panose="020B0606020202030204" pitchFamily="34" charset="0"/>
              </a:endParaRPr>
            </a:p>
          </p:txBody>
        </p:sp>
      </p:grpSp>
      <p:sp>
        <p:nvSpPr>
          <p:cNvPr id="33" name="íşlïḍè">
            <a:extLst>
              <a:ext uri="{FF2B5EF4-FFF2-40B4-BE49-F238E27FC236}">
                <a16:creationId xmlns:a16="http://schemas.microsoft.com/office/drawing/2014/main" id="{24BF55F5-EBAF-44C7-931E-05CCF4E776B8}"/>
              </a:ext>
            </a:extLst>
          </p:cNvPr>
          <p:cNvSpPr txBox="1"/>
          <p:nvPr/>
        </p:nvSpPr>
        <p:spPr>
          <a:xfrm>
            <a:off x="2021780"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4" name="íşlïḍè">
            <a:extLst>
              <a:ext uri="{FF2B5EF4-FFF2-40B4-BE49-F238E27FC236}">
                <a16:creationId xmlns:a16="http://schemas.microsoft.com/office/drawing/2014/main" id="{270A6616-8962-438B-9D0A-D78E83CB862C}"/>
              </a:ext>
            </a:extLst>
          </p:cNvPr>
          <p:cNvSpPr txBox="1"/>
          <p:nvPr/>
        </p:nvSpPr>
        <p:spPr>
          <a:xfrm>
            <a:off x="5771132"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5" name="íşlïḍè">
            <a:extLst>
              <a:ext uri="{FF2B5EF4-FFF2-40B4-BE49-F238E27FC236}">
                <a16:creationId xmlns:a16="http://schemas.microsoft.com/office/drawing/2014/main" id="{51AA905A-09DC-46B5-B61E-129D5B0D10A2}"/>
              </a:ext>
            </a:extLst>
          </p:cNvPr>
          <p:cNvSpPr txBox="1"/>
          <p:nvPr/>
        </p:nvSpPr>
        <p:spPr>
          <a:xfrm>
            <a:off x="7563309"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cxnSp>
        <p:nvCxnSpPr>
          <p:cNvPr id="21" name="直接连接符 20">
            <a:extLst>
              <a:ext uri="{FF2B5EF4-FFF2-40B4-BE49-F238E27FC236}">
                <a16:creationId xmlns:a16="http://schemas.microsoft.com/office/drawing/2014/main" id="{D140A53E-F79C-45A8-BC96-67C7878F0FA3}"/>
              </a:ext>
            </a:extLst>
          </p:cNvPr>
          <p:cNvCxnSpPr/>
          <p:nvPr/>
        </p:nvCxnSpPr>
        <p:spPr>
          <a:xfrm flipV="1">
            <a:off x="195443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000380-610D-4E4F-AF1F-2285F70C4580}"/>
              </a:ext>
            </a:extLst>
          </p:cNvPr>
          <p:cNvCxnSpPr/>
          <p:nvPr/>
        </p:nvCxnSpPr>
        <p:spPr>
          <a:xfrm flipV="1">
            <a:off x="3767115" y="2705871"/>
            <a:ext cx="0" cy="609600"/>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EDF21C-94B3-4483-837B-80D7CA8AEB6B}"/>
              </a:ext>
            </a:extLst>
          </p:cNvPr>
          <p:cNvCxnSpPr/>
          <p:nvPr/>
        </p:nvCxnSpPr>
        <p:spPr>
          <a:xfrm flipV="1">
            <a:off x="562421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1CC224D6-12E1-44D7-A886-4B677003A990}"/>
              </a:ext>
            </a:extLst>
          </p:cNvPr>
          <p:cNvGrpSpPr/>
          <p:nvPr/>
        </p:nvGrpSpPr>
        <p:grpSpPr>
          <a:xfrm>
            <a:off x="1514071" y="2600516"/>
            <a:ext cx="6366890" cy="169143"/>
            <a:chOff x="1920089" y="3629914"/>
            <a:chExt cx="8489187" cy="225524"/>
          </a:xfrm>
        </p:grpSpPr>
        <p:cxnSp>
          <p:nvCxnSpPr>
            <p:cNvPr id="20" name="直接连接符 19">
              <a:extLst>
                <a:ext uri="{FF2B5EF4-FFF2-40B4-BE49-F238E27FC236}">
                  <a16:creationId xmlns:a16="http://schemas.microsoft.com/office/drawing/2014/main" id="{B1BB9209-60AB-481D-9583-A468BBA20152}"/>
                </a:ext>
              </a:extLst>
            </p:cNvPr>
            <p:cNvCxnSpPr>
              <a:cxnSpLocks/>
              <a:endCxn id="28"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íşlïḍè">
            <a:extLst>
              <a:ext uri="{FF2B5EF4-FFF2-40B4-BE49-F238E27FC236}">
                <a16:creationId xmlns:a16="http://schemas.microsoft.com/office/drawing/2014/main" id="{D82D0EE9-BCE7-4FB3-B3CF-414981DECE6F}"/>
              </a:ext>
            </a:extLst>
          </p:cNvPr>
          <p:cNvSpPr txBox="1"/>
          <p:nvPr/>
        </p:nvSpPr>
        <p:spPr>
          <a:xfrm>
            <a:off x="4061076" y="3642088"/>
            <a:ext cx="1021847" cy="3473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广播信道</a:t>
            </a:r>
          </a:p>
        </p:txBody>
      </p:sp>
      <p:cxnSp>
        <p:nvCxnSpPr>
          <p:cNvPr id="41" name="直接连接符 40">
            <a:extLst>
              <a:ext uri="{FF2B5EF4-FFF2-40B4-BE49-F238E27FC236}">
                <a16:creationId xmlns:a16="http://schemas.microsoft.com/office/drawing/2014/main" id="{3E3D9334-DC5E-41BA-9E7D-EB77BC46305D}"/>
              </a:ext>
            </a:extLst>
          </p:cNvPr>
          <p:cNvCxnSpPr/>
          <p:nvPr/>
        </p:nvCxnSpPr>
        <p:spPr>
          <a:xfrm flipV="1">
            <a:off x="7475210" y="2701379"/>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147196D6-EE10-4D07-BD48-FF4D4C22EA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8610" y="3161276"/>
            <a:ext cx="497111" cy="480812"/>
          </a:xfrm>
          <a:prstGeom prst="rect">
            <a:avLst/>
          </a:prstGeom>
        </p:spPr>
      </p:pic>
      <p:pic>
        <p:nvPicPr>
          <p:cNvPr id="26" name="图形 25">
            <a:extLst>
              <a:ext uri="{FF2B5EF4-FFF2-40B4-BE49-F238E27FC236}">
                <a16:creationId xmlns:a16="http://schemas.microsoft.com/office/drawing/2014/main" id="{4DE01D43-511C-4B9A-9214-7B6BCE67BA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07048" y="3161276"/>
            <a:ext cx="497111" cy="480812"/>
          </a:xfrm>
          <a:prstGeom prst="rect">
            <a:avLst/>
          </a:prstGeom>
        </p:spPr>
      </p:pic>
      <p:pic>
        <p:nvPicPr>
          <p:cNvPr id="39" name="图形 38">
            <a:extLst>
              <a:ext uri="{FF2B5EF4-FFF2-40B4-BE49-F238E27FC236}">
                <a16:creationId xmlns:a16="http://schemas.microsoft.com/office/drawing/2014/main" id="{8BEDA2E6-C612-4550-90B3-45F9C9E9E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254235" y="3161276"/>
            <a:ext cx="497111" cy="480812"/>
          </a:xfrm>
          <a:prstGeom prst="rect">
            <a:avLst/>
          </a:prstGeom>
        </p:spPr>
      </p:pic>
      <p:grpSp>
        <p:nvGrpSpPr>
          <p:cNvPr id="54" name="组合 53">
            <a:extLst>
              <a:ext uri="{FF2B5EF4-FFF2-40B4-BE49-F238E27FC236}">
                <a16:creationId xmlns:a16="http://schemas.microsoft.com/office/drawing/2014/main" id="{6D7C2406-A689-4157-8460-50480BA3E90B}"/>
              </a:ext>
            </a:extLst>
          </p:cNvPr>
          <p:cNvGrpSpPr/>
          <p:nvPr/>
        </p:nvGrpSpPr>
        <p:grpSpPr>
          <a:xfrm>
            <a:off x="3992884" y="3210714"/>
            <a:ext cx="1158230" cy="252404"/>
            <a:chOff x="5323845" y="4280951"/>
            <a:chExt cx="1544306" cy="336539"/>
          </a:xfrm>
        </p:grpSpPr>
        <p:cxnSp>
          <p:nvCxnSpPr>
            <p:cNvPr id="46" name="直接箭头连接符 45">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íşlïḍè">
              <a:extLst>
                <a:ext uri="{FF2B5EF4-FFF2-40B4-BE49-F238E27FC236}">
                  <a16:creationId xmlns:a16="http://schemas.microsoft.com/office/drawing/2014/main" id="{6BD8BC68-1B75-4FB6-9911-70ED85C3BF11}"/>
                </a:ext>
              </a:extLst>
            </p:cNvPr>
            <p:cNvSpPr txBox="1"/>
            <p:nvPr/>
          </p:nvSpPr>
          <p:spPr>
            <a:xfrm>
              <a:off x="5632036" y="4280951"/>
              <a:ext cx="927924"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发送帧</a:t>
              </a:r>
            </a:p>
          </p:txBody>
        </p:sp>
      </p:grpSp>
      <p:cxnSp>
        <p:nvCxnSpPr>
          <p:cNvPr id="56" name="直接箭头连接符 55">
            <a:extLst>
              <a:ext uri="{FF2B5EF4-FFF2-40B4-BE49-F238E27FC236}">
                <a16:creationId xmlns:a16="http://schemas.microsoft.com/office/drawing/2014/main" id="{7A19B750-7983-40E8-87EB-2DE084E2424A}"/>
              </a:ext>
            </a:extLst>
          </p:cNvPr>
          <p:cNvCxnSpPr/>
          <p:nvPr/>
        </p:nvCxnSpPr>
        <p:spPr>
          <a:xfrm flipV="1">
            <a:off x="3767115" y="270137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EAB63B73-1AF4-4A38-8986-514E9F3CD3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1422" y="3161276"/>
            <a:ext cx="497111" cy="480812"/>
          </a:xfrm>
          <a:prstGeom prst="rect">
            <a:avLst/>
          </a:prstGeom>
        </p:spPr>
      </p:pic>
      <p:cxnSp>
        <p:nvCxnSpPr>
          <p:cNvPr id="6" name="直接箭头连接符 5">
            <a:extLst>
              <a:ext uri="{FF2B5EF4-FFF2-40B4-BE49-F238E27FC236}">
                <a16:creationId xmlns:a16="http://schemas.microsoft.com/office/drawing/2014/main" id="{EBFA96C8-6C8B-45DF-945E-616889A43BB7}"/>
              </a:ext>
            </a:extLst>
          </p:cNvPr>
          <p:cNvCxnSpPr>
            <a:cxnSpLocks/>
          </p:cNvCxnSpPr>
          <p:nvPr/>
        </p:nvCxnSpPr>
        <p:spPr>
          <a:xfrm>
            <a:off x="3767115" y="2686139"/>
            <a:ext cx="3988322"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12436A7-C909-4451-8C15-E76FC00614A4}"/>
              </a:ext>
            </a:extLst>
          </p:cNvPr>
          <p:cNvCxnSpPr>
            <a:cxnSpLocks/>
          </p:cNvCxnSpPr>
          <p:nvPr/>
        </p:nvCxnSpPr>
        <p:spPr>
          <a:xfrm flipH="1">
            <a:off x="1683214" y="2686139"/>
            <a:ext cx="2108858"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DE60C78-519F-4DEB-A6E8-C799BC53FD56}"/>
              </a:ext>
            </a:extLst>
          </p:cNvPr>
          <p:cNvCxnSpPr>
            <a:cxnSpLocks/>
          </p:cNvCxnSpPr>
          <p:nvPr/>
        </p:nvCxnSpPr>
        <p:spPr>
          <a:xfrm>
            <a:off x="7475210" y="2696299"/>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03E18E1-6C9B-441A-B4DE-55425EC415AB}"/>
              </a:ext>
            </a:extLst>
          </p:cNvPr>
          <p:cNvCxnSpPr>
            <a:cxnSpLocks/>
          </p:cNvCxnSpPr>
          <p:nvPr/>
        </p:nvCxnSpPr>
        <p:spPr>
          <a:xfrm>
            <a:off x="562421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1FD2EF4-08F0-40A1-832A-5D493BCCE8B1}"/>
              </a:ext>
            </a:extLst>
          </p:cNvPr>
          <p:cNvCxnSpPr>
            <a:cxnSpLocks/>
          </p:cNvCxnSpPr>
          <p:nvPr/>
        </p:nvCxnSpPr>
        <p:spPr>
          <a:xfrm>
            <a:off x="195762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7707387" cy="42584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当多个主机连接在同一个广播信道上，要想实现两个主机之间的通信，则每个主机都必须有一个</a:t>
            </a:r>
            <a:r>
              <a:rPr lang="zh-CN" altLang="en-US" sz="1350" b="1" dirty="0">
                <a:solidFill>
                  <a:schemeClr val="accent1">
                    <a:lumMod val="75000"/>
                  </a:schemeClr>
                </a:solidFill>
                <a:latin typeface="Arial Narrow" panose="020B0606020202030204" pitchFamily="34" charset="0"/>
              </a:rPr>
              <a:t>唯一</a:t>
            </a:r>
            <a:endParaRPr lang="en-US" altLang="zh-CN" sz="1350" b="1" dirty="0">
              <a:solidFill>
                <a:schemeClr val="accent1">
                  <a:lumMod val="75000"/>
                </a:schemeClr>
              </a:solidFill>
              <a:latin typeface="Arial Narrow" panose="020B0606020202030204" pitchFamily="34" charset="0"/>
            </a:endParaRPr>
          </a:p>
          <a:p>
            <a:r>
              <a:rPr lang="zh-CN" altLang="en-US" sz="1350" b="1" dirty="0">
                <a:solidFill>
                  <a:schemeClr val="accent1">
                    <a:lumMod val="75000"/>
                  </a:schemeClr>
                </a:solidFill>
                <a:latin typeface="Arial Narrow" panose="020B0606020202030204" pitchFamily="34" charset="0"/>
              </a:rPr>
              <a:t>的标识</a:t>
            </a:r>
            <a:r>
              <a:rPr lang="zh-CN" altLang="en-US" sz="1350" b="1" dirty="0">
                <a:latin typeface="Arial Narrow" panose="020B0606020202030204" pitchFamily="34" charset="0"/>
              </a:rPr>
              <a:t>，即一个</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a:t>
            </a:r>
          </a:p>
        </p:txBody>
      </p:sp>
      <p:sp>
        <p:nvSpPr>
          <p:cNvPr id="38" name="矩形 37">
            <a:extLst>
              <a:ext uri="{FF2B5EF4-FFF2-40B4-BE49-F238E27FC236}">
                <a16:creationId xmlns:a16="http://schemas.microsoft.com/office/drawing/2014/main" id="{3F8BB29A-850B-4F3D-8F5C-FCAEDD32EEBD}"/>
              </a:ext>
            </a:extLst>
          </p:cNvPr>
          <p:cNvSpPr/>
          <p:nvPr/>
        </p:nvSpPr>
        <p:spPr>
          <a:xfrm>
            <a:off x="792475" y="156432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íşlïḍè">
            <a:extLst>
              <a:ext uri="{FF2B5EF4-FFF2-40B4-BE49-F238E27FC236}">
                <a16:creationId xmlns:a16="http://schemas.microsoft.com/office/drawing/2014/main" id="{0F1E4A39-A7FF-4D5D-82C5-EC7AAE6D762B}"/>
              </a:ext>
            </a:extLst>
          </p:cNvPr>
          <p:cNvSpPr txBox="1"/>
          <p:nvPr/>
        </p:nvSpPr>
        <p:spPr>
          <a:xfrm>
            <a:off x="1030396" y="1523584"/>
            <a:ext cx="7707387" cy="51413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在每个主机发送的</a:t>
            </a:r>
            <a:r>
              <a:rPr lang="zh-CN" altLang="en-US" sz="1350" b="1" dirty="0">
                <a:solidFill>
                  <a:schemeClr val="accent1">
                    <a:lumMod val="75000"/>
                  </a:schemeClr>
                </a:solidFill>
                <a:latin typeface="Arial Narrow" panose="020B0606020202030204" pitchFamily="34" charset="0"/>
              </a:rPr>
              <a:t>帧的首部</a:t>
            </a:r>
            <a:r>
              <a:rPr lang="zh-CN" altLang="en-US" sz="1350" b="1" dirty="0">
                <a:latin typeface="Arial Narrow" panose="020B0606020202030204" pitchFamily="34" charset="0"/>
              </a:rPr>
              <a:t>中，都</a:t>
            </a:r>
            <a:r>
              <a:rPr lang="zh-CN" altLang="en-US" sz="1350" b="1" dirty="0">
                <a:solidFill>
                  <a:schemeClr val="accent1">
                    <a:lumMod val="75000"/>
                  </a:schemeClr>
                </a:solidFill>
                <a:latin typeface="Arial Narrow" panose="020B0606020202030204" pitchFamily="34" charset="0"/>
              </a:rPr>
              <a:t>携带</a:t>
            </a:r>
            <a:r>
              <a:rPr lang="zh-CN" altLang="en-US" sz="1350" b="1" dirty="0">
                <a:latin typeface="Arial Narrow" panose="020B0606020202030204" pitchFamily="34" charset="0"/>
              </a:rPr>
              <a:t>有发送主机（源主机）和接收主机（目的主机）的</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。由于这类地址是用于</a:t>
            </a:r>
            <a:r>
              <a:rPr lang="zh-CN" altLang="en-US" sz="1350" b="1" dirty="0">
                <a:solidFill>
                  <a:schemeClr val="accent1">
                    <a:lumMod val="75000"/>
                  </a:schemeClr>
                </a:solidFill>
                <a:latin typeface="Arial Narrow" panose="020B0606020202030204" pitchFamily="34" charset="0"/>
              </a:rPr>
              <a:t>媒体接入控制</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t>
            </a:r>
            <a:r>
              <a:rPr lang="en-US" altLang="zh-CN" sz="1350" b="1" dirty="0">
                <a:latin typeface="Arial Narrow" panose="020B0606020202030204" pitchFamily="34" charset="0"/>
              </a:rPr>
              <a:t>edium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ccess </a:t>
            </a:r>
            <a:r>
              <a:rPr lang="en-US" altLang="zh-CN" sz="1350" b="1" dirty="0">
                <a:solidFill>
                  <a:schemeClr val="accent1">
                    <a:lumMod val="75000"/>
                  </a:schemeClr>
                </a:solidFill>
                <a:latin typeface="Arial Narrow" panose="020B0606020202030204" pitchFamily="34" charset="0"/>
              </a:rPr>
              <a:t>C</a:t>
            </a:r>
            <a:r>
              <a:rPr lang="en-US" altLang="zh-CN" sz="1350" b="1" dirty="0">
                <a:latin typeface="Arial Narrow" panose="020B0606020202030204" pitchFamily="34" charset="0"/>
              </a:rPr>
              <a:t>ontrol</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MAC</a:t>
            </a:r>
            <a:r>
              <a:rPr lang="zh-CN" altLang="en-US" sz="1350" b="1" dirty="0">
                <a:latin typeface="Arial Narrow" panose="020B0606020202030204" pitchFamily="34" charset="0"/>
              </a:rPr>
              <a:t>）的，因此被称为</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a:t>
            </a:r>
          </a:p>
        </p:txBody>
      </p:sp>
      <p:sp>
        <p:nvSpPr>
          <p:cNvPr id="7" name="矩形 6">
            <a:extLst>
              <a:ext uri="{FF2B5EF4-FFF2-40B4-BE49-F238E27FC236}">
                <a16:creationId xmlns:a16="http://schemas.microsoft.com/office/drawing/2014/main" id="{4BC9C696-1ED4-43F1-ADF8-4332E03DDE71}"/>
              </a:ext>
            </a:extLst>
          </p:cNvPr>
          <p:cNvSpPr/>
          <p:nvPr/>
        </p:nvSpPr>
        <p:spPr>
          <a:xfrm>
            <a:off x="3898749" y="2782694"/>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a:extLst>
              <a:ext uri="{FF2B5EF4-FFF2-40B4-BE49-F238E27FC236}">
                <a16:creationId xmlns:a16="http://schemas.microsoft.com/office/drawing/2014/main" id="{EC803985-58E3-4217-984C-6AE175B288CA}"/>
              </a:ext>
            </a:extLst>
          </p:cNvPr>
          <p:cNvSpPr/>
          <p:nvPr/>
        </p:nvSpPr>
        <p:spPr>
          <a:xfrm>
            <a:off x="3897319"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5" name="矩形 54">
            <a:extLst>
              <a:ext uri="{FF2B5EF4-FFF2-40B4-BE49-F238E27FC236}">
                <a16:creationId xmlns:a16="http://schemas.microsoft.com/office/drawing/2014/main" id="{05832307-9A91-4F29-A477-BB02FC982459}"/>
              </a:ext>
            </a:extLst>
          </p:cNvPr>
          <p:cNvSpPr/>
          <p:nvPr/>
        </p:nvSpPr>
        <p:spPr>
          <a:xfrm>
            <a:off x="4128441"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57" name="矩形 56">
            <a:extLst>
              <a:ext uri="{FF2B5EF4-FFF2-40B4-BE49-F238E27FC236}">
                <a16:creationId xmlns:a16="http://schemas.microsoft.com/office/drawing/2014/main" id="{26B7C04B-72F8-45DC-9A12-2F9E7C6EA442}"/>
              </a:ext>
            </a:extLst>
          </p:cNvPr>
          <p:cNvSpPr/>
          <p:nvPr/>
        </p:nvSpPr>
        <p:spPr>
          <a:xfrm>
            <a:off x="1954431"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矩形 57">
            <a:extLst>
              <a:ext uri="{FF2B5EF4-FFF2-40B4-BE49-F238E27FC236}">
                <a16:creationId xmlns:a16="http://schemas.microsoft.com/office/drawing/2014/main" id="{BFAED27C-B448-407A-9F40-78E4603AF41E}"/>
              </a:ext>
            </a:extLst>
          </p:cNvPr>
          <p:cNvSpPr/>
          <p:nvPr/>
        </p:nvSpPr>
        <p:spPr>
          <a:xfrm>
            <a:off x="1953001"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9" name="矩形 58">
            <a:extLst>
              <a:ext uri="{FF2B5EF4-FFF2-40B4-BE49-F238E27FC236}">
                <a16:creationId xmlns:a16="http://schemas.microsoft.com/office/drawing/2014/main" id="{B22C95BE-39ED-4FB0-9262-85B9D5C21712}"/>
              </a:ext>
            </a:extLst>
          </p:cNvPr>
          <p:cNvSpPr/>
          <p:nvPr/>
        </p:nvSpPr>
        <p:spPr>
          <a:xfrm>
            <a:off x="2184123"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0" name="矩形 59">
            <a:extLst>
              <a:ext uri="{FF2B5EF4-FFF2-40B4-BE49-F238E27FC236}">
                <a16:creationId xmlns:a16="http://schemas.microsoft.com/office/drawing/2014/main" id="{AC76055D-CCDE-47DD-A889-24F278C820CE}"/>
              </a:ext>
            </a:extLst>
          </p:cNvPr>
          <p:cNvSpPr/>
          <p:nvPr/>
        </p:nvSpPr>
        <p:spPr>
          <a:xfrm>
            <a:off x="5719558"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a:extLst>
              <a:ext uri="{FF2B5EF4-FFF2-40B4-BE49-F238E27FC236}">
                <a16:creationId xmlns:a16="http://schemas.microsoft.com/office/drawing/2014/main" id="{11D3ABC1-B047-4FCD-9F01-889D83573627}"/>
              </a:ext>
            </a:extLst>
          </p:cNvPr>
          <p:cNvSpPr/>
          <p:nvPr/>
        </p:nvSpPr>
        <p:spPr>
          <a:xfrm>
            <a:off x="5718128"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62" name="矩形 61">
            <a:extLst>
              <a:ext uri="{FF2B5EF4-FFF2-40B4-BE49-F238E27FC236}">
                <a16:creationId xmlns:a16="http://schemas.microsoft.com/office/drawing/2014/main" id="{A4104ABB-9188-4C88-BE96-F5D44B97E2D6}"/>
              </a:ext>
            </a:extLst>
          </p:cNvPr>
          <p:cNvSpPr/>
          <p:nvPr/>
        </p:nvSpPr>
        <p:spPr>
          <a:xfrm>
            <a:off x="5949250"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3" name="矩形 62">
            <a:extLst>
              <a:ext uri="{FF2B5EF4-FFF2-40B4-BE49-F238E27FC236}">
                <a16:creationId xmlns:a16="http://schemas.microsoft.com/office/drawing/2014/main" id="{5195E787-6CA5-423D-9D12-597753E2BB8E}"/>
              </a:ext>
            </a:extLst>
          </p:cNvPr>
          <p:cNvSpPr/>
          <p:nvPr/>
        </p:nvSpPr>
        <p:spPr>
          <a:xfrm>
            <a:off x="7553044"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a:extLst>
              <a:ext uri="{FF2B5EF4-FFF2-40B4-BE49-F238E27FC236}">
                <a16:creationId xmlns:a16="http://schemas.microsoft.com/office/drawing/2014/main" id="{DEE5ABF5-B087-448E-A54E-17BCA52D1684}"/>
              </a:ext>
            </a:extLst>
          </p:cNvPr>
          <p:cNvSpPr/>
          <p:nvPr/>
        </p:nvSpPr>
        <p:spPr>
          <a:xfrm>
            <a:off x="7551615"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65" name="矩形 64">
            <a:extLst>
              <a:ext uri="{FF2B5EF4-FFF2-40B4-BE49-F238E27FC236}">
                <a16:creationId xmlns:a16="http://schemas.microsoft.com/office/drawing/2014/main" id="{57B75B10-0BD8-4152-B296-DE457AF660FA}"/>
              </a:ext>
            </a:extLst>
          </p:cNvPr>
          <p:cNvSpPr/>
          <p:nvPr/>
        </p:nvSpPr>
        <p:spPr>
          <a:xfrm>
            <a:off x="7782736"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6"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67" name="矩形 66"/>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21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0"/>
                                        <p:tgtEl>
                                          <p:spTgt spid="59"/>
                                        </p:tgtEl>
                                      </p:cBhvr>
                                    </p:animEffect>
                                    <p:anim calcmode="lin" valueType="num">
                                      <p:cBhvr>
                                        <p:cTn id="18" dur="1000" fill="hold"/>
                                        <p:tgtEl>
                                          <p:spTgt spid="59"/>
                                        </p:tgtEl>
                                        <p:attrNameLst>
                                          <p:attrName>ppt_x</p:attrName>
                                        </p:attrNameLst>
                                      </p:cBhvr>
                                      <p:tavLst>
                                        <p:tav tm="0">
                                          <p:val>
                                            <p:strVal val="#ppt_x"/>
                                          </p:val>
                                        </p:tav>
                                        <p:tav tm="100000">
                                          <p:val>
                                            <p:strVal val="#ppt_x"/>
                                          </p:val>
                                        </p:tav>
                                      </p:tavLst>
                                    </p:anim>
                                    <p:anim calcmode="lin" valueType="num">
                                      <p:cBhvr>
                                        <p:cTn id="19" dur="1000" fill="hold"/>
                                        <p:tgtEl>
                                          <p:spTgt spid="5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1000"/>
                                        <p:tgtEl>
                                          <p:spTgt spid="60"/>
                                        </p:tgtEl>
                                      </p:cBhvr>
                                    </p:animEffect>
                                    <p:anim calcmode="lin" valueType="num">
                                      <p:cBhvr>
                                        <p:cTn id="33" dur="1000" fill="hold"/>
                                        <p:tgtEl>
                                          <p:spTgt spid="60"/>
                                        </p:tgtEl>
                                        <p:attrNameLst>
                                          <p:attrName>ppt_x</p:attrName>
                                        </p:attrNameLst>
                                      </p:cBhvr>
                                      <p:tavLst>
                                        <p:tav tm="0">
                                          <p:val>
                                            <p:strVal val="#ppt_x"/>
                                          </p:val>
                                        </p:tav>
                                        <p:tav tm="100000">
                                          <p:val>
                                            <p:strVal val="#ppt_x"/>
                                          </p:val>
                                        </p:tav>
                                      </p:tavLst>
                                    </p:anim>
                                    <p:anim calcmode="lin" valueType="num">
                                      <p:cBhvr>
                                        <p:cTn id="34" dur="1000" fill="hold"/>
                                        <p:tgtEl>
                                          <p:spTgt spid="6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anim calcmode="lin" valueType="num">
                                      <p:cBhvr>
                                        <p:cTn id="43" dur="1000" fill="hold"/>
                                        <p:tgtEl>
                                          <p:spTgt spid="65"/>
                                        </p:tgtEl>
                                        <p:attrNameLst>
                                          <p:attrName>ppt_x</p:attrName>
                                        </p:attrNameLst>
                                      </p:cBhvr>
                                      <p:tavLst>
                                        <p:tav tm="0">
                                          <p:val>
                                            <p:strVal val="#ppt_x"/>
                                          </p:val>
                                        </p:tav>
                                        <p:tav tm="100000">
                                          <p:val>
                                            <p:strVal val="#ppt_x"/>
                                          </p:val>
                                        </p:tav>
                                      </p:tavLst>
                                    </p:anim>
                                    <p:anim calcmode="lin" valueType="num">
                                      <p:cBhvr>
                                        <p:cTn id="44" dur="1000" fill="hold"/>
                                        <p:tgtEl>
                                          <p:spTgt spid="65"/>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1000"/>
                                        <p:tgtEl>
                                          <p:spTgt spid="63"/>
                                        </p:tgtEl>
                                      </p:cBhvr>
                                    </p:animEffect>
                                    <p:anim calcmode="lin" valueType="num">
                                      <p:cBhvr>
                                        <p:cTn id="48" dur="1000" fill="hold"/>
                                        <p:tgtEl>
                                          <p:spTgt spid="63"/>
                                        </p:tgtEl>
                                        <p:attrNameLst>
                                          <p:attrName>ppt_x</p:attrName>
                                        </p:attrNameLst>
                                      </p:cBhvr>
                                      <p:tavLst>
                                        <p:tav tm="0">
                                          <p:val>
                                            <p:strVal val="#ppt_x"/>
                                          </p:val>
                                        </p:tav>
                                        <p:tav tm="100000">
                                          <p:val>
                                            <p:strVal val="#ppt_x"/>
                                          </p:val>
                                        </p:tav>
                                      </p:tavLst>
                                    </p:anim>
                                    <p:anim calcmode="lin" valueType="num">
                                      <p:cBhvr>
                                        <p:cTn id="4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41E27AC-2181-4B83-AC34-125D5B43438B}"/>
              </a:ext>
            </a:extLst>
          </p:cNvPr>
          <p:cNvGrpSpPr/>
          <p:nvPr/>
        </p:nvGrpSpPr>
        <p:grpSpPr>
          <a:xfrm>
            <a:off x="1700799" y="3655283"/>
            <a:ext cx="5774411" cy="192732"/>
            <a:chOff x="2267732" y="4873710"/>
            <a:chExt cx="7699214" cy="256976"/>
          </a:xfrm>
        </p:grpSpPr>
        <p:sp>
          <p:nvSpPr>
            <p:cNvPr id="49" name="íşlïḍè">
              <a:extLst>
                <a:ext uri="{FF2B5EF4-FFF2-40B4-BE49-F238E27FC236}">
                  <a16:creationId xmlns:a16="http://schemas.microsoft.com/office/drawing/2014/main" id="{EDF6BADE-9BBF-4ABE-856A-9F50E46669B9}"/>
                </a:ext>
              </a:extLst>
            </p:cNvPr>
            <p:cNvSpPr txBox="1"/>
            <p:nvPr/>
          </p:nvSpPr>
          <p:spPr>
            <a:xfrm>
              <a:off x="2267732"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A</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57BECEDA-F7D8-4F34-9CD1-E9350B86363C}"/>
                </a:ext>
              </a:extLst>
            </p:cNvPr>
            <p:cNvSpPr txBox="1"/>
            <p:nvPr/>
          </p:nvSpPr>
          <p:spPr>
            <a:xfrm>
              <a:off x="4765844"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B</a:t>
              </a:r>
              <a:endParaRPr lang="zh-CN" altLang="en-US" sz="1350" b="1" dirty="0">
                <a:latin typeface="Arial Narrow" panose="020B0606020202030204" pitchFamily="34" charset="0"/>
              </a:endParaRPr>
            </a:p>
          </p:txBody>
        </p:sp>
        <p:sp>
          <p:nvSpPr>
            <p:cNvPr id="51" name="íşlïḍè">
              <a:extLst>
                <a:ext uri="{FF2B5EF4-FFF2-40B4-BE49-F238E27FC236}">
                  <a16:creationId xmlns:a16="http://schemas.microsoft.com/office/drawing/2014/main" id="{7D84EDE9-63B1-45A5-8782-E9774CC38D16}"/>
                </a:ext>
              </a:extLst>
            </p:cNvPr>
            <p:cNvSpPr txBox="1"/>
            <p:nvPr/>
          </p:nvSpPr>
          <p:spPr>
            <a:xfrm>
              <a:off x="7208544" y="4879859"/>
              <a:ext cx="321299" cy="250827"/>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C</a:t>
              </a:r>
              <a:endParaRPr lang="zh-CN" altLang="en-US" sz="1350" b="1" dirty="0">
                <a:latin typeface="Arial Narrow" panose="020B0606020202030204" pitchFamily="34" charset="0"/>
              </a:endParaRPr>
            </a:p>
          </p:txBody>
        </p:sp>
        <p:sp>
          <p:nvSpPr>
            <p:cNvPr id="52" name="íşlïḍè">
              <a:extLst>
                <a:ext uri="{FF2B5EF4-FFF2-40B4-BE49-F238E27FC236}">
                  <a16:creationId xmlns:a16="http://schemas.microsoft.com/office/drawing/2014/main" id="{3692CE17-6C30-4B70-918D-35DD431CF29C}"/>
                </a:ext>
              </a:extLst>
            </p:cNvPr>
            <p:cNvSpPr txBox="1"/>
            <p:nvPr/>
          </p:nvSpPr>
          <p:spPr>
            <a:xfrm>
              <a:off x="9709970"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D</a:t>
              </a:r>
              <a:endParaRPr lang="zh-CN" altLang="en-US" sz="1350" b="1" dirty="0">
                <a:latin typeface="Arial Narrow" panose="020B0606020202030204" pitchFamily="34" charset="0"/>
              </a:endParaRPr>
            </a:p>
          </p:txBody>
        </p:sp>
      </p:grpSp>
      <p:sp>
        <p:nvSpPr>
          <p:cNvPr id="33" name="íşlïḍè">
            <a:extLst>
              <a:ext uri="{FF2B5EF4-FFF2-40B4-BE49-F238E27FC236}">
                <a16:creationId xmlns:a16="http://schemas.microsoft.com/office/drawing/2014/main" id="{24BF55F5-EBAF-44C7-931E-05CCF4E776B8}"/>
              </a:ext>
            </a:extLst>
          </p:cNvPr>
          <p:cNvSpPr txBox="1"/>
          <p:nvPr/>
        </p:nvSpPr>
        <p:spPr>
          <a:xfrm>
            <a:off x="2021780"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4" name="íşlïḍè">
            <a:extLst>
              <a:ext uri="{FF2B5EF4-FFF2-40B4-BE49-F238E27FC236}">
                <a16:creationId xmlns:a16="http://schemas.microsoft.com/office/drawing/2014/main" id="{270A6616-8962-438B-9D0A-D78E83CB862C}"/>
              </a:ext>
            </a:extLst>
          </p:cNvPr>
          <p:cNvSpPr txBox="1"/>
          <p:nvPr/>
        </p:nvSpPr>
        <p:spPr>
          <a:xfrm>
            <a:off x="5771132"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sp>
        <p:nvSpPr>
          <p:cNvPr id="35" name="íşlïḍè">
            <a:extLst>
              <a:ext uri="{FF2B5EF4-FFF2-40B4-BE49-F238E27FC236}">
                <a16:creationId xmlns:a16="http://schemas.microsoft.com/office/drawing/2014/main" id="{51AA905A-09DC-46B5-B61E-129D5B0D10A2}"/>
              </a:ext>
            </a:extLst>
          </p:cNvPr>
          <p:cNvSpPr txBox="1"/>
          <p:nvPr/>
        </p:nvSpPr>
        <p:spPr>
          <a:xfrm>
            <a:off x="7563309" y="3143984"/>
            <a:ext cx="1316130" cy="480812"/>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这是发送</a:t>
            </a:r>
            <a:endParaRPr lang="en-US" altLang="zh-CN" sz="1350" b="1" dirty="0">
              <a:latin typeface="Arial Narrow" panose="020B0606020202030204" pitchFamily="34" charset="0"/>
            </a:endParaRPr>
          </a:p>
          <a:p>
            <a:r>
              <a:rPr lang="zh-CN" altLang="en-US" sz="1350" b="1" dirty="0">
                <a:latin typeface="Arial Narrow" panose="020B0606020202030204" pitchFamily="34" charset="0"/>
              </a:rPr>
              <a:t>给我的帧？</a:t>
            </a:r>
          </a:p>
        </p:txBody>
      </p:sp>
      <p:cxnSp>
        <p:nvCxnSpPr>
          <p:cNvPr id="21" name="直接连接符 20">
            <a:extLst>
              <a:ext uri="{FF2B5EF4-FFF2-40B4-BE49-F238E27FC236}">
                <a16:creationId xmlns:a16="http://schemas.microsoft.com/office/drawing/2014/main" id="{D140A53E-F79C-45A8-BC96-67C7878F0FA3}"/>
              </a:ext>
            </a:extLst>
          </p:cNvPr>
          <p:cNvCxnSpPr/>
          <p:nvPr/>
        </p:nvCxnSpPr>
        <p:spPr>
          <a:xfrm flipV="1">
            <a:off x="195443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000380-610D-4E4F-AF1F-2285F70C4580}"/>
              </a:ext>
            </a:extLst>
          </p:cNvPr>
          <p:cNvCxnSpPr/>
          <p:nvPr/>
        </p:nvCxnSpPr>
        <p:spPr>
          <a:xfrm flipV="1">
            <a:off x="3767115" y="2705871"/>
            <a:ext cx="0" cy="609600"/>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EDF21C-94B3-4483-837B-80D7CA8AEB6B}"/>
              </a:ext>
            </a:extLst>
          </p:cNvPr>
          <p:cNvCxnSpPr/>
          <p:nvPr/>
        </p:nvCxnSpPr>
        <p:spPr>
          <a:xfrm flipV="1">
            <a:off x="562421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1CC224D6-12E1-44D7-A886-4B677003A990}"/>
              </a:ext>
            </a:extLst>
          </p:cNvPr>
          <p:cNvGrpSpPr/>
          <p:nvPr/>
        </p:nvGrpSpPr>
        <p:grpSpPr>
          <a:xfrm>
            <a:off x="1514071" y="2600516"/>
            <a:ext cx="6366890" cy="169143"/>
            <a:chOff x="1920089" y="3629914"/>
            <a:chExt cx="8489187" cy="225524"/>
          </a:xfrm>
        </p:grpSpPr>
        <p:cxnSp>
          <p:nvCxnSpPr>
            <p:cNvPr id="20" name="直接连接符 19">
              <a:extLst>
                <a:ext uri="{FF2B5EF4-FFF2-40B4-BE49-F238E27FC236}">
                  <a16:creationId xmlns:a16="http://schemas.microsoft.com/office/drawing/2014/main" id="{B1BB9209-60AB-481D-9583-A468BBA20152}"/>
                </a:ext>
              </a:extLst>
            </p:cNvPr>
            <p:cNvCxnSpPr>
              <a:cxnSpLocks/>
              <a:endCxn id="28"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íşlïḍè">
            <a:extLst>
              <a:ext uri="{FF2B5EF4-FFF2-40B4-BE49-F238E27FC236}">
                <a16:creationId xmlns:a16="http://schemas.microsoft.com/office/drawing/2014/main" id="{D82D0EE9-BCE7-4FB3-B3CF-414981DECE6F}"/>
              </a:ext>
            </a:extLst>
          </p:cNvPr>
          <p:cNvSpPr txBox="1"/>
          <p:nvPr/>
        </p:nvSpPr>
        <p:spPr>
          <a:xfrm>
            <a:off x="4061076" y="3642088"/>
            <a:ext cx="1021847" cy="3473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广播信道</a:t>
            </a:r>
          </a:p>
        </p:txBody>
      </p:sp>
      <p:cxnSp>
        <p:nvCxnSpPr>
          <p:cNvPr id="41" name="直接连接符 40">
            <a:extLst>
              <a:ext uri="{FF2B5EF4-FFF2-40B4-BE49-F238E27FC236}">
                <a16:creationId xmlns:a16="http://schemas.microsoft.com/office/drawing/2014/main" id="{3E3D9334-DC5E-41BA-9E7D-EB77BC46305D}"/>
              </a:ext>
            </a:extLst>
          </p:cNvPr>
          <p:cNvCxnSpPr/>
          <p:nvPr/>
        </p:nvCxnSpPr>
        <p:spPr>
          <a:xfrm flipV="1">
            <a:off x="7475210" y="2701379"/>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147196D6-EE10-4D07-BD48-FF4D4C22EA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8610" y="3161276"/>
            <a:ext cx="497111" cy="480812"/>
          </a:xfrm>
          <a:prstGeom prst="rect">
            <a:avLst/>
          </a:prstGeom>
        </p:spPr>
      </p:pic>
      <p:pic>
        <p:nvPicPr>
          <p:cNvPr id="26" name="图形 25">
            <a:extLst>
              <a:ext uri="{FF2B5EF4-FFF2-40B4-BE49-F238E27FC236}">
                <a16:creationId xmlns:a16="http://schemas.microsoft.com/office/drawing/2014/main" id="{4DE01D43-511C-4B9A-9214-7B6BCE67BA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07048" y="3161276"/>
            <a:ext cx="497111" cy="480812"/>
          </a:xfrm>
          <a:prstGeom prst="rect">
            <a:avLst/>
          </a:prstGeom>
        </p:spPr>
      </p:pic>
      <p:pic>
        <p:nvPicPr>
          <p:cNvPr id="39" name="图形 38">
            <a:extLst>
              <a:ext uri="{FF2B5EF4-FFF2-40B4-BE49-F238E27FC236}">
                <a16:creationId xmlns:a16="http://schemas.microsoft.com/office/drawing/2014/main" id="{8BEDA2E6-C612-4550-90B3-45F9C9E9E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254235" y="3161276"/>
            <a:ext cx="497111" cy="480812"/>
          </a:xfrm>
          <a:prstGeom prst="rect">
            <a:avLst/>
          </a:prstGeom>
        </p:spPr>
      </p:pic>
      <p:grpSp>
        <p:nvGrpSpPr>
          <p:cNvPr id="54" name="组合 53">
            <a:extLst>
              <a:ext uri="{FF2B5EF4-FFF2-40B4-BE49-F238E27FC236}">
                <a16:creationId xmlns:a16="http://schemas.microsoft.com/office/drawing/2014/main" id="{6D7C2406-A689-4157-8460-50480BA3E90B}"/>
              </a:ext>
            </a:extLst>
          </p:cNvPr>
          <p:cNvGrpSpPr/>
          <p:nvPr/>
        </p:nvGrpSpPr>
        <p:grpSpPr>
          <a:xfrm>
            <a:off x="3992884" y="3210714"/>
            <a:ext cx="1158230" cy="252404"/>
            <a:chOff x="5323845" y="4280951"/>
            <a:chExt cx="1544306" cy="336539"/>
          </a:xfrm>
        </p:grpSpPr>
        <p:cxnSp>
          <p:nvCxnSpPr>
            <p:cNvPr id="46" name="直接箭头连接符 45">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íşlïḍè">
              <a:extLst>
                <a:ext uri="{FF2B5EF4-FFF2-40B4-BE49-F238E27FC236}">
                  <a16:creationId xmlns:a16="http://schemas.microsoft.com/office/drawing/2014/main" id="{6BD8BC68-1B75-4FB6-9911-70ED85C3BF11}"/>
                </a:ext>
              </a:extLst>
            </p:cNvPr>
            <p:cNvSpPr txBox="1"/>
            <p:nvPr/>
          </p:nvSpPr>
          <p:spPr>
            <a:xfrm>
              <a:off x="5632036" y="4280951"/>
              <a:ext cx="927924"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发送帧</a:t>
              </a:r>
            </a:p>
          </p:txBody>
        </p:sp>
      </p:grpSp>
      <p:cxnSp>
        <p:nvCxnSpPr>
          <p:cNvPr id="56" name="直接箭头连接符 55">
            <a:extLst>
              <a:ext uri="{FF2B5EF4-FFF2-40B4-BE49-F238E27FC236}">
                <a16:creationId xmlns:a16="http://schemas.microsoft.com/office/drawing/2014/main" id="{7A19B750-7983-40E8-87EB-2DE084E2424A}"/>
              </a:ext>
            </a:extLst>
          </p:cNvPr>
          <p:cNvCxnSpPr/>
          <p:nvPr/>
        </p:nvCxnSpPr>
        <p:spPr>
          <a:xfrm flipV="1">
            <a:off x="3767115" y="270137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EAB63B73-1AF4-4A38-8986-514E9F3CD3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1422" y="3161276"/>
            <a:ext cx="497111" cy="480812"/>
          </a:xfrm>
          <a:prstGeom prst="rect">
            <a:avLst/>
          </a:prstGeom>
        </p:spPr>
      </p:pic>
      <p:cxnSp>
        <p:nvCxnSpPr>
          <p:cNvPr id="6" name="直接箭头连接符 5">
            <a:extLst>
              <a:ext uri="{FF2B5EF4-FFF2-40B4-BE49-F238E27FC236}">
                <a16:creationId xmlns:a16="http://schemas.microsoft.com/office/drawing/2014/main" id="{EBFA96C8-6C8B-45DF-945E-616889A43BB7}"/>
              </a:ext>
            </a:extLst>
          </p:cNvPr>
          <p:cNvCxnSpPr>
            <a:cxnSpLocks/>
          </p:cNvCxnSpPr>
          <p:nvPr/>
        </p:nvCxnSpPr>
        <p:spPr>
          <a:xfrm>
            <a:off x="3767115" y="2686139"/>
            <a:ext cx="3988322"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12436A7-C909-4451-8C15-E76FC00614A4}"/>
              </a:ext>
            </a:extLst>
          </p:cNvPr>
          <p:cNvCxnSpPr>
            <a:cxnSpLocks/>
          </p:cNvCxnSpPr>
          <p:nvPr/>
        </p:nvCxnSpPr>
        <p:spPr>
          <a:xfrm flipH="1">
            <a:off x="1683214" y="2686139"/>
            <a:ext cx="2108858"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DE60C78-519F-4DEB-A6E8-C799BC53FD56}"/>
              </a:ext>
            </a:extLst>
          </p:cNvPr>
          <p:cNvCxnSpPr>
            <a:cxnSpLocks/>
          </p:cNvCxnSpPr>
          <p:nvPr/>
        </p:nvCxnSpPr>
        <p:spPr>
          <a:xfrm>
            <a:off x="7475210" y="2696299"/>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03E18E1-6C9B-441A-B4DE-55425EC415AB}"/>
              </a:ext>
            </a:extLst>
          </p:cNvPr>
          <p:cNvCxnSpPr>
            <a:cxnSpLocks/>
          </p:cNvCxnSpPr>
          <p:nvPr/>
        </p:nvCxnSpPr>
        <p:spPr>
          <a:xfrm>
            <a:off x="562421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1FD2EF4-08F0-40A1-832A-5D493BCCE8B1}"/>
              </a:ext>
            </a:extLst>
          </p:cNvPr>
          <p:cNvCxnSpPr>
            <a:cxnSpLocks/>
          </p:cNvCxnSpPr>
          <p:nvPr/>
        </p:nvCxnSpPr>
        <p:spPr>
          <a:xfrm>
            <a:off x="195762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7707387" cy="42584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当多个主机连接在同一个广播信道上，要想实现两个主机之间的通信，则每个主机都必须有一个</a:t>
            </a:r>
            <a:r>
              <a:rPr lang="zh-CN" altLang="en-US" sz="1350" b="1" dirty="0">
                <a:solidFill>
                  <a:schemeClr val="accent1">
                    <a:lumMod val="75000"/>
                  </a:schemeClr>
                </a:solidFill>
                <a:latin typeface="Arial Narrow" panose="020B0606020202030204" pitchFamily="34" charset="0"/>
              </a:rPr>
              <a:t>唯一</a:t>
            </a:r>
            <a:endParaRPr lang="en-US" altLang="zh-CN" sz="1350" b="1" dirty="0">
              <a:solidFill>
                <a:schemeClr val="accent1">
                  <a:lumMod val="75000"/>
                </a:schemeClr>
              </a:solidFill>
              <a:latin typeface="Arial Narrow" panose="020B0606020202030204" pitchFamily="34" charset="0"/>
            </a:endParaRPr>
          </a:p>
          <a:p>
            <a:r>
              <a:rPr lang="zh-CN" altLang="en-US" sz="1350" b="1" dirty="0">
                <a:solidFill>
                  <a:schemeClr val="accent1">
                    <a:lumMod val="75000"/>
                  </a:schemeClr>
                </a:solidFill>
                <a:latin typeface="Arial Narrow" panose="020B0606020202030204" pitchFamily="34" charset="0"/>
              </a:rPr>
              <a:t>的标识</a:t>
            </a:r>
            <a:r>
              <a:rPr lang="zh-CN" altLang="en-US" sz="1350" b="1" dirty="0">
                <a:latin typeface="Arial Narrow" panose="020B0606020202030204" pitchFamily="34" charset="0"/>
              </a:rPr>
              <a:t>，即一个</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a:t>
            </a:r>
          </a:p>
        </p:txBody>
      </p:sp>
      <p:sp>
        <p:nvSpPr>
          <p:cNvPr id="38" name="矩形 37">
            <a:extLst>
              <a:ext uri="{FF2B5EF4-FFF2-40B4-BE49-F238E27FC236}">
                <a16:creationId xmlns:a16="http://schemas.microsoft.com/office/drawing/2014/main" id="{3F8BB29A-850B-4F3D-8F5C-FCAEDD32EEBD}"/>
              </a:ext>
            </a:extLst>
          </p:cNvPr>
          <p:cNvSpPr/>
          <p:nvPr/>
        </p:nvSpPr>
        <p:spPr>
          <a:xfrm>
            <a:off x="792475" y="156432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íşlïḍè">
            <a:extLst>
              <a:ext uri="{FF2B5EF4-FFF2-40B4-BE49-F238E27FC236}">
                <a16:creationId xmlns:a16="http://schemas.microsoft.com/office/drawing/2014/main" id="{0F1E4A39-A7FF-4D5D-82C5-EC7AAE6D762B}"/>
              </a:ext>
            </a:extLst>
          </p:cNvPr>
          <p:cNvSpPr txBox="1"/>
          <p:nvPr/>
        </p:nvSpPr>
        <p:spPr>
          <a:xfrm>
            <a:off x="1030396" y="1523584"/>
            <a:ext cx="7707387" cy="51413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在每个主机发送的</a:t>
            </a:r>
            <a:r>
              <a:rPr lang="zh-CN" altLang="en-US" sz="1350" b="1" dirty="0">
                <a:solidFill>
                  <a:schemeClr val="accent1">
                    <a:lumMod val="75000"/>
                  </a:schemeClr>
                </a:solidFill>
                <a:latin typeface="Arial Narrow" panose="020B0606020202030204" pitchFamily="34" charset="0"/>
              </a:rPr>
              <a:t>帧的首部</a:t>
            </a:r>
            <a:r>
              <a:rPr lang="zh-CN" altLang="en-US" sz="1350" b="1" dirty="0">
                <a:latin typeface="Arial Narrow" panose="020B0606020202030204" pitchFamily="34" charset="0"/>
              </a:rPr>
              <a:t>中，都</a:t>
            </a:r>
            <a:r>
              <a:rPr lang="zh-CN" altLang="en-US" sz="1350" b="1" dirty="0">
                <a:solidFill>
                  <a:schemeClr val="accent1">
                    <a:lumMod val="75000"/>
                  </a:schemeClr>
                </a:solidFill>
                <a:latin typeface="Arial Narrow" panose="020B0606020202030204" pitchFamily="34" charset="0"/>
              </a:rPr>
              <a:t>携带</a:t>
            </a:r>
            <a:r>
              <a:rPr lang="zh-CN" altLang="en-US" sz="1350" b="1" dirty="0">
                <a:latin typeface="Arial Narrow" panose="020B0606020202030204" pitchFamily="34" charset="0"/>
              </a:rPr>
              <a:t>有发送主机（源主机）和接收主机（目的主机）的</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。由于这类地址是用于</a:t>
            </a:r>
            <a:r>
              <a:rPr lang="zh-CN" altLang="en-US" sz="1350" b="1" dirty="0">
                <a:solidFill>
                  <a:schemeClr val="accent1">
                    <a:lumMod val="75000"/>
                  </a:schemeClr>
                </a:solidFill>
                <a:latin typeface="Arial Narrow" panose="020B0606020202030204" pitchFamily="34" charset="0"/>
              </a:rPr>
              <a:t>媒体接入控制</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t>
            </a:r>
            <a:r>
              <a:rPr lang="en-US" altLang="zh-CN" sz="1350" b="1" dirty="0">
                <a:latin typeface="Arial Narrow" panose="020B0606020202030204" pitchFamily="34" charset="0"/>
              </a:rPr>
              <a:t>edium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ccess </a:t>
            </a:r>
            <a:r>
              <a:rPr lang="en-US" altLang="zh-CN" sz="1350" b="1" dirty="0">
                <a:solidFill>
                  <a:schemeClr val="accent1">
                    <a:lumMod val="75000"/>
                  </a:schemeClr>
                </a:solidFill>
                <a:latin typeface="Arial Narrow" panose="020B0606020202030204" pitchFamily="34" charset="0"/>
              </a:rPr>
              <a:t>C</a:t>
            </a:r>
            <a:r>
              <a:rPr lang="en-US" altLang="zh-CN" sz="1350" b="1" dirty="0">
                <a:latin typeface="Arial Narrow" panose="020B0606020202030204" pitchFamily="34" charset="0"/>
              </a:rPr>
              <a:t>ontrol</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MAC</a:t>
            </a:r>
            <a:r>
              <a:rPr lang="zh-CN" altLang="en-US" sz="1350" b="1" dirty="0">
                <a:latin typeface="Arial Narrow" panose="020B0606020202030204" pitchFamily="34" charset="0"/>
              </a:rPr>
              <a:t>）的，因此被称为</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a:t>
            </a:r>
          </a:p>
        </p:txBody>
      </p:sp>
      <p:sp>
        <p:nvSpPr>
          <p:cNvPr id="7" name="矩形 6">
            <a:extLst>
              <a:ext uri="{FF2B5EF4-FFF2-40B4-BE49-F238E27FC236}">
                <a16:creationId xmlns:a16="http://schemas.microsoft.com/office/drawing/2014/main" id="{4BC9C696-1ED4-43F1-ADF8-4332E03DDE71}"/>
              </a:ext>
            </a:extLst>
          </p:cNvPr>
          <p:cNvSpPr/>
          <p:nvPr/>
        </p:nvSpPr>
        <p:spPr>
          <a:xfrm>
            <a:off x="3898749" y="2782694"/>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a:extLst>
              <a:ext uri="{FF2B5EF4-FFF2-40B4-BE49-F238E27FC236}">
                <a16:creationId xmlns:a16="http://schemas.microsoft.com/office/drawing/2014/main" id="{EC803985-58E3-4217-984C-6AE175B288CA}"/>
              </a:ext>
            </a:extLst>
          </p:cNvPr>
          <p:cNvSpPr/>
          <p:nvPr/>
        </p:nvSpPr>
        <p:spPr>
          <a:xfrm>
            <a:off x="3897319"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5" name="矩形 54">
            <a:extLst>
              <a:ext uri="{FF2B5EF4-FFF2-40B4-BE49-F238E27FC236}">
                <a16:creationId xmlns:a16="http://schemas.microsoft.com/office/drawing/2014/main" id="{05832307-9A91-4F29-A477-BB02FC982459}"/>
              </a:ext>
            </a:extLst>
          </p:cNvPr>
          <p:cNvSpPr/>
          <p:nvPr/>
        </p:nvSpPr>
        <p:spPr>
          <a:xfrm>
            <a:off x="4128441"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57" name="矩形 56">
            <a:extLst>
              <a:ext uri="{FF2B5EF4-FFF2-40B4-BE49-F238E27FC236}">
                <a16:creationId xmlns:a16="http://schemas.microsoft.com/office/drawing/2014/main" id="{26B7C04B-72F8-45DC-9A12-2F9E7C6EA442}"/>
              </a:ext>
            </a:extLst>
          </p:cNvPr>
          <p:cNvSpPr/>
          <p:nvPr/>
        </p:nvSpPr>
        <p:spPr>
          <a:xfrm>
            <a:off x="1954431"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矩形 57">
            <a:extLst>
              <a:ext uri="{FF2B5EF4-FFF2-40B4-BE49-F238E27FC236}">
                <a16:creationId xmlns:a16="http://schemas.microsoft.com/office/drawing/2014/main" id="{BFAED27C-B448-407A-9F40-78E4603AF41E}"/>
              </a:ext>
            </a:extLst>
          </p:cNvPr>
          <p:cNvSpPr/>
          <p:nvPr/>
        </p:nvSpPr>
        <p:spPr>
          <a:xfrm>
            <a:off x="1953001"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9" name="矩形 58">
            <a:extLst>
              <a:ext uri="{FF2B5EF4-FFF2-40B4-BE49-F238E27FC236}">
                <a16:creationId xmlns:a16="http://schemas.microsoft.com/office/drawing/2014/main" id="{B22C95BE-39ED-4FB0-9262-85B9D5C21712}"/>
              </a:ext>
            </a:extLst>
          </p:cNvPr>
          <p:cNvSpPr/>
          <p:nvPr/>
        </p:nvSpPr>
        <p:spPr>
          <a:xfrm>
            <a:off x="2184123"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0" name="矩形 59">
            <a:extLst>
              <a:ext uri="{FF2B5EF4-FFF2-40B4-BE49-F238E27FC236}">
                <a16:creationId xmlns:a16="http://schemas.microsoft.com/office/drawing/2014/main" id="{AC76055D-CCDE-47DD-A889-24F278C820CE}"/>
              </a:ext>
            </a:extLst>
          </p:cNvPr>
          <p:cNvSpPr/>
          <p:nvPr/>
        </p:nvSpPr>
        <p:spPr>
          <a:xfrm>
            <a:off x="5719558"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a:extLst>
              <a:ext uri="{FF2B5EF4-FFF2-40B4-BE49-F238E27FC236}">
                <a16:creationId xmlns:a16="http://schemas.microsoft.com/office/drawing/2014/main" id="{11D3ABC1-B047-4FCD-9F01-889D83573627}"/>
              </a:ext>
            </a:extLst>
          </p:cNvPr>
          <p:cNvSpPr/>
          <p:nvPr/>
        </p:nvSpPr>
        <p:spPr>
          <a:xfrm>
            <a:off x="5718128"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62" name="矩形 61">
            <a:extLst>
              <a:ext uri="{FF2B5EF4-FFF2-40B4-BE49-F238E27FC236}">
                <a16:creationId xmlns:a16="http://schemas.microsoft.com/office/drawing/2014/main" id="{A4104ABB-9188-4C88-BE96-F5D44B97E2D6}"/>
              </a:ext>
            </a:extLst>
          </p:cNvPr>
          <p:cNvSpPr/>
          <p:nvPr/>
        </p:nvSpPr>
        <p:spPr>
          <a:xfrm>
            <a:off x="5949250"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3" name="矩形 62">
            <a:extLst>
              <a:ext uri="{FF2B5EF4-FFF2-40B4-BE49-F238E27FC236}">
                <a16:creationId xmlns:a16="http://schemas.microsoft.com/office/drawing/2014/main" id="{5195E787-6CA5-423D-9D12-597753E2BB8E}"/>
              </a:ext>
            </a:extLst>
          </p:cNvPr>
          <p:cNvSpPr/>
          <p:nvPr/>
        </p:nvSpPr>
        <p:spPr>
          <a:xfrm>
            <a:off x="7553044"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a:extLst>
              <a:ext uri="{FF2B5EF4-FFF2-40B4-BE49-F238E27FC236}">
                <a16:creationId xmlns:a16="http://schemas.microsoft.com/office/drawing/2014/main" id="{DEE5ABF5-B087-448E-A54E-17BCA52D1684}"/>
              </a:ext>
            </a:extLst>
          </p:cNvPr>
          <p:cNvSpPr/>
          <p:nvPr/>
        </p:nvSpPr>
        <p:spPr>
          <a:xfrm>
            <a:off x="7551615"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65" name="矩形 64">
            <a:extLst>
              <a:ext uri="{FF2B5EF4-FFF2-40B4-BE49-F238E27FC236}">
                <a16:creationId xmlns:a16="http://schemas.microsoft.com/office/drawing/2014/main" id="{57B75B10-0BD8-4152-B296-DE457AF660FA}"/>
              </a:ext>
            </a:extLst>
          </p:cNvPr>
          <p:cNvSpPr/>
          <p:nvPr/>
        </p:nvSpPr>
        <p:spPr>
          <a:xfrm>
            <a:off x="7782736"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grpSp>
        <p:nvGrpSpPr>
          <p:cNvPr id="11" name="组合 10">
            <a:extLst>
              <a:ext uri="{FF2B5EF4-FFF2-40B4-BE49-F238E27FC236}">
                <a16:creationId xmlns:a16="http://schemas.microsoft.com/office/drawing/2014/main" id="{E7C5C4E3-8247-44F8-B698-15C1DCA77EDF}"/>
              </a:ext>
            </a:extLst>
          </p:cNvPr>
          <p:cNvGrpSpPr/>
          <p:nvPr/>
        </p:nvGrpSpPr>
        <p:grpSpPr>
          <a:xfrm>
            <a:off x="1563849" y="3625837"/>
            <a:ext cx="710350" cy="628064"/>
            <a:chOff x="2085132" y="4834448"/>
            <a:chExt cx="947133" cy="837419"/>
          </a:xfrm>
        </p:grpSpPr>
        <p:sp>
          <p:nvSpPr>
            <p:cNvPr id="8" name="矩形 7">
              <a:extLst>
                <a:ext uri="{FF2B5EF4-FFF2-40B4-BE49-F238E27FC236}">
                  <a16:creationId xmlns:a16="http://schemas.microsoft.com/office/drawing/2014/main" id="{E7987E7F-0AB6-4B8D-97FD-DB5BFB56193F}"/>
                </a:ext>
              </a:extLst>
            </p:cNvPr>
            <p:cNvSpPr/>
            <p:nvPr/>
          </p:nvSpPr>
          <p:spPr>
            <a:xfrm>
              <a:off x="2200833" y="4834448"/>
              <a:ext cx="735738" cy="335499"/>
            </a:xfrm>
            <a:prstGeom prst="rect">
              <a:avLst/>
            </a:prstGeom>
            <a:noFill/>
            <a:ln w="254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íşlïḍè">
              <a:extLst>
                <a:ext uri="{FF2B5EF4-FFF2-40B4-BE49-F238E27FC236}">
                  <a16:creationId xmlns:a16="http://schemas.microsoft.com/office/drawing/2014/main" id="{E6875513-E418-4320-ABC0-4C6D904D72A0}"/>
                </a:ext>
              </a:extLst>
            </p:cNvPr>
            <p:cNvSpPr txBox="1"/>
            <p:nvPr/>
          </p:nvSpPr>
          <p:spPr>
            <a:xfrm>
              <a:off x="2085132" y="5208668"/>
              <a:ext cx="947133" cy="463199"/>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不匹配</a:t>
              </a:r>
            </a:p>
          </p:txBody>
        </p:sp>
      </p:grpSp>
      <p:grpSp>
        <p:nvGrpSpPr>
          <p:cNvPr id="14" name="组合 13">
            <a:extLst>
              <a:ext uri="{FF2B5EF4-FFF2-40B4-BE49-F238E27FC236}">
                <a16:creationId xmlns:a16="http://schemas.microsoft.com/office/drawing/2014/main" id="{526F9952-E661-41F6-BC13-A2FADF0F1A39}"/>
              </a:ext>
            </a:extLst>
          </p:cNvPr>
          <p:cNvGrpSpPr/>
          <p:nvPr/>
        </p:nvGrpSpPr>
        <p:grpSpPr>
          <a:xfrm>
            <a:off x="7163599" y="3625837"/>
            <a:ext cx="710350" cy="628064"/>
            <a:chOff x="9551465" y="4834448"/>
            <a:chExt cx="947133" cy="837419"/>
          </a:xfrm>
        </p:grpSpPr>
        <p:sp>
          <p:nvSpPr>
            <p:cNvPr id="68" name="矩形 67">
              <a:extLst>
                <a:ext uri="{FF2B5EF4-FFF2-40B4-BE49-F238E27FC236}">
                  <a16:creationId xmlns:a16="http://schemas.microsoft.com/office/drawing/2014/main" id="{661BE628-938B-458D-AA6E-0F5006BEAF89}"/>
                </a:ext>
              </a:extLst>
            </p:cNvPr>
            <p:cNvSpPr/>
            <p:nvPr/>
          </p:nvSpPr>
          <p:spPr>
            <a:xfrm>
              <a:off x="9667166" y="4834448"/>
              <a:ext cx="735738" cy="335499"/>
            </a:xfrm>
            <a:prstGeom prst="rect">
              <a:avLst/>
            </a:prstGeom>
            <a:noFill/>
            <a:ln w="254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íşlïḍè">
              <a:extLst>
                <a:ext uri="{FF2B5EF4-FFF2-40B4-BE49-F238E27FC236}">
                  <a16:creationId xmlns:a16="http://schemas.microsoft.com/office/drawing/2014/main" id="{0F357203-D0AE-4073-BFBB-8C80B6F366D2}"/>
                </a:ext>
              </a:extLst>
            </p:cNvPr>
            <p:cNvSpPr txBox="1"/>
            <p:nvPr/>
          </p:nvSpPr>
          <p:spPr>
            <a:xfrm>
              <a:off x="9551465" y="5208668"/>
              <a:ext cx="947133" cy="463199"/>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不匹配</a:t>
              </a:r>
            </a:p>
          </p:txBody>
        </p:sp>
      </p:grpSp>
      <p:grpSp>
        <p:nvGrpSpPr>
          <p:cNvPr id="12" name="组合 11">
            <a:extLst>
              <a:ext uri="{FF2B5EF4-FFF2-40B4-BE49-F238E27FC236}">
                <a16:creationId xmlns:a16="http://schemas.microsoft.com/office/drawing/2014/main" id="{21C5DD61-8C4F-45EA-A860-4627705611EB}"/>
              </a:ext>
            </a:extLst>
          </p:cNvPr>
          <p:cNvGrpSpPr/>
          <p:nvPr/>
        </p:nvGrpSpPr>
        <p:grpSpPr>
          <a:xfrm>
            <a:off x="5329868" y="3625837"/>
            <a:ext cx="710350" cy="628064"/>
            <a:chOff x="7106490" y="4834448"/>
            <a:chExt cx="947133" cy="837419"/>
          </a:xfrm>
        </p:grpSpPr>
        <p:sp>
          <p:nvSpPr>
            <p:cNvPr id="71" name="矩形 70">
              <a:extLst>
                <a:ext uri="{FF2B5EF4-FFF2-40B4-BE49-F238E27FC236}">
                  <a16:creationId xmlns:a16="http://schemas.microsoft.com/office/drawing/2014/main" id="{BD64B71A-BD4E-40D6-9330-4D5EE1E2BC98}"/>
                </a:ext>
              </a:extLst>
            </p:cNvPr>
            <p:cNvSpPr/>
            <p:nvPr/>
          </p:nvSpPr>
          <p:spPr>
            <a:xfrm>
              <a:off x="7222191" y="4834448"/>
              <a:ext cx="735738" cy="335499"/>
            </a:xfrm>
            <a:prstGeom prst="rect">
              <a:avLst/>
            </a:prstGeom>
            <a:no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íşlïḍè">
              <a:extLst>
                <a:ext uri="{FF2B5EF4-FFF2-40B4-BE49-F238E27FC236}">
                  <a16:creationId xmlns:a16="http://schemas.microsoft.com/office/drawing/2014/main" id="{4D9C1933-A256-4B81-A962-18A22A128031}"/>
                </a:ext>
              </a:extLst>
            </p:cNvPr>
            <p:cNvSpPr txBox="1"/>
            <p:nvPr/>
          </p:nvSpPr>
          <p:spPr>
            <a:xfrm>
              <a:off x="7106490" y="5208668"/>
              <a:ext cx="947133" cy="463199"/>
            </a:xfrm>
            <a:prstGeom prst="rect">
              <a:avLst/>
            </a:prstGeom>
            <a:noFill/>
          </p:spPr>
          <p:txBody>
            <a:bodyPr wrap="square" lIns="68580" tIns="34290" rIns="68580" bIns="34290" anchor="ctr">
              <a:noAutofit/>
            </a:bodyPr>
            <a:lstStyle/>
            <a:p>
              <a:pPr algn="ctr"/>
              <a:r>
                <a:rPr lang="zh-CN" altLang="en-US" sz="1350" b="1" dirty="0">
                  <a:solidFill>
                    <a:schemeClr val="accent4"/>
                  </a:solidFill>
                  <a:latin typeface="Arial Narrow" panose="020B0606020202030204" pitchFamily="34" charset="0"/>
                </a:rPr>
                <a:t>匹配</a:t>
              </a:r>
            </a:p>
          </p:txBody>
        </p:sp>
      </p:grpSp>
      <p:sp>
        <p:nvSpPr>
          <p:cNvPr id="67"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70" name="矩形 6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5847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up)">
                                      <p:cBhvr>
                                        <p:cTn id="12" dur="500"/>
                                        <p:tgtEl>
                                          <p:spTgt spid="12"/>
                                        </p:tgtEl>
                                      </p:cBhvr>
                                    </p:animEffect>
                                  </p:childTnLst>
                                </p:cTn>
                              </p:par>
                              <p:par>
                                <p:cTn id="13" presetID="1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41E27AC-2181-4B83-AC34-125D5B43438B}"/>
              </a:ext>
            </a:extLst>
          </p:cNvPr>
          <p:cNvGrpSpPr/>
          <p:nvPr/>
        </p:nvGrpSpPr>
        <p:grpSpPr>
          <a:xfrm>
            <a:off x="1700799" y="3655283"/>
            <a:ext cx="5774411" cy="192732"/>
            <a:chOff x="2267732" y="4873710"/>
            <a:chExt cx="7699214" cy="256976"/>
          </a:xfrm>
        </p:grpSpPr>
        <p:sp>
          <p:nvSpPr>
            <p:cNvPr id="49" name="íşlïḍè">
              <a:extLst>
                <a:ext uri="{FF2B5EF4-FFF2-40B4-BE49-F238E27FC236}">
                  <a16:creationId xmlns:a16="http://schemas.microsoft.com/office/drawing/2014/main" id="{EDF6BADE-9BBF-4ABE-856A-9F50E46669B9}"/>
                </a:ext>
              </a:extLst>
            </p:cNvPr>
            <p:cNvSpPr txBox="1"/>
            <p:nvPr/>
          </p:nvSpPr>
          <p:spPr>
            <a:xfrm>
              <a:off x="2267732"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A</a:t>
              </a:r>
              <a:endParaRPr lang="zh-CN" altLang="en-US" sz="1350" b="1" dirty="0">
                <a:latin typeface="Arial Narrow" panose="020B0606020202030204" pitchFamily="34" charset="0"/>
              </a:endParaRPr>
            </a:p>
          </p:txBody>
        </p:sp>
        <p:sp>
          <p:nvSpPr>
            <p:cNvPr id="50" name="íşlïḍè">
              <a:extLst>
                <a:ext uri="{FF2B5EF4-FFF2-40B4-BE49-F238E27FC236}">
                  <a16:creationId xmlns:a16="http://schemas.microsoft.com/office/drawing/2014/main" id="{57BECEDA-F7D8-4F34-9CD1-E9350B86363C}"/>
                </a:ext>
              </a:extLst>
            </p:cNvPr>
            <p:cNvSpPr txBox="1"/>
            <p:nvPr/>
          </p:nvSpPr>
          <p:spPr>
            <a:xfrm>
              <a:off x="4765844"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B</a:t>
              </a:r>
              <a:endParaRPr lang="zh-CN" altLang="en-US" sz="1350" b="1" dirty="0">
                <a:latin typeface="Arial Narrow" panose="020B0606020202030204" pitchFamily="34" charset="0"/>
              </a:endParaRPr>
            </a:p>
          </p:txBody>
        </p:sp>
        <p:sp>
          <p:nvSpPr>
            <p:cNvPr id="51" name="íşlïḍè">
              <a:extLst>
                <a:ext uri="{FF2B5EF4-FFF2-40B4-BE49-F238E27FC236}">
                  <a16:creationId xmlns:a16="http://schemas.microsoft.com/office/drawing/2014/main" id="{7D84EDE9-63B1-45A5-8782-E9774CC38D16}"/>
                </a:ext>
              </a:extLst>
            </p:cNvPr>
            <p:cNvSpPr txBox="1"/>
            <p:nvPr/>
          </p:nvSpPr>
          <p:spPr>
            <a:xfrm>
              <a:off x="7208544" y="4879859"/>
              <a:ext cx="321299" cy="250827"/>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C</a:t>
              </a:r>
              <a:endParaRPr lang="zh-CN" altLang="en-US" sz="1350" b="1" dirty="0">
                <a:latin typeface="Arial Narrow" panose="020B0606020202030204" pitchFamily="34" charset="0"/>
              </a:endParaRPr>
            </a:p>
          </p:txBody>
        </p:sp>
        <p:sp>
          <p:nvSpPr>
            <p:cNvPr id="52" name="íşlïḍè">
              <a:extLst>
                <a:ext uri="{FF2B5EF4-FFF2-40B4-BE49-F238E27FC236}">
                  <a16:creationId xmlns:a16="http://schemas.microsoft.com/office/drawing/2014/main" id="{3692CE17-6C30-4B70-918D-35DD431CF29C}"/>
                </a:ext>
              </a:extLst>
            </p:cNvPr>
            <p:cNvSpPr txBox="1"/>
            <p:nvPr/>
          </p:nvSpPr>
          <p:spPr>
            <a:xfrm>
              <a:off x="9709970" y="4873710"/>
              <a:ext cx="256976" cy="256976"/>
            </a:xfrm>
            <a:prstGeom prst="rect">
              <a:avLst/>
            </a:prstGeom>
            <a:noFill/>
          </p:spPr>
          <p:txBody>
            <a:bodyPr wrap="square" lIns="68580" tIns="34290" rIns="68580" bIns="34290" anchor="ctr">
              <a:noAutofit/>
            </a:bodyPr>
            <a:lstStyle/>
            <a:p>
              <a:pPr algn="ctr"/>
              <a:r>
                <a:rPr lang="en-US" altLang="zh-CN" sz="1350" b="1" dirty="0">
                  <a:latin typeface="Arial Narrow" panose="020B0606020202030204" pitchFamily="34" charset="0"/>
                </a:rPr>
                <a:t>D</a:t>
              </a:r>
              <a:endParaRPr lang="zh-CN" altLang="en-US" sz="1350" b="1" dirty="0">
                <a:latin typeface="Arial Narrow" panose="020B0606020202030204" pitchFamily="34" charset="0"/>
              </a:endParaRPr>
            </a:p>
          </p:txBody>
        </p:sp>
      </p:grpSp>
      <p:sp>
        <p:nvSpPr>
          <p:cNvPr id="33" name="íşlïḍè">
            <a:extLst>
              <a:ext uri="{FF2B5EF4-FFF2-40B4-BE49-F238E27FC236}">
                <a16:creationId xmlns:a16="http://schemas.microsoft.com/office/drawing/2014/main" id="{24BF55F5-EBAF-44C7-931E-05CCF4E776B8}"/>
              </a:ext>
            </a:extLst>
          </p:cNvPr>
          <p:cNvSpPr txBox="1"/>
          <p:nvPr/>
        </p:nvSpPr>
        <p:spPr>
          <a:xfrm>
            <a:off x="2021780" y="3143984"/>
            <a:ext cx="1316130" cy="480812"/>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丢弃该帧</a:t>
            </a:r>
          </a:p>
        </p:txBody>
      </p:sp>
      <p:sp>
        <p:nvSpPr>
          <p:cNvPr id="34" name="íşlïḍè">
            <a:extLst>
              <a:ext uri="{FF2B5EF4-FFF2-40B4-BE49-F238E27FC236}">
                <a16:creationId xmlns:a16="http://schemas.microsoft.com/office/drawing/2014/main" id="{270A6616-8962-438B-9D0A-D78E83CB862C}"/>
              </a:ext>
            </a:extLst>
          </p:cNvPr>
          <p:cNvSpPr txBox="1"/>
          <p:nvPr/>
        </p:nvSpPr>
        <p:spPr>
          <a:xfrm>
            <a:off x="5771132" y="3143984"/>
            <a:ext cx="1316130" cy="480812"/>
          </a:xfrm>
          <a:prstGeom prst="rect">
            <a:avLst/>
          </a:prstGeom>
          <a:noFill/>
        </p:spPr>
        <p:txBody>
          <a:bodyPr wrap="square" lIns="68580" tIns="34290" rIns="68580" bIns="34290" anchor="ctr">
            <a:noAutofit/>
          </a:bodyPr>
          <a:lstStyle/>
          <a:p>
            <a:r>
              <a:rPr lang="zh-CN" altLang="en-US" sz="1350" b="1" dirty="0">
                <a:solidFill>
                  <a:schemeClr val="accent4"/>
                </a:solidFill>
                <a:latin typeface="Arial Narrow" panose="020B0606020202030204" pitchFamily="34" charset="0"/>
              </a:rPr>
              <a:t>接受该帧</a:t>
            </a:r>
          </a:p>
        </p:txBody>
      </p:sp>
      <p:sp>
        <p:nvSpPr>
          <p:cNvPr id="35" name="íşlïḍè">
            <a:extLst>
              <a:ext uri="{FF2B5EF4-FFF2-40B4-BE49-F238E27FC236}">
                <a16:creationId xmlns:a16="http://schemas.microsoft.com/office/drawing/2014/main" id="{51AA905A-09DC-46B5-B61E-129D5B0D10A2}"/>
              </a:ext>
            </a:extLst>
          </p:cNvPr>
          <p:cNvSpPr txBox="1"/>
          <p:nvPr/>
        </p:nvSpPr>
        <p:spPr>
          <a:xfrm>
            <a:off x="7563309" y="3143984"/>
            <a:ext cx="1316130" cy="480812"/>
          </a:xfrm>
          <a:prstGeom prst="rect">
            <a:avLst/>
          </a:prstGeom>
          <a:noFill/>
        </p:spPr>
        <p:txBody>
          <a:bodyPr wrap="square" lIns="68580" tIns="34290" rIns="68580" bIns="34290" anchor="ctr">
            <a:noAutofit/>
          </a:bodyPr>
          <a:lstStyle/>
          <a:p>
            <a:r>
              <a:rPr lang="zh-CN" altLang="en-US" sz="1350" b="1" dirty="0">
                <a:solidFill>
                  <a:schemeClr val="accent1">
                    <a:lumMod val="75000"/>
                  </a:schemeClr>
                </a:solidFill>
                <a:latin typeface="Arial Narrow" panose="020B0606020202030204" pitchFamily="34" charset="0"/>
              </a:rPr>
              <a:t>丢弃该帧</a:t>
            </a:r>
          </a:p>
        </p:txBody>
      </p:sp>
      <p:cxnSp>
        <p:nvCxnSpPr>
          <p:cNvPr id="21" name="直接连接符 20">
            <a:extLst>
              <a:ext uri="{FF2B5EF4-FFF2-40B4-BE49-F238E27FC236}">
                <a16:creationId xmlns:a16="http://schemas.microsoft.com/office/drawing/2014/main" id="{D140A53E-F79C-45A8-BC96-67C7878F0FA3}"/>
              </a:ext>
            </a:extLst>
          </p:cNvPr>
          <p:cNvCxnSpPr/>
          <p:nvPr/>
        </p:nvCxnSpPr>
        <p:spPr>
          <a:xfrm flipV="1">
            <a:off x="195443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000380-610D-4E4F-AF1F-2285F70C4580}"/>
              </a:ext>
            </a:extLst>
          </p:cNvPr>
          <p:cNvCxnSpPr/>
          <p:nvPr/>
        </p:nvCxnSpPr>
        <p:spPr>
          <a:xfrm flipV="1">
            <a:off x="3767115" y="2705871"/>
            <a:ext cx="0" cy="609600"/>
          </a:xfrm>
          <a:prstGeom prst="line">
            <a:avLst/>
          </a:prstGeom>
          <a:ln w="15240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EDF21C-94B3-4483-837B-80D7CA8AEB6B}"/>
              </a:ext>
            </a:extLst>
          </p:cNvPr>
          <p:cNvCxnSpPr/>
          <p:nvPr/>
        </p:nvCxnSpPr>
        <p:spPr>
          <a:xfrm flipV="1">
            <a:off x="5624210" y="2705871"/>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1CC224D6-12E1-44D7-A886-4B677003A990}"/>
              </a:ext>
            </a:extLst>
          </p:cNvPr>
          <p:cNvGrpSpPr/>
          <p:nvPr/>
        </p:nvGrpSpPr>
        <p:grpSpPr>
          <a:xfrm>
            <a:off x="1514071" y="2600516"/>
            <a:ext cx="6366890" cy="169143"/>
            <a:chOff x="1920089" y="3629914"/>
            <a:chExt cx="8489187" cy="225524"/>
          </a:xfrm>
        </p:grpSpPr>
        <p:cxnSp>
          <p:nvCxnSpPr>
            <p:cNvPr id="20" name="直接连接符 19">
              <a:extLst>
                <a:ext uri="{FF2B5EF4-FFF2-40B4-BE49-F238E27FC236}">
                  <a16:creationId xmlns:a16="http://schemas.microsoft.com/office/drawing/2014/main" id="{B1BB9209-60AB-481D-9583-A468BBA20152}"/>
                </a:ext>
              </a:extLst>
            </p:cNvPr>
            <p:cNvCxnSpPr>
              <a:cxnSpLocks/>
              <a:endCxn id="28" idx="3"/>
            </p:cNvCxnSpPr>
            <p:nvPr/>
          </p:nvCxnSpPr>
          <p:spPr>
            <a:xfrm>
              <a:off x="2051721" y="3742676"/>
              <a:ext cx="8357555"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088066B-37B0-4753-B025-A9C4A9DBE759}"/>
                </a:ext>
              </a:extLst>
            </p:cNvPr>
            <p:cNvSpPr/>
            <p:nvPr/>
          </p:nvSpPr>
          <p:spPr>
            <a:xfrm>
              <a:off x="1920089"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592837BA-D312-4B02-9754-A33B4D43ECD9}"/>
                </a:ext>
              </a:extLst>
            </p:cNvPr>
            <p:cNvSpPr/>
            <p:nvPr/>
          </p:nvSpPr>
          <p:spPr>
            <a:xfrm>
              <a:off x="10183752" y="3629914"/>
              <a:ext cx="225524" cy="2255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íşlïḍè">
            <a:extLst>
              <a:ext uri="{FF2B5EF4-FFF2-40B4-BE49-F238E27FC236}">
                <a16:creationId xmlns:a16="http://schemas.microsoft.com/office/drawing/2014/main" id="{D82D0EE9-BCE7-4FB3-B3CF-414981DECE6F}"/>
              </a:ext>
            </a:extLst>
          </p:cNvPr>
          <p:cNvSpPr txBox="1"/>
          <p:nvPr/>
        </p:nvSpPr>
        <p:spPr>
          <a:xfrm>
            <a:off x="4061076" y="3642088"/>
            <a:ext cx="1021847" cy="347399"/>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广播信道</a:t>
            </a:r>
          </a:p>
        </p:txBody>
      </p:sp>
      <p:cxnSp>
        <p:nvCxnSpPr>
          <p:cNvPr id="41" name="直接连接符 40">
            <a:extLst>
              <a:ext uri="{FF2B5EF4-FFF2-40B4-BE49-F238E27FC236}">
                <a16:creationId xmlns:a16="http://schemas.microsoft.com/office/drawing/2014/main" id="{3E3D9334-DC5E-41BA-9E7D-EB77BC46305D}"/>
              </a:ext>
            </a:extLst>
          </p:cNvPr>
          <p:cNvCxnSpPr/>
          <p:nvPr/>
        </p:nvCxnSpPr>
        <p:spPr>
          <a:xfrm flipV="1">
            <a:off x="7475210" y="2701379"/>
            <a:ext cx="0" cy="60960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形 21">
            <a:extLst>
              <a:ext uri="{FF2B5EF4-FFF2-40B4-BE49-F238E27FC236}">
                <a16:creationId xmlns:a16="http://schemas.microsoft.com/office/drawing/2014/main" id="{147196D6-EE10-4D07-BD48-FF4D4C22EA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8610" y="3161276"/>
            <a:ext cx="497111" cy="480812"/>
          </a:xfrm>
          <a:prstGeom prst="rect">
            <a:avLst/>
          </a:prstGeom>
        </p:spPr>
      </p:pic>
      <p:pic>
        <p:nvPicPr>
          <p:cNvPr id="26" name="图形 25">
            <a:extLst>
              <a:ext uri="{FF2B5EF4-FFF2-40B4-BE49-F238E27FC236}">
                <a16:creationId xmlns:a16="http://schemas.microsoft.com/office/drawing/2014/main" id="{4DE01D43-511C-4B9A-9214-7B6BCE67BA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07048" y="3161276"/>
            <a:ext cx="497111" cy="480812"/>
          </a:xfrm>
          <a:prstGeom prst="rect">
            <a:avLst/>
          </a:prstGeom>
        </p:spPr>
      </p:pic>
      <p:pic>
        <p:nvPicPr>
          <p:cNvPr id="39" name="图形 38">
            <a:extLst>
              <a:ext uri="{FF2B5EF4-FFF2-40B4-BE49-F238E27FC236}">
                <a16:creationId xmlns:a16="http://schemas.microsoft.com/office/drawing/2014/main" id="{8BEDA2E6-C612-4550-90B3-45F9C9E9E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254235" y="3161276"/>
            <a:ext cx="497111" cy="480812"/>
          </a:xfrm>
          <a:prstGeom prst="rect">
            <a:avLst/>
          </a:prstGeom>
        </p:spPr>
      </p:pic>
      <p:grpSp>
        <p:nvGrpSpPr>
          <p:cNvPr id="54" name="组合 53">
            <a:extLst>
              <a:ext uri="{FF2B5EF4-FFF2-40B4-BE49-F238E27FC236}">
                <a16:creationId xmlns:a16="http://schemas.microsoft.com/office/drawing/2014/main" id="{6D7C2406-A689-4157-8460-50480BA3E90B}"/>
              </a:ext>
            </a:extLst>
          </p:cNvPr>
          <p:cNvGrpSpPr/>
          <p:nvPr/>
        </p:nvGrpSpPr>
        <p:grpSpPr>
          <a:xfrm>
            <a:off x="3992884" y="3210714"/>
            <a:ext cx="1158230" cy="252404"/>
            <a:chOff x="5323845" y="4280951"/>
            <a:chExt cx="1544306" cy="336539"/>
          </a:xfrm>
        </p:grpSpPr>
        <p:cxnSp>
          <p:nvCxnSpPr>
            <p:cNvPr id="46" name="直接箭头连接符 45">
              <a:extLst>
                <a:ext uri="{FF2B5EF4-FFF2-40B4-BE49-F238E27FC236}">
                  <a16:creationId xmlns:a16="http://schemas.microsoft.com/office/drawing/2014/main" id="{A2C65660-B138-472D-9596-AEEA8D8ADF9A}"/>
                </a:ext>
              </a:extLst>
            </p:cNvPr>
            <p:cNvCxnSpPr>
              <a:cxnSpLocks/>
            </p:cNvCxnSpPr>
            <p:nvPr/>
          </p:nvCxnSpPr>
          <p:spPr>
            <a:xfrm>
              <a:off x="5323845" y="4617490"/>
              <a:ext cx="1544306"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íşlïḍè">
              <a:extLst>
                <a:ext uri="{FF2B5EF4-FFF2-40B4-BE49-F238E27FC236}">
                  <a16:creationId xmlns:a16="http://schemas.microsoft.com/office/drawing/2014/main" id="{6BD8BC68-1B75-4FB6-9911-70ED85C3BF11}"/>
                </a:ext>
              </a:extLst>
            </p:cNvPr>
            <p:cNvSpPr txBox="1"/>
            <p:nvPr/>
          </p:nvSpPr>
          <p:spPr>
            <a:xfrm>
              <a:off x="5632036" y="4280951"/>
              <a:ext cx="927924" cy="267374"/>
            </a:xfrm>
            <a:prstGeom prst="rect">
              <a:avLst/>
            </a:prstGeom>
            <a:noFill/>
          </p:spPr>
          <p:txBody>
            <a:bodyPr wrap="square" lIns="68580" tIns="34290" rIns="68580" bIns="34290" anchor="ctr">
              <a:noAutofit/>
            </a:bodyPr>
            <a:lstStyle/>
            <a:p>
              <a:pPr algn="ctr"/>
              <a:r>
                <a:rPr lang="zh-CN" altLang="en-US" sz="1350" b="1" dirty="0">
                  <a:latin typeface="Arial Narrow" panose="020B0606020202030204" pitchFamily="34" charset="0"/>
                </a:rPr>
                <a:t>发送帧</a:t>
              </a:r>
            </a:p>
          </p:txBody>
        </p:sp>
      </p:grpSp>
      <p:cxnSp>
        <p:nvCxnSpPr>
          <p:cNvPr id="56" name="直接箭头连接符 55">
            <a:extLst>
              <a:ext uri="{FF2B5EF4-FFF2-40B4-BE49-F238E27FC236}">
                <a16:creationId xmlns:a16="http://schemas.microsoft.com/office/drawing/2014/main" id="{7A19B750-7983-40E8-87EB-2DE084E2424A}"/>
              </a:ext>
            </a:extLst>
          </p:cNvPr>
          <p:cNvCxnSpPr/>
          <p:nvPr/>
        </p:nvCxnSpPr>
        <p:spPr>
          <a:xfrm flipV="1">
            <a:off x="3767115" y="2701378"/>
            <a:ext cx="0" cy="580241"/>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EAB63B73-1AF4-4A38-8986-514E9F3CD3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1422" y="3161276"/>
            <a:ext cx="497111" cy="480812"/>
          </a:xfrm>
          <a:prstGeom prst="rect">
            <a:avLst/>
          </a:prstGeom>
        </p:spPr>
      </p:pic>
      <p:cxnSp>
        <p:nvCxnSpPr>
          <p:cNvPr id="6" name="直接箭头连接符 5">
            <a:extLst>
              <a:ext uri="{FF2B5EF4-FFF2-40B4-BE49-F238E27FC236}">
                <a16:creationId xmlns:a16="http://schemas.microsoft.com/office/drawing/2014/main" id="{EBFA96C8-6C8B-45DF-945E-616889A43BB7}"/>
              </a:ext>
            </a:extLst>
          </p:cNvPr>
          <p:cNvCxnSpPr>
            <a:cxnSpLocks/>
          </p:cNvCxnSpPr>
          <p:nvPr/>
        </p:nvCxnSpPr>
        <p:spPr>
          <a:xfrm>
            <a:off x="3767115" y="2686139"/>
            <a:ext cx="3988322"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12436A7-C909-4451-8C15-E76FC00614A4}"/>
              </a:ext>
            </a:extLst>
          </p:cNvPr>
          <p:cNvCxnSpPr>
            <a:cxnSpLocks/>
          </p:cNvCxnSpPr>
          <p:nvPr/>
        </p:nvCxnSpPr>
        <p:spPr>
          <a:xfrm flipH="1">
            <a:off x="1683214" y="2686139"/>
            <a:ext cx="2108858" cy="0"/>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DE60C78-519F-4DEB-A6E8-C799BC53FD56}"/>
              </a:ext>
            </a:extLst>
          </p:cNvPr>
          <p:cNvCxnSpPr>
            <a:cxnSpLocks/>
          </p:cNvCxnSpPr>
          <p:nvPr/>
        </p:nvCxnSpPr>
        <p:spPr>
          <a:xfrm>
            <a:off x="7475210" y="2696299"/>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03E18E1-6C9B-441A-B4DE-55425EC415AB}"/>
              </a:ext>
            </a:extLst>
          </p:cNvPr>
          <p:cNvCxnSpPr>
            <a:cxnSpLocks/>
          </p:cNvCxnSpPr>
          <p:nvPr/>
        </p:nvCxnSpPr>
        <p:spPr>
          <a:xfrm>
            <a:off x="562421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1FD2EF4-08F0-40A1-832A-5D493BCCE8B1}"/>
              </a:ext>
            </a:extLst>
          </p:cNvPr>
          <p:cNvCxnSpPr>
            <a:cxnSpLocks/>
          </p:cNvCxnSpPr>
          <p:nvPr/>
        </p:nvCxnSpPr>
        <p:spPr>
          <a:xfrm>
            <a:off x="1957620" y="2701378"/>
            <a:ext cx="0" cy="525626"/>
          </a:xfrm>
          <a:prstGeom prst="straightConnector1">
            <a:avLst/>
          </a:prstGeom>
          <a:ln w="50800" cap="rnd">
            <a:solidFill>
              <a:schemeClr val="accent6"/>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7707387" cy="425841"/>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当多个主机连接在同一个广播信道上，要想实现两个主机之间的通信，则每个主机都必须有一个</a:t>
            </a:r>
            <a:r>
              <a:rPr lang="zh-CN" altLang="en-US" sz="1350" b="1" dirty="0">
                <a:solidFill>
                  <a:schemeClr val="accent1">
                    <a:lumMod val="75000"/>
                  </a:schemeClr>
                </a:solidFill>
                <a:latin typeface="Arial Narrow" panose="020B0606020202030204" pitchFamily="34" charset="0"/>
              </a:rPr>
              <a:t>唯一</a:t>
            </a:r>
            <a:endParaRPr lang="en-US" altLang="zh-CN" sz="1350" b="1" dirty="0">
              <a:solidFill>
                <a:schemeClr val="accent1">
                  <a:lumMod val="75000"/>
                </a:schemeClr>
              </a:solidFill>
              <a:latin typeface="Arial Narrow" panose="020B0606020202030204" pitchFamily="34" charset="0"/>
            </a:endParaRPr>
          </a:p>
          <a:p>
            <a:r>
              <a:rPr lang="zh-CN" altLang="en-US" sz="1350" b="1" dirty="0">
                <a:solidFill>
                  <a:schemeClr val="accent1">
                    <a:lumMod val="75000"/>
                  </a:schemeClr>
                </a:solidFill>
                <a:latin typeface="Arial Narrow" panose="020B0606020202030204" pitchFamily="34" charset="0"/>
              </a:rPr>
              <a:t>的标识</a:t>
            </a:r>
            <a:r>
              <a:rPr lang="zh-CN" altLang="en-US" sz="1350" b="1" dirty="0">
                <a:latin typeface="Arial Narrow" panose="020B0606020202030204" pitchFamily="34" charset="0"/>
              </a:rPr>
              <a:t>，即一个</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a:t>
            </a:r>
          </a:p>
        </p:txBody>
      </p:sp>
      <p:sp>
        <p:nvSpPr>
          <p:cNvPr id="38" name="矩形 37">
            <a:extLst>
              <a:ext uri="{FF2B5EF4-FFF2-40B4-BE49-F238E27FC236}">
                <a16:creationId xmlns:a16="http://schemas.microsoft.com/office/drawing/2014/main" id="{3F8BB29A-850B-4F3D-8F5C-FCAEDD32EEBD}"/>
              </a:ext>
            </a:extLst>
          </p:cNvPr>
          <p:cNvSpPr/>
          <p:nvPr/>
        </p:nvSpPr>
        <p:spPr>
          <a:xfrm>
            <a:off x="792475" y="156432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íşlïḍè">
            <a:extLst>
              <a:ext uri="{FF2B5EF4-FFF2-40B4-BE49-F238E27FC236}">
                <a16:creationId xmlns:a16="http://schemas.microsoft.com/office/drawing/2014/main" id="{0F1E4A39-A7FF-4D5D-82C5-EC7AAE6D762B}"/>
              </a:ext>
            </a:extLst>
          </p:cNvPr>
          <p:cNvSpPr txBox="1"/>
          <p:nvPr/>
        </p:nvSpPr>
        <p:spPr>
          <a:xfrm>
            <a:off x="1030396" y="1523584"/>
            <a:ext cx="7707387" cy="514136"/>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在每个主机发送的</a:t>
            </a:r>
            <a:r>
              <a:rPr lang="zh-CN" altLang="en-US" sz="1350" b="1" dirty="0">
                <a:solidFill>
                  <a:schemeClr val="accent1">
                    <a:lumMod val="75000"/>
                  </a:schemeClr>
                </a:solidFill>
                <a:latin typeface="Arial Narrow" panose="020B0606020202030204" pitchFamily="34" charset="0"/>
              </a:rPr>
              <a:t>帧的首部</a:t>
            </a:r>
            <a:r>
              <a:rPr lang="zh-CN" altLang="en-US" sz="1350" b="1" dirty="0">
                <a:latin typeface="Arial Narrow" panose="020B0606020202030204" pitchFamily="34" charset="0"/>
              </a:rPr>
              <a:t>中，都</a:t>
            </a:r>
            <a:r>
              <a:rPr lang="zh-CN" altLang="en-US" sz="1350" b="1" dirty="0">
                <a:solidFill>
                  <a:schemeClr val="accent1">
                    <a:lumMod val="75000"/>
                  </a:schemeClr>
                </a:solidFill>
                <a:latin typeface="Arial Narrow" panose="020B0606020202030204" pitchFamily="34" charset="0"/>
              </a:rPr>
              <a:t>携带</a:t>
            </a:r>
            <a:r>
              <a:rPr lang="zh-CN" altLang="en-US" sz="1350" b="1" dirty="0">
                <a:latin typeface="Arial Narrow" panose="020B0606020202030204" pitchFamily="34" charset="0"/>
              </a:rPr>
              <a:t>有发送主机（源主机）和接收主机（目的主机）的</a:t>
            </a:r>
            <a:r>
              <a:rPr lang="zh-CN" altLang="en-US" sz="1350" b="1" dirty="0">
                <a:solidFill>
                  <a:schemeClr val="accent1">
                    <a:lumMod val="75000"/>
                  </a:schemeClr>
                </a:solidFill>
                <a:latin typeface="Arial Narrow" panose="020B0606020202030204" pitchFamily="34" charset="0"/>
              </a:rPr>
              <a:t>数据链路层地址</a:t>
            </a:r>
            <a:r>
              <a:rPr lang="zh-CN" altLang="en-US" sz="1350" b="1" dirty="0">
                <a:latin typeface="Arial Narrow" panose="020B0606020202030204" pitchFamily="34" charset="0"/>
              </a:rPr>
              <a:t>。由于这类地址是用于</a:t>
            </a:r>
            <a:r>
              <a:rPr lang="zh-CN" altLang="en-US" sz="1350" b="1" dirty="0">
                <a:solidFill>
                  <a:schemeClr val="accent1">
                    <a:lumMod val="75000"/>
                  </a:schemeClr>
                </a:solidFill>
                <a:latin typeface="Arial Narrow" panose="020B0606020202030204" pitchFamily="34" charset="0"/>
              </a:rPr>
              <a:t>媒体接入控制</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t>
            </a:r>
            <a:r>
              <a:rPr lang="en-US" altLang="zh-CN" sz="1350" b="1" dirty="0">
                <a:latin typeface="Arial Narrow" panose="020B0606020202030204" pitchFamily="34" charset="0"/>
              </a:rPr>
              <a:t>edium </a:t>
            </a:r>
            <a:r>
              <a:rPr lang="en-US" altLang="zh-CN" sz="1350" b="1" dirty="0">
                <a:solidFill>
                  <a:schemeClr val="accent1">
                    <a:lumMod val="75000"/>
                  </a:schemeClr>
                </a:solidFill>
                <a:latin typeface="Arial Narrow" panose="020B0606020202030204" pitchFamily="34" charset="0"/>
              </a:rPr>
              <a:t>A</a:t>
            </a:r>
            <a:r>
              <a:rPr lang="en-US" altLang="zh-CN" sz="1350" b="1" dirty="0">
                <a:latin typeface="Arial Narrow" panose="020B0606020202030204" pitchFamily="34" charset="0"/>
              </a:rPr>
              <a:t>ccess </a:t>
            </a:r>
            <a:r>
              <a:rPr lang="en-US" altLang="zh-CN" sz="1350" b="1" dirty="0">
                <a:solidFill>
                  <a:schemeClr val="accent1">
                    <a:lumMod val="75000"/>
                  </a:schemeClr>
                </a:solidFill>
                <a:latin typeface="Arial Narrow" panose="020B0606020202030204" pitchFamily="34" charset="0"/>
              </a:rPr>
              <a:t>C</a:t>
            </a:r>
            <a:r>
              <a:rPr lang="en-US" altLang="zh-CN" sz="1350" b="1" dirty="0">
                <a:latin typeface="Arial Narrow" panose="020B0606020202030204" pitchFamily="34" charset="0"/>
              </a:rPr>
              <a:t>ontrol</a:t>
            </a:r>
            <a:r>
              <a:rPr lang="zh-CN" altLang="en-US" sz="1350" b="1" dirty="0">
                <a:latin typeface="Arial Narrow" panose="020B0606020202030204" pitchFamily="34" charset="0"/>
              </a:rPr>
              <a:t>，</a:t>
            </a:r>
            <a:r>
              <a:rPr lang="en-US" altLang="zh-CN" sz="1350" b="1" dirty="0">
                <a:solidFill>
                  <a:schemeClr val="accent1">
                    <a:lumMod val="75000"/>
                  </a:schemeClr>
                </a:solidFill>
                <a:latin typeface="Arial Narrow" panose="020B0606020202030204" pitchFamily="34" charset="0"/>
              </a:rPr>
              <a:t>MAC</a:t>
            </a:r>
            <a:r>
              <a:rPr lang="zh-CN" altLang="en-US" sz="1350" b="1" dirty="0">
                <a:latin typeface="Arial Narrow" panose="020B0606020202030204" pitchFamily="34" charset="0"/>
              </a:rPr>
              <a:t>）的，因此被称为</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a:t>
            </a:r>
          </a:p>
        </p:txBody>
      </p:sp>
      <p:sp>
        <p:nvSpPr>
          <p:cNvPr id="7" name="矩形 6">
            <a:extLst>
              <a:ext uri="{FF2B5EF4-FFF2-40B4-BE49-F238E27FC236}">
                <a16:creationId xmlns:a16="http://schemas.microsoft.com/office/drawing/2014/main" id="{4BC9C696-1ED4-43F1-ADF8-4332E03DDE71}"/>
              </a:ext>
            </a:extLst>
          </p:cNvPr>
          <p:cNvSpPr/>
          <p:nvPr/>
        </p:nvSpPr>
        <p:spPr>
          <a:xfrm>
            <a:off x="3898749" y="2782694"/>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a:extLst>
              <a:ext uri="{FF2B5EF4-FFF2-40B4-BE49-F238E27FC236}">
                <a16:creationId xmlns:a16="http://schemas.microsoft.com/office/drawing/2014/main" id="{EC803985-58E3-4217-984C-6AE175B288CA}"/>
              </a:ext>
            </a:extLst>
          </p:cNvPr>
          <p:cNvSpPr/>
          <p:nvPr/>
        </p:nvSpPr>
        <p:spPr>
          <a:xfrm>
            <a:off x="3897319"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5" name="矩形 54">
            <a:extLst>
              <a:ext uri="{FF2B5EF4-FFF2-40B4-BE49-F238E27FC236}">
                <a16:creationId xmlns:a16="http://schemas.microsoft.com/office/drawing/2014/main" id="{05832307-9A91-4F29-A477-BB02FC982459}"/>
              </a:ext>
            </a:extLst>
          </p:cNvPr>
          <p:cNvSpPr/>
          <p:nvPr/>
        </p:nvSpPr>
        <p:spPr>
          <a:xfrm>
            <a:off x="4128441" y="2782694"/>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57" name="矩形 56">
            <a:extLst>
              <a:ext uri="{FF2B5EF4-FFF2-40B4-BE49-F238E27FC236}">
                <a16:creationId xmlns:a16="http://schemas.microsoft.com/office/drawing/2014/main" id="{26B7C04B-72F8-45DC-9A12-2F9E7C6EA442}"/>
              </a:ext>
            </a:extLst>
          </p:cNvPr>
          <p:cNvSpPr/>
          <p:nvPr/>
        </p:nvSpPr>
        <p:spPr>
          <a:xfrm>
            <a:off x="1954431"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矩形 57">
            <a:extLst>
              <a:ext uri="{FF2B5EF4-FFF2-40B4-BE49-F238E27FC236}">
                <a16:creationId xmlns:a16="http://schemas.microsoft.com/office/drawing/2014/main" id="{BFAED27C-B448-407A-9F40-78E4603AF41E}"/>
              </a:ext>
            </a:extLst>
          </p:cNvPr>
          <p:cNvSpPr/>
          <p:nvPr/>
        </p:nvSpPr>
        <p:spPr>
          <a:xfrm>
            <a:off x="1953001"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59" name="矩形 58">
            <a:extLst>
              <a:ext uri="{FF2B5EF4-FFF2-40B4-BE49-F238E27FC236}">
                <a16:creationId xmlns:a16="http://schemas.microsoft.com/office/drawing/2014/main" id="{B22C95BE-39ED-4FB0-9262-85B9D5C21712}"/>
              </a:ext>
            </a:extLst>
          </p:cNvPr>
          <p:cNvSpPr/>
          <p:nvPr/>
        </p:nvSpPr>
        <p:spPr>
          <a:xfrm>
            <a:off x="2184123"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0" name="矩形 59">
            <a:extLst>
              <a:ext uri="{FF2B5EF4-FFF2-40B4-BE49-F238E27FC236}">
                <a16:creationId xmlns:a16="http://schemas.microsoft.com/office/drawing/2014/main" id="{AC76055D-CCDE-47DD-A889-24F278C820CE}"/>
              </a:ext>
            </a:extLst>
          </p:cNvPr>
          <p:cNvSpPr/>
          <p:nvPr/>
        </p:nvSpPr>
        <p:spPr>
          <a:xfrm>
            <a:off x="5719558"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a:extLst>
              <a:ext uri="{FF2B5EF4-FFF2-40B4-BE49-F238E27FC236}">
                <a16:creationId xmlns:a16="http://schemas.microsoft.com/office/drawing/2014/main" id="{11D3ABC1-B047-4FCD-9F01-889D83573627}"/>
              </a:ext>
            </a:extLst>
          </p:cNvPr>
          <p:cNvSpPr/>
          <p:nvPr/>
        </p:nvSpPr>
        <p:spPr>
          <a:xfrm>
            <a:off x="5718128"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62" name="矩形 61">
            <a:extLst>
              <a:ext uri="{FF2B5EF4-FFF2-40B4-BE49-F238E27FC236}">
                <a16:creationId xmlns:a16="http://schemas.microsoft.com/office/drawing/2014/main" id="{A4104ABB-9188-4C88-BE96-F5D44B97E2D6}"/>
              </a:ext>
            </a:extLst>
          </p:cNvPr>
          <p:cNvSpPr/>
          <p:nvPr/>
        </p:nvSpPr>
        <p:spPr>
          <a:xfrm>
            <a:off x="5949250"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sp>
        <p:nvSpPr>
          <p:cNvPr id="63" name="矩形 62">
            <a:extLst>
              <a:ext uri="{FF2B5EF4-FFF2-40B4-BE49-F238E27FC236}">
                <a16:creationId xmlns:a16="http://schemas.microsoft.com/office/drawing/2014/main" id="{5195E787-6CA5-423D-9D12-597753E2BB8E}"/>
              </a:ext>
            </a:extLst>
          </p:cNvPr>
          <p:cNvSpPr/>
          <p:nvPr/>
        </p:nvSpPr>
        <p:spPr>
          <a:xfrm>
            <a:off x="7553044" y="3655283"/>
            <a:ext cx="1362356"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矩形 63">
            <a:extLst>
              <a:ext uri="{FF2B5EF4-FFF2-40B4-BE49-F238E27FC236}">
                <a16:creationId xmlns:a16="http://schemas.microsoft.com/office/drawing/2014/main" id="{DEE5ABF5-B087-448E-A54E-17BCA52D1684}"/>
              </a:ext>
            </a:extLst>
          </p:cNvPr>
          <p:cNvSpPr/>
          <p:nvPr/>
        </p:nvSpPr>
        <p:spPr>
          <a:xfrm>
            <a:off x="7551615"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C</a:t>
            </a:r>
            <a:endParaRPr lang="zh-CN" altLang="en-US" sz="1350" b="1" dirty="0">
              <a:solidFill>
                <a:schemeClr val="tx1"/>
              </a:solidFill>
            </a:endParaRPr>
          </a:p>
        </p:txBody>
      </p:sp>
      <p:sp>
        <p:nvSpPr>
          <p:cNvPr id="65" name="矩形 64">
            <a:extLst>
              <a:ext uri="{FF2B5EF4-FFF2-40B4-BE49-F238E27FC236}">
                <a16:creationId xmlns:a16="http://schemas.microsoft.com/office/drawing/2014/main" id="{57B75B10-0BD8-4152-B296-DE457AF660FA}"/>
              </a:ext>
            </a:extLst>
          </p:cNvPr>
          <p:cNvSpPr/>
          <p:nvPr/>
        </p:nvSpPr>
        <p:spPr>
          <a:xfrm>
            <a:off x="7782736" y="3655283"/>
            <a:ext cx="23112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B</a:t>
            </a:r>
            <a:endParaRPr lang="zh-CN" altLang="en-US" sz="1350" b="1" dirty="0">
              <a:solidFill>
                <a:schemeClr val="tx1"/>
              </a:solidFill>
            </a:endParaRPr>
          </a:p>
        </p:txBody>
      </p:sp>
      <p:grpSp>
        <p:nvGrpSpPr>
          <p:cNvPr id="11" name="组合 10">
            <a:extLst>
              <a:ext uri="{FF2B5EF4-FFF2-40B4-BE49-F238E27FC236}">
                <a16:creationId xmlns:a16="http://schemas.microsoft.com/office/drawing/2014/main" id="{E7C5C4E3-8247-44F8-B698-15C1DCA77EDF}"/>
              </a:ext>
            </a:extLst>
          </p:cNvPr>
          <p:cNvGrpSpPr/>
          <p:nvPr/>
        </p:nvGrpSpPr>
        <p:grpSpPr>
          <a:xfrm>
            <a:off x="1563849" y="3625837"/>
            <a:ext cx="710350" cy="628064"/>
            <a:chOff x="2085132" y="4834448"/>
            <a:chExt cx="947133" cy="837419"/>
          </a:xfrm>
        </p:grpSpPr>
        <p:sp>
          <p:nvSpPr>
            <p:cNvPr id="8" name="矩形 7">
              <a:extLst>
                <a:ext uri="{FF2B5EF4-FFF2-40B4-BE49-F238E27FC236}">
                  <a16:creationId xmlns:a16="http://schemas.microsoft.com/office/drawing/2014/main" id="{E7987E7F-0AB6-4B8D-97FD-DB5BFB56193F}"/>
                </a:ext>
              </a:extLst>
            </p:cNvPr>
            <p:cNvSpPr/>
            <p:nvPr/>
          </p:nvSpPr>
          <p:spPr>
            <a:xfrm>
              <a:off x="2200833" y="4834448"/>
              <a:ext cx="735738" cy="335499"/>
            </a:xfrm>
            <a:prstGeom prst="rect">
              <a:avLst/>
            </a:prstGeom>
            <a:noFill/>
            <a:ln w="254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íşlïḍè">
              <a:extLst>
                <a:ext uri="{FF2B5EF4-FFF2-40B4-BE49-F238E27FC236}">
                  <a16:creationId xmlns:a16="http://schemas.microsoft.com/office/drawing/2014/main" id="{E6875513-E418-4320-ABC0-4C6D904D72A0}"/>
                </a:ext>
              </a:extLst>
            </p:cNvPr>
            <p:cNvSpPr txBox="1"/>
            <p:nvPr/>
          </p:nvSpPr>
          <p:spPr>
            <a:xfrm>
              <a:off x="2085132" y="5208668"/>
              <a:ext cx="947133" cy="463199"/>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不匹配</a:t>
              </a:r>
            </a:p>
          </p:txBody>
        </p:sp>
      </p:grpSp>
      <p:grpSp>
        <p:nvGrpSpPr>
          <p:cNvPr id="14" name="组合 13">
            <a:extLst>
              <a:ext uri="{FF2B5EF4-FFF2-40B4-BE49-F238E27FC236}">
                <a16:creationId xmlns:a16="http://schemas.microsoft.com/office/drawing/2014/main" id="{526F9952-E661-41F6-BC13-A2FADF0F1A39}"/>
              </a:ext>
            </a:extLst>
          </p:cNvPr>
          <p:cNvGrpSpPr/>
          <p:nvPr/>
        </p:nvGrpSpPr>
        <p:grpSpPr>
          <a:xfrm>
            <a:off x="7163599" y="3625837"/>
            <a:ext cx="710350" cy="628064"/>
            <a:chOff x="9551465" y="4834448"/>
            <a:chExt cx="947133" cy="837419"/>
          </a:xfrm>
        </p:grpSpPr>
        <p:sp>
          <p:nvSpPr>
            <p:cNvPr id="68" name="矩形 67">
              <a:extLst>
                <a:ext uri="{FF2B5EF4-FFF2-40B4-BE49-F238E27FC236}">
                  <a16:creationId xmlns:a16="http://schemas.microsoft.com/office/drawing/2014/main" id="{661BE628-938B-458D-AA6E-0F5006BEAF89}"/>
                </a:ext>
              </a:extLst>
            </p:cNvPr>
            <p:cNvSpPr/>
            <p:nvPr/>
          </p:nvSpPr>
          <p:spPr>
            <a:xfrm>
              <a:off x="9667166" y="4834448"/>
              <a:ext cx="735738" cy="335499"/>
            </a:xfrm>
            <a:prstGeom prst="rect">
              <a:avLst/>
            </a:prstGeom>
            <a:noFill/>
            <a:ln w="254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íşlïḍè">
              <a:extLst>
                <a:ext uri="{FF2B5EF4-FFF2-40B4-BE49-F238E27FC236}">
                  <a16:creationId xmlns:a16="http://schemas.microsoft.com/office/drawing/2014/main" id="{0F357203-D0AE-4073-BFBB-8C80B6F366D2}"/>
                </a:ext>
              </a:extLst>
            </p:cNvPr>
            <p:cNvSpPr txBox="1"/>
            <p:nvPr/>
          </p:nvSpPr>
          <p:spPr>
            <a:xfrm>
              <a:off x="9551465" y="5208668"/>
              <a:ext cx="947133" cy="463199"/>
            </a:xfrm>
            <a:prstGeom prst="rect">
              <a:avLst/>
            </a:prstGeom>
            <a:noFill/>
          </p:spPr>
          <p:txBody>
            <a:bodyPr wrap="square" lIns="68580" tIns="34290" rIns="68580" bIns="34290" anchor="ctr">
              <a:noAutofit/>
            </a:bodyPr>
            <a:lstStyle/>
            <a:p>
              <a:pPr algn="ctr"/>
              <a:r>
                <a:rPr lang="zh-CN" altLang="en-US" sz="1350" b="1" dirty="0">
                  <a:solidFill>
                    <a:schemeClr val="accent1">
                      <a:lumMod val="75000"/>
                    </a:schemeClr>
                  </a:solidFill>
                  <a:latin typeface="Arial Narrow" panose="020B0606020202030204" pitchFamily="34" charset="0"/>
                </a:rPr>
                <a:t>不匹配</a:t>
              </a:r>
            </a:p>
          </p:txBody>
        </p:sp>
      </p:grpSp>
      <p:grpSp>
        <p:nvGrpSpPr>
          <p:cNvPr id="12" name="组合 11">
            <a:extLst>
              <a:ext uri="{FF2B5EF4-FFF2-40B4-BE49-F238E27FC236}">
                <a16:creationId xmlns:a16="http://schemas.microsoft.com/office/drawing/2014/main" id="{21C5DD61-8C4F-45EA-A860-4627705611EB}"/>
              </a:ext>
            </a:extLst>
          </p:cNvPr>
          <p:cNvGrpSpPr/>
          <p:nvPr/>
        </p:nvGrpSpPr>
        <p:grpSpPr>
          <a:xfrm>
            <a:off x="5329868" y="3625837"/>
            <a:ext cx="710350" cy="628064"/>
            <a:chOff x="7106490" y="4834448"/>
            <a:chExt cx="947133" cy="837419"/>
          </a:xfrm>
        </p:grpSpPr>
        <p:sp>
          <p:nvSpPr>
            <p:cNvPr id="71" name="矩形 70">
              <a:extLst>
                <a:ext uri="{FF2B5EF4-FFF2-40B4-BE49-F238E27FC236}">
                  <a16:creationId xmlns:a16="http://schemas.microsoft.com/office/drawing/2014/main" id="{BD64B71A-BD4E-40D6-9330-4D5EE1E2BC98}"/>
                </a:ext>
              </a:extLst>
            </p:cNvPr>
            <p:cNvSpPr/>
            <p:nvPr/>
          </p:nvSpPr>
          <p:spPr>
            <a:xfrm>
              <a:off x="7222191" y="4834448"/>
              <a:ext cx="735738" cy="335499"/>
            </a:xfrm>
            <a:prstGeom prst="rect">
              <a:avLst/>
            </a:prstGeom>
            <a:no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íşlïḍè">
              <a:extLst>
                <a:ext uri="{FF2B5EF4-FFF2-40B4-BE49-F238E27FC236}">
                  <a16:creationId xmlns:a16="http://schemas.microsoft.com/office/drawing/2014/main" id="{4D9C1933-A256-4B81-A962-18A22A128031}"/>
                </a:ext>
              </a:extLst>
            </p:cNvPr>
            <p:cNvSpPr txBox="1"/>
            <p:nvPr/>
          </p:nvSpPr>
          <p:spPr>
            <a:xfrm>
              <a:off x="7106490" y="5208668"/>
              <a:ext cx="947133" cy="463199"/>
            </a:xfrm>
            <a:prstGeom prst="rect">
              <a:avLst/>
            </a:prstGeom>
            <a:noFill/>
          </p:spPr>
          <p:txBody>
            <a:bodyPr wrap="square" lIns="68580" tIns="34290" rIns="68580" bIns="34290" anchor="ctr">
              <a:noAutofit/>
            </a:bodyPr>
            <a:lstStyle/>
            <a:p>
              <a:pPr algn="ctr"/>
              <a:r>
                <a:rPr lang="zh-CN" altLang="en-US" sz="1350" b="1" dirty="0">
                  <a:solidFill>
                    <a:schemeClr val="accent4"/>
                  </a:solidFill>
                  <a:latin typeface="Arial Narrow" panose="020B0606020202030204" pitchFamily="34" charset="0"/>
                </a:rPr>
                <a:t>匹配</a:t>
              </a:r>
            </a:p>
          </p:txBody>
        </p:sp>
      </p:grpSp>
      <p:sp>
        <p:nvSpPr>
          <p:cNvPr id="67"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70" name="矩形 6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48547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p:tgtEl>
                                          <p:spTgt spid="34"/>
                                        </p:tgtEl>
                                        <p:attrNameLst>
                                          <p:attrName>ppt_y</p:attrName>
                                        </p:attrNameLst>
                                      </p:cBhvr>
                                      <p:tavLst>
                                        <p:tav tm="0">
                                          <p:val>
                                            <p:strVal val="#ppt_y+#ppt_h*1.125000"/>
                                          </p:val>
                                        </p:tav>
                                        <p:tav tm="100000">
                                          <p:val>
                                            <p:strVal val="#ppt_y"/>
                                          </p:val>
                                        </p:tav>
                                      </p:tavLst>
                                    </p:anim>
                                    <p:animEffect transition="in" filter="wipe(up)">
                                      <p:cBhvr>
                                        <p:cTn id="12" dur="500"/>
                                        <p:tgtEl>
                                          <p:spTgt spid="3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ppt_y</p:attrName>
                                        </p:attrNameLst>
                                      </p:cBhvr>
                                      <p:tavLst>
                                        <p:tav tm="0">
                                          <p:val>
                                            <p:strVal val="#ppt_y+#ppt_h*1.125000"/>
                                          </p:val>
                                        </p:tav>
                                        <p:tav tm="100000">
                                          <p:val>
                                            <p:strVal val="#ppt_y"/>
                                          </p:val>
                                        </p:tav>
                                      </p:tavLst>
                                    </p:anim>
                                    <p:animEffect transition="in" filter="wipe(up)">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7707387" cy="300083"/>
          </a:xfrm>
          <a:prstGeom prst="rect">
            <a:avLst/>
          </a:prstGeom>
          <a:noFill/>
        </p:spPr>
        <p:txBody>
          <a:bodyPr wrap="square" lIns="68580" tIns="34290" rIns="68580" bIns="34290" anchor="ctr">
            <a:noAutofit/>
          </a:bodyPr>
          <a:lstStyle/>
          <a:p>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一般被固化在网卡的电可擦可编程只读存储器</a:t>
            </a:r>
            <a:r>
              <a:rPr lang="en-US" altLang="zh-CN" sz="1350" b="1" dirty="0">
                <a:latin typeface="Arial Narrow" panose="020B0606020202030204" pitchFamily="34" charset="0"/>
              </a:rPr>
              <a:t>EEPROM</a:t>
            </a:r>
            <a:r>
              <a:rPr lang="zh-CN" altLang="en-US" sz="1350" b="1" dirty="0">
                <a:latin typeface="Arial Narrow" panose="020B0606020202030204" pitchFamily="34" charset="0"/>
              </a:rPr>
              <a:t>中，因此</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地址也被称为</a:t>
            </a:r>
            <a:r>
              <a:rPr lang="zh-CN" altLang="en-US" sz="1350" b="1" dirty="0">
                <a:solidFill>
                  <a:schemeClr val="accent1">
                    <a:lumMod val="75000"/>
                  </a:schemeClr>
                </a:solidFill>
                <a:latin typeface="Arial Narrow" panose="020B0606020202030204" pitchFamily="34" charset="0"/>
              </a:rPr>
              <a:t>硬件地址</a:t>
            </a:r>
            <a:r>
              <a:rPr lang="zh-CN" altLang="en-US" sz="1350" b="1" dirty="0">
                <a:latin typeface="Arial Narrow" panose="020B0606020202030204" pitchFamily="34" charset="0"/>
              </a:rPr>
              <a:t>。</a:t>
            </a:r>
          </a:p>
        </p:txBody>
      </p:sp>
      <p:sp>
        <p:nvSpPr>
          <p:cNvPr id="67" name="矩形 66">
            <a:extLst>
              <a:ext uri="{FF2B5EF4-FFF2-40B4-BE49-F238E27FC236}">
                <a16:creationId xmlns:a16="http://schemas.microsoft.com/office/drawing/2014/main" id="{2A63BCDB-6F67-4D43-A9D4-3D5FFD294959}"/>
              </a:ext>
            </a:extLst>
          </p:cNvPr>
          <p:cNvSpPr/>
          <p:nvPr/>
        </p:nvSpPr>
        <p:spPr>
          <a:xfrm>
            <a:off x="792475" y="1400345"/>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íşlïḍè">
            <a:extLst>
              <a:ext uri="{FF2B5EF4-FFF2-40B4-BE49-F238E27FC236}">
                <a16:creationId xmlns:a16="http://schemas.microsoft.com/office/drawing/2014/main" id="{BB1CC639-26C8-46AE-BAE9-9ACCAB8178F3}"/>
              </a:ext>
            </a:extLst>
          </p:cNvPr>
          <p:cNvSpPr txBox="1"/>
          <p:nvPr/>
        </p:nvSpPr>
        <p:spPr>
          <a:xfrm>
            <a:off x="1030396" y="1359604"/>
            <a:ext cx="2645295" cy="300083"/>
          </a:xfrm>
          <a:prstGeom prst="rect">
            <a:avLst/>
          </a:prstGeom>
          <a:noFill/>
        </p:spPr>
        <p:txBody>
          <a:bodyPr wrap="square" lIns="68580" tIns="34290" rIns="68580" bIns="34290" anchor="ctr">
            <a:noAutofit/>
          </a:bodyPr>
          <a:lstStyle/>
          <a:p>
            <a:r>
              <a:rPr lang="en-US" altLang="zh-CN" sz="1350" b="1" dirty="0">
                <a:latin typeface="Arial Narrow" panose="020B0606020202030204" pitchFamily="34" charset="0"/>
              </a:rPr>
              <a:t>MAC</a:t>
            </a:r>
            <a:r>
              <a:rPr lang="zh-CN" altLang="en-US" sz="1350" b="1" dirty="0">
                <a:latin typeface="Arial Narrow" panose="020B0606020202030204" pitchFamily="34" charset="0"/>
              </a:rPr>
              <a:t>地址有时也被称为</a:t>
            </a:r>
            <a:r>
              <a:rPr lang="zh-CN" altLang="en-US" sz="1350" b="1" dirty="0">
                <a:solidFill>
                  <a:schemeClr val="accent1">
                    <a:lumMod val="75000"/>
                  </a:schemeClr>
                </a:solidFill>
                <a:latin typeface="Arial Narrow" panose="020B0606020202030204" pitchFamily="34" charset="0"/>
              </a:rPr>
              <a:t>物理地址</a:t>
            </a:r>
            <a:r>
              <a:rPr lang="zh-CN" altLang="en-US" sz="1350" b="1" dirty="0">
                <a:latin typeface="Arial Narrow" panose="020B0606020202030204" pitchFamily="34" charset="0"/>
              </a:rPr>
              <a:t>。</a:t>
            </a:r>
          </a:p>
        </p:txBody>
      </p:sp>
      <p:grpSp>
        <p:nvGrpSpPr>
          <p:cNvPr id="15" name="组合 14">
            <a:extLst>
              <a:ext uri="{FF2B5EF4-FFF2-40B4-BE49-F238E27FC236}">
                <a16:creationId xmlns:a16="http://schemas.microsoft.com/office/drawing/2014/main" id="{04684DBF-1D35-441C-9A86-A2B41ACD6478}"/>
              </a:ext>
            </a:extLst>
          </p:cNvPr>
          <p:cNvGrpSpPr/>
          <p:nvPr/>
        </p:nvGrpSpPr>
        <p:grpSpPr>
          <a:xfrm>
            <a:off x="4657216" y="1242888"/>
            <a:ext cx="4080567" cy="3554501"/>
            <a:chOff x="6209621" y="1657184"/>
            <a:chExt cx="5440756" cy="4739334"/>
          </a:xfrm>
        </p:grpSpPr>
        <p:pic>
          <p:nvPicPr>
            <p:cNvPr id="73" name="图片 72" descr="文本&#10;&#10;描述已自动生成">
              <a:extLst>
                <a:ext uri="{FF2B5EF4-FFF2-40B4-BE49-F238E27FC236}">
                  <a16:creationId xmlns:a16="http://schemas.microsoft.com/office/drawing/2014/main" id="{84C44E6D-0D5B-4F2E-9D21-304FBA1AD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21" y="1657184"/>
              <a:ext cx="5440756" cy="4739334"/>
            </a:xfrm>
            <a:prstGeom prst="rect">
              <a:avLst/>
            </a:prstGeom>
          </p:spPr>
        </p:pic>
        <p:sp>
          <p:nvSpPr>
            <p:cNvPr id="10" name="矩形 9">
              <a:extLst>
                <a:ext uri="{FF2B5EF4-FFF2-40B4-BE49-F238E27FC236}">
                  <a16:creationId xmlns:a16="http://schemas.microsoft.com/office/drawing/2014/main" id="{E7905BAD-E717-4ED0-9C45-2AAA31EF5434}"/>
                </a:ext>
              </a:extLst>
            </p:cNvPr>
            <p:cNvSpPr/>
            <p:nvPr/>
          </p:nvSpPr>
          <p:spPr>
            <a:xfrm>
              <a:off x="9236097" y="4040007"/>
              <a:ext cx="552587" cy="1372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矩形 73">
              <a:extLst>
                <a:ext uri="{FF2B5EF4-FFF2-40B4-BE49-F238E27FC236}">
                  <a16:creationId xmlns:a16="http://schemas.microsoft.com/office/drawing/2014/main" id="{15338232-950A-48C0-B522-3D02678F0034}"/>
                </a:ext>
              </a:extLst>
            </p:cNvPr>
            <p:cNvSpPr/>
            <p:nvPr/>
          </p:nvSpPr>
          <p:spPr>
            <a:xfrm>
              <a:off x="10769964" y="5415301"/>
              <a:ext cx="552587" cy="1372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8" name="组合 17">
            <a:extLst>
              <a:ext uri="{FF2B5EF4-FFF2-40B4-BE49-F238E27FC236}">
                <a16:creationId xmlns:a16="http://schemas.microsoft.com/office/drawing/2014/main" id="{BC7D1EFD-E736-4E5D-8C35-EFF4C00E8A2F}"/>
              </a:ext>
            </a:extLst>
          </p:cNvPr>
          <p:cNvGrpSpPr/>
          <p:nvPr/>
        </p:nvGrpSpPr>
        <p:grpSpPr>
          <a:xfrm>
            <a:off x="5693183" y="1637398"/>
            <a:ext cx="2420422" cy="245230"/>
            <a:chOff x="7590910" y="2183197"/>
            <a:chExt cx="3227229" cy="326973"/>
          </a:xfrm>
        </p:grpSpPr>
        <p:sp>
          <p:nvSpPr>
            <p:cNvPr id="16" name="矩形 15">
              <a:extLst>
                <a:ext uri="{FF2B5EF4-FFF2-40B4-BE49-F238E27FC236}">
                  <a16:creationId xmlns:a16="http://schemas.microsoft.com/office/drawing/2014/main" id="{7950903B-0BFA-4218-9AD4-A72CFA8EE51C}"/>
                </a:ext>
              </a:extLst>
            </p:cNvPr>
            <p:cNvSpPr/>
            <p:nvPr/>
          </p:nvSpPr>
          <p:spPr>
            <a:xfrm>
              <a:off x="7590910" y="2219689"/>
              <a:ext cx="848616" cy="253990"/>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a:extLst>
                <a:ext uri="{FF2B5EF4-FFF2-40B4-BE49-F238E27FC236}">
                  <a16:creationId xmlns:a16="http://schemas.microsoft.com/office/drawing/2014/main" id="{50A77104-9033-42E0-B268-CA32CBC71E08}"/>
                </a:ext>
              </a:extLst>
            </p:cNvPr>
            <p:cNvSpPr/>
            <p:nvPr/>
          </p:nvSpPr>
          <p:spPr>
            <a:xfrm>
              <a:off x="8555846" y="2183197"/>
              <a:ext cx="2262293" cy="326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查看</a:t>
              </a:r>
              <a:r>
                <a:rPr lang="en-US" altLang="zh-CN" sz="1350" b="1" dirty="0"/>
                <a:t>TCP/IP</a:t>
              </a:r>
              <a:r>
                <a:rPr lang="zh-CN" altLang="en-US" sz="1350" b="1" dirty="0"/>
                <a:t>配置信息</a:t>
              </a:r>
            </a:p>
          </p:txBody>
        </p:sp>
      </p:grpSp>
      <p:sp>
        <p:nvSpPr>
          <p:cNvPr id="75" name="矩形 74">
            <a:extLst>
              <a:ext uri="{FF2B5EF4-FFF2-40B4-BE49-F238E27FC236}">
                <a16:creationId xmlns:a16="http://schemas.microsoft.com/office/drawing/2014/main" id="{B7DE7EC2-DD0E-4CD1-BE3B-45BBFBCE7305}"/>
              </a:ext>
            </a:extLst>
          </p:cNvPr>
          <p:cNvSpPr/>
          <p:nvPr/>
        </p:nvSpPr>
        <p:spPr>
          <a:xfrm>
            <a:off x="4754793" y="3030006"/>
            <a:ext cx="457288" cy="102965"/>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对话气泡: 圆角矩形 28">
            <a:extLst>
              <a:ext uri="{FF2B5EF4-FFF2-40B4-BE49-F238E27FC236}">
                <a16:creationId xmlns:a16="http://schemas.microsoft.com/office/drawing/2014/main" id="{A87283BA-89A0-4741-B1B6-AA9629E165CF}"/>
              </a:ext>
            </a:extLst>
          </p:cNvPr>
          <p:cNvSpPr/>
          <p:nvPr/>
        </p:nvSpPr>
        <p:spPr>
          <a:xfrm>
            <a:off x="792475" y="2098749"/>
            <a:ext cx="2942422" cy="1385065"/>
          </a:xfrm>
          <a:prstGeom prst="wedgeRoundRectCallout">
            <a:avLst>
              <a:gd name="adj1" fmla="val 24195"/>
              <a:gd name="adj2" fmla="val -85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350" b="1" dirty="0"/>
              <a:t>         不要被物理地址中的“物理”二字误导，误认为物理地址属于网络体系结构中物理层的范畴。</a:t>
            </a:r>
            <a:endParaRPr lang="en-US" altLang="zh-CN" sz="1350" b="1" dirty="0"/>
          </a:p>
          <a:p>
            <a:pPr>
              <a:lnSpc>
                <a:spcPct val="150000"/>
              </a:lnSpc>
            </a:pPr>
            <a:r>
              <a:rPr lang="zh-CN" altLang="en-US" sz="1350" b="1" dirty="0"/>
              <a:t>         物理地址属于数据链路层范畴。</a:t>
            </a:r>
          </a:p>
        </p:txBody>
      </p:sp>
      <p:sp>
        <p:nvSpPr>
          <p:cNvPr id="19"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0" name="矩形 19"/>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4174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 calcmode="lin" valueType="num">
                                      <p:cBhvr>
                                        <p:cTn id="9" dur="500" fill="hold"/>
                                        <p:tgtEl>
                                          <p:spTgt spid="47"/>
                                        </p:tgtEl>
                                        <p:attrNameLst>
                                          <p:attrName>style.rotation</p:attrName>
                                        </p:attrNameLst>
                                      </p:cBhvr>
                                      <p:tavLst>
                                        <p:tav tm="0">
                                          <p:val>
                                            <p:fltVal val="360"/>
                                          </p:val>
                                        </p:tav>
                                        <p:tav tm="100000">
                                          <p:val>
                                            <p:fltVal val="0"/>
                                          </p:val>
                                        </p:tav>
                                      </p:tavLst>
                                    </p:anim>
                                    <p:animEffect transition="in" filter="fade">
                                      <p:cBhvr>
                                        <p:cTn id="10" dur="500"/>
                                        <p:tgtEl>
                                          <p:spTgt spid="4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p:cTn id="18" dur="500" fill="hold"/>
                                        <p:tgtEl>
                                          <p:spTgt spid="67"/>
                                        </p:tgtEl>
                                        <p:attrNameLst>
                                          <p:attrName>ppt_w</p:attrName>
                                        </p:attrNameLst>
                                      </p:cBhvr>
                                      <p:tavLst>
                                        <p:tav tm="0">
                                          <p:val>
                                            <p:fltVal val="0"/>
                                          </p:val>
                                        </p:tav>
                                        <p:tav tm="100000">
                                          <p:val>
                                            <p:strVal val="#ppt_w"/>
                                          </p:val>
                                        </p:tav>
                                      </p:tavLst>
                                    </p:anim>
                                    <p:anim calcmode="lin" valueType="num">
                                      <p:cBhvr>
                                        <p:cTn id="19" dur="500" fill="hold"/>
                                        <p:tgtEl>
                                          <p:spTgt spid="67"/>
                                        </p:tgtEl>
                                        <p:attrNameLst>
                                          <p:attrName>ppt_h</p:attrName>
                                        </p:attrNameLst>
                                      </p:cBhvr>
                                      <p:tavLst>
                                        <p:tav tm="0">
                                          <p:val>
                                            <p:fltVal val="0"/>
                                          </p:val>
                                        </p:tav>
                                        <p:tav tm="100000">
                                          <p:val>
                                            <p:strVal val="#ppt_h"/>
                                          </p:val>
                                        </p:tav>
                                      </p:tavLst>
                                    </p:anim>
                                    <p:anim calcmode="lin" valueType="num">
                                      <p:cBhvr>
                                        <p:cTn id="20" dur="500" fill="hold"/>
                                        <p:tgtEl>
                                          <p:spTgt spid="67"/>
                                        </p:tgtEl>
                                        <p:attrNameLst>
                                          <p:attrName>style.rotation</p:attrName>
                                        </p:attrNameLst>
                                      </p:cBhvr>
                                      <p:tavLst>
                                        <p:tav tm="0">
                                          <p:val>
                                            <p:fltVal val="360"/>
                                          </p:val>
                                        </p:tav>
                                        <p:tav tm="100000">
                                          <p:val>
                                            <p:fltVal val="0"/>
                                          </p:val>
                                        </p:tav>
                                      </p:tavLst>
                                    </p:anim>
                                    <p:animEffect transition="in" filter="fade">
                                      <p:cBhvr>
                                        <p:cTn id="21" dur="500"/>
                                        <p:tgtEl>
                                          <p:spTgt spid="6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30" presetClass="entr" presetSubtype="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800" decel="100000"/>
                                        <p:tgtEl>
                                          <p:spTgt spid="75"/>
                                        </p:tgtEl>
                                      </p:cBhvr>
                                    </p:animEffect>
                                    <p:anim calcmode="lin" valueType="num">
                                      <p:cBhvr>
                                        <p:cTn id="41" dur="800" decel="100000" fill="hold"/>
                                        <p:tgtEl>
                                          <p:spTgt spid="75"/>
                                        </p:tgtEl>
                                        <p:attrNameLst>
                                          <p:attrName>style.rotation</p:attrName>
                                        </p:attrNameLst>
                                      </p:cBhvr>
                                      <p:tavLst>
                                        <p:tav tm="0">
                                          <p:val>
                                            <p:fltVal val="-90"/>
                                          </p:val>
                                        </p:tav>
                                        <p:tav tm="100000">
                                          <p:val>
                                            <p:fltVal val="0"/>
                                          </p:val>
                                        </p:tav>
                                      </p:tavLst>
                                    </p:anim>
                                    <p:anim calcmode="lin" valueType="num">
                                      <p:cBhvr>
                                        <p:cTn id="42" dur="800" decel="100000" fill="hold"/>
                                        <p:tgtEl>
                                          <p:spTgt spid="75"/>
                                        </p:tgtEl>
                                        <p:attrNameLst>
                                          <p:attrName>ppt_x</p:attrName>
                                        </p:attrNameLst>
                                      </p:cBhvr>
                                      <p:tavLst>
                                        <p:tav tm="0">
                                          <p:val>
                                            <p:strVal val="#ppt_x+0.4"/>
                                          </p:val>
                                        </p:tav>
                                        <p:tav tm="100000">
                                          <p:val>
                                            <p:strVal val="#ppt_x-0.05"/>
                                          </p:val>
                                        </p:tav>
                                      </p:tavLst>
                                    </p:anim>
                                    <p:anim calcmode="lin" valueType="num">
                                      <p:cBhvr>
                                        <p:cTn id="43" dur="800" decel="100000" fill="hold"/>
                                        <p:tgtEl>
                                          <p:spTgt spid="75"/>
                                        </p:tgtEl>
                                        <p:attrNameLst>
                                          <p:attrName>ppt_y</p:attrName>
                                        </p:attrNameLst>
                                      </p:cBhvr>
                                      <p:tavLst>
                                        <p:tav tm="0">
                                          <p:val>
                                            <p:strVal val="#ppt_y-0.4"/>
                                          </p:val>
                                        </p:tav>
                                        <p:tav tm="100000">
                                          <p:val>
                                            <p:strVal val="#ppt_y+0.1"/>
                                          </p:val>
                                        </p:tav>
                                      </p:tavLst>
                                    </p:anim>
                                    <p:anim calcmode="lin" valueType="num">
                                      <p:cBhvr>
                                        <p:cTn id="44" dur="200" accel="100000" fill="hold">
                                          <p:stCondLst>
                                            <p:cond delay="800"/>
                                          </p:stCondLst>
                                        </p:cTn>
                                        <p:tgtEl>
                                          <p:spTgt spid="75"/>
                                        </p:tgtEl>
                                        <p:attrNameLst>
                                          <p:attrName>ppt_x</p:attrName>
                                        </p:attrNameLst>
                                      </p:cBhvr>
                                      <p:tavLst>
                                        <p:tav tm="0">
                                          <p:val>
                                            <p:strVal val="#ppt_x-0.05"/>
                                          </p:val>
                                        </p:tav>
                                        <p:tav tm="100000">
                                          <p:val>
                                            <p:strVal val="#ppt_x"/>
                                          </p:val>
                                        </p:tav>
                                      </p:tavLst>
                                    </p:anim>
                                    <p:anim calcmode="lin" valueType="num">
                                      <p:cBhvr>
                                        <p:cTn id="45" dur="200" accel="100000" fill="hold">
                                          <p:stCondLst>
                                            <p:cond delay="800"/>
                                          </p:stCondLst>
                                        </p:cTn>
                                        <p:tgtEl>
                                          <p:spTgt spid="75"/>
                                        </p:tgtEl>
                                        <p:attrNameLst>
                                          <p:attrName>ppt_y</p:attrName>
                                        </p:attrNameLst>
                                      </p:cBhvr>
                                      <p:tavLst>
                                        <p:tav tm="0">
                                          <p:val>
                                            <p:strVal val="#ppt_y+0.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ppt_x"/>
                                          </p:val>
                                        </p:tav>
                                        <p:tav tm="100000">
                                          <p:val>
                                            <p:strVal val="#ppt_x"/>
                                          </p:val>
                                        </p:tav>
                                      </p:tavLst>
                                    </p:anim>
                                    <p:anim calcmode="lin" valueType="num">
                                      <p:cBhvr additive="base">
                                        <p:cTn id="5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67" grpId="0" animBg="1"/>
      <p:bldP spid="70" grpId="0"/>
      <p:bldP spid="75" grpId="0" animBg="1"/>
      <p:bldP spid="2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74055CF-EA9D-44FD-AC5A-B0F430FDBA34}"/>
              </a:ext>
            </a:extLst>
          </p:cNvPr>
          <p:cNvSpPr txBox="1"/>
          <p:nvPr/>
        </p:nvSpPr>
        <p:spPr>
          <a:xfrm>
            <a:off x="3094071" y="1316947"/>
            <a:ext cx="2663531" cy="300082"/>
          </a:xfrm>
          <a:prstGeom prst="rect">
            <a:avLst/>
          </a:prstGeom>
          <a:noFill/>
        </p:spPr>
        <p:txBody>
          <a:bodyPr wrap="square" rtlCol="0">
            <a:spAutoFit/>
          </a:bodyPr>
          <a:lstStyle/>
          <a:p>
            <a:r>
              <a:rPr lang="zh-CN" altLang="en-US" sz="1350" b="1" dirty="0">
                <a:solidFill>
                  <a:schemeClr val="tx2"/>
                </a:solidFill>
                <a:latin typeface="Arial Narrow" panose="020B0606020202030204" pitchFamily="34" charset="0"/>
              </a:rPr>
              <a:t>物理层接口的机械特性</a:t>
            </a:r>
          </a:p>
        </p:txBody>
      </p:sp>
      <p:sp>
        <p:nvSpPr>
          <p:cNvPr id="42" name="文本框 41">
            <a:extLst>
              <a:ext uri="{FF2B5EF4-FFF2-40B4-BE49-F238E27FC236}">
                <a16:creationId xmlns:a16="http://schemas.microsoft.com/office/drawing/2014/main" id="{8D1E9531-16A4-4F8A-A872-80677ABEEC94}"/>
              </a:ext>
            </a:extLst>
          </p:cNvPr>
          <p:cNvSpPr txBox="1"/>
          <p:nvPr/>
        </p:nvSpPr>
        <p:spPr>
          <a:xfrm>
            <a:off x="3094071" y="1682695"/>
            <a:ext cx="2663531" cy="300082"/>
          </a:xfrm>
          <a:prstGeom prst="rect">
            <a:avLst/>
          </a:prstGeom>
          <a:noFill/>
        </p:spPr>
        <p:txBody>
          <a:bodyPr wrap="square" rtlCol="0">
            <a:spAutoFit/>
          </a:bodyPr>
          <a:lstStyle/>
          <a:p>
            <a:r>
              <a:rPr lang="zh-CN" altLang="en-US" sz="1350" b="1" dirty="0">
                <a:solidFill>
                  <a:schemeClr val="tx2"/>
                </a:solidFill>
                <a:latin typeface="Arial Narrow" panose="020B0606020202030204" pitchFamily="34" charset="0"/>
              </a:rPr>
              <a:t>物理层接口的功能特性</a:t>
            </a:r>
          </a:p>
        </p:txBody>
      </p:sp>
      <p:sp>
        <p:nvSpPr>
          <p:cNvPr id="43" name="文本框 42">
            <a:extLst>
              <a:ext uri="{FF2B5EF4-FFF2-40B4-BE49-F238E27FC236}">
                <a16:creationId xmlns:a16="http://schemas.microsoft.com/office/drawing/2014/main" id="{14821573-6796-4A22-9CA8-843F20CE04BD}"/>
              </a:ext>
            </a:extLst>
          </p:cNvPr>
          <p:cNvSpPr txBox="1"/>
          <p:nvPr/>
        </p:nvSpPr>
        <p:spPr>
          <a:xfrm>
            <a:off x="3094071" y="2408349"/>
            <a:ext cx="2663531" cy="300082"/>
          </a:xfrm>
          <a:prstGeom prst="rect">
            <a:avLst/>
          </a:prstGeom>
          <a:noFill/>
        </p:spPr>
        <p:txBody>
          <a:bodyPr wrap="square" rtlCol="0">
            <a:spAutoFit/>
          </a:bodyPr>
          <a:lstStyle/>
          <a:p>
            <a:r>
              <a:rPr lang="zh-CN" altLang="en-US" sz="1350" b="1" dirty="0">
                <a:solidFill>
                  <a:schemeClr val="tx2"/>
                </a:solidFill>
                <a:latin typeface="Arial Narrow" panose="020B0606020202030204" pitchFamily="34" charset="0"/>
              </a:rPr>
              <a:t>物理层接口的电气特性</a:t>
            </a:r>
          </a:p>
        </p:txBody>
      </p:sp>
      <p:grpSp>
        <p:nvGrpSpPr>
          <p:cNvPr id="11" name="组合 10">
            <a:extLst>
              <a:ext uri="{FF2B5EF4-FFF2-40B4-BE49-F238E27FC236}">
                <a16:creationId xmlns:a16="http://schemas.microsoft.com/office/drawing/2014/main" id="{235CE5A4-C50E-4528-90C0-6CCC26652808}"/>
              </a:ext>
            </a:extLst>
          </p:cNvPr>
          <p:cNvGrpSpPr/>
          <p:nvPr/>
        </p:nvGrpSpPr>
        <p:grpSpPr>
          <a:xfrm>
            <a:off x="654553" y="971156"/>
            <a:ext cx="7624497" cy="1943432"/>
            <a:chOff x="872737" y="1294875"/>
            <a:chExt cx="9836926" cy="2591243"/>
          </a:xfrm>
        </p:grpSpPr>
        <p:sp>
          <p:nvSpPr>
            <p:cNvPr id="20" name="文本框 19">
              <a:extLst>
                <a:ext uri="{FF2B5EF4-FFF2-40B4-BE49-F238E27FC236}">
                  <a16:creationId xmlns:a16="http://schemas.microsoft.com/office/drawing/2014/main" id="{14A9F2AE-0729-4D70-B82C-6BAEFCD25834}"/>
                </a:ext>
              </a:extLst>
            </p:cNvPr>
            <p:cNvSpPr txBox="1"/>
            <p:nvPr/>
          </p:nvSpPr>
          <p:spPr>
            <a:xfrm>
              <a:off x="872737" y="1294875"/>
              <a:ext cx="9836926" cy="400109"/>
            </a:xfrm>
            <a:prstGeom prst="rect">
              <a:avLst/>
            </a:prstGeom>
            <a:noFill/>
          </p:spPr>
          <p:txBody>
            <a:bodyPr wrap="square" rtlCol="0">
              <a:spAutoFit/>
            </a:bodyPr>
            <a:lstStyle/>
            <a:p>
              <a:r>
                <a:rPr lang="en-US" altLang="zh-CN" sz="1350" b="1" dirty="0">
                  <a:latin typeface="Arial Narrow" panose="020B0606020202030204" pitchFamily="34" charset="0"/>
                </a:rPr>
                <a:t>【2018</a:t>
              </a:r>
              <a:r>
                <a:rPr lang="zh-CN" altLang="en-US" sz="1350" b="1" dirty="0">
                  <a:latin typeface="Arial Narrow" panose="020B0606020202030204" pitchFamily="34" charset="0"/>
                </a:rPr>
                <a:t>年 题</a:t>
              </a:r>
              <a:r>
                <a:rPr lang="en-US" altLang="zh-CN" sz="1350" b="1" dirty="0">
                  <a:latin typeface="Arial Narrow" panose="020B0606020202030204" pitchFamily="34" charset="0"/>
                </a:rPr>
                <a:t>34】</a:t>
              </a:r>
              <a:r>
                <a:rPr lang="zh-CN" altLang="en-US" sz="1350" b="1" dirty="0">
                  <a:latin typeface="Arial Narrow" panose="020B0606020202030204" pitchFamily="34" charset="0"/>
                </a:rPr>
                <a:t>下列选项中，不属于物理层接口规范定义范畴的是（      ）。</a:t>
              </a:r>
            </a:p>
          </p:txBody>
        </p:sp>
        <p:sp>
          <p:nvSpPr>
            <p:cNvPr id="21" name="文本框 20">
              <a:extLst>
                <a:ext uri="{FF2B5EF4-FFF2-40B4-BE49-F238E27FC236}">
                  <a16:creationId xmlns:a16="http://schemas.microsoft.com/office/drawing/2014/main" id="{8B2BC77A-7C1B-4F65-9B6B-2AB05CA9DA19}"/>
                </a:ext>
              </a:extLst>
            </p:cNvPr>
            <p:cNvSpPr txBox="1"/>
            <p:nvPr/>
          </p:nvSpPr>
          <p:spPr>
            <a:xfrm>
              <a:off x="2494132" y="1760886"/>
              <a:ext cx="1363579" cy="677108"/>
            </a:xfrm>
            <a:prstGeom prst="rect">
              <a:avLst/>
            </a:prstGeom>
            <a:noFill/>
          </p:spPr>
          <p:txBody>
            <a:bodyPr wrap="square" rtlCol="0">
              <a:spAutoFit/>
            </a:bodyPr>
            <a:lstStyle/>
            <a:p>
              <a:r>
                <a:rPr lang="en-US" altLang="zh-CN" sz="1350" b="1" dirty="0">
                  <a:latin typeface="Arial Narrow" panose="020B0606020202030204" pitchFamily="34" charset="0"/>
                </a:rPr>
                <a:t>A. </a:t>
              </a:r>
              <a:r>
                <a:rPr lang="zh-CN" altLang="en-US" sz="1350" b="1" dirty="0">
                  <a:latin typeface="Arial Narrow" panose="020B0606020202030204" pitchFamily="34" charset="0"/>
                </a:rPr>
                <a:t>接口形状</a:t>
              </a:r>
            </a:p>
          </p:txBody>
        </p:sp>
        <p:sp>
          <p:nvSpPr>
            <p:cNvPr id="22" name="文本框 21">
              <a:extLst>
                <a:ext uri="{FF2B5EF4-FFF2-40B4-BE49-F238E27FC236}">
                  <a16:creationId xmlns:a16="http://schemas.microsoft.com/office/drawing/2014/main" id="{195DC5F5-11B6-4609-BD3E-D4DB6C8609B5}"/>
                </a:ext>
              </a:extLst>
            </p:cNvPr>
            <p:cNvSpPr txBox="1"/>
            <p:nvPr/>
          </p:nvSpPr>
          <p:spPr>
            <a:xfrm>
              <a:off x="2494132" y="2243594"/>
              <a:ext cx="1363579" cy="677108"/>
            </a:xfrm>
            <a:prstGeom prst="rect">
              <a:avLst/>
            </a:prstGeom>
            <a:noFill/>
          </p:spPr>
          <p:txBody>
            <a:bodyPr wrap="square" rtlCol="0">
              <a:spAutoFit/>
            </a:bodyPr>
            <a:lstStyle/>
            <a:p>
              <a:r>
                <a:rPr lang="en-US" altLang="zh-CN" sz="1350" b="1" dirty="0">
                  <a:latin typeface="Arial Narrow" panose="020B0606020202030204" pitchFamily="34" charset="0"/>
                </a:rPr>
                <a:t>B. </a:t>
              </a:r>
              <a:r>
                <a:rPr lang="zh-CN" altLang="en-US" sz="1350" b="1" dirty="0">
                  <a:latin typeface="Arial Narrow" panose="020B0606020202030204" pitchFamily="34" charset="0"/>
                </a:rPr>
                <a:t>引脚功能</a:t>
              </a:r>
            </a:p>
          </p:txBody>
        </p:sp>
        <p:sp>
          <p:nvSpPr>
            <p:cNvPr id="23" name="文本框 22">
              <a:extLst>
                <a:ext uri="{FF2B5EF4-FFF2-40B4-BE49-F238E27FC236}">
                  <a16:creationId xmlns:a16="http://schemas.microsoft.com/office/drawing/2014/main" id="{743AAE09-5695-4B0E-B1E3-1EF141C3BD8D}"/>
                </a:ext>
              </a:extLst>
            </p:cNvPr>
            <p:cNvSpPr txBox="1"/>
            <p:nvPr/>
          </p:nvSpPr>
          <p:spPr>
            <a:xfrm>
              <a:off x="2494132" y="2726302"/>
              <a:ext cx="1363579" cy="677108"/>
            </a:xfrm>
            <a:prstGeom prst="rect">
              <a:avLst/>
            </a:prstGeom>
            <a:noFill/>
          </p:spPr>
          <p:txBody>
            <a:bodyPr wrap="square" rtlCol="0">
              <a:spAutoFit/>
            </a:bodyPr>
            <a:lstStyle/>
            <a:p>
              <a:r>
                <a:rPr lang="en-US" altLang="zh-CN" sz="1350" b="1" dirty="0">
                  <a:latin typeface="Arial Narrow" panose="020B0606020202030204" pitchFamily="34" charset="0"/>
                </a:rPr>
                <a:t>C. </a:t>
              </a:r>
              <a:r>
                <a:rPr lang="zh-CN" altLang="en-US" sz="1350" b="1" dirty="0">
                  <a:latin typeface="Arial Narrow" panose="020B0606020202030204" pitchFamily="34" charset="0"/>
                </a:rPr>
                <a:t>物理地址</a:t>
              </a:r>
            </a:p>
          </p:txBody>
        </p:sp>
        <p:sp>
          <p:nvSpPr>
            <p:cNvPr id="24" name="文本框 23">
              <a:extLst>
                <a:ext uri="{FF2B5EF4-FFF2-40B4-BE49-F238E27FC236}">
                  <a16:creationId xmlns:a16="http://schemas.microsoft.com/office/drawing/2014/main" id="{3554EFCD-9701-430B-BECF-6ECBED2E750A}"/>
                </a:ext>
              </a:extLst>
            </p:cNvPr>
            <p:cNvSpPr txBox="1"/>
            <p:nvPr/>
          </p:nvSpPr>
          <p:spPr>
            <a:xfrm>
              <a:off x="2494132" y="3209010"/>
              <a:ext cx="1363579" cy="677108"/>
            </a:xfrm>
            <a:prstGeom prst="rect">
              <a:avLst/>
            </a:prstGeom>
            <a:noFill/>
          </p:spPr>
          <p:txBody>
            <a:bodyPr wrap="square" rtlCol="0">
              <a:spAutoFit/>
            </a:bodyPr>
            <a:lstStyle/>
            <a:p>
              <a:r>
                <a:rPr lang="en-US" altLang="zh-CN" sz="1350" b="1" dirty="0">
                  <a:latin typeface="Arial Narrow" panose="020B0606020202030204" pitchFamily="34" charset="0"/>
                </a:rPr>
                <a:t>D. </a:t>
              </a:r>
              <a:r>
                <a:rPr lang="zh-CN" altLang="en-US" sz="1350" b="1" dirty="0">
                  <a:latin typeface="Arial Narrow" panose="020B0606020202030204" pitchFamily="34" charset="0"/>
                </a:rPr>
                <a:t>信号电平</a:t>
              </a:r>
            </a:p>
          </p:txBody>
        </p:sp>
      </p:grpSp>
      <p:sp>
        <p:nvSpPr>
          <p:cNvPr id="25" name="文本框 24">
            <a:extLst>
              <a:ext uri="{FF2B5EF4-FFF2-40B4-BE49-F238E27FC236}">
                <a16:creationId xmlns:a16="http://schemas.microsoft.com/office/drawing/2014/main" id="{87481F2E-EB0B-4E3F-A4D7-D8E3B147711D}"/>
              </a:ext>
            </a:extLst>
          </p:cNvPr>
          <p:cNvSpPr txBox="1"/>
          <p:nvPr/>
        </p:nvSpPr>
        <p:spPr>
          <a:xfrm>
            <a:off x="5824234" y="928249"/>
            <a:ext cx="305945" cy="415498"/>
          </a:xfrm>
          <a:prstGeom prst="rect">
            <a:avLst/>
          </a:prstGeom>
          <a:noFill/>
        </p:spPr>
        <p:txBody>
          <a:bodyPr wrap="square" rtlCol="0">
            <a:spAutoFit/>
          </a:bodyPr>
          <a:lstStyle/>
          <a:p>
            <a:pPr algn="ctr"/>
            <a:r>
              <a:rPr lang="en-US" altLang="zh-CN" sz="2100" b="1" dirty="0">
                <a:solidFill>
                  <a:schemeClr val="accent1">
                    <a:lumMod val="75000"/>
                  </a:schemeClr>
                </a:solidFill>
                <a:latin typeface="Arial Black" panose="020B0A04020102020204" pitchFamily="34" charset="0"/>
              </a:rPr>
              <a:t>C</a:t>
            </a:r>
            <a:endParaRPr lang="zh-CN" altLang="en-US" sz="2100" b="1" dirty="0">
              <a:solidFill>
                <a:schemeClr val="accent1">
                  <a:lumMod val="75000"/>
                </a:schemeClr>
              </a:solidFill>
              <a:latin typeface="Arial Black" panose="020B0A04020102020204" pitchFamily="34" charset="0"/>
            </a:endParaRPr>
          </a:p>
        </p:txBody>
      </p:sp>
      <p:sp>
        <p:nvSpPr>
          <p:cNvPr id="32" name="文本框 31">
            <a:extLst>
              <a:ext uri="{FF2B5EF4-FFF2-40B4-BE49-F238E27FC236}">
                <a16:creationId xmlns:a16="http://schemas.microsoft.com/office/drawing/2014/main" id="{A2E70C6E-F5BD-4239-A444-B7651ADFCD64}"/>
              </a:ext>
            </a:extLst>
          </p:cNvPr>
          <p:cNvSpPr txBox="1"/>
          <p:nvPr/>
        </p:nvSpPr>
        <p:spPr>
          <a:xfrm>
            <a:off x="654553" y="2777590"/>
            <a:ext cx="682512" cy="300082"/>
          </a:xfrm>
          <a:prstGeom prst="rect">
            <a:avLst/>
          </a:prstGeom>
          <a:noFill/>
        </p:spPr>
        <p:txBody>
          <a:bodyPr wrap="square" rtlCol="0">
            <a:spAutoFit/>
          </a:bodyPr>
          <a:lstStyle/>
          <a:p>
            <a:r>
              <a:rPr lang="zh-CN" altLang="en-US" sz="1350" b="1" dirty="0">
                <a:latin typeface="Arial Narrow" panose="020B0606020202030204" pitchFamily="34" charset="0"/>
              </a:rPr>
              <a:t>解析</a:t>
            </a:r>
          </a:p>
        </p:txBody>
      </p:sp>
      <p:grpSp>
        <p:nvGrpSpPr>
          <p:cNvPr id="34" name="组合 33">
            <a:extLst>
              <a:ext uri="{FF2B5EF4-FFF2-40B4-BE49-F238E27FC236}">
                <a16:creationId xmlns:a16="http://schemas.microsoft.com/office/drawing/2014/main" id="{CD32C15B-936F-4BDF-8092-85CB1C2CFF4E}"/>
              </a:ext>
            </a:extLst>
          </p:cNvPr>
          <p:cNvGrpSpPr/>
          <p:nvPr/>
        </p:nvGrpSpPr>
        <p:grpSpPr>
          <a:xfrm>
            <a:off x="1337065" y="3183807"/>
            <a:ext cx="7207516" cy="1515266"/>
            <a:chOff x="1782753" y="4245076"/>
            <a:chExt cx="9610021" cy="2020354"/>
          </a:xfrm>
        </p:grpSpPr>
        <p:pic>
          <p:nvPicPr>
            <p:cNvPr id="13" name="图片 12">
              <a:extLst>
                <a:ext uri="{FF2B5EF4-FFF2-40B4-BE49-F238E27FC236}">
                  <a16:creationId xmlns:a16="http://schemas.microsoft.com/office/drawing/2014/main" id="{168EAEE0-8DCE-4B9A-8A41-E0A1A4C0C4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782753" y="4245076"/>
              <a:ext cx="4559416" cy="2020354"/>
            </a:xfrm>
            <a:prstGeom prst="rect">
              <a:avLst/>
            </a:prstGeom>
          </p:spPr>
        </p:pic>
        <p:pic>
          <p:nvPicPr>
            <p:cNvPr id="33" name="图片 32">
              <a:extLst>
                <a:ext uri="{FF2B5EF4-FFF2-40B4-BE49-F238E27FC236}">
                  <a16:creationId xmlns:a16="http://schemas.microsoft.com/office/drawing/2014/main" id="{D967AA40-EAFC-4084-A06A-A480F94485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833358" y="4245076"/>
              <a:ext cx="4559416" cy="2020354"/>
            </a:xfrm>
            <a:prstGeom prst="rect">
              <a:avLst/>
            </a:prstGeom>
          </p:spPr>
        </p:pic>
      </p:grpSp>
      <p:sp>
        <p:nvSpPr>
          <p:cNvPr id="50" name="文本框 49">
            <a:extLst>
              <a:ext uri="{FF2B5EF4-FFF2-40B4-BE49-F238E27FC236}">
                <a16:creationId xmlns:a16="http://schemas.microsoft.com/office/drawing/2014/main" id="{A4240482-A772-45A9-9951-C2BC5967A1CE}"/>
              </a:ext>
            </a:extLst>
          </p:cNvPr>
          <p:cNvSpPr txBox="1"/>
          <p:nvPr/>
        </p:nvSpPr>
        <p:spPr>
          <a:xfrm>
            <a:off x="3094071" y="2042602"/>
            <a:ext cx="1918683" cy="300082"/>
          </a:xfrm>
          <a:prstGeom prst="rect">
            <a:avLst/>
          </a:prstGeom>
          <a:noFill/>
        </p:spPr>
        <p:txBody>
          <a:bodyPr wrap="square" rtlCol="0">
            <a:spAutoFit/>
          </a:bodyPr>
          <a:lstStyle/>
          <a:p>
            <a:r>
              <a:rPr lang="zh-CN" altLang="en-US" sz="1350" b="1" dirty="0">
                <a:solidFill>
                  <a:schemeClr val="accent1">
                    <a:lumMod val="75000"/>
                  </a:schemeClr>
                </a:solidFill>
                <a:latin typeface="Arial Narrow" panose="020B0606020202030204" pitchFamily="34" charset="0"/>
              </a:rPr>
              <a:t>数据链路层使用的地址</a:t>
            </a:r>
          </a:p>
        </p:txBody>
      </p:sp>
      <p:sp>
        <p:nvSpPr>
          <p:cNvPr id="51" name="文本框 50">
            <a:extLst>
              <a:ext uri="{FF2B5EF4-FFF2-40B4-BE49-F238E27FC236}">
                <a16:creationId xmlns:a16="http://schemas.microsoft.com/office/drawing/2014/main" id="{97B647A7-C5B1-4CA8-BFB7-074AB5756F32}"/>
              </a:ext>
            </a:extLst>
          </p:cNvPr>
          <p:cNvSpPr txBox="1"/>
          <p:nvPr/>
        </p:nvSpPr>
        <p:spPr>
          <a:xfrm>
            <a:off x="5012754" y="2042602"/>
            <a:ext cx="2590252" cy="300082"/>
          </a:xfrm>
          <a:prstGeom prst="rect">
            <a:avLst/>
          </a:prstGeom>
          <a:noFill/>
        </p:spPr>
        <p:txBody>
          <a:bodyPr wrap="square" rtlCol="0">
            <a:spAutoFit/>
          </a:bodyPr>
          <a:lstStyle/>
          <a:p>
            <a:r>
              <a:rPr lang="zh-CN" altLang="en-US" sz="1350" b="1" dirty="0">
                <a:solidFill>
                  <a:schemeClr val="accent1">
                    <a:lumMod val="75000"/>
                  </a:schemeClr>
                </a:solidFill>
                <a:latin typeface="Arial Narrow" panose="020B0606020202030204" pitchFamily="34" charset="0"/>
              </a:rPr>
              <a:t>又称为硬件地址或</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p>
        </p:txBody>
      </p:sp>
      <p:sp>
        <p:nvSpPr>
          <p:cNvPr id="26"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27" name="矩形 26"/>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013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decel="100000"/>
                                        <p:tgtEl>
                                          <p:spTgt spid="11"/>
                                        </p:tgtEl>
                                      </p:cBhvr>
                                    </p:animEffect>
                                    <p:anim calcmode="lin" valueType="num">
                                      <p:cBhvr>
                                        <p:cTn id="8" dur="800" decel="100000" fill="hold"/>
                                        <p:tgtEl>
                                          <p:spTgt spid="11"/>
                                        </p:tgtEl>
                                        <p:attrNameLst>
                                          <p:attrName>style.rotation</p:attrName>
                                        </p:attrNameLst>
                                      </p:cBhvr>
                                      <p:tavLst>
                                        <p:tav tm="0">
                                          <p:val>
                                            <p:fltVal val="-90"/>
                                          </p:val>
                                        </p:tav>
                                        <p:tav tm="100000">
                                          <p:val>
                                            <p:fltVal val="0"/>
                                          </p:val>
                                        </p:tav>
                                      </p:tavLst>
                                    </p:anim>
                                    <p:anim calcmode="lin" valueType="num">
                                      <p:cBhvr>
                                        <p:cTn id="9" dur="800" decel="100000" fill="hold"/>
                                        <p:tgtEl>
                                          <p:spTgt spid="11"/>
                                        </p:tgtEl>
                                        <p:attrNameLst>
                                          <p:attrName>ppt_x</p:attrName>
                                        </p:attrNameLst>
                                      </p:cBhvr>
                                      <p:tavLst>
                                        <p:tav tm="0">
                                          <p:val>
                                            <p:strVal val="#ppt_x+0.4"/>
                                          </p:val>
                                        </p:tav>
                                        <p:tav tm="100000">
                                          <p:val>
                                            <p:strVal val="#ppt_x-0.05"/>
                                          </p:val>
                                        </p:tav>
                                      </p:tavLst>
                                    </p:anim>
                                    <p:anim calcmode="lin" valueType="num">
                                      <p:cBhvr>
                                        <p:cTn id="10" dur="800" decel="100000" fill="hold"/>
                                        <p:tgtEl>
                                          <p:spTgt spid="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800" decel="100000"/>
                                        <p:tgtEl>
                                          <p:spTgt spid="25"/>
                                        </p:tgtEl>
                                      </p:cBhvr>
                                    </p:animEffect>
                                    <p:anim calcmode="lin" valueType="num">
                                      <p:cBhvr>
                                        <p:cTn id="18" dur="800" decel="100000" fill="hold"/>
                                        <p:tgtEl>
                                          <p:spTgt spid="25"/>
                                        </p:tgtEl>
                                        <p:attrNameLst>
                                          <p:attrName>style.rotation</p:attrName>
                                        </p:attrNameLst>
                                      </p:cBhvr>
                                      <p:tavLst>
                                        <p:tav tm="0">
                                          <p:val>
                                            <p:fltVal val="-90"/>
                                          </p:val>
                                        </p:tav>
                                        <p:tav tm="100000">
                                          <p:val>
                                            <p:fltVal val="0"/>
                                          </p:val>
                                        </p:tav>
                                      </p:tavLst>
                                    </p:anim>
                                    <p:anim calcmode="lin" valueType="num">
                                      <p:cBhvr>
                                        <p:cTn id="19" dur="800" decel="100000" fill="hold"/>
                                        <p:tgtEl>
                                          <p:spTgt spid="25"/>
                                        </p:tgtEl>
                                        <p:attrNameLst>
                                          <p:attrName>ppt_x</p:attrName>
                                        </p:attrNameLst>
                                      </p:cBhvr>
                                      <p:tavLst>
                                        <p:tav tm="0">
                                          <p:val>
                                            <p:strVal val="#ppt_x+0.4"/>
                                          </p:val>
                                        </p:tav>
                                        <p:tav tm="100000">
                                          <p:val>
                                            <p:strVal val="#ppt_x-0.05"/>
                                          </p:val>
                                        </p:tav>
                                      </p:tavLst>
                                    </p:anim>
                                    <p:anim calcmode="lin" valueType="num">
                                      <p:cBhvr>
                                        <p:cTn id="20" dur="800" decel="100000" fill="hold"/>
                                        <p:tgtEl>
                                          <p:spTgt spid="25"/>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p:tgtEl>
                                          <p:spTgt spid="35"/>
                                        </p:tgtEl>
                                        <p:attrNameLst>
                                          <p:attrName>ppt_x</p:attrName>
                                        </p:attrNameLst>
                                      </p:cBhvr>
                                      <p:tavLst>
                                        <p:tav tm="0">
                                          <p:val>
                                            <p:strVal val="#ppt_x-#ppt_w*1.125000"/>
                                          </p:val>
                                        </p:tav>
                                        <p:tav tm="100000">
                                          <p:val>
                                            <p:strVal val="#ppt_x"/>
                                          </p:val>
                                        </p:tav>
                                      </p:tavLst>
                                    </p:anim>
                                    <p:animEffect transition="in" filter="wipe(righ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p:tgtEl>
                                          <p:spTgt spid="42"/>
                                        </p:tgtEl>
                                        <p:attrNameLst>
                                          <p:attrName>ppt_x</p:attrName>
                                        </p:attrNameLst>
                                      </p:cBhvr>
                                      <p:tavLst>
                                        <p:tav tm="0">
                                          <p:val>
                                            <p:strVal val="#ppt_x-#ppt_w*1.125000"/>
                                          </p:val>
                                        </p:tav>
                                        <p:tav tm="100000">
                                          <p:val>
                                            <p:strVal val="#ppt_x"/>
                                          </p:val>
                                        </p:tav>
                                      </p:tavLst>
                                    </p:anim>
                                    <p:animEffect transition="in" filter="wipe(right)">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p:tgtEl>
                                          <p:spTgt spid="43"/>
                                        </p:tgtEl>
                                        <p:attrNameLst>
                                          <p:attrName>ppt_x</p:attrName>
                                        </p:attrNameLst>
                                      </p:cBhvr>
                                      <p:tavLst>
                                        <p:tav tm="0">
                                          <p:val>
                                            <p:strVal val="#ppt_x-#ppt_w*1.125000"/>
                                          </p:val>
                                        </p:tav>
                                        <p:tav tm="100000">
                                          <p:val>
                                            <p:strVal val="#ppt_x"/>
                                          </p:val>
                                        </p:tav>
                                      </p:tavLst>
                                    </p:anim>
                                    <p:animEffect transition="in" filter="wipe(right)">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p:tgtEl>
                                          <p:spTgt spid="50"/>
                                        </p:tgtEl>
                                        <p:attrNameLst>
                                          <p:attrName>ppt_x</p:attrName>
                                        </p:attrNameLst>
                                      </p:cBhvr>
                                      <p:tavLst>
                                        <p:tav tm="0">
                                          <p:val>
                                            <p:strVal val="#ppt_x-#ppt_w*1.125000"/>
                                          </p:val>
                                        </p:tav>
                                        <p:tav tm="100000">
                                          <p:val>
                                            <p:strVal val="#ppt_x"/>
                                          </p:val>
                                        </p:tav>
                                      </p:tavLst>
                                    </p:anim>
                                    <p:animEffect transition="in" filter="wipe(right)">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additive="base">
                                        <p:cTn id="65" dur="500"/>
                                        <p:tgtEl>
                                          <p:spTgt spid="51"/>
                                        </p:tgtEl>
                                        <p:attrNameLst>
                                          <p:attrName>ppt_x</p:attrName>
                                        </p:attrNameLst>
                                      </p:cBhvr>
                                      <p:tavLst>
                                        <p:tav tm="0">
                                          <p:val>
                                            <p:strVal val="#ppt_x-#ppt_w*1.125000"/>
                                          </p:val>
                                        </p:tav>
                                        <p:tav tm="100000">
                                          <p:val>
                                            <p:strVal val="#ppt_x"/>
                                          </p:val>
                                        </p:tav>
                                      </p:tavLst>
                                    </p:anim>
                                    <p:animEffect transition="in" filter="wipe(right)">
                                      <p:cBhvr>
                                        <p:cTn id="6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43" grpId="0"/>
      <p:bldP spid="25" grpId="0"/>
      <p:bldP spid="32" grpId="0"/>
      <p:bldP spid="50" grpId="0"/>
      <p:bldP spid="5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B5D2ECE4-12E5-4037-99C6-FECD828BCF2C}"/>
              </a:ext>
            </a:extLst>
          </p:cNvPr>
          <p:cNvSpPr/>
          <p:nvPr/>
        </p:nvSpPr>
        <p:spPr>
          <a:xfrm>
            <a:off x="792475" y="1001531"/>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íşlïḍè">
            <a:extLst>
              <a:ext uri="{FF2B5EF4-FFF2-40B4-BE49-F238E27FC236}">
                <a16:creationId xmlns:a16="http://schemas.microsoft.com/office/drawing/2014/main" id="{3A8ED235-C46A-40A6-B687-AE21B4C08B05}"/>
              </a:ext>
            </a:extLst>
          </p:cNvPr>
          <p:cNvSpPr txBox="1"/>
          <p:nvPr/>
        </p:nvSpPr>
        <p:spPr>
          <a:xfrm>
            <a:off x="1030396" y="960790"/>
            <a:ext cx="4436269"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一般情况下，普通用户计算机中往往会包含两块网卡：</a:t>
            </a:r>
          </a:p>
        </p:txBody>
      </p:sp>
      <p:sp>
        <p:nvSpPr>
          <p:cNvPr id="67" name="矩形 66">
            <a:extLst>
              <a:ext uri="{FF2B5EF4-FFF2-40B4-BE49-F238E27FC236}">
                <a16:creationId xmlns:a16="http://schemas.microsoft.com/office/drawing/2014/main" id="{189F0FBD-64C0-46FD-87DB-FA45E45E3942}"/>
              </a:ext>
            </a:extLst>
          </p:cNvPr>
          <p:cNvSpPr/>
          <p:nvPr/>
        </p:nvSpPr>
        <p:spPr>
          <a:xfrm>
            <a:off x="1118929" y="1400345"/>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íşlïḍè">
            <a:extLst>
              <a:ext uri="{FF2B5EF4-FFF2-40B4-BE49-F238E27FC236}">
                <a16:creationId xmlns:a16="http://schemas.microsoft.com/office/drawing/2014/main" id="{659986BC-F430-4212-9715-FE37730B25C5}"/>
              </a:ext>
            </a:extLst>
          </p:cNvPr>
          <p:cNvSpPr txBox="1"/>
          <p:nvPr/>
        </p:nvSpPr>
        <p:spPr>
          <a:xfrm>
            <a:off x="1356850" y="1359604"/>
            <a:ext cx="4436269"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一块是用于接入有线局域网的</a:t>
            </a:r>
            <a:r>
              <a:rPr lang="zh-CN" altLang="en-US" sz="1350" b="1" dirty="0">
                <a:solidFill>
                  <a:schemeClr val="accent1">
                    <a:lumMod val="75000"/>
                  </a:schemeClr>
                </a:solidFill>
                <a:latin typeface="Arial Narrow" panose="020B0606020202030204" pitchFamily="34" charset="0"/>
              </a:rPr>
              <a:t>以太网卡</a:t>
            </a:r>
          </a:p>
        </p:txBody>
      </p:sp>
      <p:sp>
        <p:nvSpPr>
          <p:cNvPr id="73" name="矩形 72">
            <a:extLst>
              <a:ext uri="{FF2B5EF4-FFF2-40B4-BE49-F238E27FC236}">
                <a16:creationId xmlns:a16="http://schemas.microsoft.com/office/drawing/2014/main" id="{B74278C0-FA85-4314-ACC0-0A39E9850774}"/>
              </a:ext>
            </a:extLst>
          </p:cNvPr>
          <p:cNvSpPr/>
          <p:nvPr/>
        </p:nvSpPr>
        <p:spPr>
          <a:xfrm>
            <a:off x="1118929" y="1773291"/>
            <a:ext cx="192732" cy="19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íşlïḍè">
            <a:extLst>
              <a:ext uri="{FF2B5EF4-FFF2-40B4-BE49-F238E27FC236}">
                <a16:creationId xmlns:a16="http://schemas.microsoft.com/office/drawing/2014/main" id="{0EB5C548-6447-4B97-A8DE-F2B97921A442}"/>
              </a:ext>
            </a:extLst>
          </p:cNvPr>
          <p:cNvSpPr txBox="1"/>
          <p:nvPr/>
        </p:nvSpPr>
        <p:spPr>
          <a:xfrm>
            <a:off x="1356850" y="1732550"/>
            <a:ext cx="4436269"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另一块是用于接入无线局域网的</a:t>
            </a:r>
            <a:r>
              <a:rPr lang="en-US" altLang="zh-CN" sz="1350" b="1" dirty="0">
                <a:solidFill>
                  <a:schemeClr val="accent1">
                    <a:lumMod val="75000"/>
                  </a:schemeClr>
                </a:solidFill>
                <a:latin typeface="Arial Narrow" panose="020B0606020202030204" pitchFamily="34" charset="0"/>
              </a:rPr>
              <a:t>Wi-Fi</a:t>
            </a:r>
            <a:r>
              <a:rPr lang="zh-CN" altLang="en-US" sz="1350" b="1" dirty="0">
                <a:solidFill>
                  <a:schemeClr val="accent1">
                    <a:lumMod val="75000"/>
                  </a:schemeClr>
                </a:solidFill>
                <a:latin typeface="Arial Narrow" panose="020B0606020202030204" pitchFamily="34" charset="0"/>
              </a:rPr>
              <a:t>网卡</a:t>
            </a:r>
          </a:p>
        </p:txBody>
      </p:sp>
      <p:sp>
        <p:nvSpPr>
          <p:cNvPr id="75" name="矩形 74">
            <a:extLst>
              <a:ext uri="{FF2B5EF4-FFF2-40B4-BE49-F238E27FC236}">
                <a16:creationId xmlns:a16="http://schemas.microsoft.com/office/drawing/2014/main" id="{49845091-E840-4072-8F8B-F9938E7ACAD5}"/>
              </a:ext>
            </a:extLst>
          </p:cNvPr>
          <p:cNvSpPr/>
          <p:nvPr/>
        </p:nvSpPr>
        <p:spPr>
          <a:xfrm>
            <a:off x="792475" y="2186978"/>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íşlïḍè">
            <a:extLst>
              <a:ext uri="{FF2B5EF4-FFF2-40B4-BE49-F238E27FC236}">
                <a16:creationId xmlns:a16="http://schemas.microsoft.com/office/drawing/2014/main" id="{A4E76DEF-E9FF-4902-B91F-58F24F7D0343}"/>
              </a:ext>
            </a:extLst>
          </p:cNvPr>
          <p:cNvSpPr txBox="1"/>
          <p:nvPr/>
        </p:nvSpPr>
        <p:spPr>
          <a:xfrm>
            <a:off x="1030396" y="2146237"/>
            <a:ext cx="4436269"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每块网卡都有一个</a:t>
            </a:r>
            <a:r>
              <a:rPr lang="zh-CN" altLang="en-US" sz="1350" b="1" dirty="0">
                <a:solidFill>
                  <a:schemeClr val="accent1">
                    <a:lumMod val="75000"/>
                  </a:schemeClr>
                </a:solidFill>
                <a:latin typeface="Arial Narrow" panose="020B0606020202030204" pitchFamily="34" charset="0"/>
              </a:rPr>
              <a:t>全球唯一的</a:t>
            </a:r>
            <a:r>
              <a:rPr lang="en-US" altLang="zh-CN" sz="1350" b="1" dirty="0">
                <a:solidFill>
                  <a:schemeClr val="accent1">
                    <a:lumMod val="75000"/>
                  </a:schemeClr>
                </a:solidFill>
                <a:latin typeface="Arial Narrow" panose="020B0606020202030204" pitchFamily="34" charset="0"/>
              </a:rPr>
              <a:t>MAC</a:t>
            </a:r>
            <a:r>
              <a:rPr lang="zh-CN" altLang="en-US" sz="1350" b="1" dirty="0">
                <a:solidFill>
                  <a:schemeClr val="accent1">
                    <a:lumMod val="75000"/>
                  </a:schemeClr>
                </a:solidFill>
                <a:latin typeface="Arial Narrow" panose="020B0606020202030204" pitchFamily="34" charset="0"/>
              </a:rPr>
              <a:t>地址</a:t>
            </a:r>
            <a:r>
              <a:rPr lang="zh-CN" altLang="en-US" sz="1350" b="1" dirty="0">
                <a:latin typeface="Arial Narrow" panose="020B0606020202030204" pitchFamily="34" charset="0"/>
              </a:rPr>
              <a:t>。</a:t>
            </a:r>
          </a:p>
        </p:txBody>
      </p:sp>
      <p:sp>
        <p:nvSpPr>
          <p:cNvPr id="77" name="矩形 76">
            <a:extLst>
              <a:ext uri="{FF2B5EF4-FFF2-40B4-BE49-F238E27FC236}">
                <a16:creationId xmlns:a16="http://schemas.microsoft.com/office/drawing/2014/main" id="{04975EF3-E14F-4639-AB0A-E76C883F567D}"/>
              </a:ext>
            </a:extLst>
          </p:cNvPr>
          <p:cNvSpPr/>
          <p:nvPr/>
        </p:nvSpPr>
        <p:spPr>
          <a:xfrm>
            <a:off x="792475" y="2601898"/>
            <a:ext cx="192732" cy="192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íşlïḍè">
            <a:extLst>
              <a:ext uri="{FF2B5EF4-FFF2-40B4-BE49-F238E27FC236}">
                <a16:creationId xmlns:a16="http://schemas.microsoft.com/office/drawing/2014/main" id="{7C7E36FA-1B10-47D2-82BA-3B00780E614D}"/>
              </a:ext>
            </a:extLst>
          </p:cNvPr>
          <p:cNvSpPr txBox="1"/>
          <p:nvPr/>
        </p:nvSpPr>
        <p:spPr>
          <a:xfrm>
            <a:off x="1030396" y="2561157"/>
            <a:ext cx="5571046"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交换机和路由器往往具有更多的网络接口，所以会拥有更多的</a:t>
            </a:r>
            <a:r>
              <a:rPr lang="en-US" altLang="zh-CN" sz="1350" b="1" dirty="0">
                <a:latin typeface="Arial Narrow" panose="020B0606020202030204" pitchFamily="34" charset="0"/>
              </a:rPr>
              <a:t>MAC</a:t>
            </a:r>
            <a:r>
              <a:rPr lang="zh-CN" altLang="en-US" sz="1350" b="1" dirty="0">
                <a:latin typeface="Arial Narrow" panose="020B0606020202030204" pitchFamily="34" charset="0"/>
              </a:rPr>
              <a:t>地址。</a:t>
            </a:r>
          </a:p>
        </p:txBody>
      </p:sp>
      <p:sp>
        <p:nvSpPr>
          <p:cNvPr id="10" name="矩形: 圆角 9">
            <a:extLst>
              <a:ext uri="{FF2B5EF4-FFF2-40B4-BE49-F238E27FC236}">
                <a16:creationId xmlns:a16="http://schemas.microsoft.com/office/drawing/2014/main" id="{F164EB06-0FCC-480D-97A8-2143A885F98F}"/>
              </a:ext>
            </a:extLst>
          </p:cNvPr>
          <p:cNvSpPr/>
          <p:nvPr/>
        </p:nvSpPr>
        <p:spPr>
          <a:xfrm>
            <a:off x="2075262" y="3130988"/>
            <a:ext cx="5005578" cy="751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350" b="1" dirty="0"/>
              <a:t>综上所述，严格来说，</a:t>
            </a:r>
            <a:r>
              <a:rPr lang="en-US" altLang="zh-CN" sz="1350" b="1" dirty="0"/>
              <a:t>MAC</a:t>
            </a:r>
            <a:r>
              <a:rPr lang="zh-CN" altLang="en-US" sz="1350" b="1" dirty="0"/>
              <a:t>地址是对网络上</a:t>
            </a:r>
            <a:r>
              <a:rPr lang="zh-CN" altLang="en-US" sz="1350" b="1" dirty="0">
                <a:solidFill>
                  <a:schemeClr val="tx1"/>
                </a:solidFill>
                <a:highlight>
                  <a:srgbClr val="F4B919"/>
                </a:highlight>
              </a:rPr>
              <a:t>各接口</a:t>
            </a:r>
            <a:r>
              <a:rPr lang="zh-CN" altLang="en-US" sz="1350" b="1" dirty="0"/>
              <a:t>的唯一标识，</a:t>
            </a:r>
            <a:endParaRPr lang="en-US" altLang="zh-CN" sz="1350" b="1" dirty="0"/>
          </a:p>
          <a:p>
            <a:pPr algn="ctr">
              <a:lnSpc>
                <a:spcPct val="150000"/>
              </a:lnSpc>
            </a:pPr>
            <a:r>
              <a:rPr lang="zh-CN" altLang="en-US" sz="1350" b="1" dirty="0"/>
              <a:t>而不是对网络上各设备的唯一标识。</a:t>
            </a:r>
          </a:p>
        </p:txBody>
      </p:sp>
      <p:sp>
        <p:nvSpPr>
          <p:cNvPr id="16"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7" name="矩形 16"/>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7096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 calcmode="lin" valueType="num">
                                      <p:cBhvr>
                                        <p:cTn id="9" dur="500" fill="hold"/>
                                        <p:tgtEl>
                                          <p:spTgt spid="47"/>
                                        </p:tgtEl>
                                        <p:attrNameLst>
                                          <p:attrName>style.rotation</p:attrName>
                                        </p:attrNameLst>
                                      </p:cBhvr>
                                      <p:tavLst>
                                        <p:tav tm="0">
                                          <p:val>
                                            <p:fltVal val="360"/>
                                          </p:val>
                                        </p:tav>
                                        <p:tav tm="100000">
                                          <p:val>
                                            <p:fltVal val="0"/>
                                          </p:val>
                                        </p:tav>
                                      </p:tavLst>
                                    </p:anim>
                                    <p:animEffect transition="in" filter="fade">
                                      <p:cBhvr>
                                        <p:cTn id="10" dur="500"/>
                                        <p:tgtEl>
                                          <p:spTgt spid="4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p:cTn id="18" dur="500" fill="hold"/>
                                        <p:tgtEl>
                                          <p:spTgt spid="67"/>
                                        </p:tgtEl>
                                        <p:attrNameLst>
                                          <p:attrName>ppt_w</p:attrName>
                                        </p:attrNameLst>
                                      </p:cBhvr>
                                      <p:tavLst>
                                        <p:tav tm="0">
                                          <p:val>
                                            <p:fltVal val="0"/>
                                          </p:val>
                                        </p:tav>
                                        <p:tav tm="100000">
                                          <p:val>
                                            <p:strVal val="#ppt_w"/>
                                          </p:val>
                                        </p:tav>
                                      </p:tavLst>
                                    </p:anim>
                                    <p:anim calcmode="lin" valueType="num">
                                      <p:cBhvr>
                                        <p:cTn id="19" dur="500" fill="hold"/>
                                        <p:tgtEl>
                                          <p:spTgt spid="67"/>
                                        </p:tgtEl>
                                        <p:attrNameLst>
                                          <p:attrName>ppt_h</p:attrName>
                                        </p:attrNameLst>
                                      </p:cBhvr>
                                      <p:tavLst>
                                        <p:tav tm="0">
                                          <p:val>
                                            <p:fltVal val="0"/>
                                          </p:val>
                                        </p:tav>
                                        <p:tav tm="100000">
                                          <p:val>
                                            <p:strVal val="#ppt_h"/>
                                          </p:val>
                                        </p:tav>
                                      </p:tavLst>
                                    </p:anim>
                                    <p:anim calcmode="lin" valueType="num">
                                      <p:cBhvr>
                                        <p:cTn id="20" dur="500" fill="hold"/>
                                        <p:tgtEl>
                                          <p:spTgt spid="67"/>
                                        </p:tgtEl>
                                        <p:attrNameLst>
                                          <p:attrName>style.rotation</p:attrName>
                                        </p:attrNameLst>
                                      </p:cBhvr>
                                      <p:tavLst>
                                        <p:tav tm="0">
                                          <p:val>
                                            <p:fltVal val="360"/>
                                          </p:val>
                                        </p:tav>
                                        <p:tav tm="100000">
                                          <p:val>
                                            <p:fltVal val="0"/>
                                          </p:val>
                                        </p:tav>
                                      </p:tavLst>
                                    </p:anim>
                                    <p:animEffect transition="in" filter="fade">
                                      <p:cBhvr>
                                        <p:cTn id="21" dur="500"/>
                                        <p:tgtEl>
                                          <p:spTgt spid="6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anim calcmode="lin" valueType="num">
                                      <p:cBhvr>
                                        <p:cTn id="29" dur="500" fill="hold"/>
                                        <p:tgtEl>
                                          <p:spTgt spid="73"/>
                                        </p:tgtEl>
                                        <p:attrNameLst>
                                          <p:attrName>ppt_w</p:attrName>
                                        </p:attrNameLst>
                                      </p:cBhvr>
                                      <p:tavLst>
                                        <p:tav tm="0">
                                          <p:val>
                                            <p:fltVal val="0"/>
                                          </p:val>
                                        </p:tav>
                                        <p:tav tm="100000">
                                          <p:val>
                                            <p:strVal val="#ppt_w"/>
                                          </p:val>
                                        </p:tav>
                                      </p:tavLst>
                                    </p:anim>
                                    <p:anim calcmode="lin" valueType="num">
                                      <p:cBhvr>
                                        <p:cTn id="30" dur="500" fill="hold"/>
                                        <p:tgtEl>
                                          <p:spTgt spid="73"/>
                                        </p:tgtEl>
                                        <p:attrNameLst>
                                          <p:attrName>ppt_h</p:attrName>
                                        </p:attrNameLst>
                                      </p:cBhvr>
                                      <p:tavLst>
                                        <p:tav tm="0">
                                          <p:val>
                                            <p:fltVal val="0"/>
                                          </p:val>
                                        </p:tav>
                                        <p:tav tm="100000">
                                          <p:val>
                                            <p:strVal val="#ppt_h"/>
                                          </p:val>
                                        </p:tav>
                                      </p:tavLst>
                                    </p:anim>
                                    <p:anim calcmode="lin" valueType="num">
                                      <p:cBhvr>
                                        <p:cTn id="31" dur="500" fill="hold"/>
                                        <p:tgtEl>
                                          <p:spTgt spid="73"/>
                                        </p:tgtEl>
                                        <p:attrNameLst>
                                          <p:attrName>style.rotation</p:attrName>
                                        </p:attrNameLst>
                                      </p:cBhvr>
                                      <p:tavLst>
                                        <p:tav tm="0">
                                          <p:val>
                                            <p:fltVal val="360"/>
                                          </p:val>
                                        </p:tav>
                                        <p:tav tm="100000">
                                          <p:val>
                                            <p:fltVal val="0"/>
                                          </p:val>
                                        </p:tav>
                                      </p:tavLst>
                                    </p:anim>
                                    <p:animEffect transition="in" filter="fade">
                                      <p:cBhvr>
                                        <p:cTn id="32" dur="500"/>
                                        <p:tgtEl>
                                          <p:spTgt spid="7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7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p:cTn id="40" dur="500" fill="hold"/>
                                        <p:tgtEl>
                                          <p:spTgt spid="75"/>
                                        </p:tgtEl>
                                        <p:attrNameLst>
                                          <p:attrName>ppt_w</p:attrName>
                                        </p:attrNameLst>
                                      </p:cBhvr>
                                      <p:tavLst>
                                        <p:tav tm="0">
                                          <p:val>
                                            <p:fltVal val="0"/>
                                          </p:val>
                                        </p:tav>
                                        <p:tav tm="100000">
                                          <p:val>
                                            <p:strVal val="#ppt_w"/>
                                          </p:val>
                                        </p:tav>
                                      </p:tavLst>
                                    </p:anim>
                                    <p:anim calcmode="lin" valueType="num">
                                      <p:cBhvr>
                                        <p:cTn id="41" dur="500" fill="hold"/>
                                        <p:tgtEl>
                                          <p:spTgt spid="75"/>
                                        </p:tgtEl>
                                        <p:attrNameLst>
                                          <p:attrName>ppt_h</p:attrName>
                                        </p:attrNameLst>
                                      </p:cBhvr>
                                      <p:tavLst>
                                        <p:tav tm="0">
                                          <p:val>
                                            <p:fltVal val="0"/>
                                          </p:val>
                                        </p:tav>
                                        <p:tav tm="100000">
                                          <p:val>
                                            <p:strVal val="#ppt_h"/>
                                          </p:val>
                                        </p:tav>
                                      </p:tavLst>
                                    </p:anim>
                                    <p:anim calcmode="lin" valueType="num">
                                      <p:cBhvr>
                                        <p:cTn id="42" dur="500" fill="hold"/>
                                        <p:tgtEl>
                                          <p:spTgt spid="75"/>
                                        </p:tgtEl>
                                        <p:attrNameLst>
                                          <p:attrName>style.rotation</p:attrName>
                                        </p:attrNameLst>
                                      </p:cBhvr>
                                      <p:tavLst>
                                        <p:tav tm="0">
                                          <p:val>
                                            <p:fltVal val="360"/>
                                          </p:val>
                                        </p:tav>
                                        <p:tav tm="100000">
                                          <p:val>
                                            <p:fltVal val="0"/>
                                          </p:val>
                                        </p:tav>
                                      </p:tavLst>
                                    </p:anim>
                                    <p:animEffect transition="in" filter="fade">
                                      <p:cBhvr>
                                        <p:cTn id="43" dur="500"/>
                                        <p:tgtEl>
                                          <p:spTgt spid="75"/>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anim calcmode="lin" valueType="num">
                                      <p:cBhvr>
                                        <p:cTn id="51" dur="500" fill="hold"/>
                                        <p:tgtEl>
                                          <p:spTgt spid="77"/>
                                        </p:tgtEl>
                                        <p:attrNameLst>
                                          <p:attrName>ppt_w</p:attrName>
                                        </p:attrNameLst>
                                      </p:cBhvr>
                                      <p:tavLst>
                                        <p:tav tm="0">
                                          <p:val>
                                            <p:fltVal val="0"/>
                                          </p:val>
                                        </p:tav>
                                        <p:tav tm="100000">
                                          <p:val>
                                            <p:strVal val="#ppt_w"/>
                                          </p:val>
                                        </p:tav>
                                      </p:tavLst>
                                    </p:anim>
                                    <p:anim calcmode="lin" valueType="num">
                                      <p:cBhvr>
                                        <p:cTn id="52" dur="500" fill="hold"/>
                                        <p:tgtEl>
                                          <p:spTgt spid="77"/>
                                        </p:tgtEl>
                                        <p:attrNameLst>
                                          <p:attrName>ppt_h</p:attrName>
                                        </p:attrNameLst>
                                      </p:cBhvr>
                                      <p:tavLst>
                                        <p:tav tm="0">
                                          <p:val>
                                            <p:fltVal val="0"/>
                                          </p:val>
                                        </p:tav>
                                        <p:tav tm="100000">
                                          <p:val>
                                            <p:strVal val="#ppt_h"/>
                                          </p:val>
                                        </p:tav>
                                      </p:tavLst>
                                    </p:anim>
                                    <p:anim calcmode="lin" valueType="num">
                                      <p:cBhvr>
                                        <p:cTn id="53" dur="500" fill="hold"/>
                                        <p:tgtEl>
                                          <p:spTgt spid="77"/>
                                        </p:tgtEl>
                                        <p:attrNameLst>
                                          <p:attrName>style.rotation</p:attrName>
                                        </p:attrNameLst>
                                      </p:cBhvr>
                                      <p:tavLst>
                                        <p:tav tm="0">
                                          <p:val>
                                            <p:fltVal val="360"/>
                                          </p:val>
                                        </p:tav>
                                        <p:tav tm="100000">
                                          <p:val>
                                            <p:fltVal val="0"/>
                                          </p:val>
                                        </p:tav>
                                      </p:tavLst>
                                    </p:anim>
                                    <p:animEffect transition="in" filter="fade">
                                      <p:cBhvr>
                                        <p:cTn id="54" dur="500"/>
                                        <p:tgtEl>
                                          <p:spTgt spid="77"/>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7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67" grpId="0" animBg="1"/>
      <p:bldP spid="70" grpId="0"/>
      <p:bldP spid="73" grpId="0" animBg="1"/>
      <p:bldP spid="74" grpId="0"/>
      <p:bldP spid="75" grpId="0" animBg="1"/>
      <p:bldP spid="76" grpId="0"/>
      <p:bldP spid="77" grpId="0" animBg="1"/>
      <p:bldP spid="78" grpId="0"/>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表格 8">
            <a:extLst>
              <a:ext uri="{FF2B5EF4-FFF2-40B4-BE49-F238E27FC236}">
                <a16:creationId xmlns:a16="http://schemas.microsoft.com/office/drawing/2014/main" id="{228A4020-97D7-49C5-A08F-FF4D79A689C6}"/>
              </a:ext>
            </a:extLst>
          </p:cNvPr>
          <p:cNvGraphicFramePr>
            <a:graphicFrameLocks noGrp="1"/>
          </p:cNvGraphicFramePr>
          <p:nvPr/>
        </p:nvGraphicFramePr>
        <p:xfrm>
          <a:off x="1354879" y="13184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组织唯一标识符</a:t>
                      </a:r>
                      <a:r>
                        <a:rPr lang="en-US" altLang="zh-CN" sz="1400" dirty="0">
                          <a:solidFill>
                            <a:schemeClr val="bg1"/>
                          </a:solidFill>
                          <a:latin typeface="Arial Narrow" panose="020B0606020202030204" pitchFamily="34" charset="0"/>
                          <a:ea typeface="+mn-ea"/>
                        </a:rPr>
                        <a:t>OUI</a:t>
                      </a:r>
                    </a:p>
                    <a:p>
                      <a:pPr algn="ctr"/>
                      <a:r>
                        <a:rPr lang="zh-CN" altLang="en-US" sz="1400" dirty="0">
                          <a:solidFill>
                            <a:schemeClr val="bg1"/>
                          </a:solidFill>
                          <a:latin typeface="Arial Narrow" panose="020B0606020202030204" pitchFamily="34" charset="0"/>
                          <a:ea typeface="+mn-ea"/>
                        </a:rPr>
                        <a:t>（由</a:t>
                      </a:r>
                      <a:r>
                        <a:rPr lang="en-US" altLang="zh-CN" sz="1400" dirty="0">
                          <a:solidFill>
                            <a:schemeClr val="bg1"/>
                          </a:solidFill>
                          <a:latin typeface="Arial Narrow" panose="020B0606020202030204" pitchFamily="34" charset="0"/>
                          <a:ea typeface="+mn-ea"/>
                        </a:rPr>
                        <a:t>IEEE</a:t>
                      </a:r>
                      <a:r>
                        <a:rPr lang="zh-CN" altLang="en-US" sz="1400" dirty="0">
                          <a:solidFill>
                            <a:schemeClr val="bg1"/>
                          </a:solidFill>
                          <a:latin typeface="Arial Narrow" panose="020B0606020202030204" pitchFamily="34" charset="0"/>
                          <a:ea typeface="+mn-ea"/>
                        </a:rPr>
                        <a:t>的注册管理机构分配）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1~3</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761746479"/>
                  </a:ext>
                </a:extLst>
              </a:tr>
            </a:tbl>
          </a:graphicData>
        </a:graphic>
      </p:graphicFrame>
      <p:graphicFrame>
        <p:nvGraphicFramePr>
          <p:cNvPr id="32" name="表格 8">
            <a:extLst>
              <a:ext uri="{FF2B5EF4-FFF2-40B4-BE49-F238E27FC236}">
                <a16:creationId xmlns:a16="http://schemas.microsoft.com/office/drawing/2014/main" id="{986EF41A-3545-418C-A56D-747C8A071D04}"/>
              </a:ext>
            </a:extLst>
          </p:cNvPr>
          <p:cNvGraphicFramePr>
            <a:graphicFrameLocks noGrp="1"/>
          </p:cNvGraphicFramePr>
          <p:nvPr/>
        </p:nvGraphicFramePr>
        <p:xfrm>
          <a:off x="5074826" y="13184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网络接口标识符</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（由获得</a:t>
                      </a:r>
                      <a:r>
                        <a:rPr lang="en-US" altLang="zh-CN" sz="1400" dirty="0">
                          <a:solidFill>
                            <a:schemeClr val="bg1"/>
                          </a:solidFill>
                          <a:latin typeface="Arial Narrow" panose="020B0606020202030204" pitchFamily="34" charset="0"/>
                          <a:ea typeface="+mn-ea"/>
                        </a:rPr>
                        <a:t>OUI</a:t>
                      </a:r>
                      <a:r>
                        <a:rPr lang="zh-CN" altLang="en-US" sz="1400" dirty="0">
                          <a:solidFill>
                            <a:schemeClr val="bg1"/>
                          </a:solidFill>
                          <a:latin typeface="Arial Narrow" panose="020B0606020202030204" pitchFamily="34" charset="0"/>
                          <a:ea typeface="+mn-ea"/>
                        </a:rPr>
                        <a:t>的厂商自行随意分配）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4~6</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1746479"/>
                  </a:ext>
                </a:extLst>
              </a:tr>
            </a:tbl>
          </a:graphicData>
        </a:graphic>
      </p:graphicFrame>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nvGraphicFramePr>
        <p:xfrm>
          <a:off x="1354879" y="2004247"/>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113420" y="822589"/>
            <a:ext cx="2687485"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a:t>
            </a:r>
            <a:r>
              <a:rPr lang="en-US" altLang="zh-CN" sz="1350" b="1" dirty="0" smtClean="0">
                <a:solidFill>
                  <a:schemeClr val="accent3">
                    <a:lumMod val="75000"/>
                  </a:schemeClr>
                </a:solidFill>
                <a:latin typeface="Arial Narrow" panose="020B0606020202030204" pitchFamily="34" charset="0"/>
              </a:rPr>
              <a:t>802</a:t>
            </a:r>
            <a:r>
              <a:rPr lang="en-US" altLang="zh-CN" sz="1350" b="1" dirty="0">
                <a:solidFill>
                  <a:schemeClr val="accent3">
                    <a:lumMod val="75000"/>
                  </a:schemeClr>
                </a:solidFill>
                <a:latin typeface="Arial Narrow" panose="020B0606020202030204" pitchFamily="34" charset="0"/>
              </a:rPr>
              <a:t>.</a:t>
            </a:r>
            <a:r>
              <a:rPr lang="en-US" altLang="zh-CN" sz="1350" b="1" dirty="0" smtClean="0">
                <a:solidFill>
                  <a:srgbClr val="FF0000"/>
                </a:solidFill>
                <a:latin typeface="Arial Narrow" panose="020B0606020202030204" pitchFamily="34" charset="0"/>
              </a:rPr>
              <a:t>5</a:t>
            </a:r>
            <a:r>
              <a:rPr lang="zh-CN" altLang="en-US" sz="1350" b="1" dirty="0" smtClean="0">
                <a:solidFill>
                  <a:schemeClr val="accent3">
                    <a:lumMod val="75000"/>
                  </a:schemeClr>
                </a:solidFill>
                <a:latin typeface="Arial Narrow" panose="020B0606020202030204" pitchFamily="34" charset="0"/>
              </a:rPr>
              <a:t>局</a:t>
            </a:r>
            <a:r>
              <a:rPr lang="zh-CN" altLang="en-US" sz="1350" b="1" dirty="0">
                <a:solidFill>
                  <a:schemeClr val="accent3">
                    <a:lumMod val="75000"/>
                  </a:schemeClr>
                </a:solidFill>
                <a:latin typeface="Arial Narrow" panose="020B0606020202030204" pitchFamily="34" charset="0"/>
              </a:rPr>
              <a:t>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nvGraphicFramePr>
        <p:xfrm>
          <a:off x="1354880" y="2282377"/>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sp>
        <p:nvSpPr>
          <p:cNvPr id="10"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11" name="矩形 10"/>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8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800" decel="100000"/>
                                        <p:tgtEl>
                                          <p:spTgt spid="48"/>
                                        </p:tgtEl>
                                      </p:cBhvr>
                                    </p:animEffect>
                                    <p:anim calcmode="lin" valueType="num">
                                      <p:cBhvr>
                                        <p:cTn id="8" dur="800" decel="100000" fill="hold"/>
                                        <p:tgtEl>
                                          <p:spTgt spid="48"/>
                                        </p:tgtEl>
                                        <p:attrNameLst>
                                          <p:attrName>style.rotation</p:attrName>
                                        </p:attrNameLst>
                                      </p:cBhvr>
                                      <p:tavLst>
                                        <p:tav tm="0">
                                          <p:val>
                                            <p:fltVal val="-90"/>
                                          </p:val>
                                        </p:tav>
                                        <p:tav tm="100000">
                                          <p:val>
                                            <p:fltVal val="0"/>
                                          </p:val>
                                        </p:tav>
                                      </p:tavLst>
                                    </p:anim>
                                    <p:anim calcmode="lin" valueType="num">
                                      <p:cBhvr>
                                        <p:cTn id="9" dur="800" decel="100000" fill="hold"/>
                                        <p:tgtEl>
                                          <p:spTgt spid="48"/>
                                        </p:tgtEl>
                                        <p:attrNameLst>
                                          <p:attrName>ppt_x</p:attrName>
                                        </p:attrNameLst>
                                      </p:cBhvr>
                                      <p:tavLst>
                                        <p:tav tm="0">
                                          <p:val>
                                            <p:strVal val="#ppt_x+0.4"/>
                                          </p:val>
                                        </p:tav>
                                        <p:tav tm="100000">
                                          <p:val>
                                            <p:strVal val="#ppt_x-0.05"/>
                                          </p:val>
                                        </p:tav>
                                      </p:tavLst>
                                    </p:anim>
                                    <p:anim calcmode="lin" valueType="num">
                                      <p:cBhvr>
                                        <p:cTn id="10" dur="800" decel="100000" fill="hold"/>
                                        <p:tgtEl>
                                          <p:spTgt spid="4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p:tgtEl>
                                          <p:spTgt spid="31"/>
                                        </p:tgtEl>
                                        <p:attrNameLst>
                                          <p:attrName>ppt_y</p:attrName>
                                        </p:attrNameLst>
                                      </p:cBhvr>
                                      <p:tavLst>
                                        <p:tav tm="0">
                                          <p:val>
                                            <p:strVal val="#ppt_y+#ppt_h*1.125000"/>
                                          </p:val>
                                        </p:tav>
                                        <p:tav tm="100000">
                                          <p:val>
                                            <p:strVal val="#ppt_y"/>
                                          </p:val>
                                        </p:tav>
                                      </p:tavLst>
                                    </p:anim>
                                    <p:animEffect transition="in" filter="wipe(up)">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p:tgtEl>
                                          <p:spTgt spid="32"/>
                                        </p:tgtEl>
                                        <p:attrNameLst>
                                          <p:attrName>ppt_y</p:attrName>
                                        </p:attrNameLst>
                                      </p:cBhvr>
                                      <p:tavLst>
                                        <p:tav tm="0">
                                          <p:val>
                                            <p:strVal val="#ppt_y+#ppt_h*1.125000"/>
                                          </p:val>
                                        </p:tav>
                                        <p:tav tm="100000">
                                          <p:val>
                                            <p:strVal val="#ppt_y"/>
                                          </p:val>
                                        </p:tav>
                                      </p:tavLst>
                                    </p:anim>
                                    <p:animEffect transition="in" filter="wipe(up)">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íşlïḍè">
            <a:extLst>
              <a:ext uri="{FF2B5EF4-FFF2-40B4-BE49-F238E27FC236}">
                <a16:creationId xmlns:a16="http://schemas.microsoft.com/office/drawing/2014/main" id="{53329D3B-911C-4627-B8CE-76C520B90088}"/>
              </a:ext>
            </a:extLst>
          </p:cNvPr>
          <p:cNvSpPr txBox="1"/>
          <p:nvPr/>
        </p:nvSpPr>
        <p:spPr>
          <a:xfrm>
            <a:off x="401319" y="3807994"/>
            <a:ext cx="106358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其他表示法</a:t>
            </a:r>
          </a:p>
        </p:txBody>
      </p:sp>
      <p:sp>
        <p:nvSpPr>
          <p:cNvPr id="28" name="íşlïḍè">
            <a:extLst>
              <a:ext uri="{FF2B5EF4-FFF2-40B4-BE49-F238E27FC236}">
                <a16:creationId xmlns:a16="http://schemas.microsoft.com/office/drawing/2014/main" id="{0BF423C5-9361-4AB4-83E1-24146354D89B}"/>
              </a:ext>
            </a:extLst>
          </p:cNvPr>
          <p:cNvSpPr txBox="1"/>
          <p:nvPr/>
        </p:nvSpPr>
        <p:spPr>
          <a:xfrm>
            <a:off x="401319" y="3100037"/>
            <a:ext cx="1063585" cy="300083"/>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标准表示法</a:t>
            </a:r>
          </a:p>
        </p:txBody>
      </p:sp>
      <p:sp>
        <p:nvSpPr>
          <p:cNvPr id="36" name="文本框 35">
            <a:extLst>
              <a:ext uri="{FF2B5EF4-FFF2-40B4-BE49-F238E27FC236}">
                <a16:creationId xmlns:a16="http://schemas.microsoft.com/office/drawing/2014/main" id="{A24F4B07-1074-4407-AC92-A5F6380430D6}"/>
              </a:ext>
            </a:extLst>
          </p:cNvPr>
          <p:cNvSpPr txBox="1"/>
          <p:nvPr/>
        </p:nvSpPr>
        <p:spPr>
          <a:xfrm>
            <a:off x="6299219" y="3111013"/>
            <a:ext cx="2256012" cy="300082"/>
          </a:xfrm>
          <a:prstGeom prst="rect">
            <a:avLst/>
          </a:prstGeom>
          <a:noFill/>
        </p:spPr>
        <p:txBody>
          <a:bodyPr wrap="square" rtlCol="0">
            <a:spAutoFit/>
          </a:bodyPr>
          <a:lstStyle/>
          <a:p>
            <a:r>
              <a:rPr lang="zh-CN" altLang="en-US" sz="1350" b="1" dirty="0">
                <a:latin typeface="Arial Narrow" panose="020B0606020202030204" pitchFamily="34" charset="0"/>
              </a:rPr>
              <a:t>例如：</a:t>
            </a:r>
            <a:r>
              <a:rPr lang="en-US" altLang="zh-CN" sz="1350" b="1" dirty="0">
                <a:latin typeface="Arial Narrow" panose="020B0606020202030204" pitchFamily="34" charset="0"/>
              </a:rPr>
              <a:t>00-0C-CF-93-8C-92</a:t>
            </a:r>
            <a:endParaRPr lang="zh-CN" altLang="en-US" sz="1350" b="1" dirty="0">
              <a:latin typeface="Arial Narrow" panose="020B0606020202030204" pitchFamily="34" charset="0"/>
            </a:endParaRPr>
          </a:p>
        </p:txBody>
      </p:sp>
      <p:sp>
        <p:nvSpPr>
          <p:cNvPr id="37" name="文本框 36">
            <a:extLst>
              <a:ext uri="{FF2B5EF4-FFF2-40B4-BE49-F238E27FC236}">
                <a16:creationId xmlns:a16="http://schemas.microsoft.com/office/drawing/2014/main" id="{AE494F42-49C9-4787-A0B7-FF956132AB9B}"/>
              </a:ext>
            </a:extLst>
          </p:cNvPr>
          <p:cNvSpPr txBox="1"/>
          <p:nvPr/>
        </p:nvSpPr>
        <p:spPr>
          <a:xfrm>
            <a:off x="6299219" y="3736066"/>
            <a:ext cx="2256012" cy="300082"/>
          </a:xfrm>
          <a:prstGeom prst="rect">
            <a:avLst/>
          </a:prstGeom>
          <a:noFill/>
        </p:spPr>
        <p:txBody>
          <a:bodyPr wrap="square" rtlCol="0">
            <a:spAutoFit/>
          </a:bodyPr>
          <a:lstStyle/>
          <a:p>
            <a:r>
              <a:rPr lang="zh-CN" altLang="en-US" sz="1350" b="1" dirty="0">
                <a:latin typeface="Arial Narrow" panose="020B0606020202030204" pitchFamily="34" charset="0"/>
              </a:rPr>
              <a:t>例如：</a:t>
            </a:r>
            <a:r>
              <a:rPr lang="en-US" altLang="zh-CN" sz="1350" b="1" dirty="0">
                <a:latin typeface="Arial Narrow" panose="020B0606020202030204" pitchFamily="34" charset="0"/>
              </a:rPr>
              <a:t>00:0C:CF:93:8C:92</a:t>
            </a:r>
            <a:endParaRPr lang="zh-CN" altLang="en-US" sz="1350" b="1" dirty="0">
              <a:latin typeface="Arial Narrow" panose="020B0606020202030204" pitchFamily="34" charset="0"/>
            </a:endParaRPr>
          </a:p>
        </p:txBody>
      </p:sp>
      <p:sp>
        <p:nvSpPr>
          <p:cNvPr id="38" name="文本框 37">
            <a:extLst>
              <a:ext uri="{FF2B5EF4-FFF2-40B4-BE49-F238E27FC236}">
                <a16:creationId xmlns:a16="http://schemas.microsoft.com/office/drawing/2014/main" id="{FD82FBA7-5A8B-41E2-8CFB-021A29FF1EAB}"/>
              </a:ext>
            </a:extLst>
          </p:cNvPr>
          <p:cNvSpPr txBox="1"/>
          <p:nvPr/>
        </p:nvSpPr>
        <p:spPr>
          <a:xfrm>
            <a:off x="6299219" y="4398670"/>
            <a:ext cx="2256012" cy="300082"/>
          </a:xfrm>
          <a:prstGeom prst="rect">
            <a:avLst/>
          </a:prstGeom>
          <a:noFill/>
        </p:spPr>
        <p:txBody>
          <a:bodyPr wrap="square" rtlCol="0">
            <a:spAutoFit/>
          </a:bodyPr>
          <a:lstStyle/>
          <a:p>
            <a:r>
              <a:rPr lang="zh-CN" altLang="en-US" sz="1350" b="1" dirty="0">
                <a:latin typeface="Arial Narrow" panose="020B0606020202030204" pitchFamily="34" charset="0"/>
              </a:rPr>
              <a:t>例如：</a:t>
            </a:r>
            <a:r>
              <a:rPr lang="en-US" altLang="zh-CN" sz="1350" b="1" dirty="0">
                <a:latin typeface="Arial Narrow" panose="020B0606020202030204" pitchFamily="34" charset="0"/>
              </a:rPr>
              <a:t>000C.CF93.8C92</a:t>
            </a:r>
            <a:endParaRPr lang="zh-CN" altLang="en-US" sz="1350" b="1" dirty="0">
              <a:latin typeface="Arial Narrow" panose="020B0606020202030204" pitchFamily="34" charset="0"/>
            </a:endParaRPr>
          </a:p>
        </p:txBody>
      </p:sp>
      <p:pic>
        <p:nvPicPr>
          <p:cNvPr id="13" name="图片 12" descr="卡通画&#10;&#10;中度可信度描述已自动生成">
            <a:extLst>
              <a:ext uri="{FF2B5EF4-FFF2-40B4-BE49-F238E27FC236}">
                <a16:creationId xmlns:a16="http://schemas.microsoft.com/office/drawing/2014/main" id="{D14CBB49-E010-42DD-A812-F97532815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3097" y="3141553"/>
            <a:ext cx="761990" cy="208640"/>
          </a:xfrm>
          <a:prstGeom prst="rect">
            <a:avLst/>
          </a:prstGeom>
        </p:spPr>
      </p:pic>
      <p:grpSp>
        <p:nvGrpSpPr>
          <p:cNvPr id="43" name="组合 42">
            <a:extLst>
              <a:ext uri="{FF2B5EF4-FFF2-40B4-BE49-F238E27FC236}">
                <a16:creationId xmlns:a16="http://schemas.microsoft.com/office/drawing/2014/main" id="{D026F383-5F41-42D2-B8CB-0892787045B6}"/>
              </a:ext>
            </a:extLst>
          </p:cNvPr>
          <p:cNvGrpSpPr/>
          <p:nvPr/>
        </p:nvGrpSpPr>
        <p:grpSpPr>
          <a:xfrm>
            <a:off x="3485378" y="3563752"/>
            <a:ext cx="2434731" cy="621637"/>
            <a:chOff x="4647170" y="4751669"/>
            <a:chExt cx="3246308" cy="828849"/>
          </a:xfrm>
        </p:grpSpPr>
        <p:pic>
          <p:nvPicPr>
            <p:cNvPr id="25" name="图片 24" descr="卡通画&#10;&#10;描述已自动生成">
              <a:extLst>
                <a:ext uri="{FF2B5EF4-FFF2-40B4-BE49-F238E27FC236}">
                  <a16:creationId xmlns:a16="http://schemas.microsoft.com/office/drawing/2014/main" id="{E4710AB5-3C84-4FBF-820A-CE7B62556F6D}"/>
                </a:ext>
              </a:extLst>
            </p:cNvPr>
            <p:cNvPicPr>
              <a:picLocks noChangeAspect="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4647170" y="4766951"/>
              <a:ext cx="552342" cy="798275"/>
            </a:xfrm>
            <a:prstGeom prst="rect">
              <a:avLst/>
            </a:prstGeom>
          </p:spPr>
        </p:pic>
        <p:pic>
          <p:nvPicPr>
            <p:cNvPr id="40" name="图片 39" descr="卡通画&#10;&#10;描述已自动生成">
              <a:extLst>
                <a:ext uri="{FF2B5EF4-FFF2-40B4-BE49-F238E27FC236}">
                  <a16:creationId xmlns:a16="http://schemas.microsoft.com/office/drawing/2014/main" id="{3E20F2BB-794A-4440-900B-3DF8B72EDFE3}"/>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39815" y="4872553"/>
              <a:ext cx="1053663" cy="494959"/>
            </a:xfrm>
            <a:prstGeom prst="rect">
              <a:avLst/>
            </a:prstGeom>
          </p:spPr>
        </p:pic>
        <p:pic>
          <p:nvPicPr>
            <p:cNvPr id="42" name="图片 41" descr="图标&#10;&#10;描述已自动生成">
              <a:extLst>
                <a:ext uri="{FF2B5EF4-FFF2-40B4-BE49-F238E27FC236}">
                  <a16:creationId xmlns:a16="http://schemas.microsoft.com/office/drawing/2014/main" id="{E339384E-2686-44CE-A78B-3645BB33E08E}"/>
                </a:ext>
              </a:extLst>
            </p:cNvPr>
            <p:cNvPicPr>
              <a:picLocks noChangeAspect="1"/>
            </p:cNvPicPr>
            <p:nvPr/>
          </p:nvPicPr>
          <p:blipFill>
            <a:blip r:embed="rId6">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5696908" y="4751669"/>
              <a:ext cx="811338" cy="828849"/>
            </a:xfrm>
            <a:prstGeom prst="rect">
              <a:avLst/>
            </a:prstGeom>
          </p:spPr>
        </p:pic>
      </p:grpSp>
      <p:sp>
        <p:nvSpPr>
          <p:cNvPr id="44" name="矩形 43">
            <a:extLst>
              <a:ext uri="{FF2B5EF4-FFF2-40B4-BE49-F238E27FC236}">
                <a16:creationId xmlns:a16="http://schemas.microsoft.com/office/drawing/2014/main" id="{FBF709B7-77DE-4AC5-AABD-675F0D390763}"/>
              </a:ext>
            </a:extLst>
          </p:cNvPr>
          <p:cNvSpPr/>
          <p:nvPr/>
        </p:nvSpPr>
        <p:spPr>
          <a:xfrm>
            <a:off x="3352962" y="4405822"/>
            <a:ext cx="2044629" cy="2698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latin typeface="Arial Narrow" panose="020B0606020202030204" pitchFamily="34" charset="0"/>
              </a:rPr>
              <a:t>Packet Tracer </a:t>
            </a:r>
            <a:r>
              <a:rPr lang="zh-CN" altLang="en-US" sz="1350" b="1" dirty="0">
                <a:latin typeface="Arial Narrow" panose="020B0606020202030204" pitchFamily="34" charset="0"/>
              </a:rPr>
              <a:t>仿真软件</a:t>
            </a:r>
          </a:p>
        </p:txBody>
      </p:sp>
      <p:graphicFrame>
        <p:nvGraphicFramePr>
          <p:cNvPr id="8" name="表格 8">
            <a:extLst>
              <a:ext uri="{FF2B5EF4-FFF2-40B4-BE49-F238E27FC236}">
                <a16:creationId xmlns:a16="http://schemas.microsoft.com/office/drawing/2014/main" id="{CD520B47-EE80-4B67-9B6F-48162B23B33C}"/>
              </a:ext>
            </a:extLst>
          </p:cNvPr>
          <p:cNvGraphicFramePr>
            <a:graphicFrameLocks noGrp="1"/>
          </p:cNvGraphicFramePr>
          <p:nvPr>
            <p:extLst>
              <p:ext uri="{D42A27DB-BD31-4B8C-83A1-F6EECF244321}">
                <p14:modId xmlns:p14="http://schemas.microsoft.com/office/powerpoint/2010/main" val="3189712717"/>
              </p:ext>
            </p:extLst>
          </p:nvPr>
        </p:nvGraphicFramePr>
        <p:xfrm>
          <a:off x="1354879" y="1775647"/>
          <a:ext cx="7452518" cy="281940"/>
        </p:xfrm>
        <a:graphic>
          <a:graphicData uri="http://schemas.openxmlformats.org/drawingml/2006/table">
            <a:tbl>
              <a:tblPr firstRow="1" bandRow="1">
                <a:tableStyleId>{5C22544A-7EE6-4342-B048-85BDC9FD1C3A}</a:tableStyleId>
              </a:tblPr>
              <a:tblGrid>
                <a:gridCol w="1845520">
                  <a:extLst>
                    <a:ext uri="{9D8B030D-6E8A-4147-A177-3AD203B41FA5}">
                      <a16:colId xmlns:a16="http://schemas.microsoft.com/office/drawing/2014/main" val="2117429894"/>
                    </a:ext>
                  </a:extLst>
                </a:gridCol>
                <a:gridCol w="3764280">
                  <a:extLst>
                    <a:ext uri="{9D8B030D-6E8A-4147-A177-3AD203B41FA5}">
                      <a16:colId xmlns:a16="http://schemas.microsoft.com/office/drawing/2014/main" val="989804778"/>
                    </a:ext>
                  </a:extLst>
                </a:gridCol>
                <a:gridCol w="1842718">
                  <a:extLst>
                    <a:ext uri="{9D8B030D-6E8A-4147-A177-3AD203B41FA5}">
                      <a16:colId xmlns:a16="http://schemas.microsoft.com/office/drawing/2014/main" val="293011856"/>
                    </a:ext>
                  </a:extLst>
                </a:gridCol>
              </a:tblGrid>
              <a:tr h="278130">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1</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2~5</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solidFill>
                            <a:schemeClr val="tx1"/>
                          </a:solidFill>
                          <a:latin typeface="Arial Narrow" panose="020B0606020202030204" pitchFamily="34" charset="0"/>
                          <a:ea typeface="+mn-ea"/>
                        </a:rPr>
                        <a:t>第</a:t>
                      </a:r>
                      <a:r>
                        <a:rPr lang="en-US" altLang="zh-CN" sz="1400" dirty="0">
                          <a:solidFill>
                            <a:schemeClr val="tx1"/>
                          </a:solidFill>
                          <a:latin typeface="Arial Narrow" panose="020B0606020202030204" pitchFamily="34" charset="0"/>
                          <a:ea typeface="+mn-ea"/>
                        </a:rPr>
                        <a:t>6</a:t>
                      </a:r>
                      <a:r>
                        <a:rPr lang="zh-CN" altLang="en-US" sz="1400" dirty="0">
                          <a:solidFill>
                            <a:schemeClr val="tx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746479"/>
                  </a:ext>
                </a:extLst>
              </a:tr>
            </a:tbl>
          </a:graphicData>
        </a:graphic>
      </p:graphicFrame>
      <p:sp>
        <p:nvSpPr>
          <p:cNvPr id="48" name="íşlïḍè">
            <a:extLst>
              <a:ext uri="{FF2B5EF4-FFF2-40B4-BE49-F238E27FC236}">
                <a16:creationId xmlns:a16="http://schemas.microsoft.com/office/drawing/2014/main" id="{3A8ED235-C46A-40A6-B687-AE21B4C08B05}"/>
              </a:ext>
            </a:extLst>
          </p:cNvPr>
          <p:cNvSpPr txBox="1"/>
          <p:nvPr/>
        </p:nvSpPr>
        <p:spPr>
          <a:xfrm>
            <a:off x="3352963" y="822589"/>
            <a:ext cx="2447942" cy="300083"/>
          </a:xfrm>
          <a:prstGeom prst="rect">
            <a:avLst/>
          </a:prstGeom>
          <a:noFill/>
        </p:spPr>
        <p:txBody>
          <a:bodyPr wrap="square" lIns="68580" tIns="34290" rIns="68580" bIns="34290" anchor="ctr">
            <a:noAutofit/>
          </a:bodyPr>
          <a:lstStyle/>
          <a:p>
            <a:pPr algn="ctr"/>
            <a:r>
              <a:rPr lang="en-US" altLang="zh-CN" sz="1350" b="1" dirty="0">
                <a:solidFill>
                  <a:schemeClr val="accent3">
                    <a:lumMod val="75000"/>
                  </a:schemeClr>
                </a:solidFill>
                <a:latin typeface="Arial Narrow" panose="020B0606020202030204" pitchFamily="34" charset="0"/>
              </a:rPr>
              <a:t>IEEE 802</a:t>
            </a:r>
            <a:r>
              <a:rPr lang="zh-CN" altLang="en-US" sz="1350" b="1" dirty="0">
                <a:solidFill>
                  <a:schemeClr val="accent3">
                    <a:lumMod val="75000"/>
                  </a:schemeClr>
                </a:solidFill>
                <a:latin typeface="Arial Narrow" panose="020B0606020202030204" pitchFamily="34" charset="0"/>
              </a:rPr>
              <a:t>局域网的</a:t>
            </a:r>
            <a:r>
              <a:rPr lang="en-US" altLang="zh-CN" sz="1350" b="1" dirty="0">
                <a:solidFill>
                  <a:schemeClr val="accent3">
                    <a:lumMod val="75000"/>
                  </a:schemeClr>
                </a:solidFill>
                <a:latin typeface="Arial Narrow" panose="020B0606020202030204" pitchFamily="34" charset="0"/>
              </a:rPr>
              <a:t>MAC</a:t>
            </a:r>
            <a:r>
              <a:rPr lang="zh-CN" altLang="en-US" sz="1350" b="1" dirty="0">
                <a:solidFill>
                  <a:schemeClr val="accent3">
                    <a:lumMod val="75000"/>
                  </a:schemeClr>
                </a:solidFill>
                <a:latin typeface="Arial Narrow" panose="020B0606020202030204" pitchFamily="34" charset="0"/>
              </a:rPr>
              <a:t>地址格式</a:t>
            </a:r>
          </a:p>
        </p:txBody>
      </p:sp>
      <p:graphicFrame>
        <p:nvGraphicFramePr>
          <p:cNvPr id="6" name="表格 6">
            <a:extLst>
              <a:ext uri="{FF2B5EF4-FFF2-40B4-BE49-F238E27FC236}">
                <a16:creationId xmlns:a16="http://schemas.microsoft.com/office/drawing/2014/main" id="{1A48AF6F-3A40-41AE-8302-66596AA26EC7}"/>
              </a:ext>
            </a:extLst>
          </p:cNvPr>
          <p:cNvGraphicFramePr>
            <a:graphicFrameLocks noGrp="1"/>
          </p:cNvGraphicFramePr>
          <p:nvPr>
            <p:extLst>
              <p:ext uri="{D42A27DB-BD31-4B8C-83A1-F6EECF244321}">
                <p14:modId xmlns:p14="http://schemas.microsoft.com/office/powerpoint/2010/main" val="2527147734"/>
              </p:ext>
            </p:extLst>
          </p:nvPr>
        </p:nvGraphicFramePr>
        <p:xfrm>
          <a:off x="1354880" y="2053777"/>
          <a:ext cx="7452520" cy="495300"/>
        </p:xfrm>
        <a:graphic>
          <a:graphicData uri="http://schemas.openxmlformats.org/drawingml/2006/table">
            <a:tbl>
              <a:tblPr firstRow="1" bandRow="1">
                <a:tableStyleId>{5C22544A-7EE6-4342-B048-85BDC9FD1C3A}</a:tableStyleId>
              </a:tblPr>
              <a:tblGrid>
                <a:gridCol w="230524">
                  <a:extLst>
                    <a:ext uri="{9D8B030D-6E8A-4147-A177-3AD203B41FA5}">
                      <a16:colId xmlns:a16="http://schemas.microsoft.com/office/drawing/2014/main" val="3978522098"/>
                    </a:ext>
                  </a:extLst>
                </a:gridCol>
                <a:gridCol w="230524">
                  <a:extLst>
                    <a:ext uri="{9D8B030D-6E8A-4147-A177-3AD203B41FA5}">
                      <a16:colId xmlns:a16="http://schemas.microsoft.com/office/drawing/2014/main" val="849717532"/>
                    </a:ext>
                  </a:extLst>
                </a:gridCol>
                <a:gridCol w="230524">
                  <a:extLst>
                    <a:ext uri="{9D8B030D-6E8A-4147-A177-3AD203B41FA5}">
                      <a16:colId xmlns:a16="http://schemas.microsoft.com/office/drawing/2014/main" val="2142942144"/>
                    </a:ext>
                  </a:extLst>
                </a:gridCol>
                <a:gridCol w="230524">
                  <a:extLst>
                    <a:ext uri="{9D8B030D-6E8A-4147-A177-3AD203B41FA5}">
                      <a16:colId xmlns:a16="http://schemas.microsoft.com/office/drawing/2014/main" val="874826259"/>
                    </a:ext>
                  </a:extLst>
                </a:gridCol>
                <a:gridCol w="230524">
                  <a:extLst>
                    <a:ext uri="{9D8B030D-6E8A-4147-A177-3AD203B41FA5}">
                      <a16:colId xmlns:a16="http://schemas.microsoft.com/office/drawing/2014/main" val="2199175047"/>
                    </a:ext>
                  </a:extLst>
                </a:gridCol>
                <a:gridCol w="230524">
                  <a:extLst>
                    <a:ext uri="{9D8B030D-6E8A-4147-A177-3AD203B41FA5}">
                      <a16:colId xmlns:a16="http://schemas.microsoft.com/office/drawing/2014/main" val="4096098212"/>
                    </a:ext>
                  </a:extLst>
                </a:gridCol>
                <a:gridCol w="230524">
                  <a:extLst>
                    <a:ext uri="{9D8B030D-6E8A-4147-A177-3AD203B41FA5}">
                      <a16:colId xmlns:a16="http://schemas.microsoft.com/office/drawing/2014/main" val="3161922733"/>
                    </a:ext>
                  </a:extLst>
                </a:gridCol>
                <a:gridCol w="230524">
                  <a:extLst>
                    <a:ext uri="{9D8B030D-6E8A-4147-A177-3AD203B41FA5}">
                      <a16:colId xmlns:a16="http://schemas.microsoft.com/office/drawing/2014/main" val="1896170140"/>
                    </a:ext>
                  </a:extLst>
                </a:gridCol>
                <a:gridCol w="3764280">
                  <a:extLst>
                    <a:ext uri="{9D8B030D-6E8A-4147-A177-3AD203B41FA5}">
                      <a16:colId xmlns:a16="http://schemas.microsoft.com/office/drawing/2014/main" val="1832502197"/>
                    </a:ext>
                  </a:extLst>
                </a:gridCol>
                <a:gridCol w="230506">
                  <a:extLst>
                    <a:ext uri="{9D8B030D-6E8A-4147-A177-3AD203B41FA5}">
                      <a16:colId xmlns:a16="http://schemas.microsoft.com/office/drawing/2014/main" val="3285941259"/>
                    </a:ext>
                  </a:extLst>
                </a:gridCol>
                <a:gridCol w="230506">
                  <a:extLst>
                    <a:ext uri="{9D8B030D-6E8A-4147-A177-3AD203B41FA5}">
                      <a16:colId xmlns:a16="http://schemas.microsoft.com/office/drawing/2014/main" val="1296972243"/>
                    </a:ext>
                  </a:extLst>
                </a:gridCol>
                <a:gridCol w="230506">
                  <a:extLst>
                    <a:ext uri="{9D8B030D-6E8A-4147-A177-3AD203B41FA5}">
                      <a16:colId xmlns:a16="http://schemas.microsoft.com/office/drawing/2014/main" val="4187490853"/>
                    </a:ext>
                  </a:extLst>
                </a:gridCol>
                <a:gridCol w="230506">
                  <a:extLst>
                    <a:ext uri="{9D8B030D-6E8A-4147-A177-3AD203B41FA5}">
                      <a16:colId xmlns:a16="http://schemas.microsoft.com/office/drawing/2014/main" val="837431734"/>
                    </a:ext>
                  </a:extLst>
                </a:gridCol>
                <a:gridCol w="230506">
                  <a:extLst>
                    <a:ext uri="{9D8B030D-6E8A-4147-A177-3AD203B41FA5}">
                      <a16:colId xmlns:a16="http://schemas.microsoft.com/office/drawing/2014/main" val="880851581"/>
                    </a:ext>
                  </a:extLst>
                </a:gridCol>
                <a:gridCol w="230506">
                  <a:extLst>
                    <a:ext uri="{9D8B030D-6E8A-4147-A177-3AD203B41FA5}">
                      <a16:colId xmlns:a16="http://schemas.microsoft.com/office/drawing/2014/main" val="2388368653"/>
                    </a:ext>
                  </a:extLst>
                </a:gridCol>
                <a:gridCol w="230506">
                  <a:extLst>
                    <a:ext uri="{9D8B030D-6E8A-4147-A177-3AD203B41FA5}">
                      <a16:colId xmlns:a16="http://schemas.microsoft.com/office/drawing/2014/main" val="239311804"/>
                    </a:ext>
                  </a:extLst>
                </a:gridCol>
                <a:gridCol w="230506">
                  <a:extLst>
                    <a:ext uri="{9D8B030D-6E8A-4147-A177-3AD203B41FA5}">
                      <a16:colId xmlns:a16="http://schemas.microsoft.com/office/drawing/2014/main" val="450227044"/>
                    </a:ext>
                  </a:extLst>
                </a:gridCol>
              </a:tblGrid>
              <a:tr h="480060">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rPr>
                        <a:t>……</a:t>
                      </a:r>
                      <a:endParaRPr lang="zh-CN" altLang="en-US" sz="1400" dirty="0">
                        <a:solidFill>
                          <a:schemeClr val="tx1"/>
                        </a:solidFill>
                        <a:latin typeface="新宋体" panose="02010609030101010101" pitchFamily="49" charset="-122"/>
                        <a:ea typeface="新宋体" panose="02010609030101010101" pitchFamily="49" charset="-122"/>
                        <a:cs typeface="Times New Roman" panose="02020603050405020304" pitchFamily="18" charset="0"/>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b7</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b6</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b5</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b4</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b3</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b2</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b1</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solidFill>
                            <a:schemeClr val="tx1"/>
                          </a:solidFill>
                          <a:latin typeface="+mn-lt"/>
                        </a:rPr>
                        <a:t>b0</a:t>
                      </a:r>
                      <a:endParaRPr lang="zh-CN" altLang="en-US" sz="1400" dirty="0">
                        <a:solidFill>
                          <a:schemeClr val="tx1"/>
                        </a:solidFill>
                        <a:latin typeface="+mn-lt"/>
                      </a:endParaRPr>
                    </a:p>
                  </a:txBody>
                  <a:tcPr marL="27000" marR="2700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908259"/>
                  </a:ext>
                </a:extLst>
              </a:tr>
            </a:tbl>
          </a:graphicData>
        </a:graphic>
      </p:graphicFrame>
      <p:graphicFrame>
        <p:nvGraphicFramePr>
          <p:cNvPr id="31" name="表格 8">
            <a:extLst>
              <a:ext uri="{FF2B5EF4-FFF2-40B4-BE49-F238E27FC236}">
                <a16:creationId xmlns:a16="http://schemas.microsoft.com/office/drawing/2014/main" id="{228A4020-97D7-49C5-A08F-FF4D79A689C6}"/>
              </a:ext>
            </a:extLst>
          </p:cNvPr>
          <p:cNvGraphicFramePr>
            <a:graphicFrameLocks noGrp="1"/>
          </p:cNvGraphicFramePr>
          <p:nvPr>
            <p:extLst>
              <p:ext uri="{D42A27DB-BD31-4B8C-83A1-F6EECF244321}">
                <p14:modId xmlns:p14="http://schemas.microsoft.com/office/powerpoint/2010/main" val="445709115"/>
              </p:ext>
            </p:extLst>
          </p:nvPr>
        </p:nvGraphicFramePr>
        <p:xfrm>
          <a:off x="1354879" y="10898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组织唯一标识符</a:t>
                      </a:r>
                      <a:r>
                        <a:rPr lang="en-US" altLang="zh-CN" sz="1400" dirty="0">
                          <a:solidFill>
                            <a:schemeClr val="bg1"/>
                          </a:solidFill>
                          <a:latin typeface="Arial Narrow" panose="020B0606020202030204" pitchFamily="34" charset="0"/>
                          <a:ea typeface="+mn-ea"/>
                        </a:rPr>
                        <a:t>OUI</a:t>
                      </a:r>
                    </a:p>
                    <a:p>
                      <a:pPr algn="ctr"/>
                      <a:r>
                        <a:rPr lang="zh-CN" altLang="en-US" sz="1400" dirty="0">
                          <a:solidFill>
                            <a:schemeClr val="bg1"/>
                          </a:solidFill>
                          <a:latin typeface="Arial Narrow" panose="020B0606020202030204" pitchFamily="34" charset="0"/>
                          <a:ea typeface="+mn-ea"/>
                        </a:rPr>
                        <a:t>（由</a:t>
                      </a:r>
                      <a:r>
                        <a:rPr lang="en-US" altLang="zh-CN" sz="1400" dirty="0">
                          <a:solidFill>
                            <a:schemeClr val="bg1"/>
                          </a:solidFill>
                          <a:latin typeface="Arial Narrow" panose="020B0606020202030204" pitchFamily="34" charset="0"/>
                          <a:ea typeface="+mn-ea"/>
                        </a:rPr>
                        <a:t>IEEE</a:t>
                      </a:r>
                      <a:r>
                        <a:rPr lang="zh-CN" altLang="en-US" sz="1400" dirty="0">
                          <a:solidFill>
                            <a:schemeClr val="bg1"/>
                          </a:solidFill>
                          <a:latin typeface="Arial Narrow" panose="020B0606020202030204" pitchFamily="34" charset="0"/>
                          <a:ea typeface="+mn-ea"/>
                        </a:rPr>
                        <a:t>的注册管理机构分配）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1~3</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761746479"/>
                  </a:ext>
                </a:extLst>
              </a:tr>
            </a:tbl>
          </a:graphicData>
        </a:graphic>
      </p:graphicFrame>
      <p:graphicFrame>
        <p:nvGraphicFramePr>
          <p:cNvPr id="32" name="表格 8">
            <a:extLst>
              <a:ext uri="{FF2B5EF4-FFF2-40B4-BE49-F238E27FC236}">
                <a16:creationId xmlns:a16="http://schemas.microsoft.com/office/drawing/2014/main" id="{986EF41A-3545-418C-A56D-747C8A071D04}"/>
              </a:ext>
            </a:extLst>
          </p:cNvPr>
          <p:cNvGraphicFramePr>
            <a:graphicFrameLocks noGrp="1"/>
          </p:cNvGraphicFramePr>
          <p:nvPr>
            <p:extLst>
              <p:ext uri="{D42A27DB-BD31-4B8C-83A1-F6EECF244321}">
                <p14:modId xmlns:p14="http://schemas.microsoft.com/office/powerpoint/2010/main" val="3484242430"/>
              </p:ext>
            </p:extLst>
          </p:nvPr>
        </p:nvGraphicFramePr>
        <p:xfrm>
          <a:off x="5074826" y="1089847"/>
          <a:ext cx="3731882" cy="708660"/>
        </p:xfrm>
        <a:graphic>
          <a:graphicData uri="http://schemas.openxmlformats.org/drawingml/2006/table">
            <a:tbl>
              <a:tblPr firstRow="1" bandRow="1">
                <a:tableStyleId>{5C22544A-7EE6-4342-B048-85BDC9FD1C3A}</a:tableStyleId>
              </a:tblPr>
              <a:tblGrid>
                <a:gridCol w="3731882">
                  <a:extLst>
                    <a:ext uri="{9D8B030D-6E8A-4147-A177-3AD203B41FA5}">
                      <a16:colId xmlns:a16="http://schemas.microsoft.com/office/drawing/2014/main" val="2117429894"/>
                    </a:ext>
                  </a:extLst>
                </a:gridCol>
              </a:tblGrid>
              <a:tr h="685800">
                <a:tc>
                  <a:txBody>
                    <a:bodyPr/>
                    <a:lstStyle/>
                    <a:p>
                      <a:pPr algn="ctr"/>
                      <a:r>
                        <a:rPr lang="zh-CN" altLang="en-US" sz="1400" dirty="0">
                          <a:solidFill>
                            <a:schemeClr val="bg1"/>
                          </a:solidFill>
                          <a:latin typeface="Arial Narrow" panose="020B0606020202030204" pitchFamily="34" charset="0"/>
                          <a:ea typeface="+mn-ea"/>
                        </a:rPr>
                        <a:t>网络接口标识符</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（由获得</a:t>
                      </a:r>
                      <a:r>
                        <a:rPr lang="en-US" altLang="zh-CN" sz="1400" dirty="0">
                          <a:solidFill>
                            <a:schemeClr val="bg1"/>
                          </a:solidFill>
                          <a:latin typeface="Arial Narrow" panose="020B0606020202030204" pitchFamily="34" charset="0"/>
                          <a:ea typeface="+mn-ea"/>
                        </a:rPr>
                        <a:t>OUI</a:t>
                      </a:r>
                      <a:r>
                        <a:rPr lang="zh-CN" altLang="en-US" sz="1400" dirty="0">
                          <a:solidFill>
                            <a:schemeClr val="bg1"/>
                          </a:solidFill>
                          <a:latin typeface="Arial Narrow" panose="020B0606020202030204" pitchFamily="34" charset="0"/>
                          <a:ea typeface="+mn-ea"/>
                        </a:rPr>
                        <a:t>的厂商自行随意分配）</a:t>
                      </a:r>
                      <a:endParaRPr lang="en-US" altLang="zh-CN" sz="1400" dirty="0">
                        <a:solidFill>
                          <a:schemeClr val="bg1"/>
                        </a:solidFill>
                        <a:latin typeface="Arial Narrow" panose="020B0606020202030204" pitchFamily="34" charset="0"/>
                        <a:ea typeface="+mn-ea"/>
                      </a:endParaRPr>
                    </a:p>
                    <a:p>
                      <a:pPr algn="ctr"/>
                      <a:r>
                        <a:rPr lang="zh-CN" altLang="en-US" sz="1400" dirty="0">
                          <a:solidFill>
                            <a:schemeClr val="bg1"/>
                          </a:solidFill>
                          <a:latin typeface="Arial Narrow" panose="020B0606020202030204" pitchFamily="34" charset="0"/>
                          <a:ea typeface="+mn-ea"/>
                        </a:rPr>
                        <a:t>第</a:t>
                      </a:r>
                      <a:r>
                        <a:rPr lang="en-US" altLang="zh-CN" sz="1400" dirty="0">
                          <a:solidFill>
                            <a:schemeClr val="bg1"/>
                          </a:solidFill>
                          <a:latin typeface="Arial Narrow" panose="020B0606020202030204" pitchFamily="34" charset="0"/>
                          <a:ea typeface="+mn-ea"/>
                        </a:rPr>
                        <a:t>4~6</a:t>
                      </a:r>
                      <a:r>
                        <a:rPr lang="zh-CN" altLang="en-US" sz="1400" dirty="0">
                          <a:solidFill>
                            <a:schemeClr val="bg1"/>
                          </a:solidFill>
                          <a:latin typeface="Arial Narrow" panose="020B0606020202030204" pitchFamily="34" charset="0"/>
                          <a:ea typeface="+mn-ea"/>
                        </a:rPr>
                        <a:t>字节</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1746479"/>
                  </a:ext>
                </a:extLst>
              </a:tr>
            </a:tbl>
          </a:graphicData>
        </a:graphic>
      </p:graphicFrame>
      <p:grpSp>
        <p:nvGrpSpPr>
          <p:cNvPr id="11" name="组合 10">
            <a:extLst>
              <a:ext uri="{FF2B5EF4-FFF2-40B4-BE49-F238E27FC236}">
                <a16:creationId xmlns:a16="http://schemas.microsoft.com/office/drawing/2014/main" id="{46337800-698B-47C2-BAEF-E400DA71A9A7}"/>
              </a:ext>
            </a:extLst>
          </p:cNvPr>
          <p:cNvGrpSpPr/>
          <p:nvPr/>
        </p:nvGrpSpPr>
        <p:grpSpPr>
          <a:xfrm>
            <a:off x="401318" y="2565059"/>
            <a:ext cx="8299083" cy="430596"/>
            <a:chOff x="535091" y="3420081"/>
            <a:chExt cx="11065444" cy="574129"/>
          </a:xfrm>
        </p:grpSpPr>
        <p:sp>
          <p:nvSpPr>
            <p:cNvPr id="27" name="íşlïḍè">
              <a:extLst>
                <a:ext uri="{FF2B5EF4-FFF2-40B4-BE49-F238E27FC236}">
                  <a16:creationId xmlns:a16="http://schemas.microsoft.com/office/drawing/2014/main" id="{34B4D59A-F03B-45DE-824E-5918F1BD7535}"/>
                </a:ext>
              </a:extLst>
            </p:cNvPr>
            <p:cNvSpPr txBox="1"/>
            <p:nvPr/>
          </p:nvSpPr>
          <p:spPr>
            <a:xfrm>
              <a:off x="535091" y="3572094"/>
              <a:ext cx="1181731" cy="400110"/>
            </a:xfrm>
            <a:prstGeom prst="rect">
              <a:avLst/>
            </a:prstGeom>
            <a:noFill/>
          </p:spPr>
          <p:txBody>
            <a:bodyPr wrap="square" lIns="68580" tIns="34290" rIns="68580" bIns="34290" anchor="ctr">
              <a:noAutofit/>
            </a:bodyPr>
            <a:lstStyle/>
            <a:p>
              <a:r>
                <a:rPr lang="zh-CN" altLang="en-US" sz="1350" b="1" dirty="0">
                  <a:latin typeface="Arial Narrow" panose="020B0606020202030204" pitchFamily="34" charset="0"/>
                </a:rPr>
                <a:t>十六进制</a:t>
              </a:r>
            </a:p>
          </p:txBody>
        </p:sp>
        <p:grpSp>
          <p:nvGrpSpPr>
            <p:cNvPr id="7" name="组合 6">
              <a:extLst>
                <a:ext uri="{FF2B5EF4-FFF2-40B4-BE49-F238E27FC236}">
                  <a16:creationId xmlns:a16="http://schemas.microsoft.com/office/drawing/2014/main" id="{27D99698-59B8-4039-B607-10DABC59108B}"/>
                </a:ext>
              </a:extLst>
            </p:cNvPr>
            <p:cNvGrpSpPr/>
            <p:nvPr/>
          </p:nvGrpSpPr>
          <p:grpSpPr>
            <a:xfrm>
              <a:off x="1953205" y="3420081"/>
              <a:ext cx="934138" cy="566758"/>
              <a:chOff x="1933471" y="3420081"/>
              <a:chExt cx="934138" cy="566758"/>
            </a:xfrm>
          </p:grpSpPr>
          <p:sp>
            <p:nvSpPr>
              <p:cNvPr id="9" name="左大括号 8">
                <a:extLst>
                  <a:ext uri="{FF2B5EF4-FFF2-40B4-BE49-F238E27FC236}">
                    <a16:creationId xmlns:a16="http://schemas.microsoft.com/office/drawing/2014/main" id="{53C7B6EA-CABF-455E-B6DC-90E75989EBE8}"/>
                  </a:ext>
                </a:extLst>
              </p:cNvPr>
              <p:cNvSpPr/>
              <p:nvPr/>
            </p:nvSpPr>
            <p:spPr>
              <a:xfrm rot="16200000">
                <a:off x="2290854" y="3062698"/>
                <a:ext cx="219371" cy="934138"/>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5" name="文本框 4">
                <a:extLst>
                  <a:ext uri="{FF2B5EF4-FFF2-40B4-BE49-F238E27FC236}">
                    <a16:creationId xmlns:a16="http://schemas.microsoft.com/office/drawing/2014/main" id="{742AE503-0555-4BBA-8A73-DFE386B15F5B}"/>
                  </a:ext>
                </a:extLst>
              </p:cNvPr>
              <p:cNvSpPr txBox="1"/>
              <p:nvPr/>
            </p:nvSpPr>
            <p:spPr>
              <a:xfrm>
                <a:off x="2268969" y="3586729"/>
                <a:ext cx="263138" cy="400110"/>
              </a:xfrm>
              <a:prstGeom prst="rect">
                <a:avLst/>
              </a:prstGeom>
              <a:noFill/>
            </p:spPr>
            <p:txBody>
              <a:bodyPr wrap="square" rtlCol="0">
                <a:spAutoFit/>
              </a:bodyPr>
              <a:lstStyle/>
              <a:p>
                <a:pPr algn="ctr"/>
                <a:r>
                  <a:rPr lang="en-US" altLang="zh-CN" sz="1350" b="1" dirty="0">
                    <a:latin typeface="Arial Narrow" panose="020B0606020202030204" pitchFamily="34" charset="0"/>
                  </a:rPr>
                  <a:t>X</a:t>
                </a:r>
                <a:endParaRPr lang="zh-CN" altLang="en-US" sz="1350" b="1" dirty="0">
                  <a:latin typeface="Arial Narrow" panose="020B0606020202030204" pitchFamily="34" charset="0"/>
                </a:endParaRPr>
              </a:p>
            </p:txBody>
          </p:sp>
        </p:grpSp>
        <p:grpSp>
          <p:nvGrpSpPr>
            <p:cNvPr id="14" name="组合 13">
              <a:extLst>
                <a:ext uri="{FF2B5EF4-FFF2-40B4-BE49-F238E27FC236}">
                  <a16:creationId xmlns:a16="http://schemas.microsoft.com/office/drawing/2014/main" id="{88D688B3-57AA-467A-A800-F5854AB40ECF}"/>
                </a:ext>
              </a:extLst>
            </p:cNvPr>
            <p:cNvGrpSpPr/>
            <p:nvPr/>
          </p:nvGrpSpPr>
          <p:grpSpPr>
            <a:xfrm>
              <a:off x="3189953" y="3420081"/>
              <a:ext cx="934138" cy="566758"/>
              <a:chOff x="1933471" y="3420081"/>
              <a:chExt cx="934138" cy="566758"/>
            </a:xfrm>
          </p:grpSpPr>
          <p:sp>
            <p:nvSpPr>
              <p:cNvPr id="15" name="左大括号 14">
                <a:extLst>
                  <a:ext uri="{FF2B5EF4-FFF2-40B4-BE49-F238E27FC236}">
                    <a16:creationId xmlns:a16="http://schemas.microsoft.com/office/drawing/2014/main" id="{1E234803-B951-4C20-A522-537D9665B5A5}"/>
                  </a:ext>
                </a:extLst>
              </p:cNvPr>
              <p:cNvSpPr/>
              <p:nvPr/>
            </p:nvSpPr>
            <p:spPr>
              <a:xfrm rot="16200000">
                <a:off x="2290854" y="3062698"/>
                <a:ext cx="219371" cy="934138"/>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6" name="文本框 15">
                <a:extLst>
                  <a:ext uri="{FF2B5EF4-FFF2-40B4-BE49-F238E27FC236}">
                    <a16:creationId xmlns:a16="http://schemas.microsoft.com/office/drawing/2014/main" id="{8F0FBCF7-2D1A-43D4-92BF-71D7D2268EFA}"/>
                  </a:ext>
                </a:extLst>
              </p:cNvPr>
              <p:cNvSpPr txBox="1"/>
              <p:nvPr/>
            </p:nvSpPr>
            <p:spPr>
              <a:xfrm>
                <a:off x="2268969" y="3586729"/>
                <a:ext cx="263138" cy="400110"/>
              </a:xfrm>
              <a:prstGeom prst="rect">
                <a:avLst/>
              </a:prstGeom>
              <a:noFill/>
            </p:spPr>
            <p:txBody>
              <a:bodyPr wrap="square" rtlCol="0">
                <a:spAutoFit/>
              </a:bodyPr>
              <a:lstStyle/>
              <a:p>
                <a:pPr algn="ctr"/>
                <a:r>
                  <a:rPr lang="en-US" altLang="zh-CN" sz="1350" b="1" dirty="0">
                    <a:latin typeface="Arial Narrow" panose="020B0606020202030204" pitchFamily="34" charset="0"/>
                  </a:rPr>
                  <a:t>X</a:t>
                </a:r>
                <a:endParaRPr lang="zh-CN" altLang="en-US" sz="1350" b="1" dirty="0">
                  <a:latin typeface="Arial Narrow" panose="020B0606020202030204" pitchFamily="34" charset="0"/>
                </a:endParaRPr>
              </a:p>
            </p:txBody>
          </p:sp>
        </p:grpSp>
        <p:grpSp>
          <p:nvGrpSpPr>
            <p:cNvPr id="17" name="组合 16">
              <a:extLst>
                <a:ext uri="{FF2B5EF4-FFF2-40B4-BE49-F238E27FC236}">
                  <a16:creationId xmlns:a16="http://schemas.microsoft.com/office/drawing/2014/main" id="{27D7BDDF-CE57-485D-B473-FD69612B4878}"/>
                </a:ext>
              </a:extLst>
            </p:cNvPr>
            <p:cNvGrpSpPr/>
            <p:nvPr/>
          </p:nvGrpSpPr>
          <p:grpSpPr>
            <a:xfrm>
              <a:off x="9429649" y="3420081"/>
              <a:ext cx="934138" cy="566758"/>
              <a:chOff x="1933471" y="3420081"/>
              <a:chExt cx="934138" cy="566758"/>
            </a:xfrm>
          </p:grpSpPr>
          <p:sp>
            <p:nvSpPr>
              <p:cNvPr id="18" name="左大括号 17">
                <a:extLst>
                  <a:ext uri="{FF2B5EF4-FFF2-40B4-BE49-F238E27FC236}">
                    <a16:creationId xmlns:a16="http://schemas.microsoft.com/office/drawing/2014/main" id="{47D3D906-3BFF-4572-9A82-D8DF2299895D}"/>
                  </a:ext>
                </a:extLst>
              </p:cNvPr>
              <p:cNvSpPr/>
              <p:nvPr/>
            </p:nvSpPr>
            <p:spPr>
              <a:xfrm rot="16200000">
                <a:off x="2290854" y="3062698"/>
                <a:ext cx="219371" cy="934138"/>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9" name="文本框 18">
                <a:extLst>
                  <a:ext uri="{FF2B5EF4-FFF2-40B4-BE49-F238E27FC236}">
                    <a16:creationId xmlns:a16="http://schemas.microsoft.com/office/drawing/2014/main" id="{E45DEFB8-DA46-446A-A7EB-BECBC41A4C49}"/>
                  </a:ext>
                </a:extLst>
              </p:cNvPr>
              <p:cNvSpPr txBox="1"/>
              <p:nvPr/>
            </p:nvSpPr>
            <p:spPr>
              <a:xfrm>
                <a:off x="2268969" y="3586729"/>
                <a:ext cx="263138" cy="400110"/>
              </a:xfrm>
              <a:prstGeom prst="rect">
                <a:avLst/>
              </a:prstGeom>
              <a:noFill/>
            </p:spPr>
            <p:txBody>
              <a:bodyPr wrap="square" rtlCol="0">
                <a:spAutoFit/>
              </a:bodyPr>
              <a:lstStyle/>
              <a:p>
                <a:pPr algn="ctr"/>
                <a:r>
                  <a:rPr lang="en-US" altLang="zh-CN" sz="1350" b="1" dirty="0">
                    <a:latin typeface="Arial Narrow" panose="020B0606020202030204" pitchFamily="34" charset="0"/>
                  </a:rPr>
                  <a:t>X</a:t>
                </a:r>
                <a:endParaRPr lang="zh-CN" altLang="en-US" sz="1350" b="1" dirty="0">
                  <a:latin typeface="Arial Narrow" panose="020B0606020202030204" pitchFamily="34" charset="0"/>
                </a:endParaRPr>
              </a:p>
            </p:txBody>
          </p:sp>
        </p:grpSp>
        <p:grpSp>
          <p:nvGrpSpPr>
            <p:cNvPr id="20" name="组合 19">
              <a:extLst>
                <a:ext uri="{FF2B5EF4-FFF2-40B4-BE49-F238E27FC236}">
                  <a16:creationId xmlns:a16="http://schemas.microsoft.com/office/drawing/2014/main" id="{7D093E48-FC4B-4C74-836B-8C6F4CC76E1D}"/>
                </a:ext>
              </a:extLst>
            </p:cNvPr>
            <p:cNvGrpSpPr/>
            <p:nvPr/>
          </p:nvGrpSpPr>
          <p:grpSpPr>
            <a:xfrm>
              <a:off x="10666397" y="3420081"/>
              <a:ext cx="934138" cy="566758"/>
              <a:chOff x="1933471" y="3420081"/>
              <a:chExt cx="934138" cy="566758"/>
            </a:xfrm>
          </p:grpSpPr>
          <p:sp>
            <p:nvSpPr>
              <p:cNvPr id="21" name="左大括号 20">
                <a:extLst>
                  <a:ext uri="{FF2B5EF4-FFF2-40B4-BE49-F238E27FC236}">
                    <a16:creationId xmlns:a16="http://schemas.microsoft.com/office/drawing/2014/main" id="{0F0505DA-19C5-4B16-8395-824AE8F9A16E}"/>
                  </a:ext>
                </a:extLst>
              </p:cNvPr>
              <p:cNvSpPr/>
              <p:nvPr/>
            </p:nvSpPr>
            <p:spPr>
              <a:xfrm rot="16200000">
                <a:off x="2290854" y="3062698"/>
                <a:ext cx="219371" cy="934138"/>
              </a:xfrm>
              <a:prstGeom prst="leftBrace">
                <a:avLst>
                  <a:gd name="adj1" fmla="val 5833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22" name="文本框 21">
                <a:extLst>
                  <a:ext uri="{FF2B5EF4-FFF2-40B4-BE49-F238E27FC236}">
                    <a16:creationId xmlns:a16="http://schemas.microsoft.com/office/drawing/2014/main" id="{4C090915-B844-4F16-A410-CF20660695DC}"/>
                  </a:ext>
                </a:extLst>
              </p:cNvPr>
              <p:cNvSpPr txBox="1"/>
              <p:nvPr/>
            </p:nvSpPr>
            <p:spPr>
              <a:xfrm>
                <a:off x="2268969" y="3586729"/>
                <a:ext cx="263138" cy="400110"/>
              </a:xfrm>
              <a:prstGeom prst="rect">
                <a:avLst/>
              </a:prstGeom>
              <a:noFill/>
            </p:spPr>
            <p:txBody>
              <a:bodyPr wrap="square" rtlCol="0">
                <a:spAutoFit/>
              </a:bodyPr>
              <a:lstStyle/>
              <a:p>
                <a:pPr algn="ctr"/>
                <a:r>
                  <a:rPr lang="en-US" altLang="zh-CN" sz="1350" b="1" dirty="0">
                    <a:latin typeface="Arial Narrow" panose="020B0606020202030204" pitchFamily="34" charset="0"/>
                  </a:rPr>
                  <a:t>X</a:t>
                </a:r>
                <a:endParaRPr lang="zh-CN" altLang="en-US" sz="1350" b="1" dirty="0">
                  <a:latin typeface="Arial Narrow" panose="020B0606020202030204" pitchFamily="34" charset="0"/>
                </a:endParaRPr>
              </a:p>
            </p:txBody>
          </p:sp>
        </p:grpSp>
        <p:sp>
          <p:nvSpPr>
            <p:cNvPr id="24" name="文本框 23">
              <a:extLst>
                <a:ext uri="{FF2B5EF4-FFF2-40B4-BE49-F238E27FC236}">
                  <a16:creationId xmlns:a16="http://schemas.microsoft.com/office/drawing/2014/main" id="{F3556EDF-FA6E-4253-AA55-88156DE2A918}"/>
                </a:ext>
              </a:extLst>
            </p:cNvPr>
            <p:cNvSpPr txBox="1"/>
            <p:nvPr/>
          </p:nvSpPr>
          <p:spPr>
            <a:xfrm>
              <a:off x="6275519" y="3594100"/>
              <a:ext cx="1013659" cy="400110"/>
            </a:xfrm>
            <a:prstGeom prst="rect">
              <a:avLst/>
            </a:prstGeom>
            <a:noFill/>
          </p:spPr>
          <p:txBody>
            <a:bodyPr wrap="square">
              <a:spAutoFit/>
            </a:bodyPr>
            <a:lstStyle/>
            <a:p>
              <a:pPr algn="ctr"/>
              <a:r>
                <a:rPr lang="en-US" altLang="zh-CN" sz="1350" dirty="0">
                  <a:latin typeface="新宋体" panose="02010609030101010101" pitchFamily="49" charset="-122"/>
                  <a:ea typeface="新宋体" panose="02010609030101010101" pitchFamily="49" charset="-122"/>
                  <a:cs typeface="Times New Roman" panose="02020603050405020304" pitchFamily="18" charset="0"/>
                </a:rPr>
                <a:t>……</a:t>
              </a:r>
              <a:endParaRPr lang="zh-CN" altLang="en-US" sz="1350" dirty="0">
                <a:latin typeface="新宋体" panose="02010609030101010101" pitchFamily="49" charset="-122"/>
                <a:ea typeface="新宋体" panose="02010609030101010101" pitchFamily="49" charset="-122"/>
                <a:cs typeface="Times New Roman" panose="02020603050405020304" pitchFamily="18" charset="0"/>
              </a:endParaRPr>
            </a:p>
          </p:txBody>
        </p:sp>
      </p:grpSp>
      <p:sp>
        <p:nvSpPr>
          <p:cNvPr id="26" name="文本框 25">
            <a:extLst>
              <a:ext uri="{FF2B5EF4-FFF2-40B4-BE49-F238E27FC236}">
                <a16:creationId xmlns:a16="http://schemas.microsoft.com/office/drawing/2014/main" id="{98152840-4246-4F45-9F4C-9C4035530776}"/>
              </a:ext>
            </a:extLst>
          </p:cNvPr>
          <p:cNvSpPr txBox="1"/>
          <p:nvPr/>
        </p:nvSpPr>
        <p:spPr>
          <a:xfrm>
            <a:off x="1699693" y="3104971"/>
            <a:ext cx="1556624" cy="300082"/>
          </a:xfrm>
          <a:prstGeom prst="rect">
            <a:avLst/>
          </a:prstGeom>
          <a:noFill/>
        </p:spPr>
        <p:txBody>
          <a:bodyPr wrap="square" rtlCol="0">
            <a:spAutoFit/>
          </a:bodyPr>
          <a:lstStyle/>
          <a:p>
            <a:r>
              <a:rPr lang="en-US" altLang="zh-CN" sz="1350" b="1" dirty="0">
                <a:latin typeface="Arial Narrow" panose="020B0606020202030204" pitchFamily="34" charset="0"/>
              </a:rPr>
              <a:t>XX-XX-XX-XX-XX-XX</a:t>
            </a:r>
            <a:endParaRPr lang="zh-CN" altLang="en-US" sz="1350" b="1" dirty="0">
              <a:latin typeface="Arial Narrow" panose="020B0606020202030204" pitchFamily="34" charset="0"/>
            </a:endParaRPr>
          </a:p>
        </p:txBody>
      </p:sp>
      <p:sp>
        <p:nvSpPr>
          <p:cNvPr id="33" name="文本框 32">
            <a:extLst>
              <a:ext uri="{FF2B5EF4-FFF2-40B4-BE49-F238E27FC236}">
                <a16:creationId xmlns:a16="http://schemas.microsoft.com/office/drawing/2014/main" id="{B84C7AEA-420D-4ABB-B30A-A386D56ADD79}"/>
              </a:ext>
            </a:extLst>
          </p:cNvPr>
          <p:cNvSpPr txBox="1"/>
          <p:nvPr/>
        </p:nvSpPr>
        <p:spPr>
          <a:xfrm>
            <a:off x="1699693" y="3829947"/>
            <a:ext cx="1556624" cy="300082"/>
          </a:xfrm>
          <a:prstGeom prst="rect">
            <a:avLst/>
          </a:prstGeom>
          <a:noFill/>
        </p:spPr>
        <p:txBody>
          <a:bodyPr wrap="square" rtlCol="0">
            <a:spAutoFit/>
          </a:bodyPr>
          <a:lstStyle/>
          <a:p>
            <a:r>
              <a:rPr lang="en-US" altLang="zh-CN" sz="1350" b="1" dirty="0">
                <a:latin typeface="Arial Narrow" panose="020B0606020202030204" pitchFamily="34" charset="0"/>
              </a:rPr>
              <a:t>XX:XX:XX:XX:XX:XX</a:t>
            </a:r>
            <a:endParaRPr lang="zh-CN" altLang="en-US" sz="1350" b="1" dirty="0">
              <a:latin typeface="Arial Narrow" panose="020B0606020202030204" pitchFamily="34" charset="0"/>
            </a:endParaRPr>
          </a:p>
        </p:txBody>
      </p:sp>
      <p:sp>
        <p:nvSpPr>
          <p:cNvPr id="35" name="文本框 34">
            <a:extLst>
              <a:ext uri="{FF2B5EF4-FFF2-40B4-BE49-F238E27FC236}">
                <a16:creationId xmlns:a16="http://schemas.microsoft.com/office/drawing/2014/main" id="{9872C254-F747-4D44-80AE-31CFC26825E9}"/>
              </a:ext>
            </a:extLst>
          </p:cNvPr>
          <p:cNvSpPr txBox="1"/>
          <p:nvPr/>
        </p:nvSpPr>
        <p:spPr>
          <a:xfrm>
            <a:off x="1699693" y="4397539"/>
            <a:ext cx="1556624" cy="300082"/>
          </a:xfrm>
          <a:prstGeom prst="rect">
            <a:avLst/>
          </a:prstGeom>
          <a:noFill/>
        </p:spPr>
        <p:txBody>
          <a:bodyPr wrap="square" rtlCol="0">
            <a:spAutoFit/>
          </a:bodyPr>
          <a:lstStyle/>
          <a:p>
            <a:r>
              <a:rPr lang="en-US" altLang="zh-CN" sz="1350" b="1" dirty="0">
                <a:latin typeface="Arial Narrow" panose="020B0606020202030204" pitchFamily="34" charset="0"/>
              </a:rPr>
              <a:t>XXXX.XXXX.XXXX</a:t>
            </a:r>
            <a:endParaRPr lang="zh-CN" altLang="en-US" sz="1350" b="1" dirty="0">
              <a:latin typeface="Arial Narrow" panose="020B0606020202030204" pitchFamily="34" charset="0"/>
            </a:endParaRPr>
          </a:p>
        </p:txBody>
      </p:sp>
      <p:sp>
        <p:nvSpPr>
          <p:cNvPr id="39" name="AutoShape 5"/>
          <p:cNvSpPr>
            <a:spLocks noChangeArrowheads="1"/>
          </p:cNvSpPr>
          <p:nvPr/>
        </p:nvSpPr>
        <p:spPr bwMode="auto">
          <a:xfrm>
            <a:off x="425586" y="589159"/>
            <a:ext cx="785346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6" tIns="45718" rIns="91436" bIns="45718" anchor="ctr"/>
          <a:lstStyle/>
          <a:p>
            <a:endParaRPr lang="zh-CN" altLang="en-US">
              <a:solidFill>
                <a:prstClr val="black"/>
              </a:solidFill>
            </a:endParaRPr>
          </a:p>
        </p:txBody>
      </p:sp>
      <p:sp>
        <p:nvSpPr>
          <p:cNvPr id="41" name="矩形 40"/>
          <p:cNvSpPr/>
          <p:nvPr/>
        </p:nvSpPr>
        <p:spPr>
          <a:xfrm>
            <a:off x="425586" y="537774"/>
            <a:ext cx="1555931" cy="400105"/>
          </a:xfrm>
          <a:prstGeom prst="rect">
            <a:avLst/>
          </a:prstGeom>
        </p:spPr>
        <p:txBody>
          <a:bodyPr wrap="none" lIns="91436" tIns="45718" rIns="91436" bIns="45718">
            <a:spAutoFit/>
          </a:bodyPr>
          <a:lstStyle/>
          <a:p>
            <a:r>
              <a:rPr lang="en-US" altLang="zh-CN" sz="2000" b="1">
                <a:solidFill>
                  <a:prstClr val="black"/>
                </a:solidFill>
                <a:latin typeface="微软雅黑" panose="020B0503020204020204" pitchFamily="34" charset="-122"/>
                <a:ea typeface="微软雅黑" panose="020B0503020204020204" pitchFamily="34" charset="-122"/>
              </a:rPr>
              <a:t>3.MAC</a:t>
            </a:r>
            <a:r>
              <a:rPr lang="zh-CN" altLang="en-US" sz="2000" b="1">
                <a:solidFill>
                  <a:prstClr val="black"/>
                </a:solidFill>
                <a:latin typeface="微软雅黑" panose="020B0503020204020204" pitchFamily="34" charset="-122"/>
                <a:ea typeface="微软雅黑" panose="020B0503020204020204" pitchFamily="34" charset="-122"/>
              </a:rPr>
              <a:t>地址</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741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left)">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ppt_x</p:attrName>
                                        </p:attrNameLst>
                                      </p:cBhvr>
                                      <p:tavLst>
                                        <p:tav tm="0">
                                          <p:val>
                                            <p:strVal val="#ppt_x-#ppt_w*1.125000"/>
                                          </p:val>
                                        </p:tav>
                                        <p:tav tm="100000">
                                          <p:val>
                                            <p:strVal val="#ppt_x"/>
                                          </p:val>
                                        </p:tav>
                                      </p:tavLst>
                                    </p:anim>
                                    <p:animEffect transition="in" filter="wipe(righ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p:tgtEl>
                                          <p:spTgt spid="36"/>
                                        </p:tgtEl>
                                        <p:attrNameLst>
                                          <p:attrName>ppt_x</p:attrName>
                                        </p:attrNameLst>
                                      </p:cBhvr>
                                      <p:tavLst>
                                        <p:tav tm="0">
                                          <p:val>
                                            <p:strVal val="#ppt_x-#ppt_w*1.125000"/>
                                          </p:val>
                                        </p:tav>
                                        <p:tav tm="100000">
                                          <p:val>
                                            <p:strVal val="#ppt_x"/>
                                          </p:val>
                                        </p:tav>
                                      </p:tavLst>
                                    </p:anim>
                                    <p:animEffect transition="in" filter="wipe(righ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p:tgtEl>
                                          <p:spTgt spid="43"/>
                                        </p:tgtEl>
                                        <p:attrNameLst>
                                          <p:attrName>ppt_x</p:attrName>
                                        </p:attrNameLst>
                                      </p:cBhvr>
                                      <p:tavLst>
                                        <p:tav tm="0">
                                          <p:val>
                                            <p:strVal val="#ppt_x-#ppt_w*1.125000"/>
                                          </p:val>
                                        </p:tav>
                                        <p:tav tm="100000">
                                          <p:val>
                                            <p:strVal val="#ppt_x"/>
                                          </p:val>
                                        </p:tav>
                                      </p:tavLst>
                                    </p:anim>
                                    <p:animEffect transition="in" filter="wipe(righ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p:tgtEl>
                                          <p:spTgt spid="37"/>
                                        </p:tgtEl>
                                        <p:attrNameLst>
                                          <p:attrName>ppt_x</p:attrName>
                                        </p:attrNameLst>
                                      </p:cBhvr>
                                      <p:tavLst>
                                        <p:tav tm="0">
                                          <p:val>
                                            <p:strVal val="#ppt_x-#ppt_w*1.125000"/>
                                          </p:val>
                                        </p:tav>
                                        <p:tav tm="100000">
                                          <p:val>
                                            <p:strVal val="#ppt_x"/>
                                          </p:val>
                                        </p:tav>
                                      </p:tavLst>
                                    </p:anim>
                                    <p:animEffect transition="in" filter="wipe(right)">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anim calcmode="lin" valueType="num">
                                      <p:cBhvr>
                                        <p:cTn id="64" dur="1000" fill="hold"/>
                                        <p:tgtEl>
                                          <p:spTgt spid="35"/>
                                        </p:tgtEl>
                                        <p:attrNameLst>
                                          <p:attrName>ppt_x</p:attrName>
                                        </p:attrNameLst>
                                      </p:cBhvr>
                                      <p:tavLst>
                                        <p:tav tm="0">
                                          <p:val>
                                            <p:strVal val="#ppt_x"/>
                                          </p:val>
                                        </p:tav>
                                        <p:tav tm="100000">
                                          <p:val>
                                            <p:strVal val="#ppt_x"/>
                                          </p:val>
                                        </p:tav>
                                      </p:tavLst>
                                    </p:anim>
                                    <p:anim calcmode="lin" valueType="num">
                                      <p:cBhvr>
                                        <p:cTn id="6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p:tgtEl>
                                          <p:spTgt spid="44"/>
                                        </p:tgtEl>
                                        <p:attrNameLst>
                                          <p:attrName>ppt_x</p:attrName>
                                        </p:attrNameLst>
                                      </p:cBhvr>
                                      <p:tavLst>
                                        <p:tav tm="0">
                                          <p:val>
                                            <p:strVal val="#ppt_x-#ppt_w*1.125000"/>
                                          </p:val>
                                        </p:tav>
                                        <p:tav tm="100000">
                                          <p:val>
                                            <p:strVal val="#ppt_x"/>
                                          </p:val>
                                        </p:tav>
                                      </p:tavLst>
                                    </p:anim>
                                    <p:animEffect transition="in" filter="wipe(right)">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p:tgtEl>
                                          <p:spTgt spid="38"/>
                                        </p:tgtEl>
                                        <p:attrNameLst>
                                          <p:attrName>ppt_x</p:attrName>
                                        </p:attrNameLst>
                                      </p:cBhvr>
                                      <p:tavLst>
                                        <p:tav tm="0">
                                          <p:val>
                                            <p:strVal val="#ppt_x-#ppt_w*1.125000"/>
                                          </p:val>
                                        </p:tav>
                                        <p:tav tm="100000">
                                          <p:val>
                                            <p:strVal val="#ppt_x"/>
                                          </p:val>
                                        </p:tav>
                                      </p:tavLst>
                                    </p:anim>
                                    <p:animEffect transition="in" filter="wipe(right)">
                                      <p:cBhvr>
                                        <p:cTn id="7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8" grpId="0"/>
      <p:bldP spid="36" grpId="0"/>
      <p:bldP spid="37" grpId="0"/>
      <p:bldP spid="38" grpId="0"/>
      <p:bldP spid="44" grpId="0" animBg="1"/>
      <p:bldP spid="26" grpId="0"/>
      <p:bldP spid="33"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64751;"/>
</p:tagLst>
</file>

<file path=ppt/tags/tag10.xml><?xml version="1.0" encoding="utf-8"?>
<p:tagLst xmlns:a="http://schemas.openxmlformats.org/drawingml/2006/main" xmlns:r="http://schemas.openxmlformats.org/officeDocument/2006/relationships" xmlns:p="http://schemas.openxmlformats.org/presentationml/2006/main">
  <p:tag name="ISLIDE.ICON" val="#64751;"/>
</p:tagLst>
</file>

<file path=ppt/tags/tag100.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0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02.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0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04.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401140;"/>
</p:tagLst>
</file>

<file path=ppt/tags/tag105.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401140;"/>
</p:tagLst>
</file>

<file path=ppt/tags/tag106.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401140;#407106;"/>
</p:tagLst>
</file>

<file path=ppt/tags/tag107.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401140;#407106;"/>
</p:tagLst>
</file>

<file path=ppt/tags/tag10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09.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xml><?xml version="1.0" encoding="utf-8"?>
<p:tagLst xmlns:a="http://schemas.openxmlformats.org/drawingml/2006/main" xmlns:r="http://schemas.openxmlformats.org/officeDocument/2006/relationships" xmlns:p="http://schemas.openxmlformats.org/presentationml/2006/main">
  <p:tag name="ISLIDE.ICON" val="#64751;"/>
</p:tagLst>
</file>

<file path=ppt/tags/tag110.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2.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4.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5.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6.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7.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19.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xml><?xml version="1.0" encoding="utf-8"?>
<p:tagLst xmlns:a="http://schemas.openxmlformats.org/drawingml/2006/main" xmlns:r="http://schemas.openxmlformats.org/officeDocument/2006/relationships" xmlns:p="http://schemas.openxmlformats.org/presentationml/2006/main">
  <p:tag name="ISLIDE.ICON" val="#64751;"/>
</p:tagLst>
</file>

<file path=ppt/tags/tag120.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2.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4.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5.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6.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7.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29.xml><?xml version="1.0" encoding="utf-8"?>
<p:tagLst xmlns:a="http://schemas.openxmlformats.org/drawingml/2006/main" xmlns:r="http://schemas.openxmlformats.org/officeDocument/2006/relationships" xmlns:p="http://schemas.openxmlformats.org/presentationml/2006/main">
  <p:tag name="ISLIDE.VECTOR" val="#774935;#774935;"/>
  <p:tag name="ISLIDE.ICON" val="#64751;#120587;#404275;#17580;#383318;"/>
</p:tagLst>
</file>

<file path=ppt/tags/tag13.xml><?xml version="1.0" encoding="utf-8"?>
<p:tagLst xmlns:a="http://schemas.openxmlformats.org/drawingml/2006/main" xmlns:r="http://schemas.openxmlformats.org/officeDocument/2006/relationships" xmlns:p="http://schemas.openxmlformats.org/presentationml/2006/main">
  <p:tag name="ISLIDE.ICON" val="#64751;"/>
</p:tagLst>
</file>

<file path=ppt/tags/tag130.xml><?xml version="1.0" encoding="utf-8"?>
<p:tagLst xmlns:a="http://schemas.openxmlformats.org/drawingml/2006/main" xmlns:r="http://schemas.openxmlformats.org/officeDocument/2006/relationships" xmlns:p="http://schemas.openxmlformats.org/presentationml/2006/main">
  <p:tag name="ISLIDE.VECTOR" val="#774935;#774935;"/>
  <p:tag name="ISLIDE.ICON" val="#64751;#120587;#404275;#17580;#383318;"/>
</p:tagLst>
</file>

<file path=ppt/tags/tag13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2.xml><?xml version="1.0" encoding="utf-8"?>
<p:tagLst xmlns:a="http://schemas.openxmlformats.org/drawingml/2006/main" xmlns:r="http://schemas.openxmlformats.org/officeDocument/2006/relationships" xmlns:p="http://schemas.openxmlformats.org/presentationml/2006/main">
  <p:tag name="ISLIDE.ICON" val="#64751;"/>
  <p:tag name="ISLIDE.VECTOR" val="#774935;#774935;#774933;#833581;#827988;"/>
</p:tagLst>
</file>

<file path=ppt/tags/tag13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774933;#833581;#827988;"/>
</p:tagLst>
</file>

<file path=ppt/tags/tag134.xml><?xml version="1.0" encoding="utf-8"?>
<p:tagLst xmlns:a="http://schemas.openxmlformats.org/drawingml/2006/main" xmlns:r="http://schemas.openxmlformats.org/officeDocument/2006/relationships" xmlns:p="http://schemas.openxmlformats.org/presentationml/2006/main">
  <p:tag name="ISLIDE.ICON" val="#64751;"/>
  <p:tag name="ISLIDE.VECTOR" val="#774935;#774935;#774933;#833581;#827988;"/>
</p:tagLst>
</file>

<file path=ppt/tags/tag135.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6.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7.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3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14.xml><?xml version="1.0" encoding="utf-8"?>
<p:tagLst xmlns:a="http://schemas.openxmlformats.org/drawingml/2006/main" xmlns:r="http://schemas.openxmlformats.org/officeDocument/2006/relationships" xmlns:p="http://schemas.openxmlformats.org/presentationml/2006/main">
  <p:tag name="ISLIDE.ICON" val="#64751;"/>
</p:tagLst>
</file>

<file path=ppt/tags/tag15.xml><?xml version="1.0" encoding="utf-8"?>
<p:tagLst xmlns:a="http://schemas.openxmlformats.org/drawingml/2006/main" xmlns:r="http://schemas.openxmlformats.org/officeDocument/2006/relationships" xmlns:p="http://schemas.openxmlformats.org/presentationml/2006/main">
  <p:tag name="ISLIDE.ICON" val="#64751;"/>
</p:tagLst>
</file>

<file path=ppt/tags/tag16.xml><?xml version="1.0" encoding="utf-8"?>
<p:tagLst xmlns:a="http://schemas.openxmlformats.org/drawingml/2006/main" xmlns:r="http://schemas.openxmlformats.org/officeDocument/2006/relationships" xmlns:p="http://schemas.openxmlformats.org/presentationml/2006/main">
  <p:tag name="ISLIDE.ICON" val="#64751;"/>
</p:tagLst>
</file>

<file path=ppt/tags/tag17.xml><?xml version="1.0" encoding="utf-8"?>
<p:tagLst xmlns:a="http://schemas.openxmlformats.org/drawingml/2006/main" xmlns:r="http://schemas.openxmlformats.org/officeDocument/2006/relationships" xmlns:p="http://schemas.openxmlformats.org/presentationml/2006/main">
  <p:tag name="ISLIDE.ICON" val="#64751;"/>
</p:tagLst>
</file>

<file path=ppt/tags/tag18.xml><?xml version="1.0" encoding="utf-8"?>
<p:tagLst xmlns:a="http://schemas.openxmlformats.org/drawingml/2006/main" xmlns:r="http://schemas.openxmlformats.org/officeDocument/2006/relationships" xmlns:p="http://schemas.openxmlformats.org/presentationml/2006/main">
  <p:tag name="ISLIDE.ICON" val="#64751;"/>
</p:tagLst>
</file>

<file path=ppt/tags/tag19.xml><?xml version="1.0" encoding="utf-8"?>
<p:tagLst xmlns:a="http://schemas.openxmlformats.org/drawingml/2006/main" xmlns:r="http://schemas.openxmlformats.org/officeDocument/2006/relationships" xmlns:p="http://schemas.openxmlformats.org/presentationml/2006/main">
  <p:tag name="ISLIDE.ICON" val="#64751;"/>
</p:tagLst>
</file>

<file path=ppt/tags/tag2.xml><?xml version="1.0" encoding="utf-8"?>
<p:tagLst xmlns:a="http://schemas.openxmlformats.org/drawingml/2006/main" xmlns:r="http://schemas.openxmlformats.org/officeDocument/2006/relationships" xmlns:p="http://schemas.openxmlformats.org/presentationml/2006/main">
  <p:tag name="ISLIDE.ICON" val="#64751;"/>
</p:tagLst>
</file>

<file path=ppt/tags/tag20.xml><?xml version="1.0" encoding="utf-8"?>
<p:tagLst xmlns:a="http://schemas.openxmlformats.org/drawingml/2006/main" xmlns:r="http://schemas.openxmlformats.org/officeDocument/2006/relationships" xmlns:p="http://schemas.openxmlformats.org/presentationml/2006/main">
  <p:tag name="ISLIDE.ICON" val="#64751;"/>
</p:tagLst>
</file>

<file path=ppt/tags/tag21.xml><?xml version="1.0" encoding="utf-8"?>
<p:tagLst xmlns:a="http://schemas.openxmlformats.org/drawingml/2006/main" xmlns:r="http://schemas.openxmlformats.org/officeDocument/2006/relationships" xmlns:p="http://schemas.openxmlformats.org/presentationml/2006/main">
  <p:tag name="ISLIDE.ICON" val="#64751;"/>
</p:tagLst>
</file>

<file path=ppt/tags/tag22.xml><?xml version="1.0" encoding="utf-8"?>
<p:tagLst xmlns:a="http://schemas.openxmlformats.org/drawingml/2006/main" xmlns:r="http://schemas.openxmlformats.org/officeDocument/2006/relationships" xmlns:p="http://schemas.openxmlformats.org/presentationml/2006/main">
  <p:tag name="ISLIDE.ICON" val="#64751;"/>
</p:tagLst>
</file>

<file path=ppt/tags/tag23.xml><?xml version="1.0" encoding="utf-8"?>
<p:tagLst xmlns:a="http://schemas.openxmlformats.org/drawingml/2006/main" xmlns:r="http://schemas.openxmlformats.org/officeDocument/2006/relationships" xmlns:p="http://schemas.openxmlformats.org/presentationml/2006/main">
  <p:tag name="ISLIDE.ICON" val="#64751;"/>
</p:tagLst>
</file>

<file path=ppt/tags/tag24.xml><?xml version="1.0" encoding="utf-8"?>
<p:tagLst xmlns:a="http://schemas.openxmlformats.org/drawingml/2006/main" xmlns:r="http://schemas.openxmlformats.org/officeDocument/2006/relationships" xmlns:p="http://schemas.openxmlformats.org/presentationml/2006/main">
  <p:tag name="ISLIDE.ICON" val="#64751;"/>
</p:tagLst>
</file>

<file path=ppt/tags/tag25.xml><?xml version="1.0" encoding="utf-8"?>
<p:tagLst xmlns:a="http://schemas.openxmlformats.org/drawingml/2006/main" xmlns:r="http://schemas.openxmlformats.org/officeDocument/2006/relationships" xmlns:p="http://schemas.openxmlformats.org/presentationml/2006/main">
  <p:tag name="ISLIDE.ICON" val="#64751;"/>
</p:tagLst>
</file>

<file path=ppt/tags/tag26.xml><?xml version="1.0" encoding="utf-8"?>
<p:tagLst xmlns:a="http://schemas.openxmlformats.org/drawingml/2006/main" xmlns:r="http://schemas.openxmlformats.org/officeDocument/2006/relationships" xmlns:p="http://schemas.openxmlformats.org/presentationml/2006/main">
  <p:tag name="ISLIDE.ICON" val="#64751;"/>
</p:tagLst>
</file>

<file path=ppt/tags/tag27.xml><?xml version="1.0" encoding="utf-8"?>
<p:tagLst xmlns:a="http://schemas.openxmlformats.org/drawingml/2006/main" xmlns:r="http://schemas.openxmlformats.org/officeDocument/2006/relationships" xmlns:p="http://schemas.openxmlformats.org/presentationml/2006/main">
  <p:tag name="ISLIDE.ICON" val="#64751;"/>
</p:tagLst>
</file>

<file path=ppt/tags/tag28.xml><?xml version="1.0" encoding="utf-8"?>
<p:tagLst xmlns:a="http://schemas.openxmlformats.org/drawingml/2006/main" xmlns:r="http://schemas.openxmlformats.org/officeDocument/2006/relationships" xmlns:p="http://schemas.openxmlformats.org/presentationml/2006/main">
  <p:tag name="ISLIDE.ICON" val="#64751;"/>
</p:tagLst>
</file>

<file path=ppt/tags/tag29.xml><?xml version="1.0" encoding="utf-8"?>
<p:tagLst xmlns:a="http://schemas.openxmlformats.org/drawingml/2006/main" xmlns:r="http://schemas.openxmlformats.org/officeDocument/2006/relationships" xmlns:p="http://schemas.openxmlformats.org/presentationml/2006/main">
  <p:tag name="ISLIDE.ICON" val="#64751;"/>
</p:tagLst>
</file>

<file path=ppt/tags/tag3.xml><?xml version="1.0" encoding="utf-8"?>
<p:tagLst xmlns:a="http://schemas.openxmlformats.org/drawingml/2006/main" xmlns:r="http://schemas.openxmlformats.org/officeDocument/2006/relationships" xmlns:p="http://schemas.openxmlformats.org/presentationml/2006/main">
  <p:tag name="ISLIDE.ICON" val="#64751;"/>
</p:tagLst>
</file>

<file path=ppt/tags/tag30.xml><?xml version="1.0" encoding="utf-8"?>
<p:tagLst xmlns:a="http://schemas.openxmlformats.org/drawingml/2006/main" xmlns:r="http://schemas.openxmlformats.org/officeDocument/2006/relationships" xmlns:p="http://schemas.openxmlformats.org/presentationml/2006/main">
  <p:tag name="ISLIDE.ICON" val="#64751;"/>
</p:tagLst>
</file>

<file path=ppt/tags/tag31.xml><?xml version="1.0" encoding="utf-8"?>
<p:tagLst xmlns:a="http://schemas.openxmlformats.org/drawingml/2006/main" xmlns:r="http://schemas.openxmlformats.org/officeDocument/2006/relationships" xmlns:p="http://schemas.openxmlformats.org/presentationml/2006/main">
  <p:tag name="ISLIDE.ICON" val="#64751;"/>
</p:tagLst>
</file>

<file path=ppt/tags/tag32.xml><?xml version="1.0" encoding="utf-8"?>
<p:tagLst xmlns:a="http://schemas.openxmlformats.org/drawingml/2006/main" xmlns:r="http://schemas.openxmlformats.org/officeDocument/2006/relationships" xmlns:p="http://schemas.openxmlformats.org/presentationml/2006/main">
  <p:tag name="ISLIDE.ICON" val="#64751;"/>
</p:tagLst>
</file>

<file path=ppt/tags/tag33.xml><?xml version="1.0" encoding="utf-8"?>
<p:tagLst xmlns:a="http://schemas.openxmlformats.org/drawingml/2006/main" xmlns:r="http://schemas.openxmlformats.org/officeDocument/2006/relationships" xmlns:p="http://schemas.openxmlformats.org/presentationml/2006/main">
  <p:tag name="ISLIDE.ICON" val="#64751;"/>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Lst>
</file>

<file path=ppt/tags/tag39.xml><?xml version="1.0" encoding="utf-8"?>
<p:tagLst xmlns:a="http://schemas.openxmlformats.org/drawingml/2006/main" xmlns:r="http://schemas.openxmlformats.org/officeDocument/2006/relationships" xmlns:p="http://schemas.openxmlformats.org/presentationml/2006/main">
  <p:tag name="ISLIDE.VECTOR" val="#774935;"/>
  <p:tag name="ISLIDE.ICON" val="#64751;#79398;#385110;#393783;"/>
</p:tagLst>
</file>

<file path=ppt/tags/tag4.xml><?xml version="1.0" encoding="utf-8"?>
<p:tagLst xmlns:a="http://schemas.openxmlformats.org/drawingml/2006/main" xmlns:r="http://schemas.openxmlformats.org/officeDocument/2006/relationships" xmlns:p="http://schemas.openxmlformats.org/presentationml/2006/main">
  <p:tag name="ISLIDE.ICON" val="#64751;"/>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Lst>
</file>

<file path=ppt/tags/tag44.xml><?xml version="1.0" encoding="utf-8"?>
<p:tagLst xmlns:a="http://schemas.openxmlformats.org/drawingml/2006/main" xmlns:r="http://schemas.openxmlformats.org/officeDocument/2006/relationships" xmlns:p="http://schemas.openxmlformats.org/presentationml/2006/main">
  <p:tag name="ISLIDE.ICON" val="#64751;"/>
</p:tagLst>
</file>

<file path=ppt/tags/tag45.xml><?xml version="1.0" encoding="utf-8"?>
<p:tagLst xmlns:a="http://schemas.openxmlformats.org/drawingml/2006/main" xmlns:r="http://schemas.openxmlformats.org/officeDocument/2006/relationships" xmlns:p="http://schemas.openxmlformats.org/presentationml/2006/main">
  <p:tag name="ISLIDE.ICON" val="#64751;"/>
</p:tagLst>
</file>

<file path=ppt/tags/tag46.xml><?xml version="1.0" encoding="utf-8"?>
<p:tagLst xmlns:a="http://schemas.openxmlformats.org/drawingml/2006/main" xmlns:r="http://schemas.openxmlformats.org/officeDocument/2006/relationships" xmlns:p="http://schemas.openxmlformats.org/presentationml/2006/main">
  <p:tag name="ISLIDE.ICON" val="#64751;"/>
</p:tagLst>
</file>

<file path=ppt/tags/tag47.xml><?xml version="1.0" encoding="utf-8"?>
<p:tagLst xmlns:a="http://schemas.openxmlformats.org/drawingml/2006/main" xmlns:r="http://schemas.openxmlformats.org/officeDocument/2006/relationships" xmlns:p="http://schemas.openxmlformats.org/presentationml/2006/main">
  <p:tag name="ISLIDE.ICON" val="#64751;"/>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Lst>
</file>

<file path=ppt/tags/tag5.xml><?xml version="1.0" encoding="utf-8"?>
<p:tagLst xmlns:a="http://schemas.openxmlformats.org/drawingml/2006/main" xmlns:r="http://schemas.openxmlformats.org/officeDocument/2006/relationships" xmlns:p="http://schemas.openxmlformats.org/presentationml/2006/main">
  <p:tag name="ISLIDE.ICON" val="#64751;"/>
</p:tagLst>
</file>

<file path=ppt/tags/tag5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7.xml><?xml version="1.0" encoding="utf-8"?>
<p:tagLst xmlns:a="http://schemas.openxmlformats.org/drawingml/2006/main" xmlns:r="http://schemas.openxmlformats.org/officeDocument/2006/relationships" xmlns:p="http://schemas.openxmlformats.org/presentationml/2006/main">
  <p:tag name="ISLIDE.ICON" val="#64751;"/>
</p:tagLst>
</file>

<file path=ppt/tags/tag5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5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xml><?xml version="1.0" encoding="utf-8"?>
<p:tagLst xmlns:a="http://schemas.openxmlformats.org/drawingml/2006/main" xmlns:r="http://schemas.openxmlformats.org/officeDocument/2006/relationships" xmlns:p="http://schemas.openxmlformats.org/presentationml/2006/main">
  <p:tag name="ISLIDE.ICON" val="#64751;"/>
</p:tagLst>
</file>

<file path=ppt/tags/tag6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4.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5.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6.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8.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69.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xml><?xml version="1.0" encoding="utf-8"?>
<p:tagLst xmlns:a="http://schemas.openxmlformats.org/drawingml/2006/main" xmlns:r="http://schemas.openxmlformats.org/officeDocument/2006/relationships" xmlns:p="http://schemas.openxmlformats.org/presentationml/2006/main">
  <p:tag name="ISLIDE.ICON" val="#64751;"/>
</p:tagLst>
</file>

<file path=ppt/tags/tag70.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1.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2.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3.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4.xml><?xml version="1.0" encoding="utf-8"?>
<p:tagLst xmlns:a="http://schemas.openxmlformats.org/drawingml/2006/main" xmlns:r="http://schemas.openxmlformats.org/officeDocument/2006/relationships" xmlns:p="http://schemas.openxmlformats.org/presentationml/2006/main">
  <p:tag name="ISLIDE.VECTOR" val="#774935;"/>
  <p:tag name="ISLIDE.ICON" val="#64751;#401140;#383318;#370735;"/>
</p:tagLst>
</file>

<file path=ppt/tags/tag75.xml><?xml version="1.0" encoding="utf-8"?>
<p:tagLst xmlns:a="http://schemas.openxmlformats.org/drawingml/2006/main" xmlns:r="http://schemas.openxmlformats.org/officeDocument/2006/relationships" xmlns:p="http://schemas.openxmlformats.org/presentationml/2006/main">
  <p:tag name="ISLIDE.VECTOR" val="#774935;"/>
  <p:tag name="ISLIDE.ICON" val="#64751;#401140;#383318;#370735;"/>
</p:tagLst>
</file>

<file path=ppt/tags/tag76.xml><?xml version="1.0" encoding="utf-8"?>
<p:tagLst xmlns:a="http://schemas.openxmlformats.org/drawingml/2006/main" xmlns:r="http://schemas.openxmlformats.org/officeDocument/2006/relationships" xmlns:p="http://schemas.openxmlformats.org/presentationml/2006/main">
  <p:tag name="ISLIDE.VECTOR" val="#774935;"/>
  <p:tag name="ISLIDE.ICON" val="#64751;#401140;#383318;#370735;"/>
</p:tagLst>
</file>

<file path=ppt/tags/tag77.xml><?xml version="1.0" encoding="utf-8"?>
<p:tagLst xmlns:a="http://schemas.openxmlformats.org/drawingml/2006/main" xmlns:r="http://schemas.openxmlformats.org/officeDocument/2006/relationships" xmlns:p="http://schemas.openxmlformats.org/presentationml/2006/main">
  <p:tag name="ISLIDE.ICON" val="#64751;"/>
  <p:tag name="ISLIDE.VECTOR" val="#774935;"/>
</p:tagLst>
</file>

<file path=ppt/tags/tag7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79.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8.xml><?xml version="1.0" encoding="utf-8"?>
<p:tagLst xmlns:a="http://schemas.openxmlformats.org/drawingml/2006/main" xmlns:r="http://schemas.openxmlformats.org/officeDocument/2006/relationships" xmlns:p="http://schemas.openxmlformats.org/presentationml/2006/main">
  <p:tag name="ISLIDE.ICON" val="#64751;"/>
</p:tagLst>
</file>

<file path=ppt/tags/tag80.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8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82.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3.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4.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5.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6.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7.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8.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89.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9.xml><?xml version="1.0" encoding="utf-8"?>
<p:tagLst xmlns:a="http://schemas.openxmlformats.org/drawingml/2006/main" xmlns:r="http://schemas.openxmlformats.org/officeDocument/2006/relationships" xmlns:p="http://schemas.openxmlformats.org/presentationml/2006/main">
  <p:tag name="ISLIDE.ICON" val="#64751;"/>
</p:tagLst>
</file>

<file path=ppt/tags/tag90.xml><?xml version="1.0" encoding="utf-8"?>
<p:tagLst xmlns:a="http://schemas.openxmlformats.org/drawingml/2006/main" xmlns:r="http://schemas.openxmlformats.org/officeDocument/2006/relationships" xmlns:p="http://schemas.openxmlformats.org/presentationml/2006/main">
  <p:tag name="ISLIDE.VECTOR" val="#774935;#774935;"/>
  <p:tag name="ISLIDE.ICON" val="#64751;#401140;"/>
</p:tagLst>
</file>

<file path=ppt/tags/tag91.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2.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3.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4.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5.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6.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7.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8.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ags/tag99.xml><?xml version="1.0" encoding="utf-8"?>
<p:tagLst xmlns:a="http://schemas.openxmlformats.org/drawingml/2006/main" xmlns:r="http://schemas.openxmlformats.org/officeDocument/2006/relationships" xmlns:p="http://schemas.openxmlformats.org/presentationml/2006/main">
  <p:tag name="ISLIDE.ICON" val="#64751;"/>
  <p:tag name="ISLIDE.VECTOR" val="#774935;#7749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2750</TotalTime>
  <Words>24490</Words>
  <Application>Microsoft Office PowerPoint</Application>
  <PresentationFormat>全屏显示(16:9)</PresentationFormat>
  <Paragraphs>5054</Paragraphs>
  <Slides>304</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304</vt:i4>
      </vt:variant>
    </vt:vector>
  </HeadingPairs>
  <TitlesOfParts>
    <vt:vector size="321" baseType="lpstr">
      <vt:lpstr>Cambria Math</vt:lpstr>
      <vt:lpstr>新宋体</vt:lpstr>
      <vt:lpstr>Symbol</vt:lpstr>
      <vt:lpstr>Times New Roman</vt:lpstr>
      <vt:lpstr>Arial</vt:lpstr>
      <vt:lpstr>宋体</vt:lpstr>
      <vt:lpstr>AdobeSongStd-Light</vt:lpstr>
      <vt:lpstr>微软雅黑</vt:lpstr>
      <vt:lpstr>Calibri</vt:lpstr>
      <vt:lpstr>Impact</vt:lpstr>
      <vt:lpstr>Arial Unicode MS</vt:lpstr>
      <vt:lpstr>Arial Rounded MT Bold</vt:lpstr>
      <vt:lpstr>Wingdings</vt:lpstr>
      <vt:lpstr>黑体</vt:lpstr>
      <vt:lpstr>Arial Black</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611</cp:revision>
  <dcterms:created xsi:type="dcterms:W3CDTF">2018-07-18T08:51:00Z</dcterms:created>
  <dcterms:modified xsi:type="dcterms:W3CDTF">2023-10-09T04:22:35Z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